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C29730-D655-6ADC-28DD-AD85C75E0CB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98B7546F-65D2-9E6A-D084-818BF6D6D7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DC50BCAC-2C3C-D2F9-D17B-79817BE01EE0}"/>
              </a:ext>
            </a:extLst>
          </p:cNvPr>
          <p:cNvSpPr>
            <a:spLocks noGrp="1"/>
          </p:cNvSpPr>
          <p:nvPr>
            <p:ph type="dt" sz="half" idx="10"/>
          </p:nvPr>
        </p:nvSpPr>
        <p:spPr/>
        <p:txBody>
          <a:bodyPr/>
          <a:lstStyle/>
          <a:p>
            <a:fld id="{BA7DA8FB-C99A-46DC-B4EB-C18E7A9E7B9F}" type="datetimeFigureOut">
              <a:rPr lang="en-US" smtClean="0"/>
              <a:t>1/28/2025</a:t>
            </a:fld>
            <a:endParaRPr lang="en-US"/>
          </a:p>
        </p:txBody>
      </p:sp>
      <p:sp>
        <p:nvSpPr>
          <p:cNvPr id="5" name="Marcador de pie de página 4">
            <a:extLst>
              <a:ext uri="{FF2B5EF4-FFF2-40B4-BE49-F238E27FC236}">
                <a16:creationId xmlns:a16="http://schemas.microsoft.com/office/drawing/2014/main" id="{39CE8BDF-65E7-6115-C0E6-BD9E1654583F}"/>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C8203747-BE2E-8AC8-D3D1-18DE8C0642D6}"/>
              </a:ext>
            </a:extLst>
          </p:cNvPr>
          <p:cNvSpPr>
            <a:spLocks noGrp="1"/>
          </p:cNvSpPr>
          <p:nvPr>
            <p:ph type="sldNum" sz="quarter" idx="12"/>
          </p:nvPr>
        </p:nvSpPr>
        <p:spPr/>
        <p:txBody>
          <a:bodyPr/>
          <a:lstStyle/>
          <a:p>
            <a:fld id="{656E660A-6709-4BD9-9CF7-DD46EA84E264}" type="slidenum">
              <a:rPr lang="en-US" smtClean="0"/>
              <a:t>‹Nº›</a:t>
            </a:fld>
            <a:endParaRPr lang="en-US"/>
          </a:p>
        </p:txBody>
      </p:sp>
      <p:sp>
        <p:nvSpPr>
          <p:cNvPr id="7" name="Rectángulo 6">
            <a:extLst>
              <a:ext uri="{FF2B5EF4-FFF2-40B4-BE49-F238E27FC236}">
                <a16:creationId xmlns:a16="http://schemas.microsoft.com/office/drawing/2014/main" id="{90B93068-7A8C-DF57-16F6-80D2A4D4887A}"/>
              </a:ext>
            </a:extLst>
          </p:cNvPr>
          <p:cNvSpPr/>
          <p:nvPr userDrawn="1"/>
        </p:nvSpPr>
        <p:spPr>
          <a:xfrm>
            <a:off x="0" y="-1"/>
            <a:ext cx="12192000" cy="900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000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426C19-E69C-FC90-476D-2CDB49F9659F}"/>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9EFA0D26-F5B5-3516-A9AA-DD7E1080B81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93261FB0-DE04-63D7-B2C3-CF7656F15496}"/>
              </a:ext>
            </a:extLst>
          </p:cNvPr>
          <p:cNvSpPr>
            <a:spLocks noGrp="1"/>
          </p:cNvSpPr>
          <p:nvPr>
            <p:ph type="dt" sz="half" idx="10"/>
          </p:nvPr>
        </p:nvSpPr>
        <p:spPr/>
        <p:txBody>
          <a:bodyPr/>
          <a:lstStyle/>
          <a:p>
            <a:fld id="{BA7DA8FB-C99A-46DC-B4EB-C18E7A9E7B9F}" type="datetimeFigureOut">
              <a:rPr lang="en-US" smtClean="0"/>
              <a:t>1/28/2025</a:t>
            </a:fld>
            <a:endParaRPr lang="en-US"/>
          </a:p>
        </p:txBody>
      </p:sp>
      <p:sp>
        <p:nvSpPr>
          <p:cNvPr id="5" name="Marcador de pie de página 4">
            <a:extLst>
              <a:ext uri="{FF2B5EF4-FFF2-40B4-BE49-F238E27FC236}">
                <a16:creationId xmlns:a16="http://schemas.microsoft.com/office/drawing/2014/main" id="{FE420786-E9E2-6119-19A4-40D8F2AF8803}"/>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00C3E449-EE37-39E4-033F-38577DCE74F3}"/>
              </a:ext>
            </a:extLst>
          </p:cNvPr>
          <p:cNvSpPr>
            <a:spLocks noGrp="1"/>
          </p:cNvSpPr>
          <p:nvPr>
            <p:ph type="sldNum" sz="quarter" idx="12"/>
          </p:nvPr>
        </p:nvSpPr>
        <p:spPr/>
        <p:txBody>
          <a:bodyPr/>
          <a:lstStyle/>
          <a:p>
            <a:fld id="{656E660A-6709-4BD9-9CF7-DD46EA84E264}" type="slidenum">
              <a:rPr lang="en-US" smtClean="0"/>
              <a:t>‹Nº›</a:t>
            </a:fld>
            <a:endParaRPr lang="en-US"/>
          </a:p>
        </p:txBody>
      </p:sp>
    </p:spTree>
    <p:extLst>
      <p:ext uri="{BB962C8B-B14F-4D97-AF65-F5344CB8AC3E}">
        <p14:creationId xmlns:p14="http://schemas.microsoft.com/office/powerpoint/2010/main" val="277702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FF5022C-333A-D5BC-C35B-FC7ED034221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E1BBAB99-6187-521B-402C-6B4A8ECA619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CA4112E4-7E50-F646-B0E4-C29D0F6594F6}"/>
              </a:ext>
            </a:extLst>
          </p:cNvPr>
          <p:cNvSpPr>
            <a:spLocks noGrp="1"/>
          </p:cNvSpPr>
          <p:nvPr>
            <p:ph type="dt" sz="half" idx="10"/>
          </p:nvPr>
        </p:nvSpPr>
        <p:spPr/>
        <p:txBody>
          <a:bodyPr/>
          <a:lstStyle/>
          <a:p>
            <a:fld id="{BA7DA8FB-C99A-46DC-B4EB-C18E7A9E7B9F}" type="datetimeFigureOut">
              <a:rPr lang="en-US" smtClean="0"/>
              <a:t>1/28/2025</a:t>
            </a:fld>
            <a:endParaRPr lang="en-US"/>
          </a:p>
        </p:txBody>
      </p:sp>
      <p:sp>
        <p:nvSpPr>
          <p:cNvPr id="5" name="Marcador de pie de página 4">
            <a:extLst>
              <a:ext uri="{FF2B5EF4-FFF2-40B4-BE49-F238E27FC236}">
                <a16:creationId xmlns:a16="http://schemas.microsoft.com/office/drawing/2014/main" id="{28DDA534-75B8-264F-36F0-21B84FD5D0AE}"/>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4B467FBF-7D07-005D-1E2C-8B664D381623}"/>
              </a:ext>
            </a:extLst>
          </p:cNvPr>
          <p:cNvSpPr>
            <a:spLocks noGrp="1"/>
          </p:cNvSpPr>
          <p:nvPr>
            <p:ph type="sldNum" sz="quarter" idx="12"/>
          </p:nvPr>
        </p:nvSpPr>
        <p:spPr/>
        <p:txBody>
          <a:bodyPr/>
          <a:lstStyle/>
          <a:p>
            <a:fld id="{656E660A-6709-4BD9-9CF7-DD46EA84E264}" type="slidenum">
              <a:rPr lang="en-US" smtClean="0"/>
              <a:t>‹Nº›</a:t>
            </a:fld>
            <a:endParaRPr lang="en-US"/>
          </a:p>
        </p:txBody>
      </p:sp>
    </p:spTree>
    <p:extLst>
      <p:ext uri="{BB962C8B-B14F-4D97-AF65-F5344CB8AC3E}">
        <p14:creationId xmlns:p14="http://schemas.microsoft.com/office/powerpoint/2010/main" val="234481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BBF9E50-8900-F963-2D07-5B33BFD3782B}"/>
              </a:ext>
            </a:extLst>
          </p:cNvPr>
          <p:cNvSpPr/>
          <p:nvPr userDrawn="1"/>
        </p:nvSpPr>
        <p:spPr>
          <a:xfrm>
            <a:off x="0" y="6356350"/>
            <a:ext cx="12192000" cy="50165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ítulo 1">
            <a:extLst>
              <a:ext uri="{FF2B5EF4-FFF2-40B4-BE49-F238E27FC236}">
                <a16:creationId xmlns:a16="http://schemas.microsoft.com/office/drawing/2014/main" id="{53A67F80-58DC-7B61-86C7-9B3E291D2916}"/>
              </a:ext>
            </a:extLst>
          </p:cNvPr>
          <p:cNvSpPr>
            <a:spLocks noGrp="1"/>
          </p:cNvSpPr>
          <p:nvPr>
            <p:ph type="title"/>
          </p:nvPr>
        </p:nvSpPr>
        <p:spPr>
          <a:xfrm>
            <a:off x="838200" y="136525"/>
            <a:ext cx="10515600" cy="698743"/>
          </a:xfrm>
        </p:spPr>
        <p:txBody>
          <a:bodyPr/>
          <a:lstStyle>
            <a:lvl1pPr>
              <a:defRPr>
                <a:solidFill>
                  <a:schemeClr val="bg1"/>
                </a:solidFill>
              </a:defRPr>
            </a:lvl1pPr>
          </a:lstStyle>
          <a:p>
            <a:r>
              <a:rPr lang="es-ES" dirty="0"/>
              <a:t>Haga clic para modificar el estilo de título del patrón</a:t>
            </a:r>
            <a:endParaRPr lang="en-US" dirty="0"/>
          </a:p>
        </p:txBody>
      </p:sp>
      <p:sp>
        <p:nvSpPr>
          <p:cNvPr id="3" name="Marcador de fecha 2">
            <a:extLst>
              <a:ext uri="{FF2B5EF4-FFF2-40B4-BE49-F238E27FC236}">
                <a16:creationId xmlns:a16="http://schemas.microsoft.com/office/drawing/2014/main" id="{8218214E-784F-A67F-1EB8-D6065679C178}"/>
              </a:ext>
            </a:extLst>
          </p:cNvPr>
          <p:cNvSpPr>
            <a:spLocks noGrp="1"/>
          </p:cNvSpPr>
          <p:nvPr>
            <p:ph type="dt" sz="half" idx="10"/>
          </p:nvPr>
        </p:nvSpPr>
        <p:spPr/>
        <p:txBody>
          <a:bodyPr/>
          <a:lstStyle>
            <a:lvl1pPr>
              <a:defRPr>
                <a:solidFill>
                  <a:schemeClr val="bg1"/>
                </a:solidFill>
              </a:defRPr>
            </a:lvl1pPr>
          </a:lstStyle>
          <a:p>
            <a:fld id="{BA7DA8FB-C99A-46DC-B4EB-C18E7A9E7B9F}" type="datetimeFigureOut">
              <a:rPr lang="en-US" smtClean="0"/>
              <a:pPr/>
              <a:t>1/28/2025</a:t>
            </a:fld>
            <a:endParaRPr lang="en-US" dirty="0"/>
          </a:p>
        </p:txBody>
      </p:sp>
      <p:sp>
        <p:nvSpPr>
          <p:cNvPr id="4" name="Marcador de pie de página 3">
            <a:extLst>
              <a:ext uri="{FF2B5EF4-FFF2-40B4-BE49-F238E27FC236}">
                <a16:creationId xmlns:a16="http://schemas.microsoft.com/office/drawing/2014/main" id="{88268296-BCE8-56D2-D230-6A0649E786C9}"/>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Marcador de número de diapositiva 4">
            <a:extLst>
              <a:ext uri="{FF2B5EF4-FFF2-40B4-BE49-F238E27FC236}">
                <a16:creationId xmlns:a16="http://schemas.microsoft.com/office/drawing/2014/main" id="{F136B939-CFFA-1753-8C20-C49803D8A2D5}"/>
              </a:ext>
            </a:extLst>
          </p:cNvPr>
          <p:cNvSpPr>
            <a:spLocks noGrp="1"/>
          </p:cNvSpPr>
          <p:nvPr>
            <p:ph type="sldNum" sz="quarter" idx="12"/>
          </p:nvPr>
        </p:nvSpPr>
        <p:spPr/>
        <p:txBody>
          <a:bodyPr/>
          <a:lstStyle>
            <a:lvl1pPr>
              <a:defRPr>
                <a:solidFill>
                  <a:schemeClr val="bg1"/>
                </a:solidFill>
              </a:defRPr>
            </a:lvl1pPr>
          </a:lstStyle>
          <a:p>
            <a:fld id="{656E660A-6709-4BD9-9CF7-DD46EA84E264}" type="slidenum">
              <a:rPr lang="en-US" smtClean="0"/>
              <a:pPr/>
              <a:t>‹Nº›</a:t>
            </a:fld>
            <a:endParaRPr lang="en-US"/>
          </a:p>
        </p:txBody>
      </p:sp>
      <p:sp>
        <p:nvSpPr>
          <p:cNvPr id="6" name="Rectángulo 5">
            <a:extLst>
              <a:ext uri="{FF2B5EF4-FFF2-40B4-BE49-F238E27FC236}">
                <a16:creationId xmlns:a16="http://schemas.microsoft.com/office/drawing/2014/main" id="{1201FF89-4586-67CD-E16C-FD4439FC1D11}"/>
              </a:ext>
            </a:extLst>
          </p:cNvPr>
          <p:cNvSpPr/>
          <p:nvPr userDrawn="1"/>
        </p:nvSpPr>
        <p:spPr>
          <a:xfrm>
            <a:off x="0" y="0"/>
            <a:ext cx="12089423" cy="900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4187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E7036D-AA39-7178-6332-C57B95B01338}"/>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70366B15-39AB-B6BB-ED88-3CF6A8A4746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FAB863F6-BE1C-BFC9-323B-1D69E50D20AB}"/>
              </a:ext>
            </a:extLst>
          </p:cNvPr>
          <p:cNvSpPr>
            <a:spLocks noGrp="1"/>
          </p:cNvSpPr>
          <p:nvPr>
            <p:ph type="dt" sz="half" idx="10"/>
          </p:nvPr>
        </p:nvSpPr>
        <p:spPr/>
        <p:txBody>
          <a:bodyPr/>
          <a:lstStyle/>
          <a:p>
            <a:fld id="{BA7DA8FB-C99A-46DC-B4EB-C18E7A9E7B9F}" type="datetimeFigureOut">
              <a:rPr lang="en-US" smtClean="0"/>
              <a:t>1/28/2025</a:t>
            </a:fld>
            <a:endParaRPr lang="en-US"/>
          </a:p>
        </p:txBody>
      </p:sp>
      <p:sp>
        <p:nvSpPr>
          <p:cNvPr id="5" name="Marcador de pie de página 4">
            <a:extLst>
              <a:ext uri="{FF2B5EF4-FFF2-40B4-BE49-F238E27FC236}">
                <a16:creationId xmlns:a16="http://schemas.microsoft.com/office/drawing/2014/main" id="{28E286C5-AE37-340C-186B-8125B2E83D97}"/>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27CD0D03-92E1-CBFD-84E5-880DB0C98898}"/>
              </a:ext>
            </a:extLst>
          </p:cNvPr>
          <p:cNvSpPr>
            <a:spLocks noGrp="1"/>
          </p:cNvSpPr>
          <p:nvPr>
            <p:ph type="sldNum" sz="quarter" idx="12"/>
          </p:nvPr>
        </p:nvSpPr>
        <p:spPr/>
        <p:txBody>
          <a:bodyPr/>
          <a:lstStyle/>
          <a:p>
            <a:fld id="{656E660A-6709-4BD9-9CF7-DD46EA84E264}" type="slidenum">
              <a:rPr lang="en-US" smtClean="0"/>
              <a:t>‹Nº›</a:t>
            </a:fld>
            <a:endParaRPr lang="en-US"/>
          </a:p>
        </p:txBody>
      </p:sp>
    </p:spTree>
    <p:extLst>
      <p:ext uri="{BB962C8B-B14F-4D97-AF65-F5344CB8AC3E}">
        <p14:creationId xmlns:p14="http://schemas.microsoft.com/office/powerpoint/2010/main" val="152209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442276-EFD4-AC32-A31F-8DC45C4CE23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69170804-2CFD-1420-E078-2467BFA61A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AF9E146-EA1C-9C9D-7536-EB28907E1431}"/>
              </a:ext>
            </a:extLst>
          </p:cNvPr>
          <p:cNvSpPr>
            <a:spLocks noGrp="1"/>
          </p:cNvSpPr>
          <p:nvPr>
            <p:ph type="dt" sz="half" idx="10"/>
          </p:nvPr>
        </p:nvSpPr>
        <p:spPr/>
        <p:txBody>
          <a:bodyPr/>
          <a:lstStyle/>
          <a:p>
            <a:fld id="{BA7DA8FB-C99A-46DC-B4EB-C18E7A9E7B9F}" type="datetimeFigureOut">
              <a:rPr lang="en-US" smtClean="0"/>
              <a:t>1/28/2025</a:t>
            </a:fld>
            <a:endParaRPr lang="en-US"/>
          </a:p>
        </p:txBody>
      </p:sp>
      <p:sp>
        <p:nvSpPr>
          <p:cNvPr id="5" name="Marcador de pie de página 4">
            <a:extLst>
              <a:ext uri="{FF2B5EF4-FFF2-40B4-BE49-F238E27FC236}">
                <a16:creationId xmlns:a16="http://schemas.microsoft.com/office/drawing/2014/main" id="{B9822985-3C87-CA60-7B94-198B545B6038}"/>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47325328-34DB-6A91-6035-3D576D9EF3DA}"/>
              </a:ext>
            </a:extLst>
          </p:cNvPr>
          <p:cNvSpPr>
            <a:spLocks noGrp="1"/>
          </p:cNvSpPr>
          <p:nvPr>
            <p:ph type="sldNum" sz="quarter" idx="12"/>
          </p:nvPr>
        </p:nvSpPr>
        <p:spPr/>
        <p:txBody>
          <a:bodyPr/>
          <a:lstStyle/>
          <a:p>
            <a:fld id="{656E660A-6709-4BD9-9CF7-DD46EA84E264}" type="slidenum">
              <a:rPr lang="en-US" smtClean="0"/>
              <a:t>‹Nº›</a:t>
            </a:fld>
            <a:endParaRPr lang="en-US"/>
          </a:p>
        </p:txBody>
      </p:sp>
    </p:spTree>
    <p:extLst>
      <p:ext uri="{BB962C8B-B14F-4D97-AF65-F5344CB8AC3E}">
        <p14:creationId xmlns:p14="http://schemas.microsoft.com/office/powerpoint/2010/main" val="358721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82AEED-0AA8-FA69-20F2-9813A7B960B4}"/>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5220F335-F039-2D22-6E79-B69C590F4AA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0356E645-4F81-95CC-0DD7-337E6A409A2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BB566100-DBA5-64BE-9EB9-8249D1647712}"/>
              </a:ext>
            </a:extLst>
          </p:cNvPr>
          <p:cNvSpPr>
            <a:spLocks noGrp="1"/>
          </p:cNvSpPr>
          <p:nvPr>
            <p:ph type="dt" sz="half" idx="10"/>
          </p:nvPr>
        </p:nvSpPr>
        <p:spPr/>
        <p:txBody>
          <a:bodyPr/>
          <a:lstStyle/>
          <a:p>
            <a:fld id="{BA7DA8FB-C99A-46DC-B4EB-C18E7A9E7B9F}" type="datetimeFigureOut">
              <a:rPr lang="en-US" smtClean="0"/>
              <a:t>1/28/2025</a:t>
            </a:fld>
            <a:endParaRPr lang="en-US"/>
          </a:p>
        </p:txBody>
      </p:sp>
      <p:sp>
        <p:nvSpPr>
          <p:cNvPr id="6" name="Marcador de pie de página 5">
            <a:extLst>
              <a:ext uri="{FF2B5EF4-FFF2-40B4-BE49-F238E27FC236}">
                <a16:creationId xmlns:a16="http://schemas.microsoft.com/office/drawing/2014/main" id="{F7064284-97B5-4EA5-C8B2-390C68A7F521}"/>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672B6646-B5EA-0FCF-1B63-4F2C676DA7A3}"/>
              </a:ext>
            </a:extLst>
          </p:cNvPr>
          <p:cNvSpPr>
            <a:spLocks noGrp="1"/>
          </p:cNvSpPr>
          <p:nvPr>
            <p:ph type="sldNum" sz="quarter" idx="12"/>
          </p:nvPr>
        </p:nvSpPr>
        <p:spPr/>
        <p:txBody>
          <a:bodyPr/>
          <a:lstStyle/>
          <a:p>
            <a:fld id="{656E660A-6709-4BD9-9CF7-DD46EA84E264}" type="slidenum">
              <a:rPr lang="en-US" smtClean="0"/>
              <a:t>‹Nº›</a:t>
            </a:fld>
            <a:endParaRPr lang="en-US"/>
          </a:p>
        </p:txBody>
      </p:sp>
    </p:spTree>
    <p:extLst>
      <p:ext uri="{BB962C8B-B14F-4D97-AF65-F5344CB8AC3E}">
        <p14:creationId xmlns:p14="http://schemas.microsoft.com/office/powerpoint/2010/main" val="670286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B66CC5-C991-733D-D8F0-01A9E9747AC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530D30DE-80E8-EFEA-14C4-39289703C1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6FE5B97-86B4-082F-0199-A0A07C1B2F7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590E70C6-1397-5E03-0D9D-3E42086DB7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6270ADE-21C2-D2E2-CE8A-3FD959DFD5F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3A21660B-7C68-D4F4-651E-9F1CE21A5F08}"/>
              </a:ext>
            </a:extLst>
          </p:cNvPr>
          <p:cNvSpPr>
            <a:spLocks noGrp="1"/>
          </p:cNvSpPr>
          <p:nvPr>
            <p:ph type="dt" sz="half" idx="10"/>
          </p:nvPr>
        </p:nvSpPr>
        <p:spPr/>
        <p:txBody>
          <a:bodyPr/>
          <a:lstStyle/>
          <a:p>
            <a:fld id="{BA7DA8FB-C99A-46DC-B4EB-C18E7A9E7B9F}" type="datetimeFigureOut">
              <a:rPr lang="en-US" smtClean="0"/>
              <a:t>1/28/2025</a:t>
            </a:fld>
            <a:endParaRPr lang="en-US"/>
          </a:p>
        </p:txBody>
      </p:sp>
      <p:sp>
        <p:nvSpPr>
          <p:cNvPr id="8" name="Marcador de pie de página 7">
            <a:extLst>
              <a:ext uri="{FF2B5EF4-FFF2-40B4-BE49-F238E27FC236}">
                <a16:creationId xmlns:a16="http://schemas.microsoft.com/office/drawing/2014/main" id="{CCDEF783-7D1B-E638-B261-81A252D287C4}"/>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A8BD4F59-1253-50A8-CE3F-C1F48143FF73}"/>
              </a:ext>
            </a:extLst>
          </p:cNvPr>
          <p:cNvSpPr>
            <a:spLocks noGrp="1"/>
          </p:cNvSpPr>
          <p:nvPr>
            <p:ph type="sldNum" sz="quarter" idx="12"/>
          </p:nvPr>
        </p:nvSpPr>
        <p:spPr/>
        <p:txBody>
          <a:bodyPr/>
          <a:lstStyle/>
          <a:p>
            <a:fld id="{656E660A-6709-4BD9-9CF7-DD46EA84E264}" type="slidenum">
              <a:rPr lang="en-US" smtClean="0"/>
              <a:t>‹Nº›</a:t>
            </a:fld>
            <a:endParaRPr lang="en-US"/>
          </a:p>
        </p:txBody>
      </p:sp>
    </p:spTree>
    <p:extLst>
      <p:ext uri="{BB962C8B-B14F-4D97-AF65-F5344CB8AC3E}">
        <p14:creationId xmlns:p14="http://schemas.microsoft.com/office/powerpoint/2010/main" val="3898674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621CF40-DB67-1D7D-8FFC-C7722BD508AE}"/>
              </a:ext>
            </a:extLst>
          </p:cNvPr>
          <p:cNvSpPr>
            <a:spLocks noGrp="1"/>
          </p:cNvSpPr>
          <p:nvPr>
            <p:ph type="dt" sz="half" idx="10"/>
          </p:nvPr>
        </p:nvSpPr>
        <p:spPr/>
        <p:txBody>
          <a:bodyPr/>
          <a:lstStyle/>
          <a:p>
            <a:fld id="{BA7DA8FB-C99A-46DC-B4EB-C18E7A9E7B9F}" type="datetimeFigureOut">
              <a:rPr lang="en-US" smtClean="0"/>
              <a:t>1/28/2025</a:t>
            </a:fld>
            <a:endParaRPr lang="en-US"/>
          </a:p>
        </p:txBody>
      </p:sp>
      <p:sp>
        <p:nvSpPr>
          <p:cNvPr id="3" name="Marcador de pie de página 2">
            <a:extLst>
              <a:ext uri="{FF2B5EF4-FFF2-40B4-BE49-F238E27FC236}">
                <a16:creationId xmlns:a16="http://schemas.microsoft.com/office/drawing/2014/main" id="{48712F87-DCD0-E5D7-3146-6092CDC8938F}"/>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7A2904FB-78D6-FF90-36D6-3CA3FDAD33CB}"/>
              </a:ext>
            </a:extLst>
          </p:cNvPr>
          <p:cNvSpPr>
            <a:spLocks noGrp="1"/>
          </p:cNvSpPr>
          <p:nvPr>
            <p:ph type="sldNum" sz="quarter" idx="12"/>
          </p:nvPr>
        </p:nvSpPr>
        <p:spPr/>
        <p:txBody>
          <a:bodyPr/>
          <a:lstStyle/>
          <a:p>
            <a:fld id="{656E660A-6709-4BD9-9CF7-DD46EA84E264}" type="slidenum">
              <a:rPr lang="en-US" smtClean="0"/>
              <a:t>‹Nº›</a:t>
            </a:fld>
            <a:endParaRPr lang="en-US"/>
          </a:p>
        </p:txBody>
      </p:sp>
    </p:spTree>
    <p:extLst>
      <p:ext uri="{BB962C8B-B14F-4D97-AF65-F5344CB8AC3E}">
        <p14:creationId xmlns:p14="http://schemas.microsoft.com/office/powerpoint/2010/main" val="2629318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12CE7E-381E-DE79-C9DE-D5301AF156A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71163FC8-12A8-1926-B711-ED06459C90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9C601E2D-EA6B-21F9-45AD-592487610A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3EBE84-FA3B-DF22-8F28-A370B604F246}"/>
              </a:ext>
            </a:extLst>
          </p:cNvPr>
          <p:cNvSpPr>
            <a:spLocks noGrp="1"/>
          </p:cNvSpPr>
          <p:nvPr>
            <p:ph type="dt" sz="half" idx="10"/>
          </p:nvPr>
        </p:nvSpPr>
        <p:spPr/>
        <p:txBody>
          <a:bodyPr/>
          <a:lstStyle/>
          <a:p>
            <a:fld id="{BA7DA8FB-C99A-46DC-B4EB-C18E7A9E7B9F}" type="datetimeFigureOut">
              <a:rPr lang="en-US" smtClean="0"/>
              <a:t>1/28/2025</a:t>
            </a:fld>
            <a:endParaRPr lang="en-US"/>
          </a:p>
        </p:txBody>
      </p:sp>
      <p:sp>
        <p:nvSpPr>
          <p:cNvPr id="6" name="Marcador de pie de página 5">
            <a:extLst>
              <a:ext uri="{FF2B5EF4-FFF2-40B4-BE49-F238E27FC236}">
                <a16:creationId xmlns:a16="http://schemas.microsoft.com/office/drawing/2014/main" id="{FBE0F323-98B8-05CC-B281-280905E3BD87}"/>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A03F2603-C30E-A363-D832-2CE4C12615D9}"/>
              </a:ext>
            </a:extLst>
          </p:cNvPr>
          <p:cNvSpPr>
            <a:spLocks noGrp="1"/>
          </p:cNvSpPr>
          <p:nvPr>
            <p:ph type="sldNum" sz="quarter" idx="12"/>
          </p:nvPr>
        </p:nvSpPr>
        <p:spPr/>
        <p:txBody>
          <a:bodyPr/>
          <a:lstStyle/>
          <a:p>
            <a:fld id="{656E660A-6709-4BD9-9CF7-DD46EA84E264}" type="slidenum">
              <a:rPr lang="en-US" smtClean="0"/>
              <a:t>‹Nº›</a:t>
            </a:fld>
            <a:endParaRPr lang="en-US"/>
          </a:p>
        </p:txBody>
      </p:sp>
    </p:spTree>
    <p:extLst>
      <p:ext uri="{BB962C8B-B14F-4D97-AF65-F5344CB8AC3E}">
        <p14:creationId xmlns:p14="http://schemas.microsoft.com/office/powerpoint/2010/main" val="3652290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B87427-52A6-6A31-D67C-92B4EC0F319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0BA698AD-5B28-F90F-3DA4-D6295316CB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44F77774-6444-0E03-4BEF-EB9B7974E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A4F8C4F-1C94-D054-B483-6BDE67B27DF8}"/>
              </a:ext>
            </a:extLst>
          </p:cNvPr>
          <p:cNvSpPr>
            <a:spLocks noGrp="1"/>
          </p:cNvSpPr>
          <p:nvPr>
            <p:ph type="dt" sz="half" idx="10"/>
          </p:nvPr>
        </p:nvSpPr>
        <p:spPr/>
        <p:txBody>
          <a:bodyPr/>
          <a:lstStyle/>
          <a:p>
            <a:fld id="{BA7DA8FB-C99A-46DC-B4EB-C18E7A9E7B9F}" type="datetimeFigureOut">
              <a:rPr lang="en-US" smtClean="0"/>
              <a:t>1/28/2025</a:t>
            </a:fld>
            <a:endParaRPr lang="en-US"/>
          </a:p>
        </p:txBody>
      </p:sp>
      <p:sp>
        <p:nvSpPr>
          <p:cNvPr id="6" name="Marcador de pie de página 5">
            <a:extLst>
              <a:ext uri="{FF2B5EF4-FFF2-40B4-BE49-F238E27FC236}">
                <a16:creationId xmlns:a16="http://schemas.microsoft.com/office/drawing/2014/main" id="{720BF056-C620-59D8-16B2-BCEBB08CBAD3}"/>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038ECC9B-8137-88F5-6813-B541EAA3EB45}"/>
              </a:ext>
            </a:extLst>
          </p:cNvPr>
          <p:cNvSpPr>
            <a:spLocks noGrp="1"/>
          </p:cNvSpPr>
          <p:nvPr>
            <p:ph type="sldNum" sz="quarter" idx="12"/>
          </p:nvPr>
        </p:nvSpPr>
        <p:spPr/>
        <p:txBody>
          <a:bodyPr/>
          <a:lstStyle/>
          <a:p>
            <a:fld id="{656E660A-6709-4BD9-9CF7-DD46EA84E264}" type="slidenum">
              <a:rPr lang="en-US" smtClean="0"/>
              <a:t>‹Nº›</a:t>
            </a:fld>
            <a:endParaRPr lang="en-US"/>
          </a:p>
        </p:txBody>
      </p:sp>
    </p:spTree>
    <p:extLst>
      <p:ext uri="{BB962C8B-B14F-4D97-AF65-F5344CB8AC3E}">
        <p14:creationId xmlns:p14="http://schemas.microsoft.com/office/powerpoint/2010/main" val="2028196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89B05DC-9069-C69A-6510-EE7ED065D4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65A34653-727E-88D6-61B0-693343CB0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DC39FE16-BD89-C262-6B5B-BF25B5C805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7DA8FB-C99A-46DC-B4EB-C18E7A9E7B9F}" type="datetimeFigureOut">
              <a:rPr lang="en-US" smtClean="0"/>
              <a:t>1/28/2025</a:t>
            </a:fld>
            <a:endParaRPr lang="en-US"/>
          </a:p>
        </p:txBody>
      </p:sp>
      <p:sp>
        <p:nvSpPr>
          <p:cNvPr id="5" name="Marcador de pie de página 4">
            <a:extLst>
              <a:ext uri="{FF2B5EF4-FFF2-40B4-BE49-F238E27FC236}">
                <a16:creationId xmlns:a16="http://schemas.microsoft.com/office/drawing/2014/main" id="{35AE7AA4-86CB-2EEF-647E-963EC7F61A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6F2DA2F5-64AD-8E44-2EC3-1B8C84ED37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6E660A-6709-4BD9-9CF7-DD46EA84E264}" type="slidenum">
              <a:rPr lang="en-US" smtClean="0"/>
              <a:t>‹Nº›</a:t>
            </a:fld>
            <a:endParaRPr lang="en-US"/>
          </a:p>
        </p:txBody>
      </p:sp>
    </p:spTree>
    <p:extLst>
      <p:ext uri="{BB962C8B-B14F-4D97-AF65-F5344CB8AC3E}">
        <p14:creationId xmlns:p14="http://schemas.microsoft.com/office/powerpoint/2010/main" val="4258177101"/>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46B3DE-83FE-6A3E-7ADB-A4B2970A7450}"/>
              </a:ext>
            </a:extLst>
          </p:cNvPr>
          <p:cNvSpPr>
            <a:spLocks noGrp="1"/>
          </p:cNvSpPr>
          <p:nvPr>
            <p:ph type="ctrTitle"/>
          </p:nvPr>
        </p:nvSpPr>
        <p:spPr>
          <a:xfrm>
            <a:off x="720012" y="908641"/>
            <a:ext cx="10751976" cy="1200135"/>
          </a:xfrm>
        </p:spPr>
        <p:txBody>
          <a:bodyPr>
            <a:normAutofit fontScale="90000"/>
          </a:bodyPr>
          <a:lstStyle/>
          <a:p>
            <a:r>
              <a:rPr lang="es-MX" sz="7200" b="0" i="0" u="none" strike="noStrike" baseline="0" noProof="0" dirty="0">
                <a:latin typeface="Constantia" panose="02030602050306030303" pitchFamily="18" charset="0"/>
              </a:rPr>
              <a:t>Modelos Computacionales II </a:t>
            </a:r>
            <a:endParaRPr lang="en-US" sz="7200" dirty="0">
              <a:latin typeface="Constantia" panose="02030602050306030303" pitchFamily="18" charset="0"/>
            </a:endParaRPr>
          </a:p>
        </p:txBody>
      </p:sp>
      <p:sp>
        <p:nvSpPr>
          <p:cNvPr id="3" name="Subtítulo 2">
            <a:extLst>
              <a:ext uri="{FF2B5EF4-FFF2-40B4-BE49-F238E27FC236}">
                <a16:creationId xmlns:a16="http://schemas.microsoft.com/office/drawing/2014/main" id="{1E6041A8-F266-C73D-FB4E-4B705A1D1CBA}"/>
              </a:ext>
            </a:extLst>
          </p:cNvPr>
          <p:cNvSpPr>
            <a:spLocks noGrp="1"/>
          </p:cNvSpPr>
          <p:nvPr>
            <p:ph type="subTitle" idx="1"/>
          </p:nvPr>
        </p:nvSpPr>
        <p:spPr>
          <a:xfrm>
            <a:off x="1524000" y="2376920"/>
            <a:ext cx="9144000" cy="2709985"/>
          </a:xfrm>
        </p:spPr>
        <p:txBody>
          <a:bodyPr>
            <a:normAutofit/>
          </a:bodyPr>
          <a:lstStyle/>
          <a:p>
            <a:r>
              <a:rPr lang="es-MX" sz="4000" dirty="0"/>
              <a:t>Presenta: </a:t>
            </a:r>
          </a:p>
          <a:p>
            <a:r>
              <a:rPr lang="es-MX" sz="4000" dirty="0"/>
              <a:t>Dr. Fernando Javier Alcántara López</a:t>
            </a:r>
          </a:p>
          <a:p>
            <a:endParaRPr lang="es-MX" sz="4000" dirty="0"/>
          </a:p>
          <a:p>
            <a:r>
              <a:rPr lang="es-MX" sz="3600" dirty="0"/>
              <a:t>Licenciatura en Neurociencias</a:t>
            </a:r>
          </a:p>
        </p:txBody>
      </p:sp>
      <p:pic>
        <p:nvPicPr>
          <p:cNvPr id="4" name="Imagen 3">
            <a:extLst>
              <a:ext uri="{FF2B5EF4-FFF2-40B4-BE49-F238E27FC236}">
                <a16:creationId xmlns:a16="http://schemas.microsoft.com/office/drawing/2014/main" id="{D08E64A7-DBEC-F949-1B0E-00F3372469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3560" y="3991168"/>
            <a:ext cx="2468880" cy="2772295"/>
          </a:xfrm>
          <a:prstGeom prst="rect">
            <a:avLst/>
          </a:prstGeom>
        </p:spPr>
      </p:pic>
      <p:pic>
        <p:nvPicPr>
          <p:cNvPr id="7" name="Imagen 6">
            <a:extLst>
              <a:ext uri="{FF2B5EF4-FFF2-40B4-BE49-F238E27FC236}">
                <a16:creationId xmlns:a16="http://schemas.microsoft.com/office/drawing/2014/main" id="{83DCB383-E186-47F5-81A7-4F8444E4AA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02" y="4199445"/>
            <a:ext cx="2469600" cy="2355739"/>
          </a:xfrm>
          <a:prstGeom prst="rect">
            <a:avLst/>
          </a:prstGeom>
        </p:spPr>
      </p:pic>
    </p:spTree>
    <p:extLst>
      <p:ext uri="{BB962C8B-B14F-4D97-AF65-F5344CB8AC3E}">
        <p14:creationId xmlns:p14="http://schemas.microsoft.com/office/powerpoint/2010/main" val="982546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C63B53-81CD-B967-3DCE-CCEC5C9F7188}"/>
              </a:ext>
            </a:extLst>
          </p:cNvPr>
          <p:cNvSpPr>
            <a:spLocks noGrp="1"/>
          </p:cNvSpPr>
          <p:nvPr>
            <p:ph type="title"/>
          </p:nvPr>
        </p:nvSpPr>
        <p:spPr/>
        <p:txBody>
          <a:bodyPr/>
          <a:lstStyle/>
          <a:p>
            <a:r>
              <a:rPr lang="es-MX" dirty="0"/>
              <a:t>Inteligencia artificial</a:t>
            </a:r>
            <a:endParaRPr lang="en-US" dirty="0"/>
          </a:p>
        </p:txBody>
      </p:sp>
      <p:pic>
        <p:nvPicPr>
          <p:cNvPr id="1028" name="Picture 4" descr="El Machine learning en la industria - ATRIA Innovation">
            <a:extLst>
              <a:ext uri="{FF2B5EF4-FFF2-40B4-BE49-F238E27FC236}">
                <a16:creationId xmlns:a16="http://schemas.microsoft.com/office/drawing/2014/main" id="{B7DF4449-4718-DF6A-3238-730CAF7405A8}"/>
              </a:ext>
            </a:extLst>
          </p:cNvPr>
          <p:cNvPicPr>
            <a:picLocks noChangeAspect="1" noChangeArrowheads="1"/>
          </p:cNvPicPr>
          <p:nvPr/>
        </p:nvPicPr>
        <p:blipFill rotWithShape="1">
          <a:blip r:embed="rId2">
            <a:clrChange>
              <a:clrFrom>
                <a:srgbClr val="F4F4F4"/>
              </a:clrFrom>
              <a:clrTo>
                <a:srgbClr val="F4F4F4">
                  <a:alpha val="0"/>
                </a:srgbClr>
              </a:clrTo>
            </a:clrChange>
            <a:extLst>
              <a:ext uri="{28A0092B-C50C-407E-A947-70E740481C1C}">
                <a14:useLocalDpi xmlns:a14="http://schemas.microsoft.com/office/drawing/2010/main" val="0"/>
              </a:ext>
            </a:extLst>
          </a:blip>
          <a:srcRect r="6580" b="6878"/>
          <a:stretch/>
        </p:blipFill>
        <p:spPr bwMode="auto">
          <a:xfrm>
            <a:off x="4982906" y="824845"/>
            <a:ext cx="7062978" cy="4850091"/>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1367C51A-5B98-5FF9-3389-6CB4C3DF0CEF}"/>
              </a:ext>
            </a:extLst>
          </p:cNvPr>
          <p:cNvSpPr txBox="1"/>
          <p:nvPr/>
        </p:nvSpPr>
        <p:spPr>
          <a:xfrm>
            <a:off x="146116" y="1088325"/>
            <a:ext cx="6099142" cy="1754326"/>
          </a:xfrm>
          <a:prstGeom prst="rect">
            <a:avLst/>
          </a:prstGeom>
          <a:noFill/>
        </p:spPr>
        <p:txBody>
          <a:bodyPr wrap="square">
            <a:spAutoFit/>
          </a:bodyPr>
          <a:lstStyle/>
          <a:p>
            <a:r>
              <a:rPr lang="es-MX" b="1" dirty="0"/>
              <a:t>Inteligencia Artificial (IA):</a:t>
            </a:r>
            <a:r>
              <a:rPr lang="es-MX" dirty="0"/>
              <a:t> Es un campo amplio de la informática que busca crear sistemas capaces de realizar tareas que requieren inteligencia humana, como la resolución de problemas, la toma de decisiones y el reconocimiento de patrones. Incluye ML, DL y otras técnicas como sistemas expertos o algoritmos de búsqueda.</a:t>
            </a:r>
            <a:endParaRPr lang="en-US" dirty="0"/>
          </a:p>
        </p:txBody>
      </p:sp>
      <p:sp>
        <p:nvSpPr>
          <p:cNvPr id="7" name="CuadroTexto 6">
            <a:extLst>
              <a:ext uri="{FF2B5EF4-FFF2-40B4-BE49-F238E27FC236}">
                <a16:creationId xmlns:a16="http://schemas.microsoft.com/office/drawing/2014/main" id="{181B4F24-B1C0-D87C-1A68-D6DA37E8C6EF}"/>
              </a:ext>
            </a:extLst>
          </p:cNvPr>
          <p:cNvSpPr txBox="1"/>
          <p:nvPr/>
        </p:nvSpPr>
        <p:spPr>
          <a:xfrm>
            <a:off x="146116" y="2906409"/>
            <a:ext cx="6193410" cy="1477328"/>
          </a:xfrm>
          <a:prstGeom prst="rect">
            <a:avLst/>
          </a:prstGeom>
          <a:noFill/>
        </p:spPr>
        <p:txBody>
          <a:bodyPr wrap="square">
            <a:spAutoFit/>
          </a:bodyPr>
          <a:lstStyle/>
          <a:p>
            <a:r>
              <a:rPr lang="es-MX" b="1" dirty="0"/>
              <a:t>Machine </a:t>
            </a:r>
            <a:r>
              <a:rPr lang="es-MX" b="1" dirty="0" err="1"/>
              <a:t>Learning</a:t>
            </a:r>
            <a:r>
              <a:rPr lang="es-MX" b="1" dirty="0"/>
              <a:t> (ML):</a:t>
            </a:r>
            <a:r>
              <a:rPr lang="es-MX" dirty="0"/>
              <a:t> Es una subcategoría de la IA que permite a los sistemas aprender de los datos y mejorar su rendimiento sin ser programados explícitamente. Se basa en algoritmos que encuentran patrones en los datos y los usan para hacer predicciones o decisiones.</a:t>
            </a:r>
            <a:endParaRPr lang="en-US" dirty="0"/>
          </a:p>
        </p:txBody>
      </p:sp>
      <p:sp>
        <p:nvSpPr>
          <p:cNvPr id="9" name="CuadroTexto 8">
            <a:extLst>
              <a:ext uri="{FF2B5EF4-FFF2-40B4-BE49-F238E27FC236}">
                <a16:creationId xmlns:a16="http://schemas.microsoft.com/office/drawing/2014/main" id="{4FE5F0A7-3776-F468-D14F-C4E06B7F85A2}"/>
              </a:ext>
            </a:extLst>
          </p:cNvPr>
          <p:cNvSpPr txBox="1"/>
          <p:nvPr/>
        </p:nvSpPr>
        <p:spPr>
          <a:xfrm>
            <a:off x="51848" y="4447496"/>
            <a:ext cx="6193410" cy="1754326"/>
          </a:xfrm>
          <a:prstGeom prst="rect">
            <a:avLst/>
          </a:prstGeom>
          <a:noFill/>
        </p:spPr>
        <p:txBody>
          <a:bodyPr wrap="square">
            <a:spAutoFit/>
          </a:bodyPr>
          <a:lstStyle/>
          <a:p>
            <a:r>
              <a:rPr lang="es-MX" b="1" dirty="0"/>
              <a:t>Deep </a:t>
            </a:r>
            <a:r>
              <a:rPr lang="es-MX" b="1" dirty="0" err="1"/>
              <a:t>Learning</a:t>
            </a:r>
            <a:r>
              <a:rPr lang="es-MX" b="1" dirty="0"/>
              <a:t> (DL):</a:t>
            </a:r>
            <a:r>
              <a:rPr lang="es-MX" dirty="0"/>
              <a:t> Es un subconjunto de ML que utiliza redes neuronales artificiales con múltiples capas (redes profundas) para aprender de grandes volúmenes de datos. Es especialmente útil en tareas como el reconocimiento de imágenes, procesamiento del lenguaje natural y análisis de datos complejos.</a:t>
            </a:r>
            <a:endParaRPr lang="en-US" dirty="0"/>
          </a:p>
        </p:txBody>
      </p:sp>
    </p:spTree>
    <p:extLst>
      <p:ext uri="{BB962C8B-B14F-4D97-AF65-F5344CB8AC3E}">
        <p14:creationId xmlns:p14="http://schemas.microsoft.com/office/powerpoint/2010/main" val="212866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ipse 2">
            <a:extLst>
              <a:ext uri="{FF2B5EF4-FFF2-40B4-BE49-F238E27FC236}">
                <a16:creationId xmlns:a16="http://schemas.microsoft.com/office/drawing/2014/main" id="{2487119D-0258-09D4-02A5-8E3BE6834F66}"/>
              </a:ext>
            </a:extLst>
          </p:cNvPr>
          <p:cNvSpPr/>
          <p:nvPr/>
        </p:nvSpPr>
        <p:spPr>
          <a:xfrm>
            <a:off x="411637" y="1481971"/>
            <a:ext cx="2658359" cy="1574277"/>
          </a:xfrm>
          <a:prstGeom prst="ellipse">
            <a:avLst/>
          </a:prstGeom>
          <a:solidFill>
            <a:schemeClr val="accent6">
              <a:lumMod val="20000"/>
              <a:lumOff val="80000"/>
            </a:schemeClr>
          </a:solidFill>
          <a:ln w="1905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Aprendizaje Supervisado</a:t>
            </a:r>
            <a:endParaRPr lang="en-US" dirty="0">
              <a:solidFill>
                <a:schemeClr val="tx1"/>
              </a:solidFill>
            </a:endParaRPr>
          </a:p>
        </p:txBody>
      </p:sp>
      <p:sp>
        <p:nvSpPr>
          <p:cNvPr id="4" name="Elipse 3">
            <a:extLst>
              <a:ext uri="{FF2B5EF4-FFF2-40B4-BE49-F238E27FC236}">
                <a16:creationId xmlns:a16="http://schemas.microsoft.com/office/drawing/2014/main" id="{52E73F1C-98FD-B33E-E8AD-3C268264BC2C}"/>
              </a:ext>
            </a:extLst>
          </p:cNvPr>
          <p:cNvSpPr/>
          <p:nvPr/>
        </p:nvSpPr>
        <p:spPr>
          <a:xfrm>
            <a:off x="4593112" y="2011935"/>
            <a:ext cx="2658359" cy="1574277"/>
          </a:xfrm>
          <a:prstGeom prst="ellipse">
            <a:avLst/>
          </a:prstGeom>
          <a:solidFill>
            <a:schemeClr val="accent4">
              <a:lumMod val="20000"/>
              <a:lumOff val="80000"/>
            </a:schemeClr>
          </a:solidFill>
          <a:ln w="1905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Aprendizaje no Supervisado</a:t>
            </a:r>
            <a:endParaRPr lang="en-US" dirty="0">
              <a:solidFill>
                <a:schemeClr val="tx1"/>
              </a:solidFill>
            </a:endParaRPr>
          </a:p>
        </p:txBody>
      </p:sp>
      <p:sp>
        <p:nvSpPr>
          <p:cNvPr id="5" name="Elipse 4">
            <a:extLst>
              <a:ext uri="{FF2B5EF4-FFF2-40B4-BE49-F238E27FC236}">
                <a16:creationId xmlns:a16="http://schemas.microsoft.com/office/drawing/2014/main" id="{7ACC2E9F-D41E-1F7D-68C7-BB9909D3147D}"/>
              </a:ext>
            </a:extLst>
          </p:cNvPr>
          <p:cNvSpPr/>
          <p:nvPr/>
        </p:nvSpPr>
        <p:spPr>
          <a:xfrm>
            <a:off x="8774587" y="1481971"/>
            <a:ext cx="2658359" cy="1574277"/>
          </a:xfrm>
          <a:prstGeom prst="ellipse">
            <a:avLst/>
          </a:prstGeom>
          <a:solidFill>
            <a:schemeClr val="tx2">
              <a:lumMod val="20000"/>
              <a:lumOff val="80000"/>
            </a:schemeClr>
          </a:solidFill>
          <a:ln w="1905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Aprendizaje por refuerzo</a:t>
            </a:r>
            <a:endParaRPr lang="en-US" dirty="0">
              <a:solidFill>
                <a:schemeClr val="tx1"/>
              </a:solidFill>
            </a:endParaRPr>
          </a:p>
        </p:txBody>
      </p:sp>
      <p:sp>
        <p:nvSpPr>
          <p:cNvPr id="6" name="Rectángulo: esquinas redondeadas 5">
            <a:extLst>
              <a:ext uri="{FF2B5EF4-FFF2-40B4-BE49-F238E27FC236}">
                <a16:creationId xmlns:a16="http://schemas.microsoft.com/office/drawing/2014/main" id="{3B62C43F-529B-438C-5130-6D7465307C2A}"/>
              </a:ext>
            </a:extLst>
          </p:cNvPr>
          <p:cNvSpPr/>
          <p:nvPr/>
        </p:nvSpPr>
        <p:spPr>
          <a:xfrm>
            <a:off x="4107779" y="215146"/>
            <a:ext cx="3629025" cy="1304925"/>
          </a:xfrm>
          <a:prstGeom prst="roundRect">
            <a:avLst>
              <a:gd name="adj" fmla="val 48784"/>
            </a:avLst>
          </a:prstGeom>
          <a:solidFill>
            <a:schemeClr val="bg1">
              <a:lumMod val="95000"/>
            </a:schemeClr>
          </a:solidFill>
          <a:ln w="1905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Machine </a:t>
            </a:r>
            <a:r>
              <a:rPr lang="es-MX" sz="3600" b="1" dirty="0" err="1">
                <a:solidFill>
                  <a:schemeClr val="tx1"/>
                </a:solidFill>
              </a:rPr>
              <a:t>Learning</a:t>
            </a:r>
            <a:endParaRPr lang="en-US" sz="3600" b="1" dirty="0">
              <a:solidFill>
                <a:schemeClr val="tx1"/>
              </a:solidFill>
            </a:endParaRPr>
          </a:p>
        </p:txBody>
      </p:sp>
      <p:cxnSp>
        <p:nvCxnSpPr>
          <p:cNvPr id="10" name="Conector recto de flecha 9">
            <a:extLst>
              <a:ext uri="{FF2B5EF4-FFF2-40B4-BE49-F238E27FC236}">
                <a16:creationId xmlns:a16="http://schemas.microsoft.com/office/drawing/2014/main" id="{DB18D398-188E-677D-B3B9-ED4BD4AF5F70}"/>
              </a:ext>
            </a:extLst>
          </p:cNvPr>
          <p:cNvCxnSpPr>
            <a:cxnSpLocks/>
          </p:cNvCxnSpPr>
          <p:nvPr/>
        </p:nvCxnSpPr>
        <p:spPr>
          <a:xfrm flipH="1">
            <a:off x="3069996" y="1481971"/>
            <a:ext cx="1523116" cy="461129"/>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02D537B0-6EE4-165C-C2CA-672745FC4524}"/>
              </a:ext>
            </a:extLst>
          </p:cNvPr>
          <p:cNvCxnSpPr>
            <a:cxnSpLocks/>
          </p:cNvCxnSpPr>
          <p:nvPr/>
        </p:nvCxnSpPr>
        <p:spPr>
          <a:xfrm>
            <a:off x="7251471" y="1481971"/>
            <a:ext cx="1523116" cy="529964"/>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7052BEB4-B7A0-A9E3-2FC6-F47D52818738}"/>
              </a:ext>
            </a:extLst>
          </p:cNvPr>
          <p:cNvCxnSpPr>
            <a:stCxn id="6" idx="2"/>
            <a:endCxn id="4" idx="0"/>
          </p:cNvCxnSpPr>
          <p:nvPr/>
        </p:nvCxnSpPr>
        <p:spPr>
          <a:xfrm>
            <a:off x="5922292" y="1520071"/>
            <a:ext cx="0" cy="491864"/>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CuadroTexto 18">
            <a:extLst>
              <a:ext uri="{FF2B5EF4-FFF2-40B4-BE49-F238E27FC236}">
                <a16:creationId xmlns:a16="http://schemas.microsoft.com/office/drawing/2014/main" id="{43782CD9-3725-BF5C-F126-ACAB6114294B}"/>
              </a:ext>
            </a:extLst>
          </p:cNvPr>
          <p:cNvSpPr txBox="1"/>
          <p:nvPr/>
        </p:nvSpPr>
        <p:spPr>
          <a:xfrm>
            <a:off x="107156" y="3365302"/>
            <a:ext cx="3217069" cy="1477328"/>
          </a:xfrm>
          <a:prstGeom prst="rect">
            <a:avLst/>
          </a:prstGeom>
          <a:noFill/>
        </p:spPr>
        <p:txBody>
          <a:bodyPr wrap="square">
            <a:spAutoFit/>
          </a:bodyPr>
          <a:lstStyle/>
          <a:p>
            <a:pPr algn="just"/>
            <a:r>
              <a:rPr lang="es-MX" dirty="0"/>
              <a:t>El modelo es entrenado con un conjunto de datos etiquetados, donde cada entrada está asociada con una salida conocida.</a:t>
            </a:r>
          </a:p>
        </p:txBody>
      </p:sp>
      <p:sp>
        <p:nvSpPr>
          <p:cNvPr id="21" name="CuadroTexto 20">
            <a:extLst>
              <a:ext uri="{FF2B5EF4-FFF2-40B4-BE49-F238E27FC236}">
                <a16:creationId xmlns:a16="http://schemas.microsoft.com/office/drawing/2014/main" id="{68EB3618-A12A-2AC1-FB57-E50124A69DC2}"/>
              </a:ext>
            </a:extLst>
          </p:cNvPr>
          <p:cNvSpPr txBox="1"/>
          <p:nvPr/>
        </p:nvSpPr>
        <p:spPr>
          <a:xfrm>
            <a:off x="365644" y="5151684"/>
            <a:ext cx="2750344" cy="1200329"/>
          </a:xfrm>
          <a:prstGeom prst="rect">
            <a:avLst/>
          </a:prstGeom>
          <a:noFill/>
        </p:spPr>
        <p:txBody>
          <a:bodyPr wrap="square">
            <a:spAutoFit/>
          </a:bodyPr>
          <a:lstStyle/>
          <a:p>
            <a:r>
              <a:rPr lang="es-MX" i="1" dirty="0"/>
              <a:t>Aplicaciones:</a:t>
            </a:r>
            <a:r>
              <a:rPr lang="es-MX" dirty="0"/>
              <a:t> Análisis de imágenes cerebrales, electroencefalogramas (EEG) y datos clínicos.</a:t>
            </a:r>
          </a:p>
        </p:txBody>
      </p:sp>
      <p:sp>
        <p:nvSpPr>
          <p:cNvPr id="23" name="CuadroTexto 22">
            <a:extLst>
              <a:ext uri="{FF2B5EF4-FFF2-40B4-BE49-F238E27FC236}">
                <a16:creationId xmlns:a16="http://schemas.microsoft.com/office/drawing/2014/main" id="{08C7817B-027F-51E6-C14B-F3C955DBC7BB}"/>
              </a:ext>
            </a:extLst>
          </p:cNvPr>
          <p:cNvSpPr txBox="1"/>
          <p:nvPr/>
        </p:nvSpPr>
        <p:spPr>
          <a:xfrm>
            <a:off x="3767432" y="3714572"/>
            <a:ext cx="3978946" cy="1200329"/>
          </a:xfrm>
          <a:prstGeom prst="rect">
            <a:avLst/>
          </a:prstGeom>
          <a:noFill/>
        </p:spPr>
        <p:txBody>
          <a:bodyPr wrap="square">
            <a:spAutoFit/>
          </a:bodyPr>
          <a:lstStyle/>
          <a:p>
            <a:pPr algn="just"/>
            <a:r>
              <a:rPr lang="es-MX" dirty="0"/>
              <a:t>Se trabaja con datos no etiquetados. Los algoritmos buscan estructuras ocultas y patrones en los datos sin una referencia previa.</a:t>
            </a:r>
          </a:p>
        </p:txBody>
      </p:sp>
      <p:sp>
        <p:nvSpPr>
          <p:cNvPr id="25" name="CuadroTexto 24">
            <a:extLst>
              <a:ext uri="{FF2B5EF4-FFF2-40B4-BE49-F238E27FC236}">
                <a16:creationId xmlns:a16="http://schemas.microsoft.com/office/drawing/2014/main" id="{96A80B1E-0B5F-2FBD-41FF-059F08B39CF8}"/>
              </a:ext>
            </a:extLst>
          </p:cNvPr>
          <p:cNvSpPr txBox="1"/>
          <p:nvPr/>
        </p:nvSpPr>
        <p:spPr>
          <a:xfrm>
            <a:off x="3713792" y="5003507"/>
            <a:ext cx="4083721" cy="1200329"/>
          </a:xfrm>
          <a:prstGeom prst="rect">
            <a:avLst/>
          </a:prstGeom>
          <a:noFill/>
        </p:spPr>
        <p:txBody>
          <a:bodyPr wrap="square">
            <a:spAutoFit/>
          </a:bodyPr>
          <a:lstStyle/>
          <a:p>
            <a:pPr algn="just"/>
            <a:r>
              <a:rPr lang="es-MX" i="1" dirty="0"/>
              <a:t>Aplicaciones:</a:t>
            </a:r>
            <a:r>
              <a:rPr lang="es-MX" dirty="0"/>
              <a:t> Identificar subtipos de enfermedades neurológicas, analizar la conectividad cerebral y descubrir patrones en grandes volúmenes de datos.</a:t>
            </a:r>
          </a:p>
        </p:txBody>
      </p:sp>
      <p:sp>
        <p:nvSpPr>
          <p:cNvPr id="27" name="CuadroTexto 26">
            <a:extLst>
              <a:ext uri="{FF2B5EF4-FFF2-40B4-BE49-F238E27FC236}">
                <a16:creationId xmlns:a16="http://schemas.microsoft.com/office/drawing/2014/main" id="{6A4473AF-9B3F-C4F6-51A5-C12EA1231CE8}"/>
              </a:ext>
            </a:extLst>
          </p:cNvPr>
          <p:cNvSpPr txBox="1"/>
          <p:nvPr/>
        </p:nvSpPr>
        <p:spPr>
          <a:xfrm>
            <a:off x="8867777" y="3443664"/>
            <a:ext cx="2912588" cy="1200329"/>
          </a:xfrm>
          <a:prstGeom prst="rect">
            <a:avLst/>
          </a:prstGeom>
          <a:noFill/>
        </p:spPr>
        <p:txBody>
          <a:bodyPr wrap="square">
            <a:spAutoFit/>
          </a:bodyPr>
          <a:lstStyle/>
          <a:p>
            <a:r>
              <a:rPr lang="es-MX" dirty="0"/>
              <a:t>El modelo aprende mediante prueba y error, recibiendo retroalimentación positiva o negativa según sus acciones.</a:t>
            </a:r>
          </a:p>
        </p:txBody>
      </p:sp>
      <p:sp>
        <p:nvSpPr>
          <p:cNvPr id="29" name="CuadroTexto 28">
            <a:extLst>
              <a:ext uri="{FF2B5EF4-FFF2-40B4-BE49-F238E27FC236}">
                <a16:creationId xmlns:a16="http://schemas.microsoft.com/office/drawing/2014/main" id="{F786C7B1-80A1-EAB8-B967-C126775CB9B6}"/>
              </a:ext>
            </a:extLst>
          </p:cNvPr>
          <p:cNvSpPr txBox="1"/>
          <p:nvPr/>
        </p:nvSpPr>
        <p:spPr>
          <a:xfrm>
            <a:off x="8187080" y="4643993"/>
            <a:ext cx="4083721" cy="1477328"/>
          </a:xfrm>
          <a:prstGeom prst="rect">
            <a:avLst/>
          </a:prstGeom>
          <a:noFill/>
        </p:spPr>
        <p:txBody>
          <a:bodyPr wrap="square">
            <a:spAutoFit/>
          </a:bodyPr>
          <a:lstStyle/>
          <a:p>
            <a:pPr algn="just"/>
            <a:r>
              <a:rPr lang="es-MX" i="1" dirty="0"/>
              <a:t>Aplicaciones:</a:t>
            </a:r>
            <a:r>
              <a:rPr lang="es-MX" dirty="0"/>
              <a:t> Se aplica en la optimización de tratamientos personalizados, la mejora de prótesis neuronales y la simulación del aprendizaje humano en modelos computacionales.</a:t>
            </a:r>
          </a:p>
        </p:txBody>
      </p:sp>
    </p:spTree>
    <p:extLst>
      <p:ext uri="{BB962C8B-B14F-4D97-AF65-F5344CB8AC3E}">
        <p14:creationId xmlns:p14="http://schemas.microsoft.com/office/powerpoint/2010/main" val="2893527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8A77A-DD0F-892A-8B94-CE043403F96E}"/>
            </a:ext>
          </a:extLst>
        </p:cNvPr>
        <p:cNvGrpSpPr/>
        <p:nvPr/>
      </p:nvGrpSpPr>
      <p:grpSpPr>
        <a:xfrm>
          <a:off x="0" y="0"/>
          <a:ext cx="0" cy="0"/>
          <a:chOff x="0" y="0"/>
          <a:chExt cx="0" cy="0"/>
        </a:xfrm>
      </p:grpSpPr>
      <p:sp>
        <p:nvSpPr>
          <p:cNvPr id="3" name="Elipse 2">
            <a:extLst>
              <a:ext uri="{FF2B5EF4-FFF2-40B4-BE49-F238E27FC236}">
                <a16:creationId xmlns:a16="http://schemas.microsoft.com/office/drawing/2014/main" id="{74172CCB-86BA-948C-907F-7504E2AD3F24}"/>
              </a:ext>
            </a:extLst>
          </p:cNvPr>
          <p:cNvSpPr/>
          <p:nvPr/>
        </p:nvSpPr>
        <p:spPr>
          <a:xfrm>
            <a:off x="411637" y="1481971"/>
            <a:ext cx="2658359" cy="1574277"/>
          </a:xfrm>
          <a:prstGeom prst="ellipse">
            <a:avLst/>
          </a:prstGeom>
          <a:solidFill>
            <a:schemeClr val="accent6">
              <a:lumMod val="20000"/>
              <a:lumOff val="80000"/>
            </a:schemeClr>
          </a:solidFill>
          <a:ln w="1905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Redes Neuronales Artificiales</a:t>
            </a:r>
            <a:endParaRPr lang="en-US" dirty="0">
              <a:solidFill>
                <a:schemeClr val="tx1"/>
              </a:solidFill>
            </a:endParaRPr>
          </a:p>
        </p:txBody>
      </p:sp>
      <p:sp>
        <p:nvSpPr>
          <p:cNvPr id="4" name="Elipse 3">
            <a:extLst>
              <a:ext uri="{FF2B5EF4-FFF2-40B4-BE49-F238E27FC236}">
                <a16:creationId xmlns:a16="http://schemas.microsoft.com/office/drawing/2014/main" id="{62B5F18B-56FD-2A08-5D2C-F514D355CB1A}"/>
              </a:ext>
            </a:extLst>
          </p:cNvPr>
          <p:cNvSpPr/>
          <p:nvPr/>
        </p:nvSpPr>
        <p:spPr>
          <a:xfrm>
            <a:off x="4593112" y="2011935"/>
            <a:ext cx="2658359" cy="1574277"/>
          </a:xfrm>
          <a:prstGeom prst="ellipse">
            <a:avLst/>
          </a:prstGeom>
          <a:solidFill>
            <a:schemeClr val="accent4">
              <a:lumMod val="20000"/>
              <a:lumOff val="80000"/>
            </a:schemeClr>
          </a:solidFill>
          <a:ln w="1905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Redes Neuronales Convolucionales</a:t>
            </a:r>
            <a:endParaRPr lang="en-US" dirty="0">
              <a:solidFill>
                <a:schemeClr val="tx1"/>
              </a:solidFill>
            </a:endParaRPr>
          </a:p>
        </p:txBody>
      </p:sp>
      <p:sp>
        <p:nvSpPr>
          <p:cNvPr id="5" name="Elipse 4">
            <a:extLst>
              <a:ext uri="{FF2B5EF4-FFF2-40B4-BE49-F238E27FC236}">
                <a16:creationId xmlns:a16="http://schemas.microsoft.com/office/drawing/2014/main" id="{CA60DEBD-008B-2181-B09D-A18884EC3CCE}"/>
              </a:ext>
            </a:extLst>
          </p:cNvPr>
          <p:cNvSpPr/>
          <p:nvPr/>
        </p:nvSpPr>
        <p:spPr>
          <a:xfrm>
            <a:off x="8774587" y="1481971"/>
            <a:ext cx="2658359" cy="1574277"/>
          </a:xfrm>
          <a:prstGeom prst="ellipse">
            <a:avLst/>
          </a:prstGeom>
          <a:solidFill>
            <a:schemeClr val="tx2">
              <a:lumMod val="20000"/>
              <a:lumOff val="80000"/>
            </a:schemeClr>
          </a:solidFill>
          <a:ln w="1905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Redes Neuronales Recurrentes</a:t>
            </a:r>
            <a:endParaRPr lang="en-US" dirty="0">
              <a:solidFill>
                <a:schemeClr val="tx1"/>
              </a:solidFill>
            </a:endParaRPr>
          </a:p>
        </p:txBody>
      </p:sp>
      <p:sp>
        <p:nvSpPr>
          <p:cNvPr id="6" name="Rectángulo: esquinas redondeadas 5">
            <a:extLst>
              <a:ext uri="{FF2B5EF4-FFF2-40B4-BE49-F238E27FC236}">
                <a16:creationId xmlns:a16="http://schemas.microsoft.com/office/drawing/2014/main" id="{A65CF693-3472-7FE1-1D55-3F32ECB1B106}"/>
              </a:ext>
            </a:extLst>
          </p:cNvPr>
          <p:cNvSpPr/>
          <p:nvPr/>
        </p:nvSpPr>
        <p:spPr>
          <a:xfrm>
            <a:off x="4107779" y="215146"/>
            <a:ext cx="3629025" cy="1304925"/>
          </a:xfrm>
          <a:prstGeom prst="roundRect">
            <a:avLst>
              <a:gd name="adj" fmla="val 48784"/>
            </a:avLst>
          </a:prstGeom>
          <a:solidFill>
            <a:schemeClr val="bg1">
              <a:lumMod val="95000"/>
            </a:schemeClr>
          </a:solidFill>
          <a:ln w="1905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Deep </a:t>
            </a:r>
            <a:r>
              <a:rPr lang="es-MX" sz="3600" b="1" dirty="0" err="1">
                <a:solidFill>
                  <a:schemeClr val="tx1"/>
                </a:solidFill>
              </a:rPr>
              <a:t>Learning</a:t>
            </a:r>
            <a:endParaRPr lang="en-US" sz="3600" b="1" dirty="0">
              <a:solidFill>
                <a:schemeClr val="tx1"/>
              </a:solidFill>
            </a:endParaRPr>
          </a:p>
        </p:txBody>
      </p:sp>
      <p:cxnSp>
        <p:nvCxnSpPr>
          <p:cNvPr id="10" name="Conector recto de flecha 9">
            <a:extLst>
              <a:ext uri="{FF2B5EF4-FFF2-40B4-BE49-F238E27FC236}">
                <a16:creationId xmlns:a16="http://schemas.microsoft.com/office/drawing/2014/main" id="{F6863D96-C8AD-06C8-4CF6-9FA4A7CA3952}"/>
              </a:ext>
            </a:extLst>
          </p:cNvPr>
          <p:cNvCxnSpPr>
            <a:cxnSpLocks/>
          </p:cNvCxnSpPr>
          <p:nvPr/>
        </p:nvCxnSpPr>
        <p:spPr>
          <a:xfrm flipH="1">
            <a:off x="3069996" y="1481971"/>
            <a:ext cx="1523116" cy="461129"/>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818CF7FB-3D5D-739F-EC11-0A164B1B6A32}"/>
              </a:ext>
            </a:extLst>
          </p:cNvPr>
          <p:cNvCxnSpPr>
            <a:cxnSpLocks/>
          </p:cNvCxnSpPr>
          <p:nvPr/>
        </p:nvCxnSpPr>
        <p:spPr>
          <a:xfrm>
            <a:off x="7251471" y="1481971"/>
            <a:ext cx="1523116" cy="529964"/>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A54B9136-ADA1-98F7-CEB9-3F45D32CA5E5}"/>
              </a:ext>
            </a:extLst>
          </p:cNvPr>
          <p:cNvCxnSpPr>
            <a:stCxn id="6" idx="2"/>
            <a:endCxn id="4" idx="0"/>
          </p:cNvCxnSpPr>
          <p:nvPr/>
        </p:nvCxnSpPr>
        <p:spPr>
          <a:xfrm>
            <a:off x="5922292" y="1520071"/>
            <a:ext cx="0" cy="491864"/>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EA5A3166-8BFA-F05E-0FD0-6212FDE66637}"/>
              </a:ext>
            </a:extLst>
          </p:cNvPr>
          <p:cNvSpPr txBox="1"/>
          <p:nvPr/>
        </p:nvSpPr>
        <p:spPr>
          <a:xfrm>
            <a:off x="3925527" y="3714572"/>
            <a:ext cx="4340945" cy="1200329"/>
          </a:xfrm>
          <a:prstGeom prst="rect">
            <a:avLst/>
          </a:prstGeom>
          <a:noFill/>
        </p:spPr>
        <p:txBody>
          <a:bodyPr wrap="square">
            <a:spAutoFit/>
          </a:bodyPr>
          <a:lstStyle/>
          <a:p>
            <a:pPr algn="just"/>
            <a:r>
              <a:rPr lang="es-MX" dirty="0"/>
              <a:t>Especializadas en el procesamiento de datos espaciales como imágenes. Utilizan filtros convolucionales para extraer características relevantes de los datos.</a:t>
            </a:r>
          </a:p>
        </p:txBody>
      </p:sp>
      <p:sp>
        <p:nvSpPr>
          <p:cNvPr id="25" name="CuadroTexto 24">
            <a:extLst>
              <a:ext uri="{FF2B5EF4-FFF2-40B4-BE49-F238E27FC236}">
                <a16:creationId xmlns:a16="http://schemas.microsoft.com/office/drawing/2014/main" id="{895E5CFC-DC0D-7210-A6E6-12B03101DB31}"/>
              </a:ext>
            </a:extLst>
          </p:cNvPr>
          <p:cNvSpPr txBox="1"/>
          <p:nvPr/>
        </p:nvSpPr>
        <p:spPr>
          <a:xfrm>
            <a:off x="4397931" y="4914901"/>
            <a:ext cx="3396135" cy="1200329"/>
          </a:xfrm>
          <a:prstGeom prst="rect">
            <a:avLst/>
          </a:prstGeom>
          <a:noFill/>
        </p:spPr>
        <p:txBody>
          <a:bodyPr wrap="square">
            <a:spAutoFit/>
          </a:bodyPr>
          <a:lstStyle/>
          <a:p>
            <a:pPr algn="just"/>
            <a:r>
              <a:rPr lang="es-MX" i="1" dirty="0"/>
              <a:t>Aplicaciones:</a:t>
            </a:r>
            <a:r>
              <a:rPr lang="es-MX" dirty="0"/>
              <a:t> Análisis de imágenes cerebrales, como resonancias magnéticas y tomografías, para detectar anomalías y patrones.</a:t>
            </a:r>
          </a:p>
        </p:txBody>
      </p:sp>
      <p:sp>
        <p:nvSpPr>
          <p:cNvPr id="27" name="CuadroTexto 26">
            <a:extLst>
              <a:ext uri="{FF2B5EF4-FFF2-40B4-BE49-F238E27FC236}">
                <a16:creationId xmlns:a16="http://schemas.microsoft.com/office/drawing/2014/main" id="{DA90C20F-EA19-A53F-71A1-76D015AB6E6A}"/>
              </a:ext>
            </a:extLst>
          </p:cNvPr>
          <p:cNvSpPr txBox="1"/>
          <p:nvPr/>
        </p:nvSpPr>
        <p:spPr>
          <a:xfrm>
            <a:off x="8696131" y="3351332"/>
            <a:ext cx="3093565" cy="1200329"/>
          </a:xfrm>
          <a:prstGeom prst="rect">
            <a:avLst/>
          </a:prstGeom>
          <a:noFill/>
        </p:spPr>
        <p:txBody>
          <a:bodyPr wrap="square">
            <a:spAutoFit/>
          </a:bodyPr>
          <a:lstStyle/>
          <a:p>
            <a:pPr algn="just"/>
            <a:r>
              <a:rPr lang="es-MX" dirty="0"/>
              <a:t>Son modelos diseñados para procesar secuencias de datos, permitiendo el aprendizaje de patrones en series temporales.</a:t>
            </a:r>
          </a:p>
        </p:txBody>
      </p:sp>
      <p:sp>
        <p:nvSpPr>
          <p:cNvPr id="8" name="CuadroTexto 7">
            <a:extLst>
              <a:ext uri="{FF2B5EF4-FFF2-40B4-BE49-F238E27FC236}">
                <a16:creationId xmlns:a16="http://schemas.microsoft.com/office/drawing/2014/main" id="{076D8FA5-2775-BE40-1186-10D8A279DF80}"/>
              </a:ext>
            </a:extLst>
          </p:cNvPr>
          <p:cNvSpPr txBox="1"/>
          <p:nvPr/>
        </p:nvSpPr>
        <p:spPr>
          <a:xfrm>
            <a:off x="0" y="3351332"/>
            <a:ext cx="3713792" cy="1477328"/>
          </a:xfrm>
          <a:prstGeom prst="rect">
            <a:avLst/>
          </a:prstGeom>
          <a:noFill/>
        </p:spPr>
        <p:txBody>
          <a:bodyPr wrap="square" rtlCol="0">
            <a:spAutoFit/>
          </a:bodyPr>
          <a:lstStyle/>
          <a:p>
            <a:pPr algn="just"/>
            <a:r>
              <a:rPr lang="es-MX" dirty="0"/>
              <a:t>Consisten en múltiples capas de neuronas artificiales interconectadas. Se utilizan para la clasificación de datos, regresión y procesamiento de información compleja.</a:t>
            </a:r>
            <a:endParaRPr lang="en-US" dirty="0"/>
          </a:p>
        </p:txBody>
      </p:sp>
      <p:sp>
        <p:nvSpPr>
          <p:cNvPr id="14" name="CuadroTexto 13">
            <a:extLst>
              <a:ext uri="{FF2B5EF4-FFF2-40B4-BE49-F238E27FC236}">
                <a16:creationId xmlns:a16="http://schemas.microsoft.com/office/drawing/2014/main" id="{BE83ACAB-0F9A-D8B6-1F44-1FC8C185C8FD}"/>
              </a:ext>
            </a:extLst>
          </p:cNvPr>
          <p:cNvSpPr txBox="1"/>
          <p:nvPr/>
        </p:nvSpPr>
        <p:spPr>
          <a:xfrm>
            <a:off x="78703" y="4914901"/>
            <a:ext cx="3324225" cy="1200329"/>
          </a:xfrm>
          <a:prstGeom prst="rect">
            <a:avLst/>
          </a:prstGeom>
          <a:noFill/>
        </p:spPr>
        <p:txBody>
          <a:bodyPr wrap="square">
            <a:spAutoFit/>
          </a:bodyPr>
          <a:lstStyle/>
          <a:p>
            <a:pPr algn="just"/>
            <a:r>
              <a:rPr lang="es-MX" i="1" dirty="0"/>
              <a:t>Aplicaciones</a:t>
            </a:r>
            <a:r>
              <a:rPr lang="es-MX" dirty="0"/>
              <a:t>: Se emplean en el análisis de datos de neuroimagen y EEG y el modelado de funciones cognitivas.</a:t>
            </a:r>
            <a:endParaRPr lang="en-US" dirty="0"/>
          </a:p>
        </p:txBody>
      </p:sp>
      <p:sp>
        <p:nvSpPr>
          <p:cNvPr id="17" name="CuadroTexto 16">
            <a:extLst>
              <a:ext uri="{FF2B5EF4-FFF2-40B4-BE49-F238E27FC236}">
                <a16:creationId xmlns:a16="http://schemas.microsoft.com/office/drawing/2014/main" id="{AB2BB8AB-B37E-3C6A-8FB6-4BA7C4A40F4A}"/>
              </a:ext>
            </a:extLst>
          </p:cNvPr>
          <p:cNvSpPr txBox="1"/>
          <p:nvPr/>
        </p:nvSpPr>
        <p:spPr>
          <a:xfrm>
            <a:off x="8387443" y="4551661"/>
            <a:ext cx="3804557" cy="1754326"/>
          </a:xfrm>
          <a:prstGeom prst="rect">
            <a:avLst/>
          </a:prstGeom>
          <a:noFill/>
        </p:spPr>
        <p:txBody>
          <a:bodyPr wrap="square">
            <a:spAutoFit/>
          </a:bodyPr>
          <a:lstStyle/>
          <a:p>
            <a:pPr algn="just"/>
            <a:r>
              <a:rPr lang="es-MX" i="1" dirty="0"/>
              <a:t>Aplicaciones:</a:t>
            </a:r>
            <a:r>
              <a:rPr lang="es-MX" dirty="0"/>
              <a:t> Se aplican en la interpretación de señales cerebrales, como EEG y MEG; modelar la dinámica neuronal en el tiempo y analizar el lenguaje en pacientes con trastornos neurológicos.</a:t>
            </a:r>
          </a:p>
        </p:txBody>
      </p:sp>
    </p:spTree>
    <p:extLst>
      <p:ext uri="{BB962C8B-B14F-4D97-AF65-F5344CB8AC3E}">
        <p14:creationId xmlns:p14="http://schemas.microsoft.com/office/powerpoint/2010/main" val="44109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github desktop&quot; Icon - Download for free – Iconduck">
            <a:extLst>
              <a:ext uri="{FF2B5EF4-FFF2-40B4-BE49-F238E27FC236}">
                <a16:creationId xmlns:a16="http://schemas.microsoft.com/office/drawing/2014/main" id="{13DD80AF-0A9A-9FD2-EADF-EC25AAC56D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1149200"/>
            <a:ext cx="4555378" cy="455960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073BFB92-1F1B-3875-7A3B-7E41C81F6D20}"/>
              </a:ext>
            </a:extLst>
          </p:cNvPr>
          <p:cNvSpPr txBox="1"/>
          <p:nvPr/>
        </p:nvSpPr>
        <p:spPr>
          <a:xfrm>
            <a:off x="1147483" y="1905506"/>
            <a:ext cx="4390946" cy="3046988"/>
          </a:xfrm>
          <a:prstGeom prst="rect">
            <a:avLst/>
          </a:prstGeom>
          <a:noFill/>
        </p:spPr>
        <p:txBody>
          <a:bodyPr wrap="none" rtlCol="0">
            <a:spAutoFit/>
          </a:bodyPr>
          <a:lstStyle/>
          <a:p>
            <a:r>
              <a:rPr lang="es-MX" sz="9600" dirty="0">
                <a:latin typeface="Bell MT" panose="02020503060305020303" pitchFamily="18" charset="0"/>
              </a:rPr>
              <a:t>GitHub</a:t>
            </a:r>
          </a:p>
          <a:p>
            <a:r>
              <a:rPr lang="es-MX" sz="9600" dirty="0">
                <a:latin typeface="Bell MT" panose="02020503060305020303" pitchFamily="18" charset="0"/>
              </a:rPr>
              <a:t>Desktop</a:t>
            </a:r>
            <a:endParaRPr lang="en-US" sz="9600" dirty="0">
              <a:latin typeface="Bell MT" panose="02020503060305020303" pitchFamily="18" charset="0"/>
            </a:endParaRPr>
          </a:p>
        </p:txBody>
      </p:sp>
    </p:spTree>
    <p:extLst>
      <p:ext uri="{BB962C8B-B14F-4D97-AF65-F5344CB8AC3E}">
        <p14:creationId xmlns:p14="http://schemas.microsoft.com/office/powerpoint/2010/main" val="425720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7449C8-38D4-F3DB-64D0-2B650F378E96}"/>
              </a:ext>
            </a:extLst>
          </p:cNvPr>
          <p:cNvSpPr>
            <a:spLocks noGrp="1"/>
          </p:cNvSpPr>
          <p:nvPr>
            <p:ph type="title"/>
          </p:nvPr>
        </p:nvSpPr>
        <p:spPr/>
        <p:txBody>
          <a:bodyPr/>
          <a:lstStyle/>
          <a:p>
            <a:r>
              <a:rPr lang="es-MX" dirty="0"/>
              <a:t>GitHub Desktop</a:t>
            </a:r>
            <a:endParaRPr lang="en-US" dirty="0"/>
          </a:p>
        </p:txBody>
      </p:sp>
      <p:sp>
        <p:nvSpPr>
          <p:cNvPr id="4" name="CuadroTexto 3">
            <a:extLst>
              <a:ext uri="{FF2B5EF4-FFF2-40B4-BE49-F238E27FC236}">
                <a16:creationId xmlns:a16="http://schemas.microsoft.com/office/drawing/2014/main" id="{ED0FE21C-8B54-7570-CAF5-834D6F7361C5}"/>
              </a:ext>
            </a:extLst>
          </p:cNvPr>
          <p:cNvSpPr txBox="1"/>
          <p:nvPr/>
        </p:nvSpPr>
        <p:spPr>
          <a:xfrm>
            <a:off x="1221441" y="1760675"/>
            <a:ext cx="6100482" cy="369332"/>
          </a:xfrm>
          <a:prstGeom prst="rect">
            <a:avLst/>
          </a:prstGeom>
          <a:noFill/>
        </p:spPr>
        <p:txBody>
          <a:bodyPr wrap="square">
            <a:spAutoFit/>
          </a:bodyPr>
          <a:lstStyle/>
          <a:p>
            <a:r>
              <a:rPr lang="en-US" dirty="0" err="1"/>
              <a:t>Descargar</a:t>
            </a:r>
            <a:r>
              <a:rPr lang="en-US" dirty="0"/>
              <a:t> </a:t>
            </a:r>
            <a:r>
              <a:rPr lang="en-US" dirty="0" err="1"/>
              <a:t>instaldor</a:t>
            </a:r>
            <a:r>
              <a:rPr lang="en-US"/>
              <a:t> de https</a:t>
            </a:r>
            <a:r>
              <a:rPr lang="en-US" dirty="0"/>
              <a:t>://desktop.github.com/download/</a:t>
            </a:r>
          </a:p>
        </p:txBody>
      </p:sp>
    </p:spTree>
    <p:extLst>
      <p:ext uri="{BB962C8B-B14F-4D97-AF65-F5344CB8AC3E}">
        <p14:creationId xmlns:p14="http://schemas.microsoft.com/office/powerpoint/2010/main" val="416175226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TotalTime>
  <Words>466</Words>
  <Application>Microsoft Office PowerPoint</Application>
  <PresentationFormat>Panorámica</PresentationFormat>
  <Paragraphs>33</Paragraphs>
  <Slides>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Arial</vt:lpstr>
      <vt:lpstr>Bell MT</vt:lpstr>
      <vt:lpstr>Calibri</vt:lpstr>
      <vt:lpstr>Calibri Light</vt:lpstr>
      <vt:lpstr>Constantia</vt:lpstr>
      <vt:lpstr>Tema de Office</vt:lpstr>
      <vt:lpstr>Modelos Computacionales II </vt:lpstr>
      <vt:lpstr>Inteligencia artificial</vt:lpstr>
      <vt:lpstr>Presentación de PowerPoint</vt:lpstr>
      <vt:lpstr>Presentación de PowerPoint</vt:lpstr>
      <vt:lpstr>Presentación de PowerPoint</vt:lpstr>
      <vt:lpstr>GitHub Desktop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Acoplamiento de la Derivada Fraccionaria Temporal y Espacial en la Ecuación de Flujo con Triple Porosidad y Triple Permeabilidad</dc:title>
  <dc:creator>OMEN CI7</dc:creator>
  <cp:lastModifiedBy>fernando _</cp:lastModifiedBy>
  <cp:revision>14</cp:revision>
  <dcterms:created xsi:type="dcterms:W3CDTF">2022-06-10T05:48:30Z</dcterms:created>
  <dcterms:modified xsi:type="dcterms:W3CDTF">2025-01-28T06:17:23Z</dcterms:modified>
</cp:coreProperties>
</file>