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4" r:id="rId9"/>
    <p:sldId id="266" r:id="rId10"/>
    <p:sldId id="269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29730-D655-6ADC-28DD-AD85C75E0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B7546F-65D2-9E6A-D084-818BF6D6D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0BCAC-2C3C-D2F9-D17B-79817BE0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E8BDF-65E7-6115-C0E6-BD9E1654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203747-BE2E-8AC8-D3D1-18DE8C06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0B93068-7A8C-DF57-16F6-80D2A4D4887A}"/>
              </a:ext>
            </a:extLst>
          </p:cNvPr>
          <p:cNvSpPr/>
          <p:nvPr userDrawn="1"/>
        </p:nvSpPr>
        <p:spPr>
          <a:xfrm>
            <a:off x="0" y="-1"/>
            <a:ext cx="12192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26C19-E69C-FC90-476D-2CDB49F9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FA0D26-F5B5-3516-A9AA-DD7E1080B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61FB0-DE04-63D7-B2C3-CF7656F1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20786-E9E2-6119-19A4-40D8F2AF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3E449-EE37-39E4-033F-38577DCE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2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F5022C-333A-D5BC-C35B-FC7ED0342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BBAB99-6187-521B-402C-6B4A8ECA6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112E4-7E50-F646-B0E4-C29D0F65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DDA534-75B8-264F-36F0-21B84FD5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467FBF-7D07-005D-1E2C-8B664D3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BBF9E50-8900-F963-2D07-5B33BFD3782B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A67F80-58DC-7B61-86C7-9B3E291D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18214E-784F-A67F-1EB8-D6065679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7DA8FB-C99A-46DC-B4EB-C18E7A9E7B9F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268296-BCE8-56D2-D230-6A0649E7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36B939-CFFA-1753-8C20-C49803D8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E660A-6709-4BD9-9CF7-DD46EA84E26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201FF89-4586-67CD-E16C-FD4439FC1D11}"/>
              </a:ext>
            </a:extLst>
          </p:cNvPr>
          <p:cNvSpPr/>
          <p:nvPr userDrawn="1"/>
        </p:nvSpPr>
        <p:spPr>
          <a:xfrm>
            <a:off x="0" y="0"/>
            <a:ext cx="12089423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8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7036D-AA39-7178-6332-C57B95B0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66B15-39AB-B6BB-ED88-3CF6A8A4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63F6-BE1C-BFC9-323B-1D69E50D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286C5-AE37-340C-186B-8125B2E8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D0D03-92E1-CBFD-84E5-880DB0C9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42276-EFD4-AC32-A31F-8DC45C4C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170804-2CFD-1420-E078-2467BFA61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F9E146-EA1C-9C9D-7536-EB28907E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822985-3C87-CA60-7B94-198B545B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25328-34DB-6A91-6035-3D576D9E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2AEED-0AA8-FA69-20F2-9813A7B9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0F335-F039-2D22-6E79-B69C590F4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56E645-4F81-95CC-0DD7-337E6A409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566100-DBA5-64BE-9EB9-8249D164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064284-97B5-4EA5-C8B2-390C68A7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2B6646-B5EA-0FCF-1B63-4F2C676D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8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66CC5-C991-733D-D8F0-01A9E974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0D30DE-80E8-EFEA-14C4-39289703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FE5B97-86B4-082F-0199-A0A07C1B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0E70C6-1397-5E03-0D9D-3E42086DB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270ADE-21C2-D2E2-CE8A-3FD959DFD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21660B-7C68-D4F4-651E-9F1CE21A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DEF783-7D1B-E638-B261-81A252D2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BD4F59-1253-50A8-CE3F-C1F48143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7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21CF40-DB67-1D7D-8FFC-C7722BD5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712F87-DCD0-E5D7-3146-6092CDC8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2904FB-78D6-FF90-36D6-3CA3FDAD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1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2CE7E-381E-DE79-C9DE-D5301AF1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63FC8-12A8-1926-B711-ED06459C9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601E2D-EA6B-21F9-45AD-59248761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3EBE84-FA3B-DF22-8F28-A370B604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E0F323-98B8-05CC-B281-280905E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3F2603-C30E-A363-D832-2CE4C126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87427-52A6-6A31-D67C-92B4EC0F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A698AD-5B28-F90F-3DA4-D6295316C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F77774-6444-0E03-4BEF-EB9B7974E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4F8C4F-1C94-D054-B483-6BDE67B2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0BF056-C620-59D8-16B2-BCEBB08C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8ECC9B-8137-88F5-6813-B541EAA3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9B05DC-9069-C69A-6510-EE7ED065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A34653-727E-88D6-61B0-693343CB0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9FE16-BD89-C262-6B5B-BF25B5C80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A8FB-C99A-46DC-B4EB-C18E7A9E7B9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E7AA4-86CB-2EEF-647E-963EC7F61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2DA2F5-64AD-8E44-2EC3-1B8C84ED3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amharley.com/nn_vis/cnn/3d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6B3DE-83FE-6A3E-7ADB-A4B2970A7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51" y="865590"/>
            <a:ext cx="10594898" cy="1200135"/>
          </a:xfrm>
        </p:spPr>
        <p:txBody>
          <a:bodyPr>
            <a:normAutofit/>
          </a:bodyPr>
          <a:lstStyle/>
          <a:p>
            <a:r>
              <a:rPr lang="es-MX" sz="5400" b="0" i="0" u="none" strike="noStrike" baseline="0" noProof="0" dirty="0">
                <a:latin typeface="Constantia" panose="02030602050306030303" pitchFamily="18" charset="0"/>
              </a:rPr>
              <a:t>Redes Neuronales Convolucionales</a:t>
            </a:r>
            <a:endParaRPr lang="es-MX" sz="5400" noProof="0" dirty="0">
              <a:latin typeface="Constantia" panose="020306020503060303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6041A8-F266-C73D-FB4E-4B705A1D1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6920"/>
            <a:ext cx="9144000" cy="2709985"/>
          </a:xfrm>
        </p:spPr>
        <p:txBody>
          <a:bodyPr>
            <a:normAutofit/>
          </a:bodyPr>
          <a:lstStyle/>
          <a:p>
            <a:endParaRPr lang="es-MX" sz="4000" noProof="0" dirty="0"/>
          </a:p>
          <a:p>
            <a:r>
              <a:rPr lang="es-MX" sz="3600" noProof="0" dirty="0"/>
              <a:t>Licenciatura en Neurociencias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8E64A7-DBEC-F949-1B0E-00F337246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3991168"/>
            <a:ext cx="2468880" cy="27722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DCB383-E186-47F5-81A7-4F8444E4A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" y="4199445"/>
            <a:ext cx="2469600" cy="23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4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CFCCD-09E1-3308-6ED4-E021F76E7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5912388-0B78-9DD7-83AB-FACF20166FD4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noProof="0" dirty="0">
                <a:solidFill>
                  <a:schemeClr val="bg1"/>
                </a:solidFill>
              </a:rPr>
              <a:t>MAX POOLING</a:t>
            </a:r>
          </a:p>
        </p:txBody>
      </p:sp>
      <p:pic>
        <p:nvPicPr>
          <p:cNvPr id="11266" name="Picture 2" descr="Inteligencia artificial en Radiología: introducción a los conceptos más  importantes | Radiología">
            <a:extLst>
              <a:ext uri="{FF2B5EF4-FFF2-40B4-BE49-F238E27FC236}">
                <a16:creationId xmlns:a16="http://schemas.microsoft.com/office/drawing/2014/main" id="{0E1AE281-135A-0C48-EC0B-4C55390CC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513"/>
            <a:ext cx="12192000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11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70926-59EE-6FA6-05BD-642B461C6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3B17F63-4022-CB9D-1632-C32BD2305774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noProof="0" dirty="0">
                <a:solidFill>
                  <a:schemeClr val="bg1"/>
                </a:solidFill>
              </a:rPr>
              <a:t>FLATTENING</a:t>
            </a:r>
          </a:p>
        </p:txBody>
      </p:sp>
      <p:pic>
        <p:nvPicPr>
          <p:cNvPr id="8194" name="Picture 2" descr="Intro a las redes neuronales convolucionales | by Bootcamp AI | Medium">
            <a:extLst>
              <a:ext uri="{FF2B5EF4-FFF2-40B4-BE49-F238E27FC236}">
                <a16:creationId xmlns:a16="http://schemas.microsoft.com/office/drawing/2014/main" id="{83A5B10A-D4CE-CF5E-81F9-6F4512A39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CFCFB"/>
              </a:clrFrom>
              <a:clrTo>
                <a:srgbClr val="FCFC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3" t="2601" r="9679"/>
          <a:stretch/>
        </p:blipFill>
        <p:spPr bwMode="auto">
          <a:xfrm>
            <a:off x="4984376" y="1649506"/>
            <a:ext cx="6804212" cy="38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2CBD7E3-4603-932E-B272-F08C96D44A3B}"/>
              </a:ext>
            </a:extLst>
          </p:cNvPr>
          <p:cNvSpPr txBox="1"/>
          <p:nvPr/>
        </p:nvSpPr>
        <p:spPr>
          <a:xfrm>
            <a:off x="197224" y="1699882"/>
            <a:ext cx="50560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dirty="0" err="1"/>
              <a:t>Flattening</a:t>
            </a:r>
            <a:r>
              <a:rPr lang="es-MX" dirty="0"/>
              <a:t> es el proceso de </a:t>
            </a:r>
            <a:r>
              <a:rPr lang="es-MX" b="1" dirty="0"/>
              <a:t>aplanar</a:t>
            </a:r>
            <a:r>
              <a:rPr lang="es-MX" dirty="0"/>
              <a:t> un tensor multidimensional (por ejemplo, un mapa de activación 3D) en un </a:t>
            </a:r>
            <a:r>
              <a:rPr lang="es-MX" b="1" dirty="0"/>
              <a:t>vector unidimensional</a:t>
            </a:r>
            <a:r>
              <a:rPr lang="es-MX" dirty="0"/>
              <a:t>, para poder conectarlo a una </a:t>
            </a:r>
            <a:r>
              <a:rPr lang="es-MX" b="1" dirty="0"/>
              <a:t>capa densa (</a:t>
            </a:r>
            <a:r>
              <a:rPr lang="es-MX" b="1" dirty="0" err="1"/>
              <a:t>fully</a:t>
            </a:r>
            <a:r>
              <a:rPr lang="es-MX" b="1" dirty="0"/>
              <a:t> </a:t>
            </a:r>
            <a:r>
              <a:rPr lang="es-MX" b="1" dirty="0" err="1"/>
              <a:t>connected</a:t>
            </a:r>
            <a:r>
              <a:rPr lang="es-MX" b="1" dirty="0"/>
              <a:t>)</a:t>
            </a:r>
            <a:r>
              <a:rPr lang="es-MX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2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FBED3-92FF-3A55-AC38-3A7D3C552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47794E4-4065-F847-F045-FD300C3C5929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noProof="0" dirty="0">
                <a:solidFill>
                  <a:schemeClr val="bg1"/>
                </a:solidFill>
              </a:rPr>
              <a:t>FULL CONECTION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B906943C-9E66-554B-FBDB-B93ED5EDB80F}"/>
              </a:ext>
            </a:extLst>
          </p:cNvPr>
          <p:cNvGrpSpPr/>
          <p:nvPr/>
        </p:nvGrpSpPr>
        <p:grpSpPr>
          <a:xfrm>
            <a:off x="796883" y="1284252"/>
            <a:ext cx="9725261" cy="4464984"/>
            <a:chOff x="-517152" y="1348907"/>
            <a:chExt cx="9725261" cy="4464984"/>
          </a:xfrm>
        </p:grpSpPr>
        <p:pic>
          <p:nvPicPr>
            <p:cNvPr id="10246" name="Picture 6" descr="Red Neuronal Convolucional CNN - Diego Calvo">
              <a:extLst>
                <a:ext uri="{FF2B5EF4-FFF2-40B4-BE49-F238E27FC236}">
                  <a16:creationId xmlns:a16="http://schemas.microsoft.com/office/drawing/2014/main" id="{CD3394CF-D662-70FF-F4F0-BFD783897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17152" y="1348907"/>
              <a:ext cx="8419049" cy="4464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4">
              <a:extLst>
                <a:ext uri="{FF2B5EF4-FFF2-40B4-BE49-F238E27FC236}">
                  <a16:creationId xmlns:a16="http://schemas.microsoft.com/office/drawing/2014/main" id="{1EE0479C-6F27-8E52-6524-248BB279DF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91" t="34827" r="68512" b="43725"/>
            <a:stretch/>
          </p:blipFill>
          <p:spPr bwMode="auto">
            <a:xfrm>
              <a:off x="-363207" y="3581399"/>
              <a:ext cx="1499280" cy="14708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>
              <a:extLst>
                <a:ext uri="{FF2B5EF4-FFF2-40B4-BE49-F238E27FC236}">
                  <a16:creationId xmlns:a16="http://schemas.microsoft.com/office/drawing/2014/main" id="{A34972F0-0AC5-6136-EEED-DC98FE99CB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56" t="38666" r="17721" b="47193"/>
            <a:stretch/>
          </p:blipFill>
          <p:spPr bwMode="auto">
            <a:xfrm>
              <a:off x="7656944" y="3831935"/>
              <a:ext cx="1551165" cy="969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060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923B5-EF94-C485-F252-D3B4B947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5E2D2859-09E6-8311-192B-13B8BBF2978D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noProof="0" dirty="0">
                <a:solidFill>
                  <a:schemeClr val="bg1"/>
                </a:solidFill>
              </a:rPr>
              <a:t>Redes Neuronales Convolucionales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7B9F8DB-0484-6D80-968A-51502E782313}"/>
              </a:ext>
            </a:extLst>
          </p:cNvPr>
          <p:cNvSpPr txBox="1"/>
          <p:nvPr/>
        </p:nvSpPr>
        <p:spPr>
          <a:xfrm>
            <a:off x="707010" y="1216058"/>
            <a:ext cx="10482606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MX" sz="2400" dirty="0">
                <a:latin typeface="+mj-lt"/>
              </a:rPr>
              <a:t>Redes Neuronales Convolucionales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400" dirty="0">
                <a:latin typeface="+mj-lt"/>
              </a:rPr>
              <a:t>Convolución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400" dirty="0">
                <a:latin typeface="+mj-lt"/>
              </a:rPr>
              <a:t>Capa </a:t>
            </a:r>
            <a:r>
              <a:rPr lang="es-MX" sz="2400" dirty="0" err="1">
                <a:latin typeface="+mj-lt"/>
              </a:rPr>
              <a:t>ReLu</a:t>
            </a:r>
            <a:endParaRPr lang="es-MX" sz="2400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400" dirty="0" err="1">
                <a:latin typeface="+mj-lt"/>
              </a:rPr>
              <a:t>Pooling</a:t>
            </a:r>
            <a:endParaRPr lang="es-MX" sz="2400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400" dirty="0" err="1">
                <a:latin typeface="+mj-lt"/>
              </a:rPr>
              <a:t>Flattening</a:t>
            </a:r>
            <a:endParaRPr lang="es-MX" sz="2400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400" dirty="0">
                <a:latin typeface="+mj-lt"/>
              </a:rPr>
              <a:t>Full </a:t>
            </a:r>
            <a:r>
              <a:rPr lang="es-MX" sz="2400" dirty="0" err="1">
                <a:latin typeface="+mj-lt"/>
              </a:rPr>
              <a:t>conection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252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 famosa ilusión óptica del pato y el conejo, cómo la interpreta una  inteligencia artificial y qué consecuencias tiene eso">
            <a:extLst>
              <a:ext uri="{FF2B5EF4-FFF2-40B4-BE49-F238E27FC236}">
                <a16:creationId xmlns:a16="http://schemas.microsoft.com/office/drawing/2014/main" id="{DA2B90A0-FA9C-22EB-F884-9993DAF42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" y="1847653"/>
            <a:ext cx="5437527" cy="382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BEBB3B9-CFF7-B077-FDFF-535DD2683ABD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noProof="0" dirty="0">
                <a:solidFill>
                  <a:schemeClr val="bg1"/>
                </a:solidFill>
              </a:rPr>
              <a:t>Motivación</a:t>
            </a:r>
          </a:p>
        </p:txBody>
      </p:sp>
      <p:pic>
        <p:nvPicPr>
          <p:cNvPr id="1028" name="Picture 4" descr="La ilusión óptica que puede desvelar rasgos de tu personalidad | El Diario  Vasco">
            <a:extLst>
              <a:ext uri="{FF2B5EF4-FFF2-40B4-BE49-F238E27FC236}">
                <a16:creationId xmlns:a16="http://schemas.microsoft.com/office/drawing/2014/main" id="{F178029E-FA6D-2FA6-E023-2F32C2096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408" y="1071857"/>
            <a:ext cx="4300685" cy="50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05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E450F-820F-4E4B-89F5-FD9B41F67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DE5CB05-5FCA-9D0F-8FA7-693A3E957B7A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noProof="0" dirty="0">
                <a:solidFill>
                  <a:schemeClr val="bg1"/>
                </a:solidFill>
              </a:rPr>
              <a:t>Motivación</a:t>
            </a:r>
          </a:p>
        </p:txBody>
      </p:sp>
      <p:pic>
        <p:nvPicPr>
          <p:cNvPr id="2050" name="Picture 2" descr="Ilusiones ópticas: ¿Eres capaz de ver lo que esconden estas imágenes?">
            <a:extLst>
              <a:ext uri="{FF2B5EF4-FFF2-40B4-BE49-F238E27FC236}">
                <a16:creationId xmlns:a16="http://schemas.microsoft.com/office/drawing/2014/main" id="{B77EAE34-8233-3CC6-21DB-1679B2C924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9" t="2941" r="29303" b="-2941"/>
          <a:stretch/>
        </p:blipFill>
        <p:spPr bwMode="auto">
          <a:xfrm>
            <a:off x="7767687" y="1317101"/>
            <a:ext cx="3283669" cy="448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.600+ Ilusiones ópticas De Caras Fotografías de stock, fotos e imágenes  libres de derechos - iStock">
            <a:extLst>
              <a:ext uri="{FF2B5EF4-FFF2-40B4-BE49-F238E27FC236}">
                <a16:creationId xmlns:a16="http://schemas.microsoft.com/office/drawing/2014/main" id="{4348B26A-5FD6-0655-E26B-98894505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147" y="1143294"/>
            <a:ext cx="3270980" cy="483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ncepto perspectiva, percepción, ilusión óptica, perspectiva anamórfica –  Educación Artística">
            <a:extLst>
              <a:ext uri="{FF2B5EF4-FFF2-40B4-BE49-F238E27FC236}">
                <a16:creationId xmlns:a16="http://schemas.microsoft.com/office/drawing/2014/main" id="{316A8A2F-8C4C-2745-B95D-6A7393319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7"/>
          <a:stretch/>
        </p:blipFill>
        <p:spPr bwMode="auto">
          <a:xfrm>
            <a:off x="0" y="1560724"/>
            <a:ext cx="3758251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2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EBA32-C6A3-99F7-10B8-C910951CC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1DDCADB-CCBC-5A5E-87B1-9FDA50327672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noProof="0" dirty="0">
                <a:solidFill>
                  <a:schemeClr val="bg1"/>
                </a:solidFill>
              </a:rPr>
              <a:t>Funcionamiento en abstracto</a:t>
            </a:r>
          </a:p>
        </p:txBody>
      </p:sp>
      <p:pic>
        <p:nvPicPr>
          <p:cNvPr id="3074" name="Picture 2" descr="Qué es una convolutional neural network (CNN)? - IONOS México">
            <a:extLst>
              <a:ext uri="{FF2B5EF4-FFF2-40B4-BE49-F238E27FC236}">
                <a16:creationId xmlns:a16="http://schemas.microsoft.com/office/drawing/2014/main" id="{0F69E31C-3AB6-24D9-913E-14763136D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1" b="20000"/>
          <a:stretch/>
        </p:blipFill>
        <p:spPr bwMode="auto">
          <a:xfrm>
            <a:off x="0" y="1310326"/>
            <a:ext cx="12192000" cy="448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10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B8CA8-405F-F250-F317-EDDEC2977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8426B0A-3B0C-3321-6E6A-71C1DF59B4A0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noProof="0" dirty="0">
                <a:solidFill>
                  <a:schemeClr val="bg1"/>
                </a:solidFill>
              </a:rPr>
              <a:t>CONVOLUCIÓN (FILTROS)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96A39D4-BCA9-36EF-05BE-7D97DEC230F8}"/>
                  </a:ext>
                </a:extLst>
              </p:cNvPr>
              <p:cNvSpPr txBox="1"/>
              <p:nvPr/>
            </p:nvSpPr>
            <p:spPr>
              <a:xfrm>
                <a:off x="1541283" y="1178350"/>
                <a:ext cx="3205686" cy="597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MX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96A39D4-BCA9-36EF-05BE-7D97DEC23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283" y="1178350"/>
                <a:ext cx="3205686" cy="5975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214C2C93-CF8C-496F-F16B-898D12AC8907}"/>
              </a:ext>
            </a:extLst>
          </p:cNvPr>
          <p:cNvSpPr txBox="1"/>
          <p:nvPr/>
        </p:nvSpPr>
        <p:spPr>
          <a:xfrm>
            <a:off x="5542961" y="1187777"/>
            <a:ext cx="3197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Fórmula matemática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C062EA2-EE0F-8DE5-BF7D-D1BCDEC5F62A}"/>
                  </a:ext>
                </a:extLst>
              </p:cNvPr>
              <p:cNvSpPr txBox="1"/>
              <p:nvPr/>
            </p:nvSpPr>
            <p:spPr>
              <a:xfrm>
                <a:off x="1145982" y="2104370"/>
                <a:ext cx="3996287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C062EA2-EE0F-8DE5-BF7D-D1BCDEC5F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82" y="2104370"/>
                <a:ext cx="3996287" cy="6721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5D05F36C-4DA3-32AF-B6C0-E16693ED0164}"/>
              </a:ext>
            </a:extLst>
          </p:cNvPr>
          <p:cNvSpPr txBox="1"/>
          <p:nvPr/>
        </p:nvSpPr>
        <p:spPr>
          <a:xfrm>
            <a:off x="5542961" y="2178846"/>
            <a:ext cx="5571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/>
              <a:t>Fórmula procesamiento de imágenes</a:t>
            </a:r>
            <a:endParaRPr lang="en-US" sz="28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E8A60CA-0E55-F22F-AC65-2E2A699EE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14" y="3177536"/>
            <a:ext cx="2552921" cy="255292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AD7B338-D377-B19C-A9C3-19627488B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305" y="3175179"/>
            <a:ext cx="2591025" cy="257578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6D612A-370C-C7BE-8362-1EB97632F451}"/>
              </a:ext>
            </a:extLst>
          </p:cNvPr>
          <p:cNvSpPr txBox="1"/>
          <p:nvPr/>
        </p:nvSpPr>
        <p:spPr>
          <a:xfrm>
            <a:off x="669577" y="5898655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Original</a:t>
            </a:r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003A76-5839-AD6C-78B0-3D16F41843EE}"/>
              </a:ext>
            </a:extLst>
          </p:cNvPr>
          <p:cNvSpPr txBox="1"/>
          <p:nvPr/>
        </p:nvSpPr>
        <p:spPr>
          <a:xfrm>
            <a:off x="3736130" y="5904402"/>
            <a:ext cx="16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Filtro Gaussiano</a:t>
            </a:r>
            <a:endParaRPr lang="en-U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D231495-6EDE-9501-5688-6D182580D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900" y="3169915"/>
            <a:ext cx="2560542" cy="256054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9A03EF1E-46DD-6AA6-4607-F8ED02E8BA6D}"/>
              </a:ext>
            </a:extLst>
          </p:cNvPr>
          <p:cNvSpPr txBox="1"/>
          <p:nvPr/>
        </p:nvSpPr>
        <p:spPr>
          <a:xfrm>
            <a:off x="6181404" y="5894785"/>
            <a:ext cx="282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Filtro supresión no máximos</a:t>
            </a:r>
            <a:endParaRPr lang="en-US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9CDD29E-04AE-312F-7598-322ECB15B3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012" y="3182799"/>
            <a:ext cx="2560542" cy="256816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2502FAB6-AED0-467C-1310-72EABB1A2743}"/>
              </a:ext>
            </a:extLst>
          </p:cNvPr>
          <p:cNvSpPr txBox="1"/>
          <p:nvPr/>
        </p:nvSpPr>
        <p:spPr>
          <a:xfrm>
            <a:off x="9764490" y="5894785"/>
            <a:ext cx="16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Filtro Histéresis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2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9B3ED-8D09-83A0-6600-F861CC989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3333658-A5F5-25F5-C4CF-7E6203288E44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noProof="0" dirty="0">
                <a:solidFill>
                  <a:schemeClr val="bg1"/>
                </a:solidFill>
              </a:rPr>
              <a:t>CONVOLUCIÓN (FILTROS) EN RNC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B30253E-D27F-9B67-F5B5-DDB17E33B2B9}"/>
              </a:ext>
            </a:extLst>
          </p:cNvPr>
          <p:cNvSpPr txBox="1"/>
          <p:nvPr/>
        </p:nvSpPr>
        <p:spPr>
          <a:xfrm>
            <a:off x="452760" y="1487155"/>
            <a:ext cx="9681053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s-MX" dirty="0"/>
              <a:t>Cada filtro </a:t>
            </a:r>
            <a:r>
              <a:rPr lang="es-MX" b="1" dirty="0"/>
              <a:t>aprende a detectar una característica específica</a:t>
            </a:r>
            <a:r>
              <a:rPr lang="es-MX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Un filtro puede aprender a detectar </a:t>
            </a:r>
            <a:r>
              <a:rPr lang="es-MX" b="1" dirty="0"/>
              <a:t>bordes horizontales</a:t>
            </a:r>
            <a:r>
              <a:rPr lang="es-MX" dirty="0"/>
              <a:t>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Otro puede detectar </a:t>
            </a:r>
            <a:r>
              <a:rPr lang="es-MX" b="1" dirty="0"/>
              <a:t>texturas</a:t>
            </a:r>
            <a:r>
              <a:rPr lang="es-MX" dirty="0"/>
              <a:t>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/>
              <a:t>Otro puede detectar </a:t>
            </a:r>
            <a:r>
              <a:rPr lang="es-MX" b="1" dirty="0"/>
              <a:t>formas de orejas, ojos, hocicos</a:t>
            </a:r>
            <a:r>
              <a:rPr lang="es-MX" dirty="0"/>
              <a:t> (en tu caso, gatos y perros).</a:t>
            </a:r>
          </a:p>
          <a:p>
            <a:pPr>
              <a:lnSpc>
                <a:spcPct val="150000"/>
              </a:lnSpc>
            </a:pPr>
            <a:r>
              <a:rPr lang="es-MX" dirty="0"/>
              <a:t>Y lo más poderoso: estos </a:t>
            </a:r>
            <a:r>
              <a:rPr lang="es-MX" b="1" dirty="0"/>
              <a:t>filtros se aprenden automáticamente</a:t>
            </a:r>
            <a:r>
              <a:rPr lang="es-MX" dirty="0"/>
              <a:t> durante el entrenamiento.</a:t>
            </a:r>
          </a:p>
        </p:txBody>
      </p:sp>
    </p:spTree>
    <p:extLst>
      <p:ext uri="{BB962C8B-B14F-4D97-AF65-F5344CB8AC3E}">
        <p14:creationId xmlns:p14="http://schemas.microsoft.com/office/powerpoint/2010/main" val="278683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BA4A9-FFCA-FC49-00B6-C9D342822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C6A9897-D8E2-65DF-3349-35EC313CEDD8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noProof="0" dirty="0">
                <a:solidFill>
                  <a:schemeClr val="bg1"/>
                </a:solidFill>
              </a:rPr>
              <a:t>MAX POOLING</a:t>
            </a:r>
          </a:p>
        </p:txBody>
      </p:sp>
      <p:pic>
        <p:nvPicPr>
          <p:cNvPr id="5124" name="Picture 4" descr="Acinonyx jubatus - Wikipedia, la enciclopedia libre">
            <a:extLst>
              <a:ext uri="{FF2B5EF4-FFF2-40B4-BE49-F238E27FC236}">
                <a16:creationId xmlns:a16="http://schemas.microsoft.com/office/drawing/2014/main" id="{B45963DC-232D-67FA-DFFD-67BB9551D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61" y="1095072"/>
            <a:ext cx="1968631" cy="295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58.100+ Guepardo Fotografías de stock, fotos e imágenes libres de derechos  - iStock | Leopardo, Leon, Tigre">
            <a:extLst>
              <a:ext uri="{FF2B5EF4-FFF2-40B4-BE49-F238E27FC236}">
                <a16:creationId xmlns:a16="http://schemas.microsoft.com/office/drawing/2014/main" id="{27FF0EE0-AD07-9A8C-EF10-D4CAC74EA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263" y="1360305"/>
            <a:ext cx="3276011" cy="223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Es un guepardo? – La Rebelión del Talento">
            <a:extLst>
              <a:ext uri="{FF2B5EF4-FFF2-40B4-BE49-F238E27FC236}">
                <a16:creationId xmlns:a16="http://schemas.microsoft.com/office/drawing/2014/main" id="{802C6530-1DFE-6DFA-2985-CF4F131E5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521" y="1245669"/>
            <a:ext cx="3976099" cy="265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Leopardo vs guepardo ¿Quién es el más rápido?">
            <a:extLst>
              <a:ext uri="{FF2B5EF4-FFF2-40B4-BE49-F238E27FC236}">
                <a16:creationId xmlns:a16="http://schemas.microsoft.com/office/drawing/2014/main" id="{EC70FFA6-013D-0C5C-1CAC-08B270E07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548" y="3597842"/>
            <a:ext cx="3236536" cy="242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110+ Cara A Cara De Guepardo Fotografías de stock, fotos e imágenes libres  de derechos - iStock">
            <a:extLst>
              <a:ext uri="{FF2B5EF4-FFF2-40B4-BE49-F238E27FC236}">
                <a16:creationId xmlns:a16="http://schemas.microsoft.com/office/drawing/2014/main" id="{5AD13412-738D-58F2-D840-9441BADC8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76" y="3612214"/>
            <a:ext cx="3662510" cy="244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949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9B99-AED8-62C4-EA10-2CFE2028C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18535C9-80A6-2832-F647-ECE7625C7EB3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noProof="0" dirty="0">
                <a:solidFill>
                  <a:schemeClr val="bg1"/>
                </a:solidFill>
              </a:rPr>
              <a:t>MAX POOLING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4CBA6F-A402-5DCD-15EF-0CA65C741B3C}"/>
              </a:ext>
            </a:extLst>
          </p:cNvPr>
          <p:cNvSpPr txBox="1"/>
          <p:nvPr/>
        </p:nvSpPr>
        <p:spPr>
          <a:xfrm>
            <a:off x="452761" y="1298138"/>
            <a:ext cx="10413507" cy="2092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/>
              <a:t>Reduce el tamaño</a:t>
            </a:r>
            <a:r>
              <a:rPr lang="es-MX" dirty="0"/>
              <a:t> de los mapas de activación → menos cálculos en capas siguientes.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b="1" dirty="0"/>
              <a:t>Conserva las características importantes</a:t>
            </a:r>
            <a:r>
              <a:rPr lang="es-MX" dirty="0"/>
              <a:t> (el valor más alto indica fuerte activación).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b="1" dirty="0"/>
              <a:t>Introduce invariancia local</a:t>
            </a:r>
            <a:r>
              <a:rPr lang="es-MX" dirty="0"/>
              <a:t>: si un objeto se mueve ligeramente en la imagen, sigue siendo detectado.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b="1" dirty="0"/>
              <a:t>Evita el </a:t>
            </a:r>
            <a:r>
              <a:rPr lang="es-MX" b="1" dirty="0" err="1"/>
              <a:t>overfitting</a:t>
            </a:r>
            <a:r>
              <a:rPr lang="es-MX" dirty="0"/>
              <a:t>, al forzar al modelo a concentrarse en características globales.</a:t>
            </a:r>
          </a:p>
        </p:txBody>
      </p:sp>
      <p:pic>
        <p:nvPicPr>
          <p:cNvPr id="7170" name="Picture 2" descr="Max Pooling Explained | Papers With Code">
            <a:extLst>
              <a:ext uri="{FF2B5EF4-FFF2-40B4-BE49-F238E27FC236}">
                <a16:creationId xmlns:a16="http://schemas.microsoft.com/office/drawing/2014/main" id="{5813B5C4-B1AA-7C33-A25A-54FF7AAA7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39" y="3488751"/>
            <a:ext cx="71437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3539B2C-97B5-67C2-7349-443EDDA55E06}"/>
              </a:ext>
            </a:extLst>
          </p:cNvPr>
          <p:cNvSpPr txBox="1"/>
          <p:nvPr/>
        </p:nvSpPr>
        <p:spPr>
          <a:xfrm>
            <a:off x="7243482" y="5821687"/>
            <a:ext cx="4670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playground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74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218</Words>
  <Application>Microsoft Office PowerPoint</Application>
  <PresentationFormat>Panorámica</PresentationFormat>
  <Paragraphs>39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Constantia</vt:lpstr>
      <vt:lpstr>Tema de Office</vt:lpstr>
      <vt:lpstr>Redes Neuronales Convolucionales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Acoplamiento de la Derivada Fraccionaria Temporal y Espacial en la Ecuación de Flujo con Triple Porosidad y Triple Permeabilidad</dc:title>
  <dc:creator>OMEN CI7</dc:creator>
  <cp:lastModifiedBy>fernando _</cp:lastModifiedBy>
  <cp:revision>11</cp:revision>
  <dcterms:created xsi:type="dcterms:W3CDTF">2022-06-10T05:48:30Z</dcterms:created>
  <dcterms:modified xsi:type="dcterms:W3CDTF">2025-05-19T06:43:22Z</dcterms:modified>
</cp:coreProperties>
</file>