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C29730-D655-6ADC-28DD-AD85C75E0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B7546F-65D2-9E6A-D084-818BF6D6D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50BCAC-2C3C-D2F9-D17B-79817BE01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A8FB-C99A-46DC-B4EB-C18E7A9E7B9F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CE8BDF-65E7-6115-C0E6-BD9E16545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203747-BE2E-8AC8-D3D1-18DE8C064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660A-6709-4BD9-9CF7-DD46EA84E264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0B93068-7A8C-DF57-16F6-80D2A4D4887A}"/>
              </a:ext>
            </a:extLst>
          </p:cNvPr>
          <p:cNvSpPr/>
          <p:nvPr userDrawn="1"/>
        </p:nvSpPr>
        <p:spPr>
          <a:xfrm>
            <a:off x="0" y="-1"/>
            <a:ext cx="12192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0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426C19-E69C-FC90-476D-2CDB49F96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EFA0D26-F5B5-3516-A9AA-DD7E1080B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261FB0-DE04-63D7-B2C3-CF7656F15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A8FB-C99A-46DC-B4EB-C18E7A9E7B9F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420786-E9E2-6119-19A4-40D8F2AF8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C3E449-EE37-39E4-033F-38577DCE7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660A-6709-4BD9-9CF7-DD46EA84E2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23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FF5022C-333A-D5BC-C35B-FC7ED03422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1BBAB99-6187-521B-402C-6B4A8ECA6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4112E4-7E50-F646-B0E4-C29D0F65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A8FB-C99A-46DC-B4EB-C18E7A9E7B9F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DDA534-75B8-264F-36F0-21B84FD5D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467FBF-7D07-005D-1E2C-8B664D38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660A-6709-4BD9-9CF7-DD46EA84E2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1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4BBF9E50-8900-F963-2D07-5B33BFD3782B}"/>
              </a:ext>
            </a:extLst>
          </p:cNvPr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A67F80-58DC-7B61-86C7-9B3E291D2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218214E-784F-A67F-1EB8-D6065679C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A7DA8FB-C99A-46DC-B4EB-C18E7A9E7B9F}" type="datetimeFigureOut">
              <a:rPr lang="en-US" smtClean="0"/>
              <a:pPr/>
              <a:t>4/27/2025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8268296-BCE8-56D2-D230-6A0649E78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136B939-CFFA-1753-8C20-C49803D8A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6E660A-6709-4BD9-9CF7-DD46EA84E264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201FF89-4586-67CD-E16C-FD4439FC1D11}"/>
              </a:ext>
            </a:extLst>
          </p:cNvPr>
          <p:cNvSpPr/>
          <p:nvPr userDrawn="1"/>
        </p:nvSpPr>
        <p:spPr>
          <a:xfrm>
            <a:off x="0" y="0"/>
            <a:ext cx="12089423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87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E7036D-AA39-7178-6332-C57B95B01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366B15-39AB-B6BB-ED88-3CF6A8A47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B863F6-BE1C-BFC9-323B-1D69E50D2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A8FB-C99A-46DC-B4EB-C18E7A9E7B9F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E286C5-AE37-340C-186B-8125B2E83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CD0D03-92E1-CBFD-84E5-880DB0C98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660A-6709-4BD9-9CF7-DD46EA84E2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09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442276-EFD4-AC32-A31F-8DC45C4CE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170804-2CFD-1420-E078-2467BFA61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F9E146-EA1C-9C9D-7536-EB28907E1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A8FB-C99A-46DC-B4EB-C18E7A9E7B9F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822985-3C87-CA60-7B94-198B545B6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325328-34DB-6A91-6035-3D576D9EF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660A-6709-4BD9-9CF7-DD46EA84E2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21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82AEED-0AA8-FA69-20F2-9813A7B96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20F335-F039-2D22-6E79-B69C590F4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356E645-4F81-95CC-0DD7-337E6A409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566100-DBA5-64BE-9EB9-8249D1647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A8FB-C99A-46DC-B4EB-C18E7A9E7B9F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064284-97B5-4EA5-C8B2-390C68A7F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2B6646-B5EA-0FCF-1B63-4F2C676DA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660A-6709-4BD9-9CF7-DD46EA84E2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86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B66CC5-C991-733D-D8F0-01A9E9747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0D30DE-80E8-EFEA-14C4-39289703C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6FE5B97-86B4-082F-0199-A0A07C1B2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90E70C6-1397-5E03-0D9D-3E42086DB7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6270ADE-21C2-D2E2-CE8A-3FD959DFD5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A21660B-7C68-D4F4-651E-9F1CE21A5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A8FB-C99A-46DC-B4EB-C18E7A9E7B9F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CDEF783-7D1B-E638-B261-81A252D28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8BD4F59-1253-50A8-CE3F-C1F48143F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660A-6709-4BD9-9CF7-DD46EA84E2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74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621CF40-DB67-1D7D-8FFC-C7722BD50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A8FB-C99A-46DC-B4EB-C18E7A9E7B9F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8712F87-DCD0-E5D7-3146-6092CDC8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A2904FB-78D6-FF90-36D6-3CA3FDAD3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660A-6709-4BD9-9CF7-DD46EA84E2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318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12CE7E-381E-DE79-C9DE-D5301AF15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163FC8-12A8-1926-B711-ED06459C9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C601E2D-EA6B-21F9-45AD-592487610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3EBE84-FA3B-DF22-8F28-A370B604F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A8FB-C99A-46DC-B4EB-C18E7A9E7B9F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BE0F323-98B8-05CC-B281-280905E3B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3F2603-C30E-A363-D832-2CE4C1261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660A-6709-4BD9-9CF7-DD46EA84E2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90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B87427-52A6-6A31-D67C-92B4EC0F3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BA698AD-5B28-F90F-3DA4-D6295316CB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F77774-6444-0E03-4BEF-EB9B7974E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4F8C4F-1C94-D054-B483-6BDE67B27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A8FB-C99A-46DC-B4EB-C18E7A9E7B9F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20BF056-C620-59D8-16B2-BCEBB08CB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38ECC9B-8137-88F5-6813-B541EAA3E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660A-6709-4BD9-9CF7-DD46EA84E2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9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89B05DC-9069-C69A-6510-EE7ED065D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5A34653-727E-88D6-61B0-693343CB0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39FE16-BD89-C262-6B5B-BF25B5C80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DA8FB-C99A-46DC-B4EB-C18E7A9E7B9F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AE7AA4-86CB-2EEF-647E-963EC7F61A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2DA2F5-64AD-8E44-2EC3-1B8C84ED3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E660A-6709-4BD9-9CF7-DD46EA84E2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77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generated/sklearn.tree.DecisionTreeClassifier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46B3DE-83FE-6A3E-7ADB-A4B2970A74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551" y="865590"/>
            <a:ext cx="10594898" cy="1200135"/>
          </a:xfrm>
        </p:spPr>
        <p:txBody>
          <a:bodyPr>
            <a:normAutofit fontScale="90000"/>
          </a:bodyPr>
          <a:lstStyle/>
          <a:p>
            <a:r>
              <a:rPr lang="es-MX" sz="7200" b="0" i="0" u="none" strike="noStrike" baseline="0" noProof="0" dirty="0">
                <a:latin typeface="Constantia" panose="02030602050306030303" pitchFamily="18" charset="0"/>
              </a:rPr>
              <a:t>Modelos Computacionales II </a:t>
            </a:r>
            <a:endParaRPr lang="es-MX" sz="7200" noProof="0" dirty="0">
              <a:latin typeface="Constantia" panose="02030602050306030303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6041A8-F266-C73D-FB4E-4B705A1D1C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76920"/>
            <a:ext cx="9144000" cy="2709985"/>
          </a:xfrm>
        </p:spPr>
        <p:txBody>
          <a:bodyPr>
            <a:normAutofit/>
          </a:bodyPr>
          <a:lstStyle/>
          <a:p>
            <a:r>
              <a:rPr lang="es-MX" sz="4000" noProof="0" dirty="0"/>
              <a:t>Presenta: </a:t>
            </a:r>
          </a:p>
          <a:p>
            <a:r>
              <a:rPr lang="es-MX" sz="4000" noProof="0" dirty="0"/>
              <a:t>Dr. Fernando Javier Alcántara López</a:t>
            </a:r>
          </a:p>
          <a:p>
            <a:endParaRPr lang="es-MX" sz="4000" noProof="0" dirty="0"/>
          </a:p>
          <a:p>
            <a:r>
              <a:rPr lang="es-MX" sz="3600" noProof="0" dirty="0"/>
              <a:t>Licenciatura en Neurociencias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08E64A7-DBEC-F949-1B0E-00F337246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560" y="3991168"/>
            <a:ext cx="2468880" cy="277229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3DCB383-E186-47F5-81A7-4F8444E4AA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2" y="4199445"/>
            <a:ext cx="2469600" cy="235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546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a Decision Tree in ML?. What is Decision Tree? | by Viraj Lakshitha  Bandara | Medium">
            <a:extLst>
              <a:ext uri="{FF2B5EF4-FFF2-40B4-BE49-F238E27FC236}">
                <a16:creationId xmlns:a16="http://schemas.microsoft.com/office/drawing/2014/main" id="{1392512C-F0CB-E825-8580-3DC33AB79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70" y="1631577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cision Tree Classification Clearly Explained!">
            <a:extLst>
              <a:ext uri="{FF2B5EF4-FFF2-40B4-BE49-F238E27FC236}">
                <a16:creationId xmlns:a16="http://schemas.microsoft.com/office/drawing/2014/main" id="{BDF69EC6-57BF-ADBF-016C-BFCDC58039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91"/>
          <a:stretch/>
        </p:blipFill>
        <p:spPr bwMode="auto">
          <a:xfrm>
            <a:off x="7234518" y="1196789"/>
            <a:ext cx="4401670" cy="4679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0EEEFC92-1B6C-5052-ECEA-058252BD2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2381"/>
          </a:xfrm>
        </p:spPr>
        <p:txBody>
          <a:bodyPr>
            <a:normAutofit fontScale="90000"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Árboles de decisión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068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996E90-A3B5-EC99-94DC-BA8D87277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2381"/>
          </a:xfrm>
        </p:spPr>
        <p:txBody>
          <a:bodyPr>
            <a:normAutofit fontScale="90000"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Árboles de decisión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7418B3F-CFF7-2AD2-84CD-A2459E817278}"/>
              </a:ext>
            </a:extLst>
          </p:cNvPr>
          <p:cNvSpPr txBox="1"/>
          <p:nvPr/>
        </p:nvSpPr>
        <p:spPr>
          <a:xfrm>
            <a:off x="335179" y="1326777"/>
            <a:ext cx="1123377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s-MX" b="1" dirty="0"/>
              <a:t>Ventajas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b="1" dirty="0"/>
              <a:t>Fáciles de entender e interpretar</a:t>
            </a:r>
            <a:r>
              <a:rPr lang="es-MX" dirty="0"/>
              <a:t>: Se parecen a decisiones humanas (tipo "si pasa esto, haz esto otro").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b="1" dirty="0"/>
              <a:t>No requieren mucha preparación de datos</a:t>
            </a:r>
            <a:r>
              <a:rPr lang="es-MX" dirty="0"/>
              <a:t>: Pueden manejar datos que no estén normalizados o escalados.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b="1" dirty="0"/>
              <a:t>Sirven para datos categóricos y numéricos</a:t>
            </a:r>
            <a:r>
              <a:rPr lang="es-MX" dirty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b="1" dirty="0"/>
              <a:t>Pueden capturar relaciones no lineales</a:t>
            </a:r>
            <a:r>
              <a:rPr lang="es-MX" dirty="0"/>
              <a:t> entre las variables de entrada y la salida.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b="1" dirty="0"/>
              <a:t>Función de costo barata</a:t>
            </a:r>
            <a:r>
              <a:rPr lang="es-MX" dirty="0"/>
              <a:t>: Son rápidos para entrenar y para hacer predicciones en problemas pequeños o medianos.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b="1" dirty="0"/>
              <a:t>Modelos transparentes</a:t>
            </a:r>
            <a:r>
              <a:rPr lang="es-MX" dirty="0"/>
              <a:t>: Puedes visualizar el árbol y explicar cada predicción paso a paso.</a:t>
            </a:r>
          </a:p>
          <a:p>
            <a:pPr algn="just"/>
            <a:endParaRPr lang="en-US" dirty="0"/>
          </a:p>
          <a:p>
            <a:pPr algn="just">
              <a:buNone/>
            </a:pPr>
            <a:r>
              <a:rPr lang="es-MX" b="1" dirty="0"/>
              <a:t>Desventajas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b="1" dirty="0"/>
              <a:t>Fácilmente </a:t>
            </a:r>
            <a:r>
              <a:rPr lang="es-MX" b="1" dirty="0" err="1"/>
              <a:t>sobreajustables</a:t>
            </a:r>
            <a:r>
              <a:rPr lang="es-MX" dirty="0"/>
              <a:t> (</a:t>
            </a:r>
            <a:r>
              <a:rPr lang="es-MX" dirty="0" err="1"/>
              <a:t>overfitting</a:t>
            </a:r>
            <a:r>
              <a:rPr lang="es-MX" dirty="0"/>
              <a:t>): Especialmente si el árbol es muy profundo o no se poda correctamente.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b="1" dirty="0"/>
              <a:t>Inestables</a:t>
            </a:r>
            <a:r>
              <a:rPr lang="es-MX" dirty="0"/>
              <a:t>: Cambios pequeños en los datos pueden cambiar totalmente la estructura del árbol.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b="1" dirty="0"/>
              <a:t>Sesgo hacia clases dominantes</a:t>
            </a:r>
            <a:r>
              <a:rPr lang="es-MX" dirty="0"/>
              <a:t>: Si hay clases desbalanceadas, los árboles tienden a favorecer la clase mayoritaria.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b="1" dirty="0"/>
              <a:t>No siempre logran el rendimiento máximo</a:t>
            </a:r>
            <a:r>
              <a:rPr lang="es-MX" dirty="0"/>
              <a:t>: Modelos como </a:t>
            </a:r>
            <a:r>
              <a:rPr lang="es-MX" dirty="0" err="1"/>
              <a:t>Random</a:t>
            </a:r>
            <a:r>
              <a:rPr lang="es-MX" dirty="0"/>
              <a:t> Forest o </a:t>
            </a:r>
            <a:r>
              <a:rPr lang="es-MX" dirty="0" err="1"/>
              <a:t>XGBoost</a:t>
            </a:r>
            <a:r>
              <a:rPr lang="es-MX" dirty="0"/>
              <a:t> (que combinan varios árboles) suelen ganar en precisión.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b="1" dirty="0"/>
              <a:t>Crecimiento exponencial</a:t>
            </a:r>
            <a:r>
              <a:rPr lang="es-MX" dirty="0"/>
              <a:t>: Para </a:t>
            </a:r>
            <a:r>
              <a:rPr lang="es-MX" dirty="0" err="1"/>
              <a:t>datasets</a:t>
            </a:r>
            <a:r>
              <a:rPr lang="es-MX" dirty="0"/>
              <a:t> muy grandes o con muchas </a:t>
            </a:r>
            <a:r>
              <a:rPr lang="es-MX" dirty="0" err="1"/>
              <a:t>features</a:t>
            </a:r>
            <a:r>
              <a:rPr lang="es-MX" dirty="0"/>
              <a:t>, los árboles puros se vuelven inmanejables o ineficientes.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732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4613810-F88F-0AC6-3A3A-786A815C10FC}"/>
              </a:ext>
            </a:extLst>
          </p:cNvPr>
          <p:cNvSpPr txBox="1"/>
          <p:nvPr/>
        </p:nvSpPr>
        <p:spPr>
          <a:xfrm>
            <a:off x="838200" y="1690688"/>
            <a:ext cx="10515600" cy="4204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s-MX" b="1" dirty="0"/>
              <a:t>Ejemplos de cuándo SÍ conviene usar Árboles de Decisión: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1" dirty="0"/>
              <a:t>Problemas explicables</a:t>
            </a:r>
            <a:r>
              <a:rPr lang="es-MX" dirty="0"/>
              <a:t>:</a:t>
            </a:r>
            <a:br>
              <a:rPr lang="es-MX" dirty="0"/>
            </a:br>
            <a:r>
              <a:rPr lang="es-MX" dirty="0"/>
              <a:t>Cuando necesitas justificar o mostrar el "por qué" de una predicción (por ejemplo en sectores médicos, legales o financieros).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1" dirty="0"/>
              <a:t>Prototipado rápido</a:t>
            </a:r>
            <a:r>
              <a:rPr lang="es-MX" dirty="0"/>
              <a:t>:</a:t>
            </a:r>
            <a:br>
              <a:rPr lang="es-MX" dirty="0"/>
            </a:br>
            <a:r>
              <a:rPr lang="es-MX" dirty="0"/>
              <a:t>Cuando quieres crear una primera versión de tu modelo para entender relaciones importantes en los datos.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1" dirty="0" err="1"/>
              <a:t>Features</a:t>
            </a:r>
            <a:r>
              <a:rPr lang="es-MX" b="1" dirty="0"/>
              <a:t> mixtas</a:t>
            </a:r>
            <a:r>
              <a:rPr lang="es-MX" dirty="0"/>
              <a:t>:</a:t>
            </a:r>
            <a:br>
              <a:rPr lang="es-MX" dirty="0"/>
            </a:br>
            <a:r>
              <a:rPr lang="es-MX" dirty="0"/>
              <a:t>Cuando tienes tanto variables numéricas como categóricas y quieres evitar preprocesar demasiado.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1" dirty="0"/>
              <a:t>Recursos limitados</a:t>
            </a:r>
            <a:r>
              <a:rPr lang="es-MX" dirty="0"/>
              <a:t>:</a:t>
            </a:r>
            <a:br>
              <a:rPr lang="es-MX" dirty="0"/>
            </a:br>
            <a:r>
              <a:rPr lang="es-MX" dirty="0"/>
              <a:t>Cuando tu hardware o tiempo de cómputo es limitado y un modelo rápido es suficiente.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AB0A0A49-92A3-AD1D-762A-15C08EBF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2381"/>
          </a:xfrm>
        </p:spPr>
        <p:txBody>
          <a:bodyPr>
            <a:normAutofit fontScale="90000"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Árboles de decisión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64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earn ML Algorithms by coding: Decision Trees | by Rahul | Lethal Brains">
            <a:extLst>
              <a:ext uri="{FF2B5EF4-FFF2-40B4-BE49-F238E27FC236}">
                <a16:creationId xmlns:a16="http://schemas.microsoft.com/office/drawing/2014/main" id="{AE5FF4BE-2F8F-8E8D-3827-1443391403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23"/>
          <a:stretch/>
        </p:blipFill>
        <p:spPr bwMode="auto">
          <a:xfrm>
            <a:off x="219077" y="1828526"/>
            <a:ext cx="6227048" cy="3604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054446C6-936E-648D-38CE-F85E7D423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2381"/>
          </a:xfrm>
        </p:spPr>
        <p:txBody>
          <a:bodyPr>
            <a:normAutofit fontScale="90000"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Árbol de decisión </a:t>
            </a:r>
            <a:r>
              <a:rPr lang="es-MX" b="1" dirty="0" err="1">
                <a:solidFill>
                  <a:schemeClr val="bg1"/>
                </a:solidFill>
              </a:rPr>
              <a:t>sobreajustado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ECD2382-327B-7335-2CFB-7D7ABAD24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234" y="1969857"/>
            <a:ext cx="4428565" cy="3321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216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548886-3F69-4CC4-AC39-7DF7B9887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1346"/>
          </a:xfrm>
        </p:spPr>
        <p:txBody>
          <a:bodyPr>
            <a:normAutofit fontScale="90000"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Ejemplo árbol de regresión. Iris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7C6431F-8DE6-B1C0-E0C1-9CA4C5E688B3}"/>
              </a:ext>
            </a:extLst>
          </p:cNvPr>
          <p:cNvSpPr txBox="1"/>
          <p:nvPr/>
        </p:nvSpPr>
        <p:spPr>
          <a:xfrm>
            <a:off x="477370" y="1471590"/>
            <a:ext cx="110781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222832"/>
                </a:solidFill>
                <a:effectLst/>
                <a:latin typeface="SFMono-Regular"/>
              </a:rPr>
              <a:t>class </a:t>
            </a:r>
            <a:r>
              <a:rPr lang="en-US" b="1" i="0" dirty="0" err="1">
                <a:solidFill>
                  <a:srgbClr val="222832"/>
                </a:solidFill>
                <a:effectLst/>
                <a:latin typeface="SFMono-Regular"/>
              </a:rPr>
              <a:t>sklearn.tree.</a:t>
            </a:r>
            <a:r>
              <a:rPr lang="en-US" b="1" i="0" dirty="0" err="1">
                <a:solidFill>
                  <a:srgbClr val="912583"/>
                </a:solidFill>
                <a:effectLst/>
                <a:latin typeface="SFMono-Regular"/>
              </a:rPr>
              <a:t>DecisionTreeClassifier</a:t>
            </a:r>
            <a:r>
              <a:rPr lang="en-US" b="1" i="0" dirty="0">
                <a:solidFill>
                  <a:srgbClr val="222832"/>
                </a:solidFill>
                <a:effectLst/>
                <a:latin typeface="SFMono-Regular"/>
              </a:rPr>
              <a:t>(</a:t>
            </a:r>
            <a:r>
              <a:rPr lang="en-US" b="0" i="1" dirty="0">
                <a:solidFill>
                  <a:srgbClr val="48566B"/>
                </a:solidFill>
                <a:effectLst/>
                <a:latin typeface="SFMono-Regular"/>
              </a:rPr>
              <a:t>*</a:t>
            </a:r>
            <a:r>
              <a:rPr lang="en-US" b="1" i="0" dirty="0">
                <a:solidFill>
                  <a:srgbClr val="222832"/>
                </a:solidFill>
                <a:effectLst/>
                <a:latin typeface="SFMono-Regular"/>
              </a:rPr>
              <a:t>, </a:t>
            </a:r>
            <a:r>
              <a:rPr lang="en-US" b="1" i="1" dirty="0">
                <a:solidFill>
                  <a:srgbClr val="222832"/>
                </a:solidFill>
                <a:effectLst/>
                <a:latin typeface="SFMono-Regular"/>
              </a:rPr>
              <a:t>criterion</a:t>
            </a:r>
            <a:r>
              <a:rPr lang="en-US" b="0" i="1" dirty="0">
                <a:solidFill>
                  <a:srgbClr val="48566B"/>
                </a:solidFill>
                <a:effectLst/>
                <a:latin typeface="SFMono-Regular"/>
              </a:rPr>
              <a:t>='</a:t>
            </a:r>
            <a:r>
              <a:rPr lang="en-US" b="0" i="1" dirty="0" err="1">
                <a:solidFill>
                  <a:srgbClr val="48566B"/>
                </a:solidFill>
                <a:effectLst/>
                <a:latin typeface="SFMono-Regular"/>
              </a:rPr>
              <a:t>gini</a:t>
            </a:r>
            <a:r>
              <a:rPr lang="en-US" b="0" i="1" dirty="0">
                <a:solidFill>
                  <a:srgbClr val="48566B"/>
                </a:solidFill>
                <a:effectLst/>
                <a:latin typeface="SFMono-Regular"/>
              </a:rPr>
              <a:t>'</a:t>
            </a:r>
            <a:r>
              <a:rPr lang="en-US" b="1" i="0" dirty="0">
                <a:solidFill>
                  <a:srgbClr val="222832"/>
                </a:solidFill>
                <a:effectLst/>
                <a:latin typeface="SFMono-Regular"/>
              </a:rPr>
              <a:t>, </a:t>
            </a:r>
            <a:r>
              <a:rPr lang="en-US" b="1" i="1" dirty="0">
                <a:solidFill>
                  <a:srgbClr val="222832"/>
                </a:solidFill>
                <a:effectLst/>
                <a:latin typeface="SFMono-Regular"/>
              </a:rPr>
              <a:t>splitter</a:t>
            </a:r>
            <a:r>
              <a:rPr lang="en-US" b="0" i="1" dirty="0">
                <a:solidFill>
                  <a:srgbClr val="48566B"/>
                </a:solidFill>
                <a:effectLst/>
                <a:latin typeface="SFMono-Regular"/>
              </a:rPr>
              <a:t>='best'</a:t>
            </a:r>
            <a:r>
              <a:rPr lang="en-US" b="1" i="0" dirty="0">
                <a:solidFill>
                  <a:srgbClr val="222832"/>
                </a:solidFill>
                <a:effectLst/>
                <a:latin typeface="SFMono-Regular"/>
              </a:rPr>
              <a:t>, </a:t>
            </a:r>
            <a:r>
              <a:rPr lang="en-US" b="1" i="1" dirty="0" err="1">
                <a:solidFill>
                  <a:srgbClr val="222832"/>
                </a:solidFill>
                <a:effectLst/>
                <a:latin typeface="SFMono-Regular"/>
              </a:rPr>
              <a:t>max_depth</a:t>
            </a:r>
            <a:r>
              <a:rPr lang="en-US" b="0" i="1" dirty="0">
                <a:solidFill>
                  <a:srgbClr val="48566B"/>
                </a:solidFill>
                <a:effectLst/>
                <a:latin typeface="SFMono-Regular"/>
              </a:rPr>
              <a:t>=None</a:t>
            </a:r>
            <a:r>
              <a:rPr lang="en-US" b="1" i="0" dirty="0">
                <a:solidFill>
                  <a:srgbClr val="222832"/>
                </a:solidFill>
                <a:effectLst/>
                <a:latin typeface="SFMono-Regular"/>
              </a:rPr>
              <a:t>, </a:t>
            </a:r>
            <a:r>
              <a:rPr lang="en-US" b="1" i="1" dirty="0" err="1">
                <a:solidFill>
                  <a:srgbClr val="222832"/>
                </a:solidFill>
                <a:effectLst/>
                <a:latin typeface="SFMono-Regular"/>
              </a:rPr>
              <a:t>min_samples_split</a:t>
            </a:r>
            <a:r>
              <a:rPr lang="en-US" b="0" i="1" dirty="0">
                <a:solidFill>
                  <a:srgbClr val="48566B"/>
                </a:solidFill>
                <a:effectLst/>
                <a:latin typeface="SFMono-Regular"/>
              </a:rPr>
              <a:t>=2</a:t>
            </a:r>
            <a:r>
              <a:rPr lang="en-US" b="1" i="0" dirty="0">
                <a:solidFill>
                  <a:srgbClr val="222832"/>
                </a:solidFill>
                <a:effectLst/>
                <a:latin typeface="SFMono-Regular"/>
              </a:rPr>
              <a:t>, </a:t>
            </a:r>
            <a:r>
              <a:rPr lang="en-US" b="1" i="1" dirty="0" err="1">
                <a:solidFill>
                  <a:srgbClr val="222832"/>
                </a:solidFill>
                <a:effectLst/>
                <a:latin typeface="SFMono-Regular"/>
              </a:rPr>
              <a:t>min_samples_leaf</a:t>
            </a:r>
            <a:r>
              <a:rPr lang="en-US" b="0" i="1" dirty="0">
                <a:solidFill>
                  <a:srgbClr val="48566B"/>
                </a:solidFill>
                <a:effectLst/>
                <a:latin typeface="SFMono-Regular"/>
              </a:rPr>
              <a:t>=1</a:t>
            </a:r>
            <a:r>
              <a:rPr lang="en-US" b="1" i="0" dirty="0">
                <a:solidFill>
                  <a:srgbClr val="222832"/>
                </a:solidFill>
                <a:effectLst/>
                <a:latin typeface="SFMono-Regular"/>
              </a:rPr>
              <a:t>, </a:t>
            </a:r>
            <a:r>
              <a:rPr lang="en-US" b="1" i="1" dirty="0" err="1">
                <a:solidFill>
                  <a:srgbClr val="222832"/>
                </a:solidFill>
                <a:effectLst/>
                <a:latin typeface="SFMono-Regular"/>
              </a:rPr>
              <a:t>min_weight_fraction_leaf</a:t>
            </a:r>
            <a:r>
              <a:rPr lang="en-US" b="0" i="1" dirty="0">
                <a:solidFill>
                  <a:srgbClr val="48566B"/>
                </a:solidFill>
                <a:effectLst/>
                <a:latin typeface="SFMono-Regular"/>
              </a:rPr>
              <a:t>=0.0</a:t>
            </a:r>
            <a:r>
              <a:rPr lang="en-US" b="1" i="0" dirty="0">
                <a:solidFill>
                  <a:srgbClr val="222832"/>
                </a:solidFill>
                <a:effectLst/>
                <a:latin typeface="SFMono-Regular"/>
              </a:rPr>
              <a:t>, </a:t>
            </a:r>
            <a:r>
              <a:rPr lang="en-US" b="1" i="1" dirty="0" err="1">
                <a:solidFill>
                  <a:srgbClr val="222832"/>
                </a:solidFill>
                <a:effectLst/>
                <a:latin typeface="SFMono-Regular"/>
              </a:rPr>
              <a:t>max_features</a:t>
            </a:r>
            <a:r>
              <a:rPr lang="en-US" b="0" i="1" dirty="0">
                <a:solidFill>
                  <a:srgbClr val="48566B"/>
                </a:solidFill>
                <a:effectLst/>
                <a:latin typeface="SFMono-Regular"/>
              </a:rPr>
              <a:t>=None</a:t>
            </a:r>
            <a:r>
              <a:rPr lang="en-US" b="1" i="0" dirty="0">
                <a:solidFill>
                  <a:srgbClr val="222832"/>
                </a:solidFill>
                <a:effectLst/>
                <a:latin typeface="SFMono-Regular"/>
              </a:rPr>
              <a:t>, </a:t>
            </a:r>
            <a:r>
              <a:rPr lang="en-US" b="1" i="1" dirty="0" err="1">
                <a:solidFill>
                  <a:srgbClr val="222832"/>
                </a:solidFill>
                <a:effectLst/>
                <a:latin typeface="SFMono-Regular"/>
              </a:rPr>
              <a:t>random_state</a:t>
            </a:r>
            <a:r>
              <a:rPr lang="en-US" b="0" i="1" dirty="0">
                <a:solidFill>
                  <a:srgbClr val="48566B"/>
                </a:solidFill>
                <a:effectLst/>
                <a:latin typeface="SFMono-Regular"/>
              </a:rPr>
              <a:t>=None</a:t>
            </a:r>
            <a:r>
              <a:rPr lang="en-US" b="1" i="0" dirty="0">
                <a:solidFill>
                  <a:srgbClr val="222832"/>
                </a:solidFill>
                <a:effectLst/>
                <a:latin typeface="SFMono-Regular"/>
              </a:rPr>
              <a:t>, </a:t>
            </a:r>
            <a:r>
              <a:rPr lang="en-US" b="1" i="1" dirty="0" err="1">
                <a:solidFill>
                  <a:srgbClr val="222832"/>
                </a:solidFill>
                <a:effectLst/>
                <a:latin typeface="SFMono-Regular"/>
              </a:rPr>
              <a:t>max_leaf_nodes</a:t>
            </a:r>
            <a:r>
              <a:rPr lang="en-US" b="0" i="1" dirty="0">
                <a:solidFill>
                  <a:srgbClr val="48566B"/>
                </a:solidFill>
                <a:effectLst/>
                <a:latin typeface="SFMono-Regular"/>
              </a:rPr>
              <a:t>=None</a:t>
            </a:r>
            <a:r>
              <a:rPr lang="en-US" b="1" i="0" dirty="0">
                <a:solidFill>
                  <a:srgbClr val="222832"/>
                </a:solidFill>
                <a:effectLst/>
                <a:latin typeface="SFMono-Regular"/>
              </a:rPr>
              <a:t>, </a:t>
            </a:r>
            <a:r>
              <a:rPr lang="en-US" b="1" i="1" dirty="0" err="1">
                <a:solidFill>
                  <a:srgbClr val="222832"/>
                </a:solidFill>
                <a:effectLst/>
                <a:latin typeface="SFMono-Regular"/>
              </a:rPr>
              <a:t>min_impurity_decrease</a:t>
            </a:r>
            <a:r>
              <a:rPr lang="en-US" b="0" i="1" dirty="0">
                <a:solidFill>
                  <a:srgbClr val="48566B"/>
                </a:solidFill>
                <a:effectLst/>
                <a:latin typeface="SFMono-Regular"/>
              </a:rPr>
              <a:t>=0.0</a:t>
            </a:r>
            <a:r>
              <a:rPr lang="en-US" b="1" i="0" dirty="0">
                <a:solidFill>
                  <a:srgbClr val="222832"/>
                </a:solidFill>
                <a:effectLst/>
                <a:latin typeface="SFMono-Regular"/>
              </a:rPr>
              <a:t>, </a:t>
            </a:r>
            <a:r>
              <a:rPr lang="en-US" b="1" i="1" dirty="0" err="1">
                <a:solidFill>
                  <a:srgbClr val="222832"/>
                </a:solidFill>
                <a:effectLst/>
                <a:latin typeface="SFMono-Regular"/>
              </a:rPr>
              <a:t>class_weight</a:t>
            </a:r>
            <a:r>
              <a:rPr lang="en-US" b="0" i="1" dirty="0">
                <a:solidFill>
                  <a:srgbClr val="48566B"/>
                </a:solidFill>
                <a:effectLst/>
                <a:latin typeface="SFMono-Regular"/>
              </a:rPr>
              <a:t>=None</a:t>
            </a:r>
            <a:r>
              <a:rPr lang="en-US" b="1" i="0" dirty="0">
                <a:solidFill>
                  <a:srgbClr val="222832"/>
                </a:solidFill>
                <a:effectLst/>
                <a:latin typeface="SFMono-Regular"/>
              </a:rPr>
              <a:t>, </a:t>
            </a:r>
            <a:r>
              <a:rPr lang="en-US" b="1" i="1" dirty="0" err="1">
                <a:solidFill>
                  <a:srgbClr val="222832"/>
                </a:solidFill>
                <a:effectLst/>
                <a:latin typeface="SFMono-Regular"/>
              </a:rPr>
              <a:t>ccp_alpha</a:t>
            </a:r>
            <a:r>
              <a:rPr lang="en-US" b="0" i="1" dirty="0">
                <a:solidFill>
                  <a:srgbClr val="48566B"/>
                </a:solidFill>
                <a:effectLst/>
                <a:latin typeface="SFMono-Regular"/>
              </a:rPr>
              <a:t>=0.0</a:t>
            </a:r>
            <a:r>
              <a:rPr lang="en-US" b="1" i="0" dirty="0">
                <a:solidFill>
                  <a:srgbClr val="222832"/>
                </a:solidFill>
                <a:effectLst/>
                <a:latin typeface="SFMono-Regular"/>
              </a:rPr>
              <a:t>, </a:t>
            </a:r>
            <a:r>
              <a:rPr lang="en-US" b="1" i="1" dirty="0" err="1">
                <a:solidFill>
                  <a:srgbClr val="222832"/>
                </a:solidFill>
                <a:effectLst/>
                <a:latin typeface="SFMono-Regular"/>
              </a:rPr>
              <a:t>monotonic_cst</a:t>
            </a:r>
            <a:r>
              <a:rPr lang="en-US" b="0" i="1" dirty="0">
                <a:solidFill>
                  <a:srgbClr val="48566B"/>
                </a:solidFill>
                <a:effectLst/>
                <a:latin typeface="SFMono-Regular"/>
              </a:rPr>
              <a:t>=None</a:t>
            </a:r>
            <a:r>
              <a:rPr lang="en-US" b="1" i="0" dirty="0">
                <a:solidFill>
                  <a:srgbClr val="222832"/>
                </a:solidFill>
                <a:effectLst/>
                <a:latin typeface="SFMono-Regular"/>
              </a:rPr>
              <a:t>)</a:t>
            </a:r>
            <a:endParaRPr lang="en-U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BABE02E-BF82-C622-6DC9-01BD74EF8B0C}"/>
              </a:ext>
            </a:extLst>
          </p:cNvPr>
          <p:cNvSpPr txBox="1"/>
          <p:nvPr/>
        </p:nvSpPr>
        <p:spPr>
          <a:xfrm>
            <a:off x="838200" y="2600706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>
                <a:hlinkClick r:id="rId2"/>
              </a:rPr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2168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416</Words>
  <Application>Microsoft Office PowerPoint</Application>
  <PresentationFormat>Panorámica</PresentationFormat>
  <Paragraphs>31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Constantia</vt:lpstr>
      <vt:lpstr>SFMono-Regular</vt:lpstr>
      <vt:lpstr>Tema de Office</vt:lpstr>
      <vt:lpstr>Modelos Computacionales II </vt:lpstr>
      <vt:lpstr>Árboles de decisión</vt:lpstr>
      <vt:lpstr>Árboles de decisión</vt:lpstr>
      <vt:lpstr>Árboles de decisión</vt:lpstr>
      <vt:lpstr>Árbol de decisión sobreajustado</vt:lpstr>
      <vt:lpstr>Ejemplo árbol de regresión. Iris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Acoplamiento de la Derivada Fraccionaria Temporal y Espacial en la Ecuación de Flujo con Triple Porosidad y Triple Permeabilidad</dc:title>
  <dc:creator>OMEN CI7</dc:creator>
  <cp:lastModifiedBy>fernando _</cp:lastModifiedBy>
  <cp:revision>11</cp:revision>
  <dcterms:created xsi:type="dcterms:W3CDTF">2022-06-10T05:48:30Z</dcterms:created>
  <dcterms:modified xsi:type="dcterms:W3CDTF">2025-04-28T05:11:36Z</dcterms:modified>
</cp:coreProperties>
</file>