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29730-D655-6ADC-28DD-AD85C75E0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B7546F-65D2-9E6A-D084-818BF6D6D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50BCAC-2C3C-D2F9-D17B-79817BE01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CE8BDF-65E7-6115-C0E6-BD9E16545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203747-BE2E-8AC8-D3D1-18DE8C06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0B93068-7A8C-DF57-16F6-80D2A4D4887A}"/>
              </a:ext>
            </a:extLst>
          </p:cNvPr>
          <p:cNvSpPr/>
          <p:nvPr userDrawn="1"/>
        </p:nvSpPr>
        <p:spPr>
          <a:xfrm>
            <a:off x="0" y="-1"/>
            <a:ext cx="12192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26C19-E69C-FC90-476D-2CDB49F9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FA0D26-F5B5-3516-A9AA-DD7E1080B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261FB0-DE04-63D7-B2C3-CF7656F15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420786-E9E2-6119-19A4-40D8F2AF8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C3E449-EE37-39E4-033F-38577DCE7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2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F5022C-333A-D5BC-C35B-FC7ED0342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BBAB99-6187-521B-402C-6B4A8ECA6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4112E4-7E50-F646-B0E4-C29D0F65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DDA534-75B8-264F-36F0-21B84FD5D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467FBF-7D07-005D-1E2C-8B664D38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BBF9E50-8900-F963-2D07-5B33BFD3782B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A67F80-58DC-7B61-86C7-9B3E291D2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218214E-784F-A67F-1EB8-D6065679C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A7DA8FB-C99A-46DC-B4EB-C18E7A9E7B9F}" type="datetimeFigureOut">
              <a:rPr lang="en-US" smtClean="0"/>
              <a:pPr/>
              <a:t>8/11/2025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8268296-BCE8-56D2-D230-6A0649E78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136B939-CFFA-1753-8C20-C49803D8A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6E660A-6709-4BD9-9CF7-DD46EA84E264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201FF89-4586-67CD-E16C-FD4439FC1D11}"/>
              </a:ext>
            </a:extLst>
          </p:cNvPr>
          <p:cNvSpPr/>
          <p:nvPr userDrawn="1"/>
        </p:nvSpPr>
        <p:spPr>
          <a:xfrm>
            <a:off x="0" y="0"/>
            <a:ext cx="12089423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87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E7036D-AA39-7178-6332-C57B95B0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366B15-39AB-B6BB-ED88-3CF6A8A47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B863F6-BE1C-BFC9-323B-1D69E50D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E286C5-AE37-340C-186B-8125B2E8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CD0D03-92E1-CBFD-84E5-880DB0C98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42276-EFD4-AC32-A31F-8DC45C4CE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170804-2CFD-1420-E078-2467BFA61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F9E146-EA1C-9C9D-7536-EB28907E1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822985-3C87-CA60-7B94-198B545B6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325328-34DB-6A91-6035-3D576D9E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1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2AEED-0AA8-FA69-20F2-9813A7B96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20F335-F039-2D22-6E79-B69C590F4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56E645-4F81-95CC-0DD7-337E6A409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566100-DBA5-64BE-9EB9-8249D1647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064284-97B5-4EA5-C8B2-390C68A7F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2B6646-B5EA-0FCF-1B63-4F2C676D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86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66CC5-C991-733D-D8F0-01A9E9747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0D30DE-80E8-EFEA-14C4-39289703C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6FE5B97-86B4-082F-0199-A0A07C1B2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90E70C6-1397-5E03-0D9D-3E42086DB7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6270ADE-21C2-D2E2-CE8A-3FD959DFD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A21660B-7C68-D4F4-651E-9F1CE21A5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CDEF783-7D1B-E638-B261-81A252D2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8BD4F59-1253-50A8-CE3F-C1F48143F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74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621CF40-DB67-1D7D-8FFC-C7722BD50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8712F87-DCD0-E5D7-3146-6092CDC8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2904FB-78D6-FF90-36D6-3CA3FDAD3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18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2CE7E-381E-DE79-C9DE-D5301AF15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163FC8-12A8-1926-B711-ED06459C9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601E2D-EA6B-21F9-45AD-592487610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3EBE84-FA3B-DF22-8F28-A370B604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E0F323-98B8-05CC-B281-280905E3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3F2603-C30E-A363-D832-2CE4C126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9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87427-52A6-6A31-D67C-92B4EC0F3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BA698AD-5B28-F90F-3DA4-D6295316C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F77774-6444-0E03-4BEF-EB9B7974E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4F8C4F-1C94-D054-B483-6BDE67B27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0BF056-C620-59D8-16B2-BCEBB08CB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8ECC9B-8137-88F5-6813-B541EAA3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9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89B05DC-9069-C69A-6510-EE7ED065D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A34653-727E-88D6-61B0-693343CB0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39FE16-BD89-C262-6B5B-BF25B5C80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DA8FB-C99A-46DC-B4EB-C18E7A9E7B9F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AE7AA4-86CB-2EEF-647E-963EC7F61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2DA2F5-64AD-8E44-2EC3-1B8C84ED3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7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6B3DE-83FE-6A3E-7ADB-A4B2970A7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51" y="865590"/>
            <a:ext cx="10594898" cy="1200135"/>
          </a:xfrm>
        </p:spPr>
        <p:txBody>
          <a:bodyPr>
            <a:normAutofit fontScale="90000"/>
          </a:bodyPr>
          <a:lstStyle/>
          <a:p>
            <a:r>
              <a:rPr lang="es-MX" sz="7200" b="0" i="0" u="none" strike="noStrike" baseline="0" noProof="0" dirty="0">
                <a:latin typeface="Constantia" panose="02030602050306030303" pitchFamily="18" charset="0"/>
              </a:rPr>
              <a:t>Modelos Computacionales I </a:t>
            </a:r>
            <a:endParaRPr lang="es-MX" sz="7200" noProof="0" dirty="0">
              <a:latin typeface="Constantia" panose="02030602050306030303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6041A8-F266-C73D-FB4E-4B705A1D1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76920"/>
            <a:ext cx="9144000" cy="2709985"/>
          </a:xfrm>
        </p:spPr>
        <p:txBody>
          <a:bodyPr>
            <a:normAutofit/>
          </a:bodyPr>
          <a:lstStyle/>
          <a:p>
            <a:r>
              <a:rPr lang="es-MX" sz="4000" noProof="0" dirty="0"/>
              <a:t>Presenta: </a:t>
            </a:r>
          </a:p>
          <a:p>
            <a:r>
              <a:rPr lang="es-MX" sz="4000" noProof="0" dirty="0"/>
              <a:t>Dr. Fernando Javier Alcántara López</a:t>
            </a:r>
          </a:p>
          <a:p>
            <a:endParaRPr lang="es-MX" sz="4000" noProof="0" dirty="0"/>
          </a:p>
          <a:p>
            <a:r>
              <a:rPr lang="es-MX" sz="3600" noProof="0" dirty="0"/>
              <a:t>Licenciatura en Neurociencias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08E64A7-DBEC-F949-1B0E-00F337246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60" y="3991168"/>
            <a:ext cx="2468880" cy="277229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3DCB383-E186-47F5-81A7-4F8444E4A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2" y="4199445"/>
            <a:ext cx="2469600" cy="235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4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B7B3DB51-65E6-28D8-4BA0-A73F3B925F0E}"/>
              </a:ext>
            </a:extLst>
          </p:cNvPr>
          <p:cNvSpPr txBox="1"/>
          <p:nvPr/>
        </p:nvSpPr>
        <p:spPr>
          <a:xfrm>
            <a:off x="7694" y="1527031"/>
            <a:ext cx="46600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500" noProof="0" dirty="0"/>
              <a:t> 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F5195CF-F9A9-DD08-647B-D426566455C0}"/>
              </a:ext>
            </a:extLst>
          </p:cNvPr>
          <p:cNvSpPr txBox="1"/>
          <p:nvPr/>
        </p:nvSpPr>
        <p:spPr>
          <a:xfrm>
            <a:off x="452761" y="1266869"/>
            <a:ext cx="4660038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500" noProof="0" dirty="0"/>
              <a:t>Formas de Evaluación General:</a:t>
            </a:r>
          </a:p>
          <a:p>
            <a:pPr algn="ctr"/>
            <a:endParaRPr lang="es-MX" sz="25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500" noProof="0" dirty="0"/>
              <a:t>Dr. Oswaldo		35%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500" noProof="0" dirty="0"/>
              <a:t>Python			35%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500" noProof="0" dirty="0"/>
              <a:t>Proyecto final		30%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500" noProof="0" dirty="0"/>
          </a:p>
          <a:p>
            <a:r>
              <a:rPr lang="es-MX" sz="2500" noProof="0" dirty="0"/>
              <a:t>Evaluación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500" noProof="0" dirty="0"/>
              <a:t>Trabajos		30%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500" noProof="0" dirty="0"/>
              <a:t>Exámenes		70%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558C591F-0842-D3F4-0E21-0E175EB268B8}"/>
              </a:ext>
            </a:extLst>
          </p:cNvPr>
          <p:cNvSpPr txBox="1"/>
          <p:nvPr/>
        </p:nvSpPr>
        <p:spPr>
          <a:xfrm>
            <a:off x="452761" y="142043"/>
            <a:ext cx="10413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noProof="0" dirty="0">
                <a:solidFill>
                  <a:schemeClr val="bg1"/>
                </a:solidFill>
              </a:rPr>
              <a:t>Presentación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334FCD9-1867-3354-97C5-59FAEFA40D33}"/>
              </a:ext>
            </a:extLst>
          </p:cNvPr>
          <p:cNvSpPr txBox="1"/>
          <p:nvPr/>
        </p:nvSpPr>
        <p:spPr>
          <a:xfrm>
            <a:off x="6401736" y="1015264"/>
            <a:ext cx="46600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500" noProof="0" dirty="0"/>
              <a:t>Días de clase:</a:t>
            </a:r>
          </a:p>
          <a:p>
            <a:pPr algn="ctr"/>
            <a:endParaRPr lang="es-MX" sz="25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500" noProof="0" dirty="0"/>
              <a:t>Lunes	5:00-7:00pm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500" noProof="0" dirty="0"/>
              <a:t>Martes	5:00-7:00pm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500" noProof="0" dirty="0"/>
              <a:t>Miércoles	5:00-7:00pm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500" dirty="0"/>
              <a:t>Jueves	5:00-7:00pm</a:t>
            </a:r>
            <a:endParaRPr lang="es-MX" sz="25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5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500" noProof="0" dirty="0"/>
              <a:t>Aula V-404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A0DC2A2-47D2-45A2-A084-DB7A3BBD8532}"/>
              </a:ext>
            </a:extLst>
          </p:cNvPr>
          <p:cNvSpPr txBox="1"/>
          <p:nvPr/>
        </p:nvSpPr>
        <p:spPr>
          <a:xfrm>
            <a:off x="6306674" y="4257686"/>
            <a:ext cx="509643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500" noProof="0" dirty="0"/>
              <a:t>Fechas de parciales:</a:t>
            </a:r>
          </a:p>
          <a:p>
            <a:pPr algn="ctr"/>
            <a:endParaRPr lang="es-MX" sz="25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500" noProof="0" dirty="0"/>
              <a:t>1er parcial		11-Sep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500" noProof="0" dirty="0"/>
              <a:t>2do parcial		23-Octubre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500" noProof="0" dirty="0"/>
              <a:t>3er parcial		26-Noviembre</a:t>
            </a:r>
          </a:p>
        </p:txBody>
      </p:sp>
    </p:spTree>
    <p:extLst>
      <p:ext uri="{BB962C8B-B14F-4D97-AF65-F5344CB8AC3E}">
        <p14:creationId xmlns:p14="http://schemas.microsoft.com/office/powerpoint/2010/main" val="180410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5E2D2859-09E6-8311-192B-13B8BBF2978D}"/>
              </a:ext>
            </a:extLst>
          </p:cNvPr>
          <p:cNvSpPr txBox="1"/>
          <p:nvPr/>
        </p:nvSpPr>
        <p:spPr>
          <a:xfrm>
            <a:off x="452761" y="142043"/>
            <a:ext cx="10413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noProof="0" dirty="0">
                <a:solidFill>
                  <a:schemeClr val="bg1"/>
                </a:solidFill>
              </a:rPr>
              <a:t>Calendario semestral de la UNAM 2026-1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D4DD029-53BC-F156-EDC7-4ECD05AEC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677" y="1186249"/>
            <a:ext cx="4019149" cy="493523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3C1C1AB-BD37-C82E-3873-9092A7047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591" y="1128725"/>
            <a:ext cx="4351397" cy="5197290"/>
          </a:xfrm>
          <a:prstGeom prst="rect">
            <a:avLst/>
          </a:prstGeom>
        </p:spPr>
      </p:pic>
      <p:grpSp>
        <p:nvGrpSpPr>
          <p:cNvPr id="7" name="Grupo 6">
            <a:extLst>
              <a:ext uri="{FF2B5EF4-FFF2-40B4-BE49-F238E27FC236}">
                <a16:creationId xmlns:a16="http://schemas.microsoft.com/office/drawing/2014/main" id="{E3BB4078-1B8D-AF20-E668-2EEF412D9B76}"/>
              </a:ext>
            </a:extLst>
          </p:cNvPr>
          <p:cNvGrpSpPr/>
          <p:nvPr/>
        </p:nvGrpSpPr>
        <p:grpSpPr>
          <a:xfrm>
            <a:off x="5811410" y="1051354"/>
            <a:ext cx="5258256" cy="2377646"/>
            <a:chOff x="3466872" y="2240177"/>
            <a:chExt cx="5258256" cy="2377646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FA69AF32-9546-0475-2D69-9FE19BE61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66872" y="2240177"/>
              <a:ext cx="5258256" cy="2377646"/>
            </a:xfrm>
            <a:prstGeom prst="rect">
              <a:avLst/>
            </a:prstGeom>
          </p:spPr>
        </p:pic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3238A393-4DFC-CE52-14C9-840F37A77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57161" r="32222" b="86725"/>
            <a:stretch>
              <a:fillRect/>
            </a:stretch>
          </p:blipFill>
          <p:spPr>
            <a:xfrm>
              <a:off x="8166848" y="2580836"/>
              <a:ext cx="558280" cy="4044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2521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7BB90BD-D08C-4B70-82D2-3F6EF7A955DD}"/>
              </a:ext>
            </a:extLst>
          </p:cNvPr>
          <p:cNvSpPr txBox="1"/>
          <p:nvPr/>
        </p:nvSpPr>
        <p:spPr>
          <a:xfrm>
            <a:off x="452761" y="142043"/>
            <a:ext cx="10413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noProof="0" dirty="0">
                <a:solidFill>
                  <a:schemeClr val="bg1"/>
                </a:solidFill>
              </a:rPr>
              <a:t>Temario. </a:t>
            </a:r>
            <a:r>
              <a:rPr lang="es-MX" sz="4000" b="0" i="0" u="none" strike="noStrike" baseline="0" noProof="0" dirty="0">
                <a:solidFill>
                  <a:schemeClr val="bg1"/>
                </a:solidFill>
                <a:latin typeface="Calibri" panose="020F0502020204030204" pitchFamily="34" charset="0"/>
              </a:rPr>
              <a:t>Python</a:t>
            </a:r>
            <a:endParaRPr lang="es-MX" sz="4000" noProof="0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AAF55A9-0B78-058F-A219-5402B1970022}"/>
              </a:ext>
            </a:extLst>
          </p:cNvPr>
          <p:cNvSpPr txBox="1"/>
          <p:nvPr/>
        </p:nvSpPr>
        <p:spPr>
          <a:xfrm>
            <a:off x="12598" y="6047676"/>
            <a:ext cx="118620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i="0" u="none" strike="noStrike" baseline="0" noProof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Bibliografía</a:t>
            </a:r>
            <a:endParaRPr lang="es-MX" sz="1800" i="0" u="none" strike="noStrike" baseline="0" noProof="0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Fornito</a:t>
            </a:r>
            <a:r>
              <a:rPr lang="en-US" dirty="0">
                <a:solidFill>
                  <a:schemeClr val="bg1"/>
                </a:solidFill>
              </a:rPr>
              <a:t>, A., Zalesky, A., &amp; Bullmore, E. (2016). </a:t>
            </a:r>
            <a:r>
              <a:rPr lang="en-US" i="1" dirty="0">
                <a:solidFill>
                  <a:schemeClr val="bg1"/>
                </a:solidFill>
              </a:rPr>
              <a:t>Fundamentals of brain network analysis</a:t>
            </a:r>
            <a:r>
              <a:rPr lang="en-US" dirty="0">
                <a:solidFill>
                  <a:schemeClr val="bg1"/>
                </a:solidFill>
              </a:rPr>
              <a:t>. Academic press.</a:t>
            </a:r>
            <a:endParaRPr lang="es-MX" noProof="0" dirty="0">
              <a:solidFill>
                <a:schemeClr val="bg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7D56141-4CE8-B585-7736-8F1B2051F284}"/>
              </a:ext>
            </a:extLst>
          </p:cNvPr>
          <p:cNvSpPr txBox="1"/>
          <p:nvPr/>
        </p:nvSpPr>
        <p:spPr>
          <a:xfrm>
            <a:off x="452761" y="1290918"/>
            <a:ext cx="482593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Python</a:t>
            </a:r>
          </a:p>
          <a:p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¿Qué es Python?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Entornos de aprendizaje </a:t>
            </a:r>
            <a:r>
              <a:rPr lang="es-MX" dirty="0" err="1"/>
              <a:t>IDEs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Dependencias (Git/GitHub, </a:t>
            </a:r>
            <a:r>
              <a:rPr lang="es-MX" dirty="0" err="1"/>
              <a:t>jupyter</a:t>
            </a:r>
            <a:r>
              <a:rPr lang="es-MX" dirty="0"/>
              <a:t>, </a:t>
            </a:r>
            <a:r>
              <a:rPr lang="es-MX" dirty="0" err="1"/>
              <a:t>Pycharm</a:t>
            </a:r>
            <a:r>
              <a:rPr lang="es-MX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Tipos de datos y operadores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Expresiones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Controladores de flujo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Colecciones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Entradas y salidas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Funciones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Arreglos de datos con </a:t>
            </a:r>
            <a:r>
              <a:rPr lang="es-MX" dirty="0" err="1"/>
              <a:t>numpye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Bases de datos con 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Funciones lambda, </a:t>
            </a:r>
            <a:r>
              <a:rPr lang="es-MX" dirty="0" err="1"/>
              <a:t>filter</a:t>
            </a:r>
            <a:r>
              <a:rPr lang="es-MX" dirty="0"/>
              <a:t> y </a:t>
            </a:r>
            <a:r>
              <a:rPr lang="es-MX" dirty="0" err="1"/>
              <a:t>map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Visualización de datos con </a:t>
            </a:r>
            <a:r>
              <a:rPr lang="es-MX" dirty="0" err="1"/>
              <a:t>matplotlib</a:t>
            </a:r>
            <a:r>
              <a:rPr lang="es-MX" dirty="0"/>
              <a:t>, </a:t>
            </a:r>
            <a:r>
              <a:rPr lang="es-MX" dirty="0" err="1"/>
              <a:t>seaborn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Networkx</a:t>
            </a:r>
            <a:endParaRPr lang="en-US" dirty="0"/>
          </a:p>
        </p:txBody>
      </p:sp>
      <p:sp>
        <p:nvSpPr>
          <p:cNvPr id="6" name="AutoShape 4" descr="NetworkX · GitHub">
            <a:extLst>
              <a:ext uri="{FF2B5EF4-FFF2-40B4-BE49-F238E27FC236}">
                <a16:creationId xmlns:a16="http://schemas.microsoft.com/office/drawing/2014/main" id="{8414A0A1-924F-E661-0A04-6FE52F22D1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A Simple Walk-through with NumPy for Data Science - Neuraspike">
            <a:extLst>
              <a:ext uri="{FF2B5EF4-FFF2-40B4-BE49-F238E27FC236}">
                <a16:creationId xmlns:a16="http://schemas.microsoft.com/office/drawing/2014/main" id="{92833AC1-4548-FD99-D0F3-56185DC77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676" y="2932787"/>
            <a:ext cx="1537447" cy="153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10" descr="Ler arquivo com pandas">
            <a:extLst>
              <a:ext uri="{FF2B5EF4-FFF2-40B4-BE49-F238E27FC236}">
                <a16:creationId xmlns:a16="http://schemas.microsoft.com/office/drawing/2014/main" id="{12D39E64-63A8-B20C-7B86-13767661E5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8" name="Picture 14" descr="Introduction to flat files | Python">
            <a:extLst>
              <a:ext uri="{FF2B5EF4-FFF2-40B4-BE49-F238E27FC236}">
                <a16:creationId xmlns:a16="http://schemas.microsoft.com/office/drawing/2014/main" id="{164D1D91-E01F-4B28-D5B4-DBCE87025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599" y="4696183"/>
            <a:ext cx="3043591" cy="123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Tutorial — NetworkX 3.5 documentation">
            <a:extLst>
              <a:ext uri="{FF2B5EF4-FFF2-40B4-BE49-F238E27FC236}">
                <a16:creationId xmlns:a16="http://schemas.microsoft.com/office/drawing/2014/main" id="{90CC172A-E8ED-2D4F-23FB-510C548FC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937186" y="3143157"/>
            <a:ext cx="2309972" cy="1744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ython">
            <a:extLst>
              <a:ext uri="{FF2B5EF4-FFF2-40B4-BE49-F238E27FC236}">
                <a16:creationId xmlns:a16="http://schemas.microsoft.com/office/drawing/2014/main" id="{C73B2571-A1F9-D673-2B9C-97C3DAB45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829" y="991261"/>
            <a:ext cx="1152805" cy="115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6EC4CEE-B6D2-4BE1-6444-60DA4812390E}"/>
              </a:ext>
            </a:extLst>
          </p:cNvPr>
          <p:cNvSpPr txBox="1"/>
          <p:nvPr/>
        </p:nvSpPr>
        <p:spPr>
          <a:xfrm>
            <a:off x="8130988" y="1290918"/>
            <a:ext cx="261719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Teoría de grafos</a:t>
            </a:r>
          </a:p>
          <a:p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¿Qué es la Topología?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¿Qué es un grafo?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Nodos y Aristas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Teoría de matrices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Matriz de conectividad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Matriz de adyacencia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El grafo del cerebro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Centralidad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Hubs</a:t>
            </a:r>
          </a:p>
        </p:txBody>
      </p:sp>
      <p:sp>
        <p:nvSpPr>
          <p:cNvPr id="13" name="AutoShape 20" descr="NetworkX · GitHub">
            <a:extLst>
              <a:ext uri="{FF2B5EF4-FFF2-40B4-BE49-F238E27FC236}">
                <a16:creationId xmlns:a16="http://schemas.microsoft.com/office/drawing/2014/main" id="{21FD09BB-A4AE-F38C-9E0D-B3AF42BBED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91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C54D14D-9185-C9DA-C815-9E5890301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35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505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2E2D661-645C-7086-9B2E-AA5FA51F6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36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83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2FDBC4A-F420-9F16-FEB3-5348E5C75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32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72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FB1EDA2-D793-2E67-302A-04F61EE44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35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29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CA264A-563E-A98F-AADB-0012128F8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5301DF9-549A-9526-69E2-154EE001F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520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218</Words>
  <Application>Microsoft Office PowerPoint</Application>
  <PresentationFormat>Panorámica</PresentationFormat>
  <Paragraphs>60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Constantia</vt:lpstr>
      <vt:lpstr>Tema de Office</vt:lpstr>
      <vt:lpstr>Modelos Computacionales I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Acoplamiento de la Derivada Fraccionaria Temporal y Espacial en la Ecuación de Flujo con Triple Porosidad y Triple Permeabilidad</dc:title>
  <dc:creator>OMEN CI7</dc:creator>
  <cp:lastModifiedBy>fernando _</cp:lastModifiedBy>
  <cp:revision>12</cp:revision>
  <dcterms:created xsi:type="dcterms:W3CDTF">2022-06-10T05:48:30Z</dcterms:created>
  <dcterms:modified xsi:type="dcterms:W3CDTF">2025-08-11T22:29:29Z</dcterms:modified>
</cp:coreProperties>
</file>