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0CF3-4BB8-4A33-9A71-D97D42822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5854A-0077-4BD1-8CB8-C709CFBF7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2BEF-C397-471C-B9E0-DC6B5235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7168-1DDE-498A-90D4-35C53DA5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7D68-5835-4841-8BAD-49171190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981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4BE1-0B88-4F8E-AB04-E833666D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404A-9CA2-46C7-BF26-5751F4B5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6304-6AFC-410E-B607-F8C24D82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62A3-9FB1-403D-BC17-C5F87540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7F96-AC12-489E-BA26-1E461C4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75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FB2DE-0FC6-426F-AA5D-04309CFC1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697D-CEB9-4A7F-9AF8-4155B0A1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4A2-72A8-4757-9847-DC7111B2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520B-3672-4892-8E39-043C4ACB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4217-344C-4547-93D0-32234261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31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A753-5F2C-4C52-8A97-C791C946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090D-0709-4EBD-B4A0-8C140B41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19D1-E052-444B-B760-5869A145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48A5-0DF7-4325-B78A-5D257502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0DB9-642A-4721-9B39-284EA8B7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20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F63F-0D30-49EB-818A-76A0E84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1B97-E864-4DC7-8B94-5D956A6A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373F-1491-46FD-B019-825BD0E2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732A-6E99-4EC7-B916-9C06F7FB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DF17-183A-47A6-B0EC-2F17C0FC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455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D1B7-4AAF-4E7F-B7E2-90771C46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2C12-ADF6-49E7-81D4-16337CAE1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140B4-4AC3-494A-AC15-113ADE95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7311-A713-49F9-98D0-476B85D4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94F73-6BF1-432A-BB43-E4631391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EF968-4796-4D2A-8537-22EC834C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21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E20F-A109-46D9-ABC4-5B5551C4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AB1CB-96DD-4800-9D8C-CF32D143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03D5-A8D0-4C51-8A83-BECBCBDA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624E-6B1D-476C-B93A-8F9C920DB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27F0F-D672-4BFE-A461-421BDEFE6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6BE55-497E-4A89-912C-A2B58BBC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B35A4-ED25-4FE2-AF5D-90F70AE6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686EC-C5F8-4ADA-BC6C-E459DB6B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481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B703-FC7A-42B5-BCCA-696FCFEB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83A06-A0DF-42F5-82E1-3E09873F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4D742-7E3F-4F71-919B-860D569C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0615C-CA5B-4777-B699-D289310B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700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82749-1309-427C-A0B2-9B380D89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1B804-FA34-4FC6-8CF1-EA8A63C1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C888-3665-46F9-99A9-A6B804BD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53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8927-FA46-4888-B899-606069C3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A0EA-C963-4C8C-A610-FB373B02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6FF69-8C5F-4AFE-9529-5790A742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94D62-7CB2-4F20-B3A8-777C7747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1B35A-0FBA-47A5-A913-53F06E6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8A8E1-3E95-4442-A3C3-E1B29795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5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3F7D-393F-4EEB-9642-1CF37EB9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49A15-2465-4FF5-8C97-E6B846F66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EC0B-A923-4212-A699-0019E905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83ED-9BE6-487F-9B7A-8A7536C6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DB20-616D-4C55-A35C-0EFC57BC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101DF-E9E1-4CC8-8F35-8E34CF85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03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16B83-5630-42E1-9493-9B76A0BD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A2B08-8DB9-482D-BBCD-AF0FE3E3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42FE-DFFC-4E02-8E8D-BE53599F1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2206-432B-4065-85B5-50D9118F75A2}" type="datetimeFigureOut">
              <a:rPr lang="es-GT" smtClean="0"/>
              <a:t>5/05/2020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7A9E-BE54-430D-9676-BC50A0540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61ED-9FB3-433F-8052-7D838209F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5625-4517-4108-97CF-FC9E16ABDC7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95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in, water, white, sunglasses&#10;&#10;Description automatically generated">
            <a:extLst>
              <a:ext uri="{FF2B5EF4-FFF2-40B4-BE49-F238E27FC236}">
                <a16:creationId xmlns:a16="http://schemas.microsoft.com/office/drawing/2014/main" id="{41060610-4A4C-4FAD-B39B-4F9F3623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6BA8A-E011-4CF9-B73A-8B5E32E8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es-GT" sz="4400">
                <a:solidFill>
                  <a:schemeClr val="tx1">
                    <a:lumMod val="85000"/>
                    <a:lumOff val="15000"/>
                  </a:schemeClr>
                </a:solidFill>
              </a:rPr>
              <a:t>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C63DC-1DA9-4E81-8F2B-FF237D0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s-GT" sz="2000">
                <a:solidFill>
                  <a:schemeClr val="tx2"/>
                </a:solidFill>
              </a:rPr>
              <a:t>Fernando Go</a:t>
            </a:r>
            <a:r>
              <a:rPr lang="en-US" sz="2000">
                <a:solidFill>
                  <a:schemeClr val="tx2"/>
                </a:solidFill>
              </a:rPr>
              <a:t>nz</a:t>
            </a:r>
            <a:r>
              <a:rPr lang="es-GT" sz="2000">
                <a:solidFill>
                  <a:schemeClr val="tx2"/>
                </a:solidFill>
              </a:rPr>
              <a:t>ález</a:t>
            </a:r>
          </a:p>
          <a:p>
            <a:pPr algn="l"/>
            <a:r>
              <a:rPr lang="es-GT" sz="2000">
                <a:solidFill>
                  <a:schemeClr val="tx2"/>
                </a:solidFill>
              </a:rPr>
              <a:t>20170085</a:t>
            </a:r>
          </a:p>
          <a:p>
            <a:pPr algn="l"/>
            <a:r>
              <a:rPr lang="es-GT" sz="2000">
                <a:solidFill>
                  <a:schemeClr val="tx2"/>
                </a:solidFill>
              </a:rPr>
              <a:t>Machine Learning Models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3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chine Learning Blog - Arm Community">
            <a:extLst>
              <a:ext uri="{FF2B5EF4-FFF2-40B4-BE49-F238E27FC236}">
                <a16:creationId xmlns:a16="http://schemas.microsoft.com/office/drawing/2014/main" id="{670E9D1A-6E36-4C89-AD28-664D57B7E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93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31576-7ABB-4F7C-BA95-C8122C72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3712"/>
            <a:ext cx="9144000" cy="915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Feature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F93F-CF62-4228-849C-6313EB9A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33725" y="4058098"/>
            <a:ext cx="9124950" cy="1113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Bird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349F8-B99D-4526-BA28-84CA00D371F5}"/>
              </a:ext>
            </a:extLst>
          </p:cNvPr>
          <p:cNvSpPr/>
          <p:nvPr/>
        </p:nvSpPr>
        <p:spPr>
          <a:xfrm>
            <a:off x="10554187" y="2671529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en-US" baseline="30000" dirty="0">
                <a:solidFill>
                  <a:srgbClr val="FFFFFF"/>
                </a:solidFill>
              </a:rPr>
              <a:t>st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D1EA0-A96E-4A57-9F1C-DD7E1EFE3008}"/>
              </a:ext>
            </a:extLst>
          </p:cNvPr>
          <p:cNvSpPr/>
          <p:nvPr/>
        </p:nvSpPr>
        <p:spPr>
          <a:xfrm>
            <a:off x="10526102" y="5172075"/>
            <a:ext cx="101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en-US" baseline="30000" dirty="0">
                <a:solidFill>
                  <a:srgbClr val="FFFFFF"/>
                </a:solidFill>
              </a:rPr>
              <a:t>nd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71F72-6634-426F-9C0E-C0924515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0" y="1777736"/>
            <a:ext cx="2290830" cy="2262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4AF03A-1037-45DB-A4C7-A48338011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892" y="2031341"/>
            <a:ext cx="4984030" cy="1725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A26507-D19A-4791-A040-12EA86786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921" y="2028825"/>
            <a:ext cx="1547561" cy="1725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AB1EE9-05F1-4534-B556-03AE81DB3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892" y="4448850"/>
            <a:ext cx="4750359" cy="1631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165370-1DA9-492F-82C6-15CEBA648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6251" y="4448850"/>
            <a:ext cx="1658872" cy="16315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BB402C-E168-4982-8184-98FC95C80368}"/>
              </a:ext>
            </a:extLst>
          </p:cNvPr>
          <p:cNvSpPr/>
          <p:nvPr/>
        </p:nvSpPr>
        <p:spPr>
          <a:xfrm>
            <a:off x="4010452" y="3774422"/>
            <a:ext cx="1033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Contours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2B6F9-CDB0-448B-8709-602D8214DC7D}"/>
              </a:ext>
            </a:extLst>
          </p:cNvPr>
          <p:cNvSpPr/>
          <p:nvPr/>
        </p:nvSpPr>
        <p:spPr>
          <a:xfrm>
            <a:off x="5824531" y="3774422"/>
            <a:ext cx="766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Figure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2F3C2-EF77-411D-A8E6-FCDF72355ECE}"/>
              </a:ext>
            </a:extLst>
          </p:cNvPr>
          <p:cNvSpPr/>
          <p:nvPr/>
        </p:nvSpPr>
        <p:spPr>
          <a:xfrm>
            <a:off x="7265439" y="3774422"/>
            <a:ext cx="12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Background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D320E-4062-41BE-87DF-9D2791F2235B}"/>
              </a:ext>
            </a:extLst>
          </p:cNvPr>
          <p:cNvSpPr/>
          <p:nvPr/>
        </p:nvSpPr>
        <p:spPr>
          <a:xfrm>
            <a:off x="8850741" y="3773915"/>
            <a:ext cx="1215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Depth (3D)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A6E4C-6A6F-4922-992B-F6FE240D6518}"/>
              </a:ext>
            </a:extLst>
          </p:cNvPr>
          <p:cNvSpPr/>
          <p:nvPr/>
        </p:nvSpPr>
        <p:spPr>
          <a:xfrm>
            <a:off x="4124977" y="6101798"/>
            <a:ext cx="72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 err="1"/>
              <a:t>Edges</a:t>
            </a:r>
            <a:endParaRPr lang="es-G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BD615-4516-4C58-9343-EC1FD1170E1C}"/>
              </a:ext>
            </a:extLst>
          </p:cNvPr>
          <p:cNvSpPr/>
          <p:nvPr/>
        </p:nvSpPr>
        <p:spPr>
          <a:xfrm>
            <a:off x="5445156" y="6101798"/>
            <a:ext cx="114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Back-Light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4BE8EB-4B0E-4ABA-B503-1E96799C8B0E}"/>
              </a:ext>
            </a:extLst>
          </p:cNvPr>
          <p:cNvSpPr/>
          <p:nvPr/>
        </p:nvSpPr>
        <p:spPr>
          <a:xfrm>
            <a:off x="7339454" y="6101798"/>
            <a:ext cx="64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/>
              <a:t>Light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263F5D-1681-4A8C-8F3A-5DDEF841403C}"/>
              </a:ext>
            </a:extLst>
          </p:cNvPr>
          <p:cNvSpPr/>
          <p:nvPr/>
        </p:nvSpPr>
        <p:spPr>
          <a:xfrm>
            <a:off x="8831843" y="6101798"/>
            <a:ext cx="103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GT" dirty="0" err="1"/>
              <a:t>Contours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4769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chine Learning Blog - Arm Community">
            <a:extLst>
              <a:ext uri="{FF2B5EF4-FFF2-40B4-BE49-F238E27FC236}">
                <a16:creationId xmlns:a16="http://schemas.microsoft.com/office/drawing/2014/main" id="{670E9D1A-6E36-4C89-AD28-664D57B7E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92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31576-7ABB-4F7C-BA95-C8122C72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3712"/>
            <a:ext cx="9144000" cy="915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Feature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F93F-CF62-4228-849C-6313EB9A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33725" y="4058098"/>
            <a:ext cx="9124950" cy="1113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Bird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2349F8-B99D-4526-BA28-84CA00D371F5}"/>
              </a:ext>
            </a:extLst>
          </p:cNvPr>
          <p:cNvSpPr/>
          <p:nvPr/>
        </p:nvSpPr>
        <p:spPr>
          <a:xfrm>
            <a:off x="10542771" y="2671529"/>
            <a:ext cx="98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baseline="30000" dirty="0">
                <a:solidFill>
                  <a:srgbClr val="FFFFFF"/>
                </a:solidFill>
              </a:rPr>
              <a:t>rd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D1EA0-A96E-4A57-9F1C-DD7E1EFE3008}"/>
              </a:ext>
            </a:extLst>
          </p:cNvPr>
          <p:cNvSpPr/>
          <p:nvPr/>
        </p:nvSpPr>
        <p:spPr>
          <a:xfrm>
            <a:off x="10540528" y="5172075"/>
            <a:ext cx="9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71F72-6634-426F-9C0E-C0924515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0" y="1777736"/>
            <a:ext cx="2290830" cy="2262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639AD5-78E8-4C0D-8E23-5DCC76CD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892" y="2013653"/>
            <a:ext cx="5070790" cy="1725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864E0-7011-46E4-9B76-EA57B2E2A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682" y="2013652"/>
            <a:ext cx="1686167" cy="1725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C69E0-62B0-4AEA-98AF-C7CF3FF50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642" y="4448846"/>
            <a:ext cx="4783345" cy="1631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EA83B-6D8B-4055-BB70-B5BCF76EC9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359" y="4448847"/>
            <a:ext cx="1939416" cy="16162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408D00-CF0E-4D52-BB51-F947470526AC}"/>
              </a:ext>
            </a:extLst>
          </p:cNvPr>
          <p:cNvSpPr/>
          <p:nvPr/>
        </p:nvSpPr>
        <p:spPr>
          <a:xfrm>
            <a:off x="4141760" y="3735431"/>
            <a:ext cx="76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Figure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BBC65-7661-4AAC-99E4-63F4F8D00FF7}"/>
              </a:ext>
            </a:extLst>
          </p:cNvPr>
          <p:cNvSpPr/>
          <p:nvPr/>
        </p:nvSpPr>
        <p:spPr>
          <a:xfrm>
            <a:off x="8777615" y="3764517"/>
            <a:ext cx="170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Contours/Figure</a:t>
            </a:r>
          </a:p>
        </p:txBody>
      </p:sp>
    </p:spTree>
    <p:extLst>
      <p:ext uri="{BB962C8B-B14F-4D97-AF65-F5344CB8AC3E}">
        <p14:creationId xmlns:p14="http://schemas.microsoft.com/office/powerpoint/2010/main" val="14029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Are Deep Learning models always the best? - Towards Data Science">
            <a:extLst>
              <a:ext uri="{FF2B5EF4-FFF2-40B4-BE49-F238E27FC236}">
                <a16:creationId xmlns:a16="http://schemas.microsoft.com/office/drawing/2014/main" id="{B281AC10-F099-4805-B2C2-5F9AA90D1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86B060-B2F0-4BC2-9A86-C800C036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Conclusions &amp; Recommendations</a:t>
            </a:r>
            <a:endParaRPr lang="es-GT" sz="5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5A84-BC48-4A18-8478-D57F8FCA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3232784"/>
          </a:xfrm>
        </p:spPr>
        <p:txBody>
          <a:bodyPr>
            <a:normAutofit/>
          </a:bodyPr>
          <a:lstStyle/>
          <a:p>
            <a:r>
              <a:rPr lang="en-US" sz="2000" dirty="0"/>
              <a:t>More convolutional layer != Better results</a:t>
            </a:r>
          </a:p>
          <a:p>
            <a:r>
              <a:rPr lang="en-US" sz="2000" dirty="0"/>
              <a:t>The feature maps closer to the input of the model capture a lot of fine detail in the image</a:t>
            </a:r>
          </a:p>
          <a:p>
            <a:r>
              <a:rPr lang="en-US" sz="2000" dirty="0"/>
              <a:t>The feature maps closer to the output of the model, show less and less detail.</a:t>
            </a:r>
          </a:p>
          <a:p>
            <a:r>
              <a:rPr lang="en-US" sz="2000" dirty="0"/>
              <a:t>Normalize data</a:t>
            </a:r>
          </a:p>
          <a:p>
            <a:r>
              <a:rPr lang="en-US" sz="2000" dirty="0"/>
              <a:t>More Epochs can drive to Overfitting</a:t>
            </a:r>
          </a:p>
          <a:p>
            <a:r>
              <a:rPr lang="en-US" sz="2000" dirty="0"/>
              <a:t>Use another optimizer </a:t>
            </a:r>
          </a:p>
          <a:p>
            <a:r>
              <a:rPr lang="en-US" sz="2000" dirty="0"/>
              <a:t>Use another activation function</a:t>
            </a:r>
          </a:p>
          <a:p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31733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umbrella, holding, rain, dark&#10;&#10;Description automatically generated">
            <a:extLst>
              <a:ext uri="{FF2B5EF4-FFF2-40B4-BE49-F238E27FC236}">
                <a16:creationId xmlns:a16="http://schemas.microsoft.com/office/drawing/2014/main" id="{C9737C8C-0485-4BDB-B66F-4E5D1941F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43814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35794-801F-4630-AB15-3E8829FA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1335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23747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re Deep Learning models always the best? - Towards Data Science">
            <a:extLst>
              <a:ext uri="{FF2B5EF4-FFF2-40B4-BE49-F238E27FC236}">
                <a16:creationId xmlns:a16="http://schemas.microsoft.com/office/drawing/2014/main" id="{855EA86F-B184-4140-B1B3-A643A36A6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F460F-4774-4830-B1EF-952D0B047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8194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– CIFAR 10</a:t>
            </a:r>
            <a:endParaRPr lang="es-GT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CEDF-C51F-4DAC-A525-DF96BCC6E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91" y="1615863"/>
            <a:ext cx="11508417" cy="4740549"/>
          </a:xfrm>
        </p:spPr>
        <p:txBody>
          <a:bodyPr>
            <a:normAutofit/>
          </a:bodyPr>
          <a:lstStyle/>
          <a:p>
            <a:pPr algn="l"/>
            <a:r>
              <a:rPr lang="es-GT" dirty="0">
                <a:solidFill>
                  <a:schemeClr val="bg1"/>
                </a:solidFill>
              </a:rPr>
              <a:t>1. </a:t>
            </a:r>
            <a:r>
              <a:rPr lang="es-GT" dirty="0" err="1">
                <a:solidFill>
                  <a:schemeClr val="bg1"/>
                </a:solidFill>
              </a:rPr>
              <a:t>Airplane</a:t>
            </a:r>
            <a:r>
              <a:rPr lang="es-GT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✈</a:t>
            </a:r>
            <a:endParaRPr lang="es-GT" dirty="0">
              <a:solidFill>
                <a:schemeClr val="bg1"/>
              </a:solidFill>
            </a:endParaRPr>
          </a:p>
          <a:p>
            <a:pPr algn="l"/>
            <a:r>
              <a:rPr lang="es-GT" dirty="0">
                <a:solidFill>
                  <a:schemeClr val="bg1"/>
                </a:solidFill>
              </a:rPr>
              <a:t>2. </a:t>
            </a:r>
            <a:r>
              <a:rPr lang="es-GT" dirty="0" err="1">
                <a:solidFill>
                  <a:schemeClr val="bg1"/>
                </a:solidFill>
              </a:rPr>
              <a:t>Automobile</a:t>
            </a:r>
            <a:r>
              <a:rPr lang="es-GT" dirty="0">
                <a:solidFill>
                  <a:schemeClr val="bg1"/>
                </a:solidFill>
              </a:rPr>
              <a:t> 🚗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3. </a:t>
            </a:r>
            <a:r>
              <a:rPr lang="es-GT" dirty="0" err="1">
                <a:solidFill>
                  <a:schemeClr val="bg1"/>
                </a:solidFill>
              </a:rPr>
              <a:t>Bird</a:t>
            </a:r>
            <a:r>
              <a:rPr lang="es-GT" dirty="0">
                <a:solidFill>
                  <a:schemeClr val="bg1"/>
                </a:solidFill>
              </a:rPr>
              <a:t> 🦜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4. Cat 🐱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5. </a:t>
            </a:r>
            <a:r>
              <a:rPr lang="es-GT" dirty="0" err="1">
                <a:solidFill>
                  <a:schemeClr val="bg1"/>
                </a:solidFill>
              </a:rPr>
              <a:t>Deer</a:t>
            </a:r>
            <a:r>
              <a:rPr lang="es-GT" dirty="0">
                <a:solidFill>
                  <a:schemeClr val="bg1"/>
                </a:solidFill>
              </a:rPr>
              <a:t> 🦌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6. </a:t>
            </a:r>
            <a:r>
              <a:rPr lang="es-GT" dirty="0" err="1">
                <a:solidFill>
                  <a:schemeClr val="bg1"/>
                </a:solidFill>
              </a:rPr>
              <a:t>Dog</a:t>
            </a:r>
            <a:r>
              <a:rPr lang="es-GT" dirty="0">
                <a:solidFill>
                  <a:schemeClr val="bg1"/>
                </a:solidFill>
              </a:rPr>
              <a:t> 🐶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7. </a:t>
            </a:r>
            <a:r>
              <a:rPr lang="es-GT" dirty="0" err="1">
                <a:solidFill>
                  <a:schemeClr val="bg1"/>
                </a:solidFill>
              </a:rPr>
              <a:t>Frog</a:t>
            </a:r>
            <a:r>
              <a:rPr lang="es-GT" dirty="0">
                <a:solidFill>
                  <a:schemeClr val="bg1"/>
                </a:solidFill>
              </a:rPr>
              <a:t> 🐸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8. </a:t>
            </a:r>
            <a:r>
              <a:rPr lang="es-GT" dirty="0" err="1">
                <a:solidFill>
                  <a:schemeClr val="bg1"/>
                </a:solidFill>
              </a:rPr>
              <a:t>Horse</a:t>
            </a:r>
            <a:r>
              <a:rPr lang="es-GT" dirty="0">
                <a:solidFill>
                  <a:schemeClr val="bg1"/>
                </a:solidFill>
              </a:rPr>
              <a:t> 🐴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9. </a:t>
            </a:r>
            <a:r>
              <a:rPr lang="es-GT" dirty="0" err="1">
                <a:solidFill>
                  <a:schemeClr val="bg1"/>
                </a:solidFill>
              </a:rPr>
              <a:t>Ship</a:t>
            </a:r>
            <a:r>
              <a:rPr lang="es-GT" dirty="0">
                <a:solidFill>
                  <a:schemeClr val="bg1"/>
                </a:solidFill>
              </a:rPr>
              <a:t> 🛥</a:t>
            </a:r>
          </a:p>
          <a:p>
            <a:pPr algn="l"/>
            <a:r>
              <a:rPr lang="es-GT" dirty="0">
                <a:solidFill>
                  <a:schemeClr val="bg1"/>
                </a:solidFill>
              </a:rPr>
              <a:t>10. </a:t>
            </a:r>
            <a:r>
              <a:rPr lang="es-GT" dirty="0" err="1">
                <a:solidFill>
                  <a:schemeClr val="bg1"/>
                </a:solidFill>
              </a:rPr>
              <a:t>Truck</a:t>
            </a:r>
            <a:r>
              <a:rPr lang="es-GT" dirty="0">
                <a:solidFill>
                  <a:schemeClr val="bg1"/>
                </a:solidFill>
              </a:rPr>
              <a:t> 🚚</a:t>
            </a:r>
          </a:p>
        </p:txBody>
      </p:sp>
      <p:pic>
        <p:nvPicPr>
          <p:cNvPr id="17" name="Picture 8" descr="Image result for database png">
            <a:extLst>
              <a:ext uri="{FF2B5EF4-FFF2-40B4-BE49-F238E27FC236}">
                <a16:creationId xmlns:a16="http://schemas.microsoft.com/office/drawing/2014/main" id="{DC4E1709-4B10-47C2-9434-8B2235B1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37" y="2863532"/>
            <a:ext cx="2006773" cy="20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mage result for variable png">
            <a:extLst>
              <a:ext uri="{FF2B5EF4-FFF2-40B4-BE49-F238E27FC236}">
                <a16:creationId xmlns:a16="http://schemas.microsoft.com/office/drawing/2014/main" id="{019DE39C-5D08-4335-AF3D-4AB31D392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6" y="2849913"/>
            <a:ext cx="2006773" cy="17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st tube icon - Transparent PNG &amp; SVG vector file">
            <a:extLst>
              <a:ext uri="{FF2B5EF4-FFF2-40B4-BE49-F238E27FC236}">
                <a16:creationId xmlns:a16="http://schemas.microsoft.com/office/drawing/2014/main" id="{E0F1CD5C-269E-494A-91C3-30AF57B7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15" y="2621069"/>
            <a:ext cx="2227555" cy="222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039A6-85DB-4A3B-9D4D-0B9E2CE761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24023"/>
          <a:stretch/>
        </p:blipFill>
        <p:spPr>
          <a:xfrm>
            <a:off x="2997230" y="2007826"/>
            <a:ext cx="8180867" cy="5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ain-Computer Interfaces Show That Neural Networks Learn by ...">
            <a:extLst>
              <a:ext uri="{FF2B5EF4-FFF2-40B4-BE49-F238E27FC236}">
                <a16:creationId xmlns:a16="http://schemas.microsoft.com/office/drawing/2014/main" id="{31A33F92-AFA8-494F-9E77-0F1C7DA8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9E409-05D2-44BE-A3F3-61A1A886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CNN Architecture</a:t>
            </a:r>
            <a:endParaRPr lang="es-GT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370DA-042D-40A0-BAC9-C0C297427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3413" y="1814513"/>
            <a:ext cx="4645174" cy="47767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2CCC52-7EF4-4558-A3D2-06BD322E4EE7}"/>
              </a:ext>
            </a:extLst>
          </p:cNvPr>
          <p:cNvSpPr/>
          <p:nvPr/>
        </p:nvSpPr>
        <p:spPr>
          <a:xfrm>
            <a:off x="9029699" y="2332038"/>
            <a:ext cx="271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4 Conv.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 Max Pooling (2,2)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Conv. Activation: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Optimizer: SGD</a:t>
            </a:r>
            <a:endParaRPr lang="es-G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8" descr="Are Deep Learning models always the best? - Towards Data Science">
            <a:extLst>
              <a:ext uri="{FF2B5EF4-FFF2-40B4-BE49-F238E27FC236}">
                <a16:creationId xmlns:a16="http://schemas.microsoft.com/office/drawing/2014/main" id="{24EDE370-513B-42FE-912C-A80EB0900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2995B-F51C-4B40-8BBE-5541889B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Training the Model</a:t>
            </a:r>
            <a:endParaRPr lang="es-GT" sz="4000" dirty="0">
              <a:solidFill>
                <a:srgbClr val="FFFFFF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51A2-0379-4FCD-8059-FD5E03A3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Batch Size: 32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Epochs: 100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Train in 50,000 samples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Validate on 10,000 samples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Test Accuracy: 80%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Test Loss: 0.66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Time: 5 hours 40 min</a:t>
            </a:r>
          </a:p>
        </p:txBody>
      </p:sp>
    </p:spTree>
    <p:extLst>
      <p:ext uri="{BB962C8B-B14F-4D97-AF65-F5344CB8AC3E}">
        <p14:creationId xmlns:p14="http://schemas.microsoft.com/office/powerpoint/2010/main" val="248897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re Deep Learning models always the best? - Towards Data Science">
            <a:extLst>
              <a:ext uri="{FF2B5EF4-FFF2-40B4-BE49-F238E27FC236}">
                <a16:creationId xmlns:a16="http://schemas.microsoft.com/office/drawing/2014/main" id="{F27B2D81-0ED0-4D56-B19B-AAB4B06D5C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2E179-FCD2-41CA-BAE7-86B979E1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8937"/>
            <a:ext cx="9144000" cy="103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Accuracy &amp; Loss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C2976-4AA9-4EA3-865D-6BD164B3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5" y="1817687"/>
            <a:ext cx="1095088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6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re Deep Learning models always the best? - Towards Data Science">
            <a:extLst>
              <a:ext uri="{FF2B5EF4-FFF2-40B4-BE49-F238E27FC236}">
                <a16:creationId xmlns:a16="http://schemas.microsoft.com/office/drawing/2014/main" id="{F27B2D81-0ED0-4D56-B19B-AAB4B06D5C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2E179-FCD2-41CA-BAE7-86B979E1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8937"/>
            <a:ext cx="9144000" cy="103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C25FB-D0D9-4AE1-8DE1-10A13797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99" y="1428750"/>
            <a:ext cx="6178201" cy="51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8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re Deep Learning models always the best? - Towards Data Science">
            <a:extLst>
              <a:ext uri="{FF2B5EF4-FFF2-40B4-BE49-F238E27FC236}">
                <a16:creationId xmlns:a16="http://schemas.microsoft.com/office/drawing/2014/main" id="{F27B2D81-0ED0-4D56-B19B-AAB4B06D5C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2E179-FCD2-41CA-BAE7-86B979E1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8937"/>
            <a:ext cx="9144000" cy="103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Check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F13B1-7DEE-427D-AC23-43737FE5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39" y="1428750"/>
            <a:ext cx="6926921" cy="53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2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chine Learning Blog - Arm Community">
            <a:extLst>
              <a:ext uri="{FF2B5EF4-FFF2-40B4-BE49-F238E27FC236}">
                <a16:creationId xmlns:a16="http://schemas.microsoft.com/office/drawing/2014/main" id="{670E9D1A-6E36-4C89-AD28-664D57B7E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31576-7ABB-4F7C-BA95-C8122C72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3712"/>
            <a:ext cx="9144000" cy="915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Feature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F93F-CF62-4228-849C-6313EB9A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33725" y="4058098"/>
            <a:ext cx="9124950" cy="1113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Horse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B357E-3F0D-43DA-9E6B-90D030D0C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37" r="937" b="1890"/>
          <a:stretch/>
        </p:blipFill>
        <p:spPr>
          <a:xfrm>
            <a:off x="334735" y="1701507"/>
            <a:ext cx="2378529" cy="2309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28CE4-A246-423B-ABE2-387A52A1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146" y="1703386"/>
            <a:ext cx="4931669" cy="172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E8FCC-14FB-4F1A-BB07-2713E1E99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815" y="1703387"/>
            <a:ext cx="1638362" cy="1725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DAE63-DECB-4F51-AFB7-CB6E0D764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892" y="4502567"/>
            <a:ext cx="4931669" cy="1631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D0CCB-A0C1-4D02-9C6F-AAB005386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815" y="4502567"/>
            <a:ext cx="1612668" cy="16315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2349F8-B99D-4526-BA28-84CA00D371F5}"/>
              </a:ext>
            </a:extLst>
          </p:cNvPr>
          <p:cNvSpPr/>
          <p:nvPr/>
        </p:nvSpPr>
        <p:spPr>
          <a:xfrm>
            <a:off x="10552199" y="2364567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en-US" baseline="30000" dirty="0">
                <a:solidFill>
                  <a:srgbClr val="FFFFFF"/>
                </a:solidFill>
              </a:rPr>
              <a:t>st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D1EA0-A96E-4A57-9F1C-DD7E1EFE3008}"/>
              </a:ext>
            </a:extLst>
          </p:cNvPr>
          <p:cNvSpPr/>
          <p:nvPr/>
        </p:nvSpPr>
        <p:spPr>
          <a:xfrm>
            <a:off x="10526102" y="5172075"/>
            <a:ext cx="101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</a:t>
            </a:r>
            <a:r>
              <a:rPr lang="en-US" baseline="30000" dirty="0">
                <a:solidFill>
                  <a:srgbClr val="FFFFFF"/>
                </a:solidFill>
              </a:rPr>
              <a:t>nd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041EA1-CA63-411B-8B03-6A2843FC21B4}"/>
              </a:ext>
            </a:extLst>
          </p:cNvPr>
          <p:cNvSpPr/>
          <p:nvPr/>
        </p:nvSpPr>
        <p:spPr>
          <a:xfrm>
            <a:off x="3973128" y="3533332"/>
            <a:ext cx="103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Contours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06CAF-DB28-4D49-8257-4B5A71C99181}"/>
              </a:ext>
            </a:extLst>
          </p:cNvPr>
          <p:cNvSpPr/>
          <p:nvPr/>
        </p:nvSpPr>
        <p:spPr>
          <a:xfrm>
            <a:off x="5712625" y="3531593"/>
            <a:ext cx="76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Figure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9F991-293E-4B44-90B5-C6F27945962F}"/>
              </a:ext>
            </a:extLst>
          </p:cNvPr>
          <p:cNvSpPr/>
          <p:nvPr/>
        </p:nvSpPr>
        <p:spPr>
          <a:xfrm>
            <a:off x="7225314" y="3558882"/>
            <a:ext cx="12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EC6BF-4EA8-4623-8CD3-82B4474D6E98}"/>
              </a:ext>
            </a:extLst>
          </p:cNvPr>
          <p:cNvSpPr/>
          <p:nvPr/>
        </p:nvSpPr>
        <p:spPr>
          <a:xfrm>
            <a:off x="8833163" y="3564712"/>
            <a:ext cx="121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Depth (3D)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C5E0D-198F-4936-B27A-EF476FF5D651}"/>
              </a:ext>
            </a:extLst>
          </p:cNvPr>
          <p:cNvSpPr/>
          <p:nvPr/>
        </p:nvSpPr>
        <p:spPr>
          <a:xfrm>
            <a:off x="4126311" y="6230504"/>
            <a:ext cx="72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Edges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4044C-C0E7-4B6C-A967-4E5EB14D726A}"/>
              </a:ext>
            </a:extLst>
          </p:cNvPr>
          <p:cNvSpPr/>
          <p:nvPr/>
        </p:nvSpPr>
        <p:spPr>
          <a:xfrm>
            <a:off x="5548548" y="6230504"/>
            <a:ext cx="103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Contours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DED9D-40FD-452E-B9C5-83B9D1361C8E}"/>
              </a:ext>
            </a:extLst>
          </p:cNvPr>
          <p:cNvSpPr/>
          <p:nvPr/>
        </p:nvSpPr>
        <p:spPr>
          <a:xfrm>
            <a:off x="7464583" y="6230504"/>
            <a:ext cx="64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Light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E2F95-781A-4045-9ABF-8AFCCB7181B6}"/>
              </a:ext>
            </a:extLst>
          </p:cNvPr>
          <p:cNvSpPr/>
          <p:nvPr/>
        </p:nvSpPr>
        <p:spPr>
          <a:xfrm>
            <a:off x="8856688" y="6225821"/>
            <a:ext cx="119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Front Light</a:t>
            </a:r>
          </a:p>
        </p:txBody>
      </p:sp>
    </p:spTree>
    <p:extLst>
      <p:ext uri="{BB962C8B-B14F-4D97-AF65-F5344CB8AC3E}">
        <p14:creationId xmlns:p14="http://schemas.microsoft.com/office/powerpoint/2010/main" val="76058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chine Learning Blog - Arm Community">
            <a:extLst>
              <a:ext uri="{FF2B5EF4-FFF2-40B4-BE49-F238E27FC236}">
                <a16:creationId xmlns:a16="http://schemas.microsoft.com/office/drawing/2014/main" id="{670E9D1A-6E36-4C89-AD28-664D57B7E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31576-7ABB-4F7C-BA95-C8122C72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3712"/>
            <a:ext cx="9144000" cy="915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Feature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F93F-CF62-4228-849C-6313EB9A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33725" y="4058098"/>
            <a:ext cx="9124950" cy="1113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Horse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B357E-3F0D-43DA-9E6B-90D030D0C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137" r="937" b="1890"/>
          <a:stretch/>
        </p:blipFill>
        <p:spPr>
          <a:xfrm>
            <a:off x="334735" y="1701507"/>
            <a:ext cx="2378529" cy="23093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2349F8-B99D-4526-BA28-84CA00D371F5}"/>
              </a:ext>
            </a:extLst>
          </p:cNvPr>
          <p:cNvSpPr/>
          <p:nvPr/>
        </p:nvSpPr>
        <p:spPr>
          <a:xfrm>
            <a:off x="10542772" y="2671529"/>
            <a:ext cx="98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baseline="30000" dirty="0">
                <a:solidFill>
                  <a:srgbClr val="FFFFFF"/>
                </a:solidFill>
              </a:rPr>
              <a:t>rd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D1EA0-A96E-4A57-9F1C-DD7E1EFE3008}"/>
              </a:ext>
            </a:extLst>
          </p:cNvPr>
          <p:cNvSpPr/>
          <p:nvPr/>
        </p:nvSpPr>
        <p:spPr>
          <a:xfrm>
            <a:off x="10540528" y="5172075"/>
            <a:ext cx="9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D4358-1094-4A63-8034-20D2A18D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186" y="1854169"/>
            <a:ext cx="4804452" cy="1649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46D5A8-6800-48B9-8CC3-FBFC93EF2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638" y="1854169"/>
            <a:ext cx="1612119" cy="1649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B6EF-D68D-444F-B97A-B99384110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186" y="4426998"/>
            <a:ext cx="4988352" cy="1631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C990A6-A512-4B2B-AA50-0DFAEDBDB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2319" y="4426997"/>
            <a:ext cx="1585441" cy="16315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00A08B5-E7F6-4855-8817-C6AAE8C889EE}"/>
              </a:ext>
            </a:extLst>
          </p:cNvPr>
          <p:cNvSpPr/>
          <p:nvPr/>
        </p:nvSpPr>
        <p:spPr>
          <a:xfrm>
            <a:off x="4051935" y="3534403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DBAF7E-D2D2-448D-9A8F-883FCF13B311}"/>
              </a:ext>
            </a:extLst>
          </p:cNvPr>
          <p:cNvSpPr/>
          <p:nvPr/>
        </p:nvSpPr>
        <p:spPr>
          <a:xfrm>
            <a:off x="5781318" y="6061644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C7A40-2333-4412-9597-EA05F1BC3D4E}"/>
              </a:ext>
            </a:extLst>
          </p:cNvPr>
          <p:cNvSpPr/>
          <p:nvPr/>
        </p:nvSpPr>
        <p:spPr>
          <a:xfrm>
            <a:off x="9051604" y="608893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23D49-ED6E-46A4-9481-D359F9AF97DD}"/>
              </a:ext>
            </a:extLst>
          </p:cNvPr>
          <p:cNvSpPr/>
          <p:nvPr/>
        </p:nvSpPr>
        <p:spPr>
          <a:xfrm>
            <a:off x="4145469" y="6089147"/>
            <a:ext cx="508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Eye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E589DD-88B4-457F-9E32-DE514BB04F16}"/>
              </a:ext>
            </a:extLst>
          </p:cNvPr>
          <p:cNvSpPr/>
          <p:nvPr/>
        </p:nvSpPr>
        <p:spPr>
          <a:xfrm>
            <a:off x="7248771" y="6061644"/>
            <a:ext cx="107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Ear &amp; eye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0B764E-1480-45DA-88EB-69E298945FE1}"/>
              </a:ext>
            </a:extLst>
          </p:cNvPr>
          <p:cNvSpPr/>
          <p:nvPr/>
        </p:nvSpPr>
        <p:spPr>
          <a:xfrm>
            <a:off x="5311896" y="3502542"/>
            <a:ext cx="12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1F53-029C-4F0E-B15A-56671716579E}"/>
              </a:ext>
            </a:extLst>
          </p:cNvPr>
          <p:cNvSpPr/>
          <p:nvPr/>
        </p:nvSpPr>
        <p:spPr>
          <a:xfrm>
            <a:off x="6870199" y="3502542"/>
            <a:ext cx="1295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Background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E867B-A05E-4429-BF4C-CE1E9CACC125}"/>
              </a:ext>
            </a:extLst>
          </p:cNvPr>
          <p:cNvSpPr/>
          <p:nvPr/>
        </p:nvSpPr>
        <p:spPr>
          <a:xfrm>
            <a:off x="8822189" y="3528437"/>
            <a:ext cx="76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382445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243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Convolutional Neural Network</vt:lpstr>
      <vt:lpstr>Dataset – CIFAR 10</vt:lpstr>
      <vt:lpstr>CNN Architecture</vt:lpstr>
      <vt:lpstr>Training the Model</vt:lpstr>
      <vt:lpstr>Accuracy &amp; Loss Model</vt:lpstr>
      <vt:lpstr>Confusion Matrix</vt:lpstr>
      <vt:lpstr>Check Predictions</vt:lpstr>
      <vt:lpstr>Feature Map</vt:lpstr>
      <vt:lpstr>Feature Map</vt:lpstr>
      <vt:lpstr>Feature Map</vt:lpstr>
      <vt:lpstr>Feature Map</vt:lpstr>
      <vt:lpstr>Conclusions &amp; 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Fernando González</dc:creator>
  <cp:lastModifiedBy>Fernando González</cp:lastModifiedBy>
  <cp:revision>12</cp:revision>
  <dcterms:created xsi:type="dcterms:W3CDTF">2020-05-01T02:09:29Z</dcterms:created>
  <dcterms:modified xsi:type="dcterms:W3CDTF">2020-05-05T19:59:45Z</dcterms:modified>
</cp:coreProperties>
</file>