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8EE"/>
    <a:srgbClr val="FFFFFF"/>
    <a:srgbClr val="FFED00"/>
    <a:srgbClr val="E1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5" d="100"/>
          <a:sy n="25" d="100"/>
        </p:scale>
        <p:origin x="2226" y="36"/>
      </p:cViewPr>
      <p:guideLst>
        <p:guide orient="horz" pos="13606"/>
        <p:guide pos="102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391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07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095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96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344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05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3253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188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27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52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19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17B5-1A1A-4F32-B60F-9E674A78F4B9}" type="datetimeFigureOut">
              <a:rPr lang="pt-BR" smtClean="0"/>
              <a:t>25/11/2020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391FC-7B02-4AD3-B7C8-89239B68AC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636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1549BA15-EF56-4030-BF57-2D5F86A88FF3}"/>
              </a:ext>
            </a:extLst>
          </p:cNvPr>
          <p:cNvSpPr txBox="1"/>
          <p:nvPr/>
        </p:nvSpPr>
        <p:spPr>
          <a:xfrm>
            <a:off x="8698812" y="281612"/>
            <a:ext cx="237004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Universidade Paulista – </a:t>
            </a:r>
            <a:r>
              <a:rPr lang="pt-B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UNIP</a:t>
            </a:r>
          </a:p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Instituto de Ciências Exatas e </a:t>
            </a:r>
            <a:r>
              <a:rPr lang="pt-B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Analise e </a:t>
            </a:r>
            <a:r>
              <a:rPr lang="pt-B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Desenvolvimento </a:t>
            </a:r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pt-BR" sz="66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Sistemas – Campus Sorocaba</a:t>
            </a:r>
            <a:endParaRPr lang="pt-BR" sz="6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m 5" descr="Uma imagem contendo escuro, preto, vermelho, desenho&#10;&#10;Descrição gerada automaticamente">
            <a:extLst>
              <a:ext uri="{FF2B5EF4-FFF2-40B4-BE49-F238E27FC236}">
                <a16:creationId xmlns:a16="http://schemas.microsoft.com/office/drawing/2014/main" xmlns="" id="{16157FD7-790D-40E1-887C-D6B29C0A8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0" y="-101891"/>
            <a:ext cx="7200000" cy="3914163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xmlns="" id="{2F4AAECE-5CE3-4B46-898D-CD901DF26735}"/>
              </a:ext>
            </a:extLst>
          </p:cNvPr>
          <p:cNvCxnSpPr>
            <a:cxnSpLocks/>
          </p:cNvCxnSpPr>
          <p:nvPr/>
        </p:nvCxnSpPr>
        <p:spPr>
          <a:xfrm>
            <a:off x="0" y="9666944"/>
            <a:ext cx="32399288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7D7456B6-A538-4DCA-B44D-C1F790B4C158}"/>
              </a:ext>
            </a:extLst>
          </p:cNvPr>
          <p:cNvSpPr/>
          <p:nvPr/>
        </p:nvSpPr>
        <p:spPr>
          <a:xfrm>
            <a:off x="0" y="10022"/>
            <a:ext cx="32399288" cy="43190617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xmlns="" id="{20855EEA-D4C0-42CF-B9A3-3C6EF370D38B}"/>
              </a:ext>
            </a:extLst>
          </p:cNvPr>
          <p:cNvSpPr txBox="1"/>
          <p:nvPr/>
        </p:nvSpPr>
        <p:spPr>
          <a:xfrm>
            <a:off x="7470603" y="4539208"/>
            <a:ext cx="17978260" cy="58169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5400" dirty="0" smtClean="0">
                <a:latin typeface="Arial" panose="020B0604020202020204" pitchFamily="34" charset="0"/>
                <a:ea typeface="Arial" panose="020B0604020202020204" pitchFamily="34" charset="0"/>
              </a:rPr>
              <a:t>Autor(es):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ANDRE LUIZ OLIVEIRA MOREIRA</a:t>
            </a:r>
            <a:b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ANGELA MARIA ARRUDA ALVES</a:t>
            </a:r>
            <a:b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FERNANDO FORASTIERI NETO</a:t>
            </a:r>
          </a:p>
          <a:p>
            <a:pPr algn="ctr"/>
            <a:r>
              <a:rPr lang="pt-BR" sz="5400" dirty="0">
                <a:latin typeface="Arial" panose="020B0604020202020204" pitchFamily="34" charset="0"/>
                <a:ea typeface="Arial" panose="020B0604020202020204" pitchFamily="34" charset="0"/>
              </a:rPr>
              <a:t>GUILHERME NOÉ DA </a:t>
            </a:r>
            <a:r>
              <a:rPr lang="pt-BR" sz="5400" dirty="0" smtClean="0">
                <a:latin typeface="Arial" panose="020B0604020202020204" pitchFamily="34" charset="0"/>
                <a:ea typeface="Arial" panose="020B0604020202020204" pitchFamily="34" charset="0"/>
              </a:rPr>
              <a:t>SILVA</a:t>
            </a: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WESLEY ANDRADE COSTA</a:t>
            </a:r>
            <a:endParaRPr lang="pt-BR" sz="5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5400" dirty="0" smtClean="0">
                <a:latin typeface="Arial" panose="020B0604020202020204" pitchFamily="34" charset="0"/>
                <a:cs typeface="Arial" panose="020B0604020202020204" pitchFamily="34" charset="0"/>
              </a:rPr>
              <a:t>Orientador: </a:t>
            </a: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Prof. Dr. </a:t>
            </a:r>
            <a:r>
              <a:rPr lang="pt-BR" sz="5400" dirty="0" err="1">
                <a:latin typeface="Arial" panose="020B0604020202020204" pitchFamily="34" charset="0"/>
                <a:cs typeface="Arial" panose="020B0604020202020204" pitchFamily="34" charset="0"/>
              </a:rPr>
              <a:t>Irapuan</a:t>
            </a:r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 G. Junior</a:t>
            </a:r>
            <a:endParaRPr lang="pt-BR" sz="4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4800" dirty="0">
              <a:latin typeface="Impact" panose="020B0806030902050204" pitchFamily="34" charset="0"/>
            </a:endParaRP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xmlns="" id="{2DB2B46B-19EE-4DE5-9D4F-E0873298E9A2}"/>
              </a:ext>
            </a:extLst>
          </p:cNvPr>
          <p:cNvCxnSpPr>
            <a:cxnSpLocks/>
          </p:cNvCxnSpPr>
          <p:nvPr/>
        </p:nvCxnSpPr>
        <p:spPr>
          <a:xfrm>
            <a:off x="16152103" y="9666944"/>
            <a:ext cx="47541" cy="33533693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xmlns="" id="{1DA20B1B-A239-41FD-9534-1D6AB42D7358}"/>
              </a:ext>
            </a:extLst>
          </p:cNvPr>
          <p:cNvSpPr/>
          <p:nvPr/>
        </p:nvSpPr>
        <p:spPr>
          <a:xfrm>
            <a:off x="2901359" y="10175368"/>
            <a:ext cx="6263640" cy="15316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8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xmlns="" id="{CC939F12-9AE3-4DEE-A663-9A4586CD9A1B}"/>
              </a:ext>
            </a:extLst>
          </p:cNvPr>
          <p:cNvSpPr/>
          <p:nvPr/>
        </p:nvSpPr>
        <p:spPr>
          <a:xfrm>
            <a:off x="18940040" y="10144384"/>
            <a:ext cx="9700834" cy="1473259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dirty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</a:t>
            </a:r>
            <a:endParaRPr lang="pt-BR" sz="8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xmlns="" id="{F1E6B8C5-DE97-4447-8ABA-1180C7CF068E}"/>
              </a:ext>
            </a:extLst>
          </p:cNvPr>
          <p:cNvSpPr/>
          <p:nvPr/>
        </p:nvSpPr>
        <p:spPr>
          <a:xfrm>
            <a:off x="2901359" y="15157470"/>
            <a:ext cx="7273503" cy="15316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8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8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tângulo: Cantos Arredondados 54">
            <a:extLst>
              <a:ext uri="{FF2B5EF4-FFF2-40B4-BE49-F238E27FC236}">
                <a16:creationId xmlns:a16="http://schemas.microsoft.com/office/drawing/2014/main" xmlns="" id="{DA1023DC-1A98-4F54-8E2C-DE4FE1A75E2B}"/>
              </a:ext>
            </a:extLst>
          </p:cNvPr>
          <p:cNvSpPr/>
          <p:nvPr/>
        </p:nvSpPr>
        <p:spPr>
          <a:xfrm>
            <a:off x="18760198" y="31027598"/>
            <a:ext cx="6263640" cy="15316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 err="1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</a:t>
            </a:r>
            <a:r>
              <a:rPr lang="pt-BR" sz="8800" b="1" dirty="0" err="1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ão</a:t>
            </a:r>
            <a:endParaRPr lang="pt-BR" sz="8800" b="1" dirty="0">
              <a:ln w="38100">
                <a:solidFill>
                  <a:schemeClr val="tx1"/>
                </a:solidFill>
              </a:ln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" name="Imagem 57" descr="Fundo preto com letras brancas&#10;&#10;Descrição gerada automaticamente">
            <a:extLst>
              <a:ext uri="{FF2B5EF4-FFF2-40B4-BE49-F238E27FC236}">
                <a16:creationId xmlns:a16="http://schemas.microsoft.com/office/drawing/2014/main" xmlns="" id="{48C148BE-5835-484A-A15B-93F924B48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8" y="9862910"/>
            <a:ext cx="2539683" cy="2196704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xmlns="" id="{9DD02E1E-6747-40C2-86AC-022A025BBC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619" y="10008498"/>
            <a:ext cx="1997357" cy="2104831"/>
          </a:xfrm>
          <a:prstGeom prst="rect">
            <a:avLst/>
          </a:prstGeom>
        </p:spPr>
      </p:pic>
      <p:pic>
        <p:nvPicPr>
          <p:cNvPr id="64" name="Imagem 63" descr="Fundo preto com letras brancas&#10;&#10;Descrição gerada automaticamente">
            <a:extLst>
              <a:ext uri="{FF2B5EF4-FFF2-40B4-BE49-F238E27FC236}">
                <a16:creationId xmlns:a16="http://schemas.microsoft.com/office/drawing/2014/main" xmlns="" id="{EF6B66ED-FEDC-4E1F-9836-AFF598EC1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88" y="29471952"/>
            <a:ext cx="2389758" cy="2438400"/>
          </a:xfrm>
          <a:prstGeom prst="rect">
            <a:avLst/>
          </a:prstGeom>
        </p:spPr>
      </p:pic>
      <p:pic>
        <p:nvPicPr>
          <p:cNvPr id="17" name="Imagem 16" descr="Fundo preto com letras brancas&#10;&#10;Descrição gerada automaticamente">
            <a:extLst>
              <a:ext uri="{FF2B5EF4-FFF2-40B4-BE49-F238E27FC236}">
                <a16:creationId xmlns:a16="http://schemas.microsoft.com/office/drawing/2014/main" xmlns="" id="{27855593-BCB4-4543-AE51-9BA96ECEC5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4767" y="30864526"/>
            <a:ext cx="1802306" cy="1802306"/>
          </a:xfrm>
          <a:prstGeom prst="rect">
            <a:avLst/>
          </a:prstGeom>
        </p:spPr>
      </p:pic>
      <p:pic>
        <p:nvPicPr>
          <p:cNvPr id="21" name="Imagem 20" descr="Fundo preto com letras brancas&#10;&#10;Descrição gerada automaticamente">
            <a:extLst>
              <a:ext uri="{FF2B5EF4-FFF2-40B4-BE49-F238E27FC236}">
                <a16:creationId xmlns:a16="http://schemas.microsoft.com/office/drawing/2014/main" xmlns="" id="{1621579D-5AD9-4850-B615-4A094760B0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93503">
            <a:off x="16605938" y="36013797"/>
            <a:ext cx="2099573" cy="2099573"/>
          </a:xfrm>
          <a:prstGeom prst="rect">
            <a:avLst/>
          </a:prstGeom>
        </p:spPr>
      </p:pic>
      <p:pic>
        <p:nvPicPr>
          <p:cNvPr id="26" name="Imagem 25" descr="Uma imagem contendo material de papelaria, no interior, clipe, preto&#10;&#10;Descrição gerada automaticamente">
            <a:extLst>
              <a:ext uri="{FF2B5EF4-FFF2-40B4-BE49-F238E27FC236}">
                <a16:creationId xmlns:a16="http://schemas.microsoft.com/office/drawing/2014/main" xmlns="" id="{9CF3A463-DF26-407C-A740-9CDFCEA6821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86232">
            <a:off x="16818152" y="41051651"/>
            <a:ext cx="1778661" cy="16455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9885EF8-4728-4C6C-9B0E-A272F37B5EFD}"/>
              </a:ext>
            </a:extLst>
          </p:cNvPr>
          <p:cNvSpPr txBox="1"/>
          <p:nvPr/>
        </p:nvSpPr>
        <p:spPr>
          <a:xfrm>
            <a:off x="365289" y="12022452"/>
            <a:ext cx="1549140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dirty="0">
                <a:latin typeface="Arial"/>
                <a:cs typeface="Arial"/>
              </a:rPr>
              <a:t>Este trabalho propôs </a:t>
            </a:r>
            <a:r>
              <a:rPr lang="pt-BR" sz="4400" spc="5" dirty="0">
                <a:latin typeface="Arial"/>
                <a:cs typeface="Arial"/>
              </a:rPr>
              <a:t>um</a:t>
            </a:r>
            <a:r>
              <a:rPr lang="pt-BR" sz="4400" spc="300" dirty="0">
                <a:latin typeface="Arial"/>
                <a:cs typeface="Arial"/>
              </a:rPr>
              <a:t> </a:t>
            </a:r>
            <a:r>
              <a:rPr lang="pt-BR" sz="4400" dirty="0">
                <a:latin typeface="Arial"/>
                <a:cs typeface="Arial"/>
              </a:rPr>
              <a:t>sistema para vendas,  cadastramento de </a:t>
            </a:r>
            <a:r>
              <a:rPr lang="pt-BR" sz="4400" spc="-5" dirty="0" smtClean="0">
                <a:latin typeface="Arial"/>
                <a:cs typeface="Arial"/>
              </a:rPr>
              <a:t>produtos </a:t>
            </a:r>
            <a:r>
              <a:rPr lang="pt-BR" sz="4400" spc="5" dirty="0">
                <a:latin typeface="Arial"/>
                <a:cs typeface="Arial"/>
              </a:rPr>
              <a:t>e  </a:t>
            </a:r>
            <a:r>
              <a:rPr lang="pt-BR" sz="4400" spc="-5" dirty="0">
                <a:latin typeface="Arial"/>
                <a:cs typeface="Arial"/>
              </a:rPr>
              <a:t>relatórios  </a:t>
            </a:r>
            <a:r>
              <a:rPr lang="pt-BR" sz="4400" dirty="0">
                <a:latin typeface="Arial"/>
                <a:cs typeface="Arial"/>
              </a:rPr>
              <a:t>gerenciando também </a:t>
            </a:r>
            <a:r>
              <a:rPr lang="pt-BR" sz="4400" spc="5" dirty="0">
                <a:latin typeface="Arial"/>
                <a:cs typeface="Arial"/>
              </a:rPr>
              <a:t>o </a:t>
            </a:r>
            <a:r>
              <a:rPr lang="pt-BR" sz="4400" spc="-5" dirty="0">
                <a:latin typeface="Arial"/>
                <a:cs typeface="Arial"/>
              </a:rPr>
              <a:t>fluxo </a:t>
            </a:r>
            <a:r>
              <a:rPr lang="pt-BR" sz="4400" dirty="0">
                <a:latin typeface="Arial"/>
                <a:cs typeface="Arial"/>
              </a:rPr>
              <a:t>completo de venda de  cada </a:t>
            </a:r>
            <a:r>
              <a:rPr lang="pt-BR" sz="4400" spc="5" dirty="0">
                <a:latin typeface="Arial"/>
                <a:cs typeface="Arial"/>
              </a:rPr>
              <a:t>uma </a:t>
            </a:r>
            <a:r>
              <a:rPr lang="pt-BR" sz="4400" dirty="0">
                <a:latin typeface="Arial"/>
                <a:cs typeface="Arial"/>
              </a:rPr>
              <a:t>das </a:t>
            </a:r>
            <a:r>
              <a:rPr lang="pt-BR" sz="4400" dirty="0" smtClean="0">
                <a:latin typeface="Arial"/>
                <a:cs typeface="Arial"/>
              </a:rPr>
              <a:t>nove </a:t>
            </a:r>
            <a:r>
              <a:rPr lang="pt-BR" sz="4400" dirty="0">
                <a:latin typeface="Arial"/>
                <a:cs typeface="Arial"/>
              </a:rPr>
              <a:t>unidades</a:t>
            </a:r>
            <a:r>
              <a:rPr lang="pt-BR" sz="4400" spc="-65" dirty="0">
                <a:latin typeface="Arial"/>
                <a:cs typeface="Arial"/>
              </a:rPr>
              <a:t> </a:t>
            </a:r>
            <a:r>
              <a:rPr lang="pt-BR" sz="4400" dirty="0">
                <a:latin typeface="Arial"/>
                <a:cs typeface="Arial"/>
              </a:rPr>
              <a:t>envolvidas</a:t>
            </a:r>
            <a:r>
              <a:rPr lang="pt-BR" sz="4400" b="1" dirty="0">
                <a:latin typeface="Arial"/>
                <a:cs typeface="Arial"/>
              </a:rPr>
              <a:t>.</a:t>
            </a:r>
          </a:p>
          <a:p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2A00557-9BA4-41B4-9973-6D4ED83F7CAA}"/>
              </a:ext>
            </a:extLst>
          </p:cNvPr>
          <p:cNvSpPr txBox="1"/>
          <p:nvPr/>
        </p:nvSpPr>
        <p:spPr>
          <a:xfrm>
            <a:off x="365289" y="17050839"/>
            <a:ext cx="156176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Planejamento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Scrum Agile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Levantamento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Requisitos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Tx/>
              <a:buChar char="-"/>
            </a:pP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Análise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de Software, Hardware e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Usuários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Tx/>
              <a:buChar char="-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Infraestrutura de Dados</a:t>
            </a:r>
          </a:p>
          <a:p>
            <a:pPr marL="457200" indent="-457200" algn="just">
              <a:buFontTx/>
              <a:buChar char="-"/>
            </a:pP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Teste e Treinamento</a:t>
            </a:r>
          </a:p>
          <a:p>
            <a:endParaRPr lang="pt-BR" dirty="0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854060CD-8B1D-42C5-9DDD-AC35E0A7F2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6792" y="22933844"/>
            <a:ext cx="15352009" cy="77640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1DD8F5D3-95A5-4640-B881-7068DC661093}"/>
              </a:ext>
            </a:extLst>
          </p:cNvPr>
          <p:cNvSpPr txBox="1"/>
          <p:nvPr/>
        </p:nvSpPr>
        <p:spPr>
          <a:xfrm>
            <a:off x="16654767" y="32701501"/>
            <a:ext cx="1502006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Desta forma conclui-se que </a:t>
            </a:r>
            <a:r>
              <a:rPr lang="pt-BR" sz="4400" spc="-15" dirty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objetivos propostos no desenvolvimento deste </a:t>
            </a:r>
            <a:r>
              <a:rPr lang="pt-BR" sz="4400" spc="-5" dirty="0">
                <a:latin typeface="Arial" panose="020B0604020202020204" pitchFamily="34" charset="0"/>
                <a:cs typeface="Arial" panose="020B0604020202020204" pitchFamily="34" charset="0"/>
              </a:rPr>
              <a:t>trabalho </a:t>
            </a:r>
            <a:r>
              <a:rPr lang="pt-BR" sz="4400" spc="-15" dirty="0">
                <a:latin typeface="Arial" panose="020B0604020202020204" pitchFamily="34" charset="0"/>
                <a:cs typeface="Arial" panose="020B0604020202020204" pitchFamily="34" charset="0"/>
              </a:rPr>
              <a:t>atendam 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plenamente</a:t>
            </a:r>
            <a:r>
              <a:rPr lang="pt-BR" sz="4400" spc="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aos </a:t>
            </a:r>
            <a:r>
              <a:rPr lang="pt-BR" sz="4400" spc="-10" dirty="0" smtClean="0">
                <a:latin typeface="Arial" panose="020B0604020202020204" pitchFamily="34" charset="0"/>
                <a:cs typeface="Arial" panose="020B0604020202020204" pitchFamily="34" charset="0"/>
              </a:rPr>
              <a:t>anseio</a:t>
            </a:r>
            <a:r>
              <a:rPr lang="pt-BR" sz="4400" spc="-5" dirty="0" smtClean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400" spc="-1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adê</a:t>
            </a:r>
            <a:r>
              <a:rPr lang="pt-BR" sz="44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4400" spc="-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4400" spc="-5" dirty="0">
                <a:latin typeface="Arial" panose="020B0604020202020204" pitchFamily="34" charset="0"/>
                <a:cs typeface="Arial" panose="020B0604020202020204" pitchFamily="34" charset="0"/>
              </a:rPr>
              <a:t>s e 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pt-BR" sz="44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4400" spc="-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pt-BR" sz="4400" spc="-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pt-BR" sz="44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nai</a:t>
            </a:r>
            <a:r>
              <a:rPr lang="pt-BR" sz="4400" spc="-5" dirty="0"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qu</a:t>
            </a:r>
            <a:r>
              <a:rPr lang="pt-BR" sz="4400" spc="-5" dirty="0">
                <a:latin typeface="Arial" panose="020B0604020202020204" pitchFamily="34" charset="0"/>
                <a:cs typeface="Arial" panose="020B0604020202020204" pitchFamily="34" charset="0"/>
              </a:rPr>
              <a:t>e f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pt-BR" sz="4400" spc="-2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spc="-15" dirty="0">
                <a:latin typeface="Arial" panose="020B0604020202020204" pitchFamily="34" charset="0"/>
                <a:cs typeface="Arial" panose="020B0604020202020204" pitchFamily="34" charset="0"/>
              </a:rPr>
              <a:t>desenvolvidos 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pela</a:t>
            </a:r>
            <a:r>
              <a:rPr lang="pt-BR" sz="4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400" spc="-10" dirty="0">
                <a:latin typeface="Arial" panose="020B0604020202020204" pitchFamily="34" charset="0"/>
                <a:cs typeface="Arial" panose="020B0604020202020204" pitchFamily="34" charset="0"/>
              </a:rPr>
              <a:t>equipe.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1854462" y="3488794"/>
            <a:ext cx="290338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7200" b="1" dirty="0">
                <a:latin typeface="Arial" panose="020B0604020202020204" pitchFamily="34" charset="0"/>
                <a:ea typeface="Arial" panose="020B0604020202020204" pitchFamily="34" charset="0"/>
              </a:rPr>
              <a:t>SISTEMA DE GERENCIAMENTO E CONTROLE PONTO DE VENDA</a:t>
            </a:r>
            <a:endParaRPr lang="pt-BR" sz="66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19101346" y="35970134"/>
            <a:ext cx="12907455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PT" sz="4400" dirty="0">
                <a:latin typeface="Arial" panose="020B0604020202020204" pitchFamily="34" charset="0"/>
                <a:cs typeface="Arial" panose="020B0604020202020204" pitchFamily="34" charset="0"/>
              </a:rPr>
              <a:t>SOMMERVILLE, I. Engenharia de software. 9. ed. Pearson Prentice Hall, 2011.</a:t>
            </a:r>
          </a:p>
          <a:p>
            <a:pPr algn="just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PRESSMAN, R. S.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Engenharia de software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: Uma Abordagem Profissional.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7. ed. Mc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Graw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, 2011.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GitHub is how people build software. </a:t>
            </a: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GitHub. 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Disponível em: &lt;https://github.com/about&gt;. Acesso em: 20. Nov. </a:t>
            </a:r>
            <a:r>
              <a:rPr lang="pt-BR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>2020.</a:t>
            </a:r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Palavras-Chave: Gerenciamento, </a:t>
            </a:r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PDV</a:t>
            </a:r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xmlns="" id="{2F4AAECE-5CE3-4B46-898D-CD901DF26735}"/>
              </a:ext>
            </a:extLst>
          </p:cNvPr>
          <p:cNvCxnSpPr>
            <a:cxnSpLocks/>
          </p:cNvCxnSpPr>
          <p:nvPr/>
        </p:nvCxnSpPr>
        <p:spPr>
          <a:xfrm>
            <a:off x="16199644" y="35779268"/>
            <a:ext cx="16199644" cy="0"/>
          </a:xfrm>
          <a:prstGeom prst="line">
            <a:avLst/>
          </a:prstGeom>
          <a:ln w="1270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Imagem 2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0" y="14784367"/>
            <a:ext cx="2388368" cy="2154559"/>
          </a:xfrm>
          <a:prstGeom prst="rect">
            <a:avLst/>
          </a:prstGeom>
        </p:spPr>
      </p:pic>
      <p:sp>
        <p:nvSpPr>
          <p:cNvPr id="42" name="Retângulo: Cantos Arredondados 53">
            <a:extLst>
              <a:ext uri="{FF2B5EF4-FFF2-40B4-BE49-F238E27FC236}">
                <a16:creationId xmlns:a16="http://schemas.microsoft.com/office/drawing/2014/main" xmlns="" id="{F1E6B8C5-DE97-4447-8ABA-1180C7CF068E}"/>
              </a:ext>
            </a:extLst>
          </p:cNvPr>
          <p:cNvSpPr/>
          <p:nvPr/>
        </p:nvSpPr>
        <p:spPr>
          <a:xfrm>
            <a:off x="2987869" y="29887155"/>
            <a:ext cx="4953369" cy="153161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800" b="1" dirty="0" smtClean="0">
                <a:ln w="38100">
                  <a:solidFill>
                    <a:schemeClr val="tx1"/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endParaRPr lang="pt-BR" sz="8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tângulo 27"/>
          <p:cNvSpPr/>
          <p:nvPr/>
        </p:nvSpPr>
        <p:spPr>
          <a:xfrm>
            <a:off x="277925" y="31505940"/>
            <a:ext cx="155312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Tx/>
              <a:buChar char="-"/>
            </a:pPr>
            <a:r>
              <a:rPr lang="en-US" sz="4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</a:t>
            </a:r>
            <a:r>
              <a:rPr lang="en-US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4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nalise</a:t>
            </a:r>
            <a:r>
              <a:rPr lang="en-US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4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4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istemas</a:t>
            </a:r>
            <a:r>
              <a:rPr lang="en-US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4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rientado</a:t>
            </a:r>
            <a:r>
              <a:rPr lang="en-US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ao</a:t>
            </a:r>
            <a:r>
              <a:rPr lang="en-US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</a:t>
            </a:r>
            <a:endParaRPr lang="en-US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Tx/>
              <a:buChar char="-"/>
            </a:pPr>
            <a:r>
              <a:rPr lang="pt-BR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</a:t>
            </a:r>
            <a:r>
              <a:rPr lang="pt-BR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funcionais e não-funcionais, </a:t>
            </a:r>
            <a:r>
              <a:rPr lang="pt-BR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usabilidade e </a:t>
            </a:r>
            <a:r>
              <a:rPr lang="pt-BR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de </a:t>
            </a:r>
            <a:r>
              <a:rPr lang="pt-BR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normas</a:t>
            </a:r>
            <a:endParaRPr lang="en-US" sz="44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>
              <a:buFontTx/>
              <a:buChar char="-"/>
            </a:pPr>
            <a:r>
              <a:rPr lang="pt-BR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</a:t>
            </a:r>
            <a:r>
              <a:rPr lang="pt-BR" sz="4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Negocios</a:t>
            </a:r>
            <a:endParaRPr lang="pt-BR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4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Gerenciamento</a:t>
            </a:r>
            <a:r>
              <a:rPr lang="en-US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US" sz="4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Automatiza</a:t>
            </a:r>
            <a:r>
              <a:rPr lang="pt-BR" sz="4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ção</a:t>
            </a:r>
            <a:r>
              <a:rPr lang="pt-BR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dos Processos</a:t>
            </a:r>
          </a:p>
          <a:p>
            <a:pPr marL="457200" indent="-457200">
              <a:buFontTx/>
              <a:buChar char="-"/>
            </a:pPr>
            <a:r>
              <a:rPr lang="pt-BR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Produção de Artefatos UML</a:t>
            </a:r>
            <a:endParaRPr lang="pt-BR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pt-BR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Codificar o Arquivo Fonte de Maneira Organizada</a:t>
            </a:r>
          </a:p>
          <a:p>
            <a:pPr marL="457200" indent="-457200">
              <a:buFontTx/>
              <a:buChar char="-"/>
            </a:pPr>
            <a:r>
              <a:rPr lang="en-US" sz="4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Suprir</a:t>
            </a:r>
            <a:r>
              <a:rPr lang="en-US" sz="4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4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Demandas</a:t>
            </a:r>
            <a:r>
              <a:rPr lang="en-US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44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  <a:r>
              <a:rPr lang="en-US" sz="44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Next</a:t>
            </a:r>
            <a:endParaRPr lang="pt-BR" sz="4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16655779" y="12095082"/>
            <a:ext cx="15354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Tx/>
              <a:buChar char="-"/>
            </a:pPr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Sistema Funcional</a:t>
            </a:r>
          </a:p>
          <a:p>
            <a:pPr marL="457200" indent="-457200" algn="just">
              <a:buFontTx/>
              <a:buChar char="-"/>
            </a:pPr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Codigo Fonte Organizado</a:t>
            </a:r>
          </a:p>
          <a:p>
            <a:pPr marL="457200" indent="-457200" algn="just">
              <a:buFontTx/>
              <a:buChar char="-"/>
            </a:pPr>
            <a:r>
              <a:rPr lang="pt-PT" sz="4800" dirty="0">
                <a:latin typeface="Arial" panose="020B0604020202020204" pitchFamily="34" charset="0"/>
                <a:cs typeface="Arial" panose="020B0604020202020204" pitchFamily="34" charset="0"/>
              </a:rPr>
              <a:t>Rede De Computadores Funcional</a:t>
            </a:r>
          </a:p>
        </p:txBody>
      </p:sp>
      <p:sp>
        <p:nvSpPr>
          <p:cNvPr id="32" name="Retângulo 31"/>
          <p:cNvSpPr/>
          <p:nvPr/>
        </p:nvSpPr>
        <p:spPr>
          <a:xfrm>
            <a:off x="16595375" y="22145228"/>
            <a:ext cx="154081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https://github.com/Fernando150199/Sistema-Ponto-de-Venda-Next--Core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620" y="38223275"/>
            <a:ext cx="2159578" cy="2446384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0619" y="14550716"/>
            <a:ext cx="15408182" cy="7392722"/>
          </a:xfrm>
          <a:prstGeom prst="rect">
            <a:avLst/>
          </a:prstGeom>
        </p:spPr>
      </p:pic>
      <p:grpSp>
        <p:nvGrpSpPr>
          <p:cNvPr id="36" name="Grupo 35"/>
          <p:cNvGrpSpPr>
            <a:grpSpLocks/>
          </p:cNvGrpSpPr>
          <p:nvPr/>
        </p:nvGrpSpPr>
        <p:grpSpPr bwMode="auto">
          <a:xfrm>
            <a:off x="365287" y="20373225"/>
            <a:ext cx="15329667" cy="9426763"/>
            <a:chOff x="7" y="7"/>
            <a:chExt cx="9000" cy="6480"/>
          </a:xfrm>
        </p:grpSpPr>
        <p:pic>
          <p:nvPicPr>
            <p:cNvPr id="39" name="Picture 38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" y="222"/>
              <a:ext cx="8875" cy="6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7" y="7"/>
              <a:ext cx="9000" cy="6480"/>
            </a:xfrm>
            <a:prstGeom prst="rect">
              <a:avLst/>
            </a:prstGeom>
            <a:noFill/>
            <a:ln w="9144">
              <a:solidFill>
                <a:srgbClr val="0D0D0D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pt-BR"/>
            </a:p>
          </p:txBody>
        </p:sp>
      </p:grpSp>
      <p:pic>
        <p:nvPicPr>
          <p:cNvPr id="1026" name="Picture 2" descr="PIM_ADS_2-3_PIZZARIO_v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10" y="36939213"/>
            <a:ext cx="15317744" cy="5938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627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1116</TotalTime>
  <Words>226</Words>
  <Application>Microsoft Office PowerPoint</Application>
  <PresentationFormat>Personalizar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Impact</vt:lpstr>
      <vt:lpstr>Tema do Office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Sley Andrade;Fernando Forastieri Neto;Angela Alves;Guilherme Noe;Andre Oliveira</dc:creator>
  <cp:lastModifiedBy>Fernando Forastieri Neto</cp:lastModifiedBy>
  <cp:revision>94</cp:revision>
  <dcterms:created xsi:type="dcterms:W3CDTF">2019-11-26T12:38:16Z</dcterms:created>
  <dcterms:modified xsi:type="dcterms:W3CDTF">2020-11-25T22:44:16Z</dcterms:modified>
</cp:coreProperties>
</file>