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1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2" r:id="rId1"/>
  </p:sldMasterIdLst>
  <p:notesMasterIdLst>
    <p:notesMasterId r:id="rId8"/>
  </p:notesMasterIdLst>
  <p:sldIdLst>
    <p:sldId id="256" r:id="rId2"/>
    <p:sldId id="259" r:id="rId3"/>
    <p:sldId id="262" r:id="rId4"/>
    <p:sldId id="263" r:id="rId5"/>
    <p:sldId id="260" r:id="rId6"/>
    <p:sldId id="261" r:id="rId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mgomez8@gmail.com" initials="" lastIdx="1" clrIdx="0">
    <p:extLst>
      <p:ext uri="{19B8F6BF-5375-455C-9EA6-DF929625EA0E}">
        <p15:presenceInfo xmlns:p15="http://schemas.microsoft.com/office/powerpoint/2012/main" userId="ae0cee9783db18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0A0A0"/>
    <a:srgbClr val="A53010"/>
    <a:srgbClr val="B26513"/>
    <a:srgbClr val="B54630"/>
    <a:srgbClr val="D9D9D9"/>
    <a:srgbClr val="DE7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B54630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C6-4F20-A700-1798ABA1B541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rgbClr val="B2651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C6-4F20-A700-1798ABA1B541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rgbClr val="A0A0A0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C6-4F20-A700-1798ABA1B5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6339344"/>
        <c:axId val="426340784"/>
      </c:barChart>
      <c:catAx>
        <c:axId val="426339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AR"/>
          </a:p>
        </c:txPr>
        <c:crossAx val="426340784"/>
        <c:crosses val="autoZero"/>
        <c:auto val="1"/>
        <c:lblAlgn val="ctr"/>
        <c:lblOffset val="100"/>
        <c:noMultiLvlLbl val="0"/>
      </c:catAx>
      <c:valAx>
        <c:axId val="42634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AR"/>
          </a:p>
        </c:txPr>
        <c:crossAx val="42633934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s-A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B5463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Hoja1!$A$2:$A$4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Hoja1!$B$2:$B$4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EA6-4E62-82DD-873C72903E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4258432"/>
        <c:axId val="604253632"/>
      </c:scatterChart>
      <c:valAx>
        <c:axId val="604258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AR"/>
          </a:p>
        </c:txPr>
        <c:crossAx val="604253632"/>
        <c:crosses val="autoZero"/>
        <c:crossBetween val="midCat"/>
      </c:valAx>
      <c:valAx>
        <c:axId val="604253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AR"/>
          </a:p>
        </c:txPr>
        <c:crossAx val="604258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s-A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9C-4C0E-9943-FD62A3CBC6E6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9C-4C0E-9943-FD62A3CBC6E6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9C-4C0E-9943-FD62A3CBC6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8194176"/>
        <c:axId val="428195136"/>
      </c:lineChart>
      <c:catAx>
        <c:axId val="42819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AR"/>
          </a:p>
        </c:txPr>
        <c:crossAx val="428195136"/>
        <c:crosses val="autoZero"/>
        <c:auto val="1"/>
        <c:lblAlgn val="ctr"/>
        <c:lblOffset val="100"/>
        <c:noMultiLvlLbl val="0"/>
      </c:catAx>
      <c:valAx>
        <c:axId val="42819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AR"/>
          </a:p>
        </c:txPr>
        <c:crossAx val="428194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B54630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CD-449B-BDB3-D8DE4C79F2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04257472"/>
        <c:axId val="604257952"/>
      </c:barChart>
      <c:catAx>
        <c:axId val="60425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AR"/>
          </a:p>
        </c:txPr>
        <c:crossAx val="604257952"/>
        <c:crosses val="autoZero"/>
        <c:auto val="1"/>
        <c:lblAlgn val="ctr"/>
        <c:lblOffset val="100"/>
        <c:noMultiLvlLbl val="0"/>
      </c:catAx>
      <c:valAx>
        <c:axId val="60425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AR"/>
          </a:p>
        </c:txPr>
        <c:crossAx val="604257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s-A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B5463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Hoja1!$A$2:$A$4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Hoja1!$B$2:$B$4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EA6-4E62-82DD-873C72903E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4258432"/>
        <c:axId val="604253632"/>
      </c:scatterChart>
      <c:valAx>
        <c:axId val="604258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604253632"/>
        <c:crosses val="autoZero"/>
        <c:crossBetween val="midCat"/>
      </c:valAx>
      <c:valAx>
        <c:axId val="60425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604258432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B54630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C6-4F20-A700-1798ABA1B541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rgbClr val="B2651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C6-4F20-A700-1798ABA1B541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rgbClr val="A0A0A0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C6-4F20-A700-1798ABA1B5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6339344"/>
        <c:axId val="426340784"/>
      </c:barChart>
      <c:catAx>
        <c:axId val="426339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AR"/>
          </a:p>
        </c:txPr>
        <c:crossAx val="426340784"/>
        <c:crosses val="autoZero"/>
        <c:auto val="1"/>
        <c:lblAlgn val="ctr"/>
        <c:lblOffset val="100"/>
        <c:noMultiLvlLbl val="0"/>
      </c:catAx>
      <c:valAx>
        <c:axId val="42634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AR"/>
          </a:p>
        </c:txPr>
        <c:crossAx val="42633934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s-A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9C-4C0E-9943-FD62A3CBC6E6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9C-4C0E-9943-FD62A3CBC6E6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9C-4C0E-9943-FD62A3CBC6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8194176"/>
        <c:axId val="428195136"/>
      </c:lineChart>
      <c:catAx>
        <c:axId val="42819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AR"/>
          </a:p>
        </c:txPr>
        <c:crossAx val="428195136"/>
        <c:crosses val="autoZero"/>
        <c:auto val="1"/>
        <c:lblAlgn val="ctr"/>
        <c:lblOffset val="100"/>
        <c:noMultiLvlLbl val="0"/>
      </c:catAx>
      <c:valAx>
        <c:axId val="42819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AR"/>
          </a:p>
        </c:txPr>
        <c:crossAx val="428194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B54630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CD-449B-BDB3-D8DE4C79F2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04257472"/>
        <c:axId val="604257952"/>
      </c:barChart>
      <c:catAx>
        <c:axId val="60425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AR"/>
          </a:p>
        </c:txPr>
        <c:crossAx val="604257952"/>
        <c:crosses val="autoZero"/>
        <c:auto val="1"/>
        <c:lblAlgn val="ctr"/>
        <c:lblOffset val="100"/>
        <c:noMultiLvlLbl val="0"/>
      </c:catAx>
      <c:valAx>
        <c:axId val="60425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AR"/>
          </a:p>
        </c:txPr>
        <c:crossAx val="604257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s-A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B5463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Hoja1!$A$2:$A$4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Hoja1!$B$2:$B$4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EA6-4E62-82DD-873C72903E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4258432"/>
        <c:axId val="604253632"/>
      </c:scatterChart>
      <c:valAx>
        <c:axId val="604258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604253632"/>
        <c:crosses val="autoZero"/>
        <c:crossBetween val="midCat"/>
      </c:valAx>
      <c:valAx>
        <c:axId val="60425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604258432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B54630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CD-449B-BDB3-D8DE4C79F2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04257472"/>
        <c:axId val="604257952"/>
      </c:barChart>
      <c:catAx>
        <c:axId val="60425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AR"/>
          </a:p>
        </c:txPr>
        <c:crossAx val="604257952"/>
        <c:crosses val="autoZero"/>
        <c:auto val="1"/>
        <c:lblAlgn val="ctr"/>
        <c:lblOffset val="100"/>
        <c:noMultiLvlLbl val="0"/>
      </c:catAx>
      <c:valAx>
        <c:axId val="60425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AR"/>
          </a:p>
        </c:txPr>
        <c:crossAx val="604257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FFFED50-1892-45A9-90F5-BBA44A56A1B9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EC9EE94-1F91-4FDA-9E82-531D1B6362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397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9EE94-1F91-4FDA-9E82-531D1B636270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640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4B0-3C2E-4206-8294-8CB30138F649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774DFA0-3CBC-4000-9EC8-728468DE6F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956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4B0-3C2E-4206-8294-8CB30138F649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74DFA0-3CBC-4000-9EC8-728468DE6F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008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4B0-3C2E-4206-8294-8CB30138F649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74DFA0-3CBC-4000-9EC8-728468DE6F33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9247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4B0-3C2E-4206-8294-8CB30138F649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74DFA0-3CBC-4000-9EC8-728468DE6F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7983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4B0-3C2E-4206-8294-8CB30138F649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74DFA0-3CBC-4000-9EC8-728468DE6F33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887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4B0-3C2E-4206-8294-8CB30138F649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74DFA0-3CBC-4000-9EC8-728468DE6F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064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4B0-3C2E-4206-8294-8CB30138F649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DFA0-3CBC-4000-9EC8-728468DE6F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5150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4B0-3C2E-4206-8294-8CB30138F649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DFA0-3CBC-4000-9EC8-728468DE6F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508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4B0-3C2E-4206-8294-8CB30138F649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DFA0-3CBC-4000-9EC8-728468DE6F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308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4B0-3C2E-4206-8294-8CB30138F649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74DFA0-3CBC-4000-9EC8-728468DE6F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86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4B0-3C2E-4206-8294-8CB30138F649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74DFA0-3CBC-4000-9EC8-728468DE6F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010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4B0-3C2E-4206-8294-8CB30138F649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74DFA0-3CBC-4000-9EC8-728468DE6F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508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4B0-3C2E-4206-8294-8CB30138F649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DFA0-3CBC-4000-9EC8-728468DE6F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954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4B0-3C2E-4206-8294-8CB30138F649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DFA0-3CBC-4000-9EC8-728468DE6F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946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4B0-3C2E-4206-8294-8CB30138F649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DFA0-3CBC-4000-9EC8-728468DE6F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825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4B0-3C2E-4206-8294-8CB30138F649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74DFA0-3CBC-4000-9EC8-728468DE6F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992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344B0-3C2E-4206-8294-8CB30138F649}" type="datetimeFigureOut">
              <a:rPr lang="es-AR" smtClean="0"/>
              <a:t>13/11/2024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774DFA0-3CBC-4000-9EC8-728468DE6F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290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3" r:id="rId1"/>
    <p:sldLayoutId id="2147484474" r:id="rId2"/>
    <p:sldLayoutId id="2147484475" r:id="rId3"/>
    <p:sldLayoutId id="2147484476" r:id="rId4"/>
    <p:sldLayoutId id="2147484477" r:id="rId5"/>
    <p:sldLayoutId id="2147484478" r:id="rId6"/>
    <p:sldLayoutId id="2147484479" r:id="rId7"/>
    <p:sldLayoutId id="2147484480" r:id="rId8"/>
    <p:sldLayoutId id="2147484481" r:id="rId9"/>
    <p:sldLayoutId id="2147484482" r:id="rId10"/>
    <p:sldLayoutId id="2147484483" r:id="rId11"/>
    <p:sldLayoutId id="2147484484" r:id="rId12"/>
    <p:sldLayoutId id="2147484485" r:id="rId13"/>
    <p:sldLayoutId id="2147484486" r:id="rId14"/>
    <p:sldLayoutId id="2147484487" r:id="rId15"/>
    <p:sldLayoutId id="21474844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F2F3D-5FC8-7824-A497-BEFD7488D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5324" y="33473"/>
            <a:ext cx="9931291" cy="1109818"/>
          </a:xfrm>
        </p:spPr>
        <p:txBody>
          <a:bodyPr>
            <a:noAutofit/>
          </a:bodyPr>
          <a:lstStyle/>
          <a:p>
            <a:r>
              <a:rPr lang="es-MX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ld" panose="020F0702030404030204" pitchFamily="34" charset="0"/>
                <a:cs typeface="Calibri bold" panose="020F0702030404030204" pitchFamily="34" charset="0"/>
              </a:rPr>
              <a:t>MENÚ PRINCIPAL </a:t>
            </a:r>
            <a:br>
              <a:rPr lang="es-MX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ld" panose="020F0702030404030204" pitchFamily="34" charset="0"/>
                <a:cs typeface="Calibri bold" panose="020F0702030404030204" pitchFamily="34" charset="0"/>
              </a:rPr>
            </a:br>
            <a:r>
              <a:rPr lang="es-MX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bold" panose="020F0702030404030204" pitchFamily="34" charset="0"/>
                <a:cs typeface="Calibri bold" panose="020F0702030404030204" pitchFamily="34" charset="0"/>
              </a:rPr>
              <a:t>REPORTE FINANCIERO ADVENTURE WORKS CYCLES</a:t>
            </a:r>
            <a:endParaRPr lang="es-A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8CB5D8A-0A9E-C460-B738-E8C455871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4" t="37119" r="24270" b="34100"/>
          <a:stretch/>
        </p:blipFill>
        <p:spPr>
          <a:xfrm>
            <a:off x="1" y="1"/>
            <a:ext cx="1842868" cy="1109818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4146EBB-D117-0FE2-DF24-7F633BD57C87}"/>
              </a:ext>
            </a:extLst>
          </p:cNvPr>
          <p:cNvSpPr/>
          <p:nvPr/>
        </p:nvSpPr>
        <p:spPr>
          <a:xfrm>
            <a:off x="2005324" y="4343626"/>
            <a:ext cx="2406873" cy="657937"/>
          </a:xfrm>
          <a:prstGeom prst="roundRect">
            <a:avLst/>
          </a:prstGeom>
          <a:solidFill>
            <a:srgbClr val="A0A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 Financiero General</a:t>
            </a:r>
            <a:endParaRPr lang="es-AR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802347D1-2898-3F19-A43F-BA5548AD06FB}"/>
              </a:ext>
            </a:extLst>
          </p:cNvPr>
          <p:cNvSpPr/>
          <p:nvPr/>
        </p:nvSpPr>
        <p:spPr>
          <a:xfrm>
            <a:off x="4564097" y="4340334"/>
            <a:ext cx="2406872" cy="657937"/>
          </a:xfrm>
          <a:prstGeom prst="roundRect">
            <a:avLst/>
          </a:prstGeom>
          <a:solidFill>
            <a:srgbClr val="A0A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 Financiero EEUU</a:t>
            </a:r>
            <a:endParaRPr lang="es-AR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FEDEEC3-D0C8-B4F2-5B5E-ECF5D49E4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4" t="37119" r="24270" b="34100"/>
          <a:stretch/>
        </p:blipFill>
        <p:spPr>
          <a:xfrm>
            <a:off x="7367940" y="1477346"/>
            <a:ext cx="4191674" cy="2524323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DDAF8FB-565D-E6FE-80C6-20487EB1DAEA}"/>
              </a:ext>
            </a:extLst>
          </p:cNvPr>
          <p:cNvCxnSpPr/>
          <p:nvPr/>
        </p:nvCxnSpPr>
        <p:spPr>
          <a:xfrm>
            <a:off x="0" y="1317922"/>
            <a:ext cx="12192000" cy="0"/>
          </a:xfrm>
          <a:prstGeom prst="line">
            <a:avLst/>
          </a:prstGeom>
          <a:ln w="19050">
            <a:solidFill>
              <a:schemeClr val="accent1">
                <a:shade val="90000"/>
                <a:alpha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ítulo 2">
            <a:extLst>
              <a:ext uri="{FF2B5EF4-FFF2-40B4-BE49-F238E27FC236}">
                <a16:creationId xmlns:a16="http://schemas.microsoft.com/office/drawing/2014/main" id="{7727ED2B-983F-BF95-2036-B79CC8D117BE}"/>
              </a:ext>
            </a:extLst>
          </p:cNvPr>
          <p:cNvSpPr txBox="1">
            <a:spLocks/>
          </p:cNvSpPr>
          <p:nvPr/>
        </p:nvSpPr>
        <p:spPr>
          <a:xfrm>
            <a:off x="7367940" y="3780378"/>
            <a:ext cx="4406220" cy="3077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presente reporte consiste en un análisis detallado sobre el rendimiento de ventas de la empresa AWC. </a:t>
            </a:r>
          </a:p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muestra un primer reporte a nivel global y luego otro con especial énfasis en el mercado de EEUU. </a:t>
            </a:r>
          </a:p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Contiene información sobre ingresos, costos, rentabilidad y otros indicadores clave .</a:t>
            </a:r>
            <a:endParaRPr lang="es-AR" sz="2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5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0B04C-6E9C-04AC-1468-94E739D17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038" y="414117"/>
            <a:ext cx="4557854" cy="1379454"/>
          </a:xfrm>
        </p:spPr>
        <p:txBody>
          <a:bodyPr>
            <a:normAutofit fontScale="90000"/>
          </a:bodyPr>
          <a:lstStyle/>
          <a:p>
            <a:r>
              <a:rPr lang="es-MX" sz="5400" dirty="0">
                <a:latin typeface="Calibri" panose="020F0502020204030204" pitchFamily="34" charset="0"/>
                <a:cs typeface="Calibri" panose="020F0502020204030204" pitchFamily="34" charset="0"/>
              </a:rPr>
              <a:t>Informe General Ventas</a:t>
            </a:r>
            <a:endParaRPr lang="es-AR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85D4489-D989-B7BA-D453-DF1516215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5541" y="-1099153"/>
            <a:ext cx="3645349" cy="3847869"/>
          </a:xfr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953E680-5048-ADF0-3690-A0B51F2CB72B}"/>
              </a:ext>
            </a:extLst>
          </p:cNvPr>
          <p:cNvSpPr/>
          <p:nvPr/>
        </p:nvSpPr>
        <p:spPr>
          <a:xfrm>
            <a:off x="6591892" y="638480"/>
            <a:ext cx="1811879" cy="436099"/>
          </a:xfrm>
          <a:prstGeom prst="roundRect">
            <a:avLst/>
          </a:prstGeom>
          <a:solidFill>
            <a:srgbClr val="A0A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Ventas</a:t>
            </a:r>
            <a:endParaRPr lang="es-AR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DEE0508-0ACC-E3EC-7469-E97052F88E0B}"/>
              </a:ext>
            </a:extLst>
          </p:cNvPr>
          <p:cNvSpPr/>
          <p:nvPr/>
        </p:nvSpPr>
        <p:spPr>
          <a:xfrm>
            <a:off x="8646961" y="638480"/>
            <a:ext cx="1617015" cy="436099"/>
          </a:xfrm>
          <a:prstGeom prst="roundRect">
            <a:avLst/>
          </a:prstGeom>
          <a:solidFill>
            <a:srgbClr val="A0A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Costos</a:t>
            </a:r>
            <a:endParaRPr lang="es-AR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A9DB2EB-AE94-9EDF-0EEF-BAFD01CCA23F}"/>
              </a:ext>
            </a:extLst>
          </p:cNvPr>
          <p:cNvSpPr/>
          <p:nvPr/>
        </p:nvSpPr>
        <p:spPr>
          <a:xfrm>
            <a:off x="559128" y="2998314"/>
            <a:ext cx="1957323" cy="436099"/>
          </a:xfrm>
          <a:prstGeom prst="roundRect">
            <a:avLst/>
          </a:prstGeom>
          <a:solidFill>
            <a:srgbClr val="A0A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Año</a:t>
            </a:r>
            <a:endParaRPr lang="es-AR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402253C0-EFB8-5AD4-89C2-1F4592F73F65}"/>
              </a:ext>
            </a:extLst>
          </p:cNvPr>
          <p:cNvSpPr/>
          <p:nvPr/>
        </p:nvSpPr>
        <p:spPr>
          <a:xfrm>
            <a:off x="559126" y="3825887"/>
            <a:ext cx="1957323" cy="436099"/>
          </a:xfrm>
          <a:prstGeom prst="roundRect">
            <a:avLst/>
          </a:prstGeom>
          <a:solidFill>
            <a:srgbClr val="A0A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</a:t>
            </a:r>
            <a:endParaRPr lang="es-AR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D28B3EDB-B5CE-0D7B-0A7E-D6F5767564DE}"/>
              </a:ext>
            </a:extLst>
          </p:cNvPr>
          <p:cNvSpPr/>
          <p:nvPr/>
        </p:nvSpPr>
        <p:spPr>
          <a:xfrm>
            <a:off x="559126" y="4639156"/>
            <a:ext cx="1957323" cy="436099"/>
          </a:xfrm>
          <a:prstGeom prst="roundRect">
            <a:avLst/>
          </a:prstGeom>
          <a:solidFill>
            <a:srgbClr val="A0A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Categoría</a:t>
            </a:r>
            <a:endParaRPr lang="es-AR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7C1EBD52-C8A5-1290-A9E5-049B8808D078}"/>
              </a:ext>
            </a:extLst>
          </p:cNvPr>
          <p:cNvSpPr/>
          <p:nvPr/>
        </p:nvSpPr>
        <p:spPr>
          <a:xfrm>
            <a:off x="3152336" y="1869368"/>
            <a:ext cx="1957323" cy="982755"/>
          </a:xfrm>
          <a:prstGeom prst="roundRect">
            <a:avLst/>
          </a:prstGeom>
          <a:noFill/>
          <a:ln>
            <a:solidFill>
              <a:srgbClr val="A530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rgbClr val="A5301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MX" sz="2000" b="1" dirty="0">
                <a:solidFill>
                  <a:srgbClr val="A530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Margen Neto</a:t>
            </a:r>
            <a:endParaRPr lang="es-AR" sz="2000" b="1" dirty="0">
              <a:solidFill>
                <a:srgbClr val="A5301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s-AR" sz="2000" b="1" dirty="0">
              <a:solidFill>
                <a:srgbClr val="A5301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44FEF6F8-E015-EC02-6554-E3BBD1219F2F}"/>
              </a:ext>
            </a:extLst>
          </p:cNvPr>
          <p:cNvSpPr/>
          <p:nvPr/>
        </p:nvSpPr>
        <p:spPr>
          <a:xfrm>
            <a:off x="5342187" y="1869368"/>
            <a:ext cx="1957323" cy="982757"/>
          </a:xfrm>
          <a:prstGeom prst="roundRect">
            <a:avLst/>
          </a:prstGeom>
          <a:noFill/>
          <a:ln>
            <a:solidFill>
              <a:srgbClr val="A530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rgbClr val="A530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Margen Bruto</a:t>
            </a:r>
            <a:endParaRPr lang="es-AR" sz="2000" b="1" dirty="0">
              <a:solidFill>
                <a:srgbClr val="A5301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AB60DBF3-3E18-C51A-70BF-6C8607E8DB17}"/>
              </a:ext>
            </a:extLst>
          </p:cNvPr>
          <p:cNvSpPr/>
          <p:nvPr/>
        </p:nvSpPr>
        <p:spPr>
          <a:xfrm>
            <a:off x="7668300" y="1869368"/>
            <a:ext cx="1957323" cy="951321"/>
          </a:xfrm>
          <a:prstGeom prst="roundRect">
            <a:avLst/>
          </a:prstGeom>
          <a:noFill/>
          <a:ln>
            <a:solidFill>
              <a:srgbClr val="A530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rgbClr val="A530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Ingresos Totales</a:t>
            </a:r>
            <a:endParaRPr lang="es-AR" sz="2000" b="1" dirty="0">
              <a:solidFill>
                <a:srgbClr val="A5301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3E2DEE01-A81D-63E3-0982-9DC08FAE17BD}"/>
              </a:ext>
            </a:extLst>
          </p:cNvPr>
          <p:cNvSpPr/>
          <p:nvPr/>
        </p:nvSpPr>
        <p:spPr>
          <a:xfrm>
            <a:off x="9956532" y="1869368"/>
            <a:ext cx="1957323" cy="951321"/>
          </a:xfrm>
          <a:prstGeom prst="roundRect">
            <a:avLst/>
          </a:prstGeom>
          <a:noFill/>
          <a:ln>
            <a:solidFill>
              <a:srgbClr val="A530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rgbClr val="A530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Ventas</a:t>
            </a:r>
            <a:endParaRPr lang="es-AR" sz="2000" b="1" dirty="0">
              <a:solidFill>
                <a:srgbClr val="A5301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EE45D9FA-691A-24C4-74A0-E2D6175424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0776880"/>
              </p:ext>
            </p:extLst>
          </p:nvPr>
        </p:nvGraphicFramePr>
        <p:xfrm>
          <a:off x="7502845" y="3032072"/>
          <a:ext cx="4245556" cy="1956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5BDAFB67-D1C6-B884-1E2E-88A21A90EA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6583558"/>
              </p:ext>
            </p:extLst>
          </p:nvPr>
        </p:nvGraphicFramePr>
        <p:xfrm>
          <a:off x="3221581" y="3018908"/>
          <a:ext cx="3951756" cy="1956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9AFF8426-0661-B394-6AF2-03CAE866CC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370188"/>
              </p:ext>
            </p:extLst>
          </p:nvPr>
        </p:nvGraphicFramePr>
        <p:xfrm>
          <a:off x="7502845" y="5065857"/>
          <a:ext cx="4245556" cy="1630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6" name="Gráfico 25">
            <a:extLst>
              <a:ext uri="{FF2B5EF4-FFF2-40B4-BE49-F238E27FC236}">
                <a16:creationId xmlns:a16="http://schemas.microsoft.com/office/drawing/2014/main" id="{768EAF7F-030B-D325-FE56-1D93C9AB5B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906358"/>
              </p:ext>
            </p:extLst>
          </p:nvPr>
        </p:nvGraphicFramePr>
        <p:xfrm>
          <a:off x="3228005" y="5065857"/>
          <a:ext cx="3945332" cy="1630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87174A-EA14-55F4-8262-F9D22A62CFEE}"/>
              </a:ext>
            </a:extLst>
          </p:cNvPr>
          <p:cNvSpPr/>
          <p:nvPr/>
        </p:nvSpPr>
        <p:spPr>
          <a:xfrm>
            <a:off x="10458840" y="638480"/>
            <a:ext cx="1617015" cy="436099"/>
          </a:xfrm>
          <a:prstGeom prst="roundRect">
            <a:avLst/>
          </a:prstGeom>
          <a:solidFill>
            <a:srgbClr val="A0A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Clientes</a:t>
            </a:r>
            <a:endParaRPr lang="es-AR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30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037F43E-6422-0A03-CDC7-6692C8538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99546-0A3B-3FC3-5797-F5E8B535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038" y="414117"/>
            <a:ext cx="4557854" cy="1404526"/>
          </a:xfrm>
        </p:spPr>
        <p:txBody>
          <a:bodyPr>
            <a:normAutofit fontScale="90000"/>
          </a:bodyPr>
          <a:lstStyle/>
          <a:p>
            <a:r>
              <a:rPr lang="es-MX" sz="5400" dirty="0">
                <a:latin typeface="Calibri" panose="020F0502020204030204" pitchFamily="34" charset="0"/>
                <a:cs typeface="Calibri" panose="020F0502020204030204" pitchFamily="34" charset="0"/>
              </a:rPr>
              <a:t>Informe General Costos</a:t>
            </a:r>
            <a:endParaRPr lang="es-AR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9B9F44E-84E9-DB23-DA85-114F7D6C1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5541" y="-1099153"/>
            <a:ext cx="3645349" cy="3847869"/>
          </a:xfr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713E331-2B3E-2F53-E4CD-114EB6F436D5}"/>
              </a:ext>
            </a:extLst>
          </p:cNvPr>
          <p:cNvSpPr/>
          <p:nvPr/>
        </p:nvSpPr>
        <p:spPr>
          <a:xfrm>
            <a:off x="6591892" y="638480"/>
            <a:ext cx="1811879" cy="436099"/>
          </a:xfrm>
          <a:prstGeom prst="roundRect">
            <a:avLst/>
          </a:prstGeom>
          <a:solidFill>
            <a:srgbClr val="A0A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Ventas</a:t>
            </a:r>
            <a:endParaRPr lang="es-AR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907EAD5-63A8-7EAC-17C2-4EE91C7B277F}"/>
              </a:ext>
            </a:extLst>
          </p:cNvPr>
          <p:cNvSpPr/>
          <p:nvPr/>
        </p:nvSpPr>
        <p:spPr>
          <a:xfrm>
            <a:off x="8646961" y="638480"/>
            <a:ext cx="1617015" cy="436099"/>
          </a:xfrm>
          <a:prstGeom prst="roundRect">
            <a:avLst/>
          </a:prstGeom>
          <a:solidFill>
            <a:srgbClr val="A0A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Costos</a:t>
            </a:r>
            <a:endParaRPr lang="es-AR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199E72FB-40B7-ADD8-787F-862F0FE861C8}"/>
              </a:ext>
            </a:extLst>
          </p:cNvPr>
          <p:cNvSpPr/>
          <p:nvPr/>
        </p:nvSpPr>
        <p:spPr>
          <a:xfrm>
            <a:off x="559128" y="2998314"/>
            <a:ext cx="1957323" cy="436099"/>
          </a:xfrm>
          <a:prstGeom prst="roundRect">
            <a:avLst/>
          </a:prstGeom>
          <a:solidFill>
            <a:srgbClr val="A0A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Año</a:t>
            </a:r>
            <a:endParaRPr lang="es-AR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DA5509D9-CB50-370E-AD6E-A8388D4213ED}"/>
              </a:ext>
            </a:extLst>
          </p:cNvPr>
          <p:cNvSpPr/>
          <p:nvPr/>
        </p:nvSpPr>
        <p:spPr>
          <a:xfrm>
            <a:off x="559126" y="3825887"/>
            <a:ext cx="1957323" cy="436099"/>
          </a:xfrm>
          <a:prstGeom prst="roundRect">
            <a:avLst/>
          </a:prstGeom>
          <a:solidFill>
            <a:srgbClr val="A0A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</a:t>
            </a:r>
            <a:endParaRPr lang="es-AR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5C5A751E-7241-D7FC-74BA-579B961D5256}"/>
              </a:ext>
            </a:extLst>
          </p:cNvPr>
          <p:cNvSpPr/>
          <p:nvPr/>
        </p:nvSpPr>
        <p:spPr>
          <a:xfrm>
            <a:off x="559126" y="4639156"/>
            <a:ext cx="1957323" cy="436099"/>
          </a:xfrm>
          <a:prstGeom prst="roundRect">
            <a:avLst/>
          </a:prstGeom>
          <a:solidFill>
            <a:srgbClr val="A0A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Categoría</a:t>
            </a:r>
            <a:endParaRPr lang="es-AR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4E991C9E-DC07-A54E-BEC5-1A11D0660874}"/>
              </a:ext>
            </a:extLst>
          </p:cNvPr>
          <p:cNvSpPr/>
          <p:nvPr/>
        </p:nvSpPr>
        <p:spPr>
          <a:xfrm>
            <a:off x="3221581" y="1927399"/>
            <a:ext cx="1957323" cy="982755"/>
          </a:xfrm>
          <a:prstGeom prst="roundRect">
            <a:avLst/>
          </a:prstGeom>
          <a:noFill/>
          <a:ln>
            <a:solidFill>
              <a:srgbClr val="A530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rgbClr val="A5301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MX" sz="2000" b="1" dirty="0">
                <a:solidFill>
                  <a:srgbClr val="A530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COGS</a:t>
            </a:r>
            <a:endParaRPr lang="es-AR" sz="2000" b="1" dirty="0">
              <a:solidFill>
                <a:srgbClr val="A5301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s-AR" sz="2000" b="1" dirty="0">
              <a:solidFill>
                <a:srgbClr val="A5301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14873EFF-3851-0075-9284-596A01C4EFD0}"/>
              </a:ext>
            </a:extLst>
          </p:cNvPr>
          <p:cNvSpPr/>
          <p:nvPr/>
        </p:nvSpPr>
        <p:spPr>
          <a:xfrm>
            <a:off x="6446448" y="1818643"/>
            <a:ext cx="1957323" cy="982757"/>
          </a:xfrm>
          <a:prstGeom prst="roundRect">
            <a:avLst/>
          </a:prstGeom>
          <a:noFill/>
          <a:ln>
            <a:solidFill>
              <a:srgbClr val="A530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rgbClr val="A530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Costos Envío</a:t>
            </a:r>
            <a:endParaRPr lang="es-AR" sz="2000" b="1" dirty="0">
              <a:solidFill>
                <a:srgbClr val="A5301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CECCC4B7-B6D8-2831-6CE4-BBE5FFB365CF}"/>
              </a:ext>
            </a:extLst>
          </p:cNvPr>
          <p:cNvSpPr/>
          <p:nvPr/>
        </p:nvSpPr>
        <p:spPr>
          <a:xfrm>
            <a:off x="9159475" y="1818643"/>
            <a:ext cx="1957323" cy="951321"/>
          </a:xfrm>
          <a:prstGeom prst="roundRect">
            <a:avLst/>
          </a:prstGeom>
          <a:noFill/>
          <a:ln>
            <a:solidFill>
              <a:srgbClr val="A530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rgbClr val="A530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Impuestos</a:t>
            </a:r>
            <a:endParaRPr lang="es-AR" sz="2000" b="1" dirty="0">
              <a:solidFill>
                <a:srgbClr val="A5301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C09C24C3-D9DF-54C6-7F7A-0DDDE784B1F9}"/>
              </a:ext>
            </a:extLst>
          </p:cNvPr>
          <p:cNvGraphicFramePr/>
          <p:nvPr/>
        </p:nvGraphicFramePr>
        <p:xfrm>
          <a:off x="7502845" y="3032072"/>
          <a:ext cx="4245556" cy="1956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81D8BCCF-D1B2-8456-5B46-42F08FD98954}"/>
              </a:ext>
            </a:extLst>
          </p:cNvPr>
          <p:cNvGraphicFramePr/>
          <p:nvPr/>
        </p:nvGraphicFramePr>
        <p:xfrm>
          <a:off x="3221581" y="3018908"/>
          <a:ext cx="3951756" cy="1956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78E97015-B745-CF58-264D-28167DFE6535}"/>
              </a:ext>
            </a:extLst>
          </p:cNvPr>
          <p:cNvGraphicFramePr/>
          <p:nvPr/>
        </p:nvGraphicFramePr>
        <p:xfrm>
          <a:off x="7502845" y="5065857"/>
          <a:ext cx="4245556" cy="1630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6" name="Gráfico 25">
            <a:extLst>
              <a:ext uri="{FF2B5EF4-FFF2-40B4-BE49-F238E27FC236}">
                <a16:creationId xmlns:a16="http://schemas.microsoft.com/office/drawing/2014/main" id="{E040EB37-55DC-F8C3-6F80-F0030055EE70}"/>
              </a:ext>
            </a:extLst>
          </p:cNvPr>
          <p:cNvGraphicFramePr/>
          <p:nvPr/>
        </p:nvGraphicFramePr>
        <p:xfrm>
          <a:off x="3228005" y="5065857"/>
          <a:ext cx="3945332" cy="1630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F2D5877-1335-B07D-CD75-A4398E5C6074}"/>
              </a:ext>
            </a:extLst>
          </p:cNvPr>
          <p:cNvSpPr/>
          <p:nvPr/>
        </p:nvSpPr>
        <p:spPr>
          <a:xfrm>
            <a:off x="10458840" y="638480"/>
            <a:ext cx="1617015" cy="436099"/>
          </a:xfrm>
          <a:prstGeom prst="roundRect">
            <a:avLst/>
          </a:prstGeom>
          <a:solidFill>
            <a:srgbClr val="A0A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Clientes</a:t>
            </a:r>
            <a:endParaRPr lang="es-AR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96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5AED33B-0396-078B-CCD5-555BF2ADF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04AC5-B784-96F9-BBE7-9DBB49BEE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038" y="414117"/>
            <a:ext cx="4557854" cy="1404526"/>
          </a:xfrm>
        </p:spPr>
        <p:txBody>
          <a:bodyPr>
            <a:normAutofit fontScale="90000"/>
          </a:bodyPr>
          <a:lstStyle/>
          <a:p>
            <a:r>
              <a:rPr lang="es-MX" sz="5400" dirty="0">
                <a:latin typeface="Calibri" panose="020F0502020204030204" pitchFamily="34" charset="0"/>
                <a:cs typeface="Calibri" panose="020F0502020204030204" pitchFamily="34" charset="0"/>
              </a:rPr>
              <a:t>Informe General Clientes</a:t>
            </a:r>
            <a:endParaRPr lang="es-AR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6AC2D86-5A9F-FBFC-D212-9988FDC5E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5541" y="-1099153"/>
            <a:ext cx="3645349" cy="3847869"/>
          </a:xfr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A74B8FE-403A-69B1-0993-5680164C9512}"/>
              </a:ext>
            </a:extLst>
          </p:cNvPr>
          <p:cNvSpPr/>
          <p:nvPr/>
        </p:nvSpPr>
        <p:spPr>
          <a:xfrm>
            <a:off x="6591892" y="638480"/>
            <a:ext cx="1811879" cy="436099"/>
          </a:xfrm>
          <a:prstGeom prst="roundRect">
            <a:avLst/>
          </a:prstGeom>
          <a:solidFill>
            <a:srgbClr val="A0A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Ventas</a:t>
            </a:r>
            <a:endParaRPr lang="es-AR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4368442-04AC-909E-BEE6-194F2E8856AA}"/>
              </a:ext>
            </a:extLst>
          </p:cNvPr>
          <p:cNvSpPr/>
          <p:nvPr/>
        </p:nvSpPr>
        <p:spPr>
          <a:xfrm>
            <a:off x="8646961" y="638480"/>
            <a:ext cx="1617015" cy="436099"/>
          </a:xfrm>
          <a:prstGeom prst="roundRect">
            <a:avLst/>
          </a:prstGeom>
          <a:solidFill>
            <a:srgbClr val="A0A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Costos</a:t>
            </a:r>
            <a:endParaRPr lang="es-AR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DC504A6-F735-BF38-5367-24D1E90C667B}"/>
              </a:ext>
            </a:extLst>
          </p:cNvPr>
          <p:cNvSpPr/>
          <p:nvPr/>
        </p:nvSpPr>
        <p:spPr>
          <a:xfrm>
            <a:off x="559128" y="2998314"/>
            <a:ext cx="1957323" cy="436099"/>
          </a:xfrm>
          <a:prstGeom prst="roundRect">
            <a:avLst/>
          </a:prstGeom>
          <a:solidFill>
            <a:srgbClr val="A0A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Año</a:t>
            </a:r>
            <a:endParaRPr lang="es-AR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EE80E99-1464-F3CF-A321-052ED1F93833}"/>
              </a:ext>
            </a:extLst>
          </p:cNvPr>
          <p:cNvSpPr/>
          <p:nvPr/>
        </p:nvSpPr>
        <p:spPr>
          <a:xfrm>
            <a:off x="559126" y="3825887"/>
            <a:ext cx="1957323" cy="436099"/>
          </a:xfrm>
          <a:prstGeom prst="roundRect">
            <a:avLst/>
          </a:prstGeom>
          <a:solidFill>
            <a:srgbClr val="A0A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</a:t>
            </a:r>
            <a:endParaRPr lang="es-AR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EEAAE745-D58B-2BCE-CA17-B9A0C0E8A70D}"/>
              </a:ext>
            </a:extLst>
          </p:cNvPr>
          <p:cNvSpPr/>
          <p:nvPr/>
        </p:nvSpPr>
        <p:spPr>
          <a:xfrm>
            <a:off x="559126" y="4639156"/>
            <a:ext cx="1957323" cy="436099"/>
          </a:xfrm>
          <a:prstGeom prst="roundRect">
            <a:avLst/>
          </a:prstGeom>
          <a:solidFill>
            <a:srgbClr val="A0A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Categoría</a:t>
            </a:r>
            <a:endParaRPr lang="es-AR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212C893-2794-F877-44E4-DC46EB54C03F}"/>
              </a:ext>
            </a:extLst>
          </p:cNvPr>
          <p:cNvSpPr/>
          <p:nvPr/>
        </p:nvSpPr>
        <p:spPr>
          <a:xfrm>
            <a:off x="10458840" y="638480"/>
            <a:ext cx="1617015" cy="436099"/>
          </a:xfrm>
          <a:prstGeom prst="roundRect">
            <a:avLst/>
          </a:prstGeom>
          <a:solidFill>
            <a:srgbClr val="A0A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Clientes</a:t>
            </a:r>
            <a:endParaRPr lang="es-AR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B3D6667-DF43-E937-E03F-F2A7AB3D36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814" t="35685" r="32038" b="15676"/>
          <a:stretch/>
        </p:blipFill>
        <p:spPr>
          <a:xfrm>
            <a:off x="3419200" y="1911733"/>
            <a:ext cx="7300382" cy="3828308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07656F8-4DDA-0C82-547F-0D19E872B92F}"/>
              </a:ext>
            </a:extLst>
          </p:cNvPr>
          <p:cNvSpPr/>
          <p:nvPr/>
        </p:nvSpPr>
        <p:spPr>
          <a:xfrm>
            <a:off x="559126" y="5452425"/>
            <a:ext cx="1957323" cy="436099"/>
          </a:xfrm>
          <a:prstGeom prst="roundRect">
            <a:avLst/>
          </a:prstGeom>
          <a:solidFill>
            <a:srgbClr val="A0A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Indicadores</a:t>
            </a:r>
            <a:endParaRPr lang="es-AR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84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D9D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F77886-EB77-B238-7562-694555238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28C04-14C1-6764-C6EA-B03EBDD8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028" y="372741"/>
            <a:ext cx="3981079" cy="1078081"/>
          </a:xfrm>
        </p:spPr>
        <p:txBody>
          <a:bodyPr>
            <a:normAutofit fontScale="90000"/>
          </a:bodyPr>
          <a:lstStyle/>
          <a:p>
            <a:r>
              <a:rPr lang="es-MX" sz="5400" dirty="0">
                <a:latin typeface="Calibri" panose="020F0502020204030204" pitchFamily="34" charset="0"/>
                <a:cs typeface="Calibri" panose="020F0502020204030204" pitchFamily="34" charset="0"/>
              </a:rPr>
              <a:t>Informe EEUU</a:t>
            </a:r>
            <a:endParaRPr lang="es-AR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21FA8B4-EC9B-F917-F95B-2691AA66D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8461" y="-1079672"/>
            <a:ext cx="3579394" cy="3778250"/>
          </a:xfrm>
        </p:spPr>
      </p:pic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80BF12C2-82B8-7E50-44CF-519C3D6278B8}"/>
              </a:ext>
            </a:extLst>
          </p:cNvPr>
          <p:cNvSpPr/>
          <p:nvPr/>
        </p:nvSpPr>
        <p:spPr>
          <a:xfrm>
            <a:off x="3516113" y="1869368"/>
            <a:ext cx="1346173" cy="982755"/>
          </a:xfrm>
          <a:prstGeom prst="roundRect">
            <a:avLst/>
          </a:prstGeom>
          <a:noFill/>
          <a:ln>
            <a:solidFill>
              <a:srgbClr val="A530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rgbClr val="A530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Margen Neto</a:t>
            </a:r>
            <a:endParaRPr lang="es-AR" sz="2000" b="1" dirty="0">
              <a:solidFill>
                <a:srgbClr val="A5301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DD16742A-3482-E753-A695-74208558E82B}"/>
              </a:ext>
            </a:extLst>
          </p:cNvPr>
          <p:cNvSpPr/>
          <p:nvPr/>
        </p:nvSpPr>
        <p:spPr>
          <a:xfrm>
            <a:off x="5370560" y="1869368"/>
            <a:ext cx="1346173" cy="982755"/>
          </a:xfrm>
          <a:prstGeom prst="roundRect">
            <a:avLst/>
          </a:prstGeom>
          <a:noFill/>
          <a:ln>
            <a:solidFill>
              <a:srgbClr val="A530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rgbClr val="A530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Margen Bruto</a:t>
            </a:r>
            <a:endParaRPr lang="es-AR" sz="2000" b="1" dirty="0">
              <a:solidFill>
                <a:srgbClr val="A5301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52110B04-1F27-7179-9C0C-0E189B0E7FEA}"/>
              </a:ext>
            </a:extLst>
          </p:cNvPr>
          <p:cNvSpPr/>
          <p:nvPr/>
        </p:nvSpPr>
        <p:spPr>
          <a:xfrm>
            <a:off x="7098980" y="1869368"/>
            <a:ext cx="1346173" cy="982755"/>
          </a:xfrm>
          <a:prstGeom prst="roundRect">
            <a:avLst/>
          </a:prstGeom>
          <a:noFill/>
          <a:ln>
            <a:solidFill>
              <a:srgbClr val="A530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rgbClr val="A530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Ingresos Totales</a:t>
            </a:r>
            <a:endParaRPr lang="es-AR" sz="2000" b="1" dirty="0">
              <a:solidFill>
                <a:srgbClr val="A5301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8B94A00D-5EC3-A17C-1935-A1AAE75FB9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489307"/>
              </p:ext>
            </p:extLst>
          </p:nvPr>
        </p:nvGraphicFramePr>
        <p:xfrm>
          <a:off x="3516113" y="4776775"/>
          <a:ext cx="3362179" cy="1630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Gráfico 25">
            <a:extLst>
              <a:ext uri="{FF2B5EF4-FFF2-40B4-BE49-F238E27FC236}">
                <a16:creationId xmlns:a16="http://schemas.microsoft.com/office/drawing/2014/main" id="{A9AA719C-F479-121E-2726-C0AFDC2ED6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610506"/>
              </p:ext>
            </p:extLst>
          </p:nvPr>
        </p:nvGraphicFramePr>
        <p:xfrm>
          <a:off x="7918948" y="4760946"/>
          <a:ext cx="3541538" cy="1556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D55C58F-F22C-5AE1-930A-CDD619C79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59324"/>
              </p:ext>
            </p:extLst>
          </p:nvPr>
        </p:nvGraphicFramePr>
        <p:xfrm>
          <a:off x="3516113" y="3382937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0201439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811331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1643523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9642615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41079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322200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2455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3937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65564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05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9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13978"/>
                  </a:ext>
                </a:extLst>
              </a:tr>
            </a:tbl>
          </a:graphicData>
        </a:graphic>
      </p:graphicFrame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7E5C525-CF33-E8F0-DD63-4493F9B95073}"/>
              </a:ext>
            </a:extLst>
          </p:cNvPr>
          <p:cNvSpPr/>
          <p:nvPr/>
        </p:nvSpPr>
        <p:spPr>
          <a:xfrm>
            <a:off x="494705" y="3326815"/>
            <a:ext cx="1957323" cy="436099"/>
          </a:xfrm>
          <a:prstGeom prst="roundRect">
            <a:avLst/>
          </a:prstGeom>
          <a:solidFill>
            <a:srgbClr val="A0A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Año</a:t>
            </a:r>
            <a:endParaRPr lang="es-AR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6887557-BE1A-32C2-E083-E017BF3F70DE}"/>
              </a:ext>
            </a:extLst>
          </p:cNvPr>
          <p:cNvSpPr/>
          <p:nvPr/>
        </p:nvSpPr>
        <p:spPr>
          <a:xfrm>
            <a:off x="494703" y="4154388"/>
            <a:ext cx="1957323" cy="436099"/>
          </a:xfrm>
          <a:prstGeom prst="roundRect">
            <a:avLst/>
          </a:prstGeom>
          <a:solidFill>
            <a:srgbClr val="A0A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</a:t>
            </a:r>
            <a:endParaRPr lang="es-AR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A0FF3DD-601C-8448-C6BB-DE17C1067DB1}"/>
              </a:ext>
            </a:extLst>
          </p:cNvPr>
          <p:cNvSpPr/>
          <p:nvPr/>
        </p:nvSpPr>
        <p:spPr>
          <a:xfrm>
            <a:off x="494703" y="4967657"/>
            <a:ext cx="1957323" cy="436099"/>
          </a:xfrm>
          <a:prstGeom prst="roundRect">
            <a:avLst/>
          </a:prstGeom>
          <a:solidFill>
            <a:srgbClr val="A0A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Categoría</a:t>
            </a:r>
            <a:endParaRPr lang="es-AR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1588058-4356-DEAE-39EE-CA05DFA02767}"/>
              </a:ext>
            </a:extLst>
          </p:cNvPr>
          <p:cNvSpPr/>
          <p:nvPr/>
        </p:nvSpPr>
        <p:spPr>
          <a:xfrm>
            <a:off x="10287078" y="1890150"/>
            <a:ext cx="1600122" cy="982755"/>
          </a:xfrm>
          <a:prstGeom prst="roundRect">
            <a:avLst/>
          </a:prstGeom>
          <a:noFill/>
          <a:ln>
            <a:solidFill>
              <a:srgbClr val="A530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rgbClr val="A530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Producto más vendido                      </a:t>
            </a:r>
            <a:endParaRPr lang="es-AR" sz="2000" b="1" dirty="0">
              <a:solidFill>
                <a:srgbClr val="A5301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F1B8EF9-6987-8CC6-EAB9-2DBB26E1F563}"/>
              </a:ext>
            </a:extLst>
          </p:cNvPr>
          <p:cNvSpPr/>
          <p:nvPr/>
        </p:nvSpPr>
        <p:spPr>
          <a:xfrm>
            <a:off x="8693029" y="1890150"/>
            <a:ext cx="1346173" cy="982755"/>
          </a:xfrm>
          <a:prstGeom prst="roundRect">
            <a:avLst/>
          </a:prstGeom>
          <a:noFill/>
          <a:ln>
            <a:solidFill>
              <a:srgbClr val="A530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rgbClr val="A530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Ventas</a:t>
            </a:r>
            <a:endParaRPr lang="es-AR" sz="2000" b="1" dirty="0">
              <a:solidFill>
                <a:srgbClr val="A5301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328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247F33-CD38-4B10-E6FE-DCE0344DF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337" y="592462"/>
            <a:ext cx="9715905" cy="5673076"/>
          </a:xfrm>
        </p:spPr>
        <p:txBody>
          <a:bodyPr>
            <a:normAutofit/>
          </a:bodyPr>
          <a:lstStyle/>
          <a:p>
            <a:r>
              <a:rPr lang="es-MX" sz="2800" b="1" dirty="0">
                <a:latin typeface="Calibri" panose="020F0502020204030204" pitchFamily="34" charset="0"/>
                <a:cs typeface="Calibri" panose="020F0502020204030204" pitchFamily="34" charset="0"/>
              </a:rPr>
              <a:t>FUENTES: Calibri </a:t>
            </a: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(Calibri, </a:t>
            </a:r>
            <a:r>
              <a:rPr lang="es-MX" sz="2000" dirty="0">
                <a:latin typeface="Calibri bold" panose="020F0702030404030204" pitchFamily="34" charset="0"/>
                <a:cs typeface="Calibri bold" panose="020F0702030404030204" pitchFamily="34" charset="0"/>
              </a:rPr>
              <a:t>Calibri Bold </a:t>
            </a: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s-MX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Calibri Light</a:t>
            </a: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MX" sz="2800" b="1" dirty="0">
                <a:latin typeface="Calibri" panose="020F0502020204030204" pitchFamily="34" charset="0"/>
                <a:cs typeface="Calibri" panose="020F0502020204030204" pitchFamily="34" charset="0"/>
              </a:rPr>
              <a:t>PALETA DE COLORES: </a:t>
            </a:r>
          </a:p>
          <a:p>
            <a:pPr marL="0" indent="0">
              <a:buNone/>
            </a:pPr>
            <a:endParaRPr lang="es-MX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65A069C-3FD5-92CF-A1B8-70D817811A02}"/>
              </a:ext>
            </a:extLst>
          </p:cNvPr>
          <p:cNvSpPr/>
          <p:nvPr/>
        </p:nvSpPr>
        <p:spPr>
          <a:xfrm>
            <a:off x="7082529" y="1784394"/>
            <a:ext cx="900332" cy="323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78F783F-AFAC-C9FD-05B8-05A370EDC41C}"/>
              </a:ext>
            </a:extLst>
          </p:cNvPr>
          <p:cNvSpPr/>
          <p:nvPr/>
        </p:nvSpPr>
        <p:spPr>
          <a:xfrm>
            <a:off x="5518785" y="1784393"/>
            <a:ext cx="900332" cy="323557"/>
          </a:xfrm>
          <a:prstGeom prst="roundRect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5B52D48-4CB7-09D0-3375-BBC3F5F2C2DE}"/>
              </a:ext>
            </a:extLst>
          </p:cNvPr>
          <p:cNvSpPr/>
          <p:nvPr/>
        </p:nvSpPr>
        <p:spPr>
          <a:xfrm>
            <a:off x="5518785" y="3980277"/>
            <a:ext cx="900332" cy="323557"/>
          </a:xfrm>
          <a:prstGeom prst="roundRect">
            <a:avLst/>
          </a:prstGeom>
          <a:solidFill>
            <a:srgbClr val="DE7E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AC11C27-C7BB-8E62-E861-7D9F420977A0}"/>
              </a:ext>
            </a:extLst>
          </p:cNvPr>
          <p:cNvSpPr txBox="1"/>
          <p:nvPr/>
        </p:nvSpPr>
        <p:spPr>
          <a:xfrm>
            <a:off x="5254411" y="2181053"/>
            <a:ext cx="1414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#D9D9D9</a:t>
            </a:r>
          </a:p>
          <a:p>
            <a:pPr algn="ctr"/>
            <a:r>
              <a:rPr lang="es-AR" sz="1600" dirty="0">
                <a:latin typeface="Calibri" panose="020F0502020204030204" pitchFamily="34" charset="0"/>
                <a:cs typeface="Calibri" panose="020F0502020204030204" pitchFamily="34" charset="0"/>
              </a:rPr>
              <a:t>Fondo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1BAA7E-E400-BB45-D868-8F3BB649CDBE}"/>
              </a:ext>
            </a:extLst>
          </p:cNvPr>
          <p:cNvSpPr txBox="1"/>
          <p:nvPr/>
        </p:nvSpPr>
        <p:spPr>
          <a:xfrm>
            <a:off x="6806986" y="2181053"/>
            <a:ext cx="138370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600" b="1" dirty="0"/>
              <a:t>#</a:t>
            </a:r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A53010</a:t>
            </a:r>
          </a:p>
          <a:p>
            <a:pPr algn="ctr"/>
            <a:r>
              <a:rPr lang="es-A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KPIs</a:t>
            </a:r>
            <a:r>
              <a:rPr lang="es-AR" sz="1600" dirty="0">
                <a:latin typeface="Calibri" panose="020F0502020204030204" pitchFamily="34" charset="0"/>
                <a:cs typeface="Calibri" panose="020F0502020204030204" pitchFamily="34" charset="0"/>
              </a:rPr>
              <a:t>/ Valores destacados</a:t>
            </a:r>
          </a:p>
          <a:p>
            <a:pPr algn="ctr"/>
            <a:endParaRPr lang="es-A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1B15D40-B823-6A2A-A1A1-2228DB8116F1}"/>
              </a:ext>
            </a:extLst>
          </p:cNvPr>
          <p:cNvSpPr/>
          <p:nvPr/>
        </p:nvSpPr>
        <p:spPr>
          <a:xfrm>
            <a:off x="8587807" y="3956061"/>
            <a:ext cx="900332" cy="323557"/>
          </a:xfrm>
          <a:prstGeom prst="roundRect">
            <a:avLst/>
          </a:prstGeom>
          <a:solidFill>
            <a:srgbClr val="A0A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EB5D50B-8A02-76AA-2689-BA93DB1FC84D}"/>
              </a:ext>
            </a:extLst>
          </p:cNvPr>
          <p:cNvSpPr txBox="1"/>
          <p:nvPr/>
        </p:nvSpPr>
        <p:spPr>
          <a:xfrm>
            <a:off x="8564575" y="4337444"/>
            <a:ext cx="1157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#A0A0A0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A39F3DE-E42F-9B7D-152C-C56247EC96F2}"/>
              </a:ext>
            </a:extLst>
          </p:cNvPr>
          <p:cNvSpPr/>
          <p:nvPr/>
        </p:nvSpPr>
        <p:spPr>
          <a:xfrm>
            <a:off x="7077003" y="3956061"/>
            <a:ext cx="881755" cy="349075"/>
          </a:xfrm>
          <a:prstGeom prst="roundRect">
            <a:avLst/>
          </a:prstGeom>
          <a:solidFill>
            <a:srgbClr val="B546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289A7C8-FED0-446E-15A6-44C419E7B601}"/>
              </a:ext>
            </a:extLst>
          </p:cNvPr>
          <p:cNvSpPr txBox="1"/>
          <p:nvPr/>
        </p:nvSpPr>
        <p:spPr>
          <a:xfrm>
            <a:off x="7089891" y="4363448"/>
            <a:ext cx="11007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AR" dirty="0"/>
              <a:t>#B54630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CBFB50A-8E38-92F5-14DB-5C2CBFCB82CE}"/>
              </a:ext>
            </a:extLst>
          </p:cNvPr>
          <p:cNvSpPr txBox="1"/>
          <p:nvPr/>
        </p:nvSpPr>
        <p:spPr>
          <a:xfrm>
            <a:off x="5518785" y="3480697"/>
            <a:ext cx="235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Series de Gráficos</a:t>
            </a:r>
            <a:endParaRPr lang="es-AR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1C72E47-7BA5-C0B9-6C3F-28412DDB7197}"/>
              </a:ext>
            </a:extLst>
          </p:cNvPr>
          <p:cNvSpPr txBox="1"/>
          <p:nvPr/>
        </p:nvSpPr>
        <p:spPr>
          <a:xfrm>
            <a:off x="5518785" y="5130748"/>
            <a:ext cx="3434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/>
              <a:t>Fondos de gráficos y tablas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ADD09AA-FF89-5F2E-4E9B-0E3185343AD4}"/>
              </a:ext>
            </a:extLst>
          </p:cNvPr>
          <p:cNvSpPr/>
          <p:nvPr/>
        </p:nvSpPr>
        <p:spPr>
          <a:xfrm>
            <a:off x="8587807" y="1784393"/>
            <a:ext cx="900332" cy="323557"/>
          </a:xfrm>
          <a:prstGeom prst="roundRect">
            <a:avLst/>
          </a:prstGeom>
          <a:solidFill>
            <a:srgbClr val="A0A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FA6B81-0102-EEEC-AC7F-BA1B4E3BD4EF}"/>
              </a:ext>
            </a:extLst>
          </p:cNvPr>
          <p:cNvSpPr txBox="1"/>
          <p:nvPr/>
        </p:nvSpPr>
        <p:spPr>
          <a:xfrm>
            <a:off x="8352847" y="2120987"/>
            <a:ext cx="15002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#A0A0A0</a:t>
            </a:r>
            <a:r>
              <a:rPr lang="es-AR" sz="1600" dirty="0">
                <a:latin typeface="Calibri" panose="020F0502020204030204" pitchFamily="34" charset="0"/>
                <a:cs typeface="Calibri" panose="020F0502020204030204" pitchFamily="34" charset="0"/>
              </a:rPr>
              <a:t> Botones navegación / </a:t>
            </a:r>
            <a:r>
              <a:rPr lang="es-A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Segmentadores</a:t>
            </a:r>
            <a:endParaRPr lang="es-A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8782392-10A7-AE2E-A9E1-05FD58DD1684}"/>
              </a:ext>
            </a:extLst>
          </p:cNvPr>
          <p:cNvSpPr/>
          <p:nvPr/>
        </p:nvSpPr>
        <p:spPr>
          <a:xfrm>
            <a:off x="5511306" y="5569189"/>
            <a:ext cx="900332" cy="323557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343DFB4-AFF7-3C0C-DE6D-C744F89D2DBE}"/>
              </a:ext>
            </a:extLst>
          </p:cNvPr>
          <p:cNvSpPr txBox="1"/>
          <p:nvPr/>
        </p:nvSpPr>
        <p:spPr>
          <a:xfrm>
            <a:off x="5541278" y="5947212"/>
            <a:ext cx="1157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#FFFFFF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8A6E310-290C-EA30-5DF4-C803C274F2F3}"/>
              </a:ext>
            </a:extLst>
          </p:cNvPr>
          <p:cNvSpPr txBox="1"/>
          <p:nvPr/>
        </p:nvSpPr>
        <p:spPr>
          <a:xfrm>
            <a:off x="5524008" y="1252619"/>
            <a:ext cx="134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Principal</a:t>
            </a:r>
            <a:endParaRPr lang="es-AR" b="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62B00F5-244C-DA67-A92E-7908B0120D45}"/>
              </a:ext>
            </a:extLst>
          </p:cNvPr>
          <p:cNvSpPr txBox="1"/>
          <p:nvPr/>
        </p:nvSpPr>
        <p:spPr>
          <a:xfrm>
            <a:off x="5541278" y="4365290"/>
            <a:ext cx="11007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#DE7E18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8050223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</TotalTime>
  <Words>200</Words>
  <Application>Microsoft Office PowerPoint</Application>
  <PresentationFormat>Panorámica</PresentationFormat>
  <Paragraphs>71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bold</vt:lpstr>
      <vt:lpstr>Calibri Light</vt:lpstr>
      <vt:lpstr>Century Gothic</vt:lpstr>
      <vt:lpstr>Wingdings 3</vt:lpstr>
      <vt:lpstr>Espiral</vt:lpstr>
      <vt:lpstr>MENÚ PRINCIPAL  REPORTE FINANCIERO ADVENTURE WORKS CYCLES</vt:lpstr>
      <vt:lpstr>Informe General Ventas</vt:lpstr>
      <vt:lpstr>Informe General Costos</vt:lpstr>
      <vt:lpstr>Informe General Clientes</vt:lpstr>
      <vt:lpstr>Informe EEUU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fernandomgomez8@gmail.com</dc:creator>
  <cp:lastModifiedBy>fernandomgomez8@gmail.com</cp:lastModifiedBy>
  <cp:revision>84</cp:revision>
  <dcterms:created xsi:type="dcterms:W3CDTF">2024-10-28T23:23:54Z</dcterms:created>
  <dcterms:modified xsi:type="dcterms:W3CDTF">2024-11-13T23:31:29Z</dcterms:modified>
</cp:coreProperties>
</file>