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02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5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 dirty="0"/>
          </a:p>
        </p:txBody>
      </p:sp>
      <p:sp>
        <p:nvSpPr>
          <p:cNvPr id="5" name="Text 1"/>
          <p:cNvSpPr/>
          <p:nvPr/>
        </p:nvSpPr>
        <p:spPr>
          <a:xfrm>
            <a:off x="3276125" y="501587"/>
            <a:ext cx="7477601" cy="887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2800" b="1" dirty="0" err="1">
                <a:solidFill>
                  <a:srgbClr val="FFFFFF"/>
                </a:solidFill>
                <a:latin typeface="Nunito" pitchFamily="34" charset="0"/>
              </a:rPr>
              <a:t>Tarea</a:t>
            </a:r>
            <a:r>
              <a:rPr lang="en-US" sz="2800" b="1" dirty="0">
                <a:solidFill>
                  <a:srgbClr val="FFFFFF"/>
                </a:solidFill>
                <a:latin typeface="Nunito" pitchFamily="34" charset="0"/>
              </a:rPr>
              <a:t> 5 </a:t>
            </a:r>
            <a:r>
              <a:rPr lang="en-US" sz="2800" b="1" dirty="0" err="1">
                <a:solidFill>
                  <a:srgbClr val="FFFFFF"/>
                </a:solidFill>
                <a:latin typeface="Nunito" pitchFamily="34" charset="0"/>
              </a:rPr>
              <a:t>Socializar</a:t>
            </a:r>
            <a:r>
              <a:rPr lang="en-US" sz="2800" b="1" dirty="0">
                <a:solidFill>
                  <a:srgbClr val="FFFFFF"/>
                </a:solidFill>
                <a:latin typeface="Nunito" pitchFamily="34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Nunito" pitchFamily="34" charset="0"/>
              </a:rPr>
              <a:t>los</a:t>
            </a:r>
            <a:r>
              <a:rPr lang="en-US" sz="2800" b="1" dirty="0">
                <a:solidFill>
                  <a:srgbClr val="FFFFFF"/>
                </a:solidFill>
                <a:latin typeface="Nunito" pitchFamily="34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Nunito" pitchFamily="34" charset="0"/>
              </a:rPr>
              <a:t>logros</a:t>
            </a:r>
            <a:r>
              <a:rPr lang="en-US" sz="2800" b="1" dirty="0">
                <a:solidFill>
                  <a:srgbClr val="FFFFFF"/>
                </a:solidFill>
                <a:latin typeface="Nunito" pitchFamily="34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Nunito" pitchFamily="34" charset="0"/>
              </a:rPr>
              <a:t>alcanzados</a:t>
            </a:r>
            <a:r>
              <a:rPr lang="en-US" sz="2800" b="1" dirty="0">
                <a:solidFill>
                  <a:srgbClr val="FFFFFF"/>
                </a:solidFill>
                <a:latin typeface="Nunito" pitchFamily="34" charset="0"/>
              </a:rPr>
              <a:t> 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2116668" y="2162748"/>
            <a:ext cx="9584266" cy="4251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  <a:latin typeface="Nunito" pitchFamily="2" charset="0"/>
              </a:rPr>
              <a:t>Curso</a:t>
            </a: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:</a:t>
            </a: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Nunito" pitchFamily="2" charset="0"/>
              </a:rPr>
              <a:t>Information Security</a:t>
            </a:r>
          </a:p>
          <a:p>
            <a:pPr marL="0" indent="0" algn="ctr">
              <a:lnSpc>
                <a:spcPts val="2799"/>
              </a:lnSpc>
              <a:buNone/>
            </a:pPr>
            <a:endParaRPr lang="en-US" sz="2800" dirty="0">
              <a:solidFill>
                <a:schemeClr val="bg1"/>
              </a:solidFill>
              <a:latin typeface="Nunito" pitchFamily="2" charset="0"/>
            </a:endParaRPr>
          </a:p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  <a:latin typeface="Nunito" pitchFamily="2" charset="0"/>
              </a:rPr>
              <a:t>Codigo</a:t>
            </a: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:</a:t>
            </a: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Nunito" pitchFamily="2" charset="0"/>
              </a:rPr>
              <a:t>202016905</a:t>
            </a:r>
          </a:p>
          <a:p>
            <a:pPr marL="0" indent="0" algn="ctr">
              <a:lnSpc>
                <a:spcPts val="2799"/>
              </a:lnSpc>
              <a:buNone/>
            </a:pPr>
            <a:endParaRPr lang="en-US" sz="2800" dirty="0">
              <a:solidFill>
                <a:schemeClr val="bg1"/>
              </a:solidFill>
              <a:latin typeface="Nunito" pitchFamily="2" charset="0"/>
            </a:endParaRPr>
          </a:p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  <a:latin typeface="Nunito" pitchFamily="2" charset="0"/>
              </a:rPr>
              <a:t>Presentado</a:t>
            </a: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 Por: </a:t>
            </a:r>
            <a:r>
              <a:rPr lang="en-US" sz="2800" dirty="0">
                <a:solidFill>
                  <a:srgbClr val="00B0F0"/>
                </a:solidFill>
                <a:latin typeface="Nunito" pitchFamily="2" charset="0"/>
              </a:rPr>
              <a:t>Jose Fernando Ararat</a:t>
            </a:r>
          </a:p>
          <a:p>
            <a:pPr marL="0" indent="0" algn="ctr">
              <a:lnSpc>
                <a:spcPts val="2799"/>
              </a:lnSpc>
              <a:buNone/>
            </a:pPr>
            <a:endParaRPr lang="en-US" sz="2800" dirty="0">
              <a:solidFill>
                <a:schemeClr val="bg1"/>
              </a:solidFill>
              <a:latin typeface="Nunito" pitchFamily="2" charset="0"/>
            </a:endParaRPr>
          </a:p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  <a:latin typeface="Nunito" pitchFamily="2" charset="0"/>
              </a:rPr>
              <a:t>Presentado</a:t>
            </a: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 a:</a:t>
            </a:r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Nunito" pitchFamily="2" charset="0"/>
              </a:rPr>
              <a:t>Mag. Cesar Antonio Villamizar</a:t>
            </a:r>
          </a:p>
          <a:p>
            <a:pPr marL="0" indent="0" algn="ctr">
              <a:lnSpc>
                <a:spcPts val="2799"/>
              </a:lnSpc>
              <a:buNone/>
            </a:pPr>
            <a:endParaRPr lang="en-US" sz="2800" dirty="0">
              <a:solidFill>
                <a:schemeClr val="bg1"/>
              </a:solidFill>
              <a:latin typeface="Nunito" pitchFamily="2" charset="0"/>
            </a:endParaRPr>
          </a:p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 err="1">
                <a:solidFill>
                  <a:schemeClr val="bg1"/>
                </a:solidFill>
                <a:latin typeface="Nunito" pitchFamily="2" charset="0"/>
              </a:rPr>
              <a:t>Programa</a:t>
            </a: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: </a:t>
            </a:r>
            <a:r>
              <a:rPr lang="en-US" sz="2800" dirty="0" err="1">
                <a:solidFill>
                  <a:srgbClr val="00B0F0"/>
                </a:solidFill>
                <a:latin typeface="Nunito" pitchFamily="2" charset="0"/>
              </a:rPr>
              <a:t>Ingeniería</a:t>
            </a:r>
            <a:r>
              <a:rPr lang="en-US" sz="2800" dirty="0">
                <a:solidFill>
                  <a:srgbClr val="00B0F0"/>
                </a:solidFill>
                <a:latin typeface="Nunito" pitchFamily="2" charset="0"/>
              </a:rPr>
              <a:t> de </a:t>
            </a:r>
            <a:r>
              <a:rPr lang="en-US" sz="2800" dirty="0" err="1">
                <a:solidFill>
                  <a:srgbClr val="00B0F0"/>
                </a:solidFill>
                <a:latin typeface="Nunito" pitchFamily="2" charset="0"/>
              </a:rPr>
              <a:t>Sistemas</a:t>
            </a:r>
            <a:endParaRPr lang="en-US" sz="2800" dirty="0">
              <a:solidFill>
                <a:srgbClr val="00B0F0"/>
              </a:solidFill>
              <a:latin typeface="Nunito" pitchFamily="2" charset="0"/>
            </a:endParaRPr>
          </a:p>
          <a:p>
            <a:pPr marL="0" indent="0" algn="ctr">
              <a:lnSpc>
                <a:spcPts val="2799"/>
              </a:lnSpc>
              <a:buNone/>
            </a:pPr>
            <a:endParaRPr lang="en-US" sz="2800" dirty="0">
              <a:solidFill>
                <a:srgbClr val="00B0F0"/>
              </a:solidFill>
              <a:latin typeface="Nunito" pitchFamily="2" charset="0"/>
            </a:endParaRPr>
          </a:p>
          <a:p>
            <a:pPr marL="0" indent="0" algn="ctr">
              <a:lnSpc>
                <a:spcPts val="2799"/>
              </a:lnSpc>
              <a:buNone/>
            </a:pPr>
            <a:endParaRPr lang="en-US" sz="2800" dirty="0">
              <a:solidFill>
                <a:schemeClr val="bg1"/>
              </a:solidFill>
              <a:latin typeface="Nunito" pitchFamily="2" charset="0"/>
            </a:endParaRPr>
          </a:p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Universidad Nacional </a:t>
            </a:r>
            <a:r>
              <a:rPr lang="en-US" sz="2800" b="1" dirty="0" err="1">
                <a:solidFill>
                  <a:schemeClr val="bg1"/>
                </a:solidFill>
                <a:latin typeface="Nunito" pitchFamily="2" charset="0"/>
              </a:rPr>
              <a:t>Abierta</a:t>
            </a: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 y a </a:t>
            </a:r>
            <a:r>
              <a:rPr lang="en-US" sz="2800" b="1" dirty="0" err="1">
                <a:solidFill>
                  <a:schemeClr val="bg1"/>
                </a:solidFill>
                <a:latin typeface="Nunito" pitchFamily="2" charset="0"/>
              </a:rPr>
              <a:t>Distancia</a:t>
            </a: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 UNAD</a:t>
            </a:r>
          </a:p>
          <a:p>
            <a:pPr marL="0" indent="0" algn="ctr">
              <a:lnSpc>
                <a:spcPts val="2799"/>
              </a:lnSpc>
              <a:buNone/>
            </a:pPr>
            <a:endParaRPr lang="en-US" sz="2800" b="1" dirty="0">
              <a:solidFill>
                <a:schemeClr val="bg1"/>
              </a:solidFill>
              <a:latin typeface="Nunito" pitchFamily="2" charset="0"/>
            </a:endParaRPr>
          </a:p>
          <a:p>
            <a:pPr marL="0" indent="0" algn="ctr">
              <a:lnSpc>
                <a:spcPts val="2799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2024</a:t>
            </a:r>
          </a:p>
          <a:p>
            <a:pPr marL="0" indent="0">
              <a:lnSpc>
                <a:spcPts val="2799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4E7E7B47-42AA-2F9F-345E-3F31DE0D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7204" y="218261"/>
            <a:ext cx="3029718" cy="23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0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348389" y="13205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Bibliografía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459236"/>
            <a:ext cx="9933503" cy="4449842"/>
          </a:xfrm>
          <a:prstGeom prst="roundRect">
            <a:avLst>
              <a:gd name="adj" fmla="val 8988"/>
            </a:avLst>
          </a:prstGeom>
          <a:solidFill>
            <a:srgbClr val="00002E"/>
          </a:solidFill>
          <a:ln w="53340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6" name="Text 3"/>
          <p:cNvSpPr/>
          <p:nvPr/>
        </p:nvSpPr>
        <p:spPr>
          <a:xfrm>
            <a:off x="2623899" y="2653427"/>
            <a:ext cx="938248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OWASP. (2021). OWASP Top 10. https://owasp.org/www-project-top-ten/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623899" y="3313390"/>
            <a:ext cx="938248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ISO/IEC. (2013). ISO/IEC 27001:2013 - Information security management. https://www.iso.org/standard/54534.html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623899" y="4328755"/>
            <a:ext cx="938248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NIST. (2016). NIST Special Publication 800-171. https://csrc.nist.gov/publications/detail/sp/800-171/rev-2/final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623899" y="5344120"/>
            <a:ext cx="938248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PCI Security Standards Council. (2018). PCI DSS. https://www.pcisecuritystandards.org/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623899" y="6004084"/>
            <a:ext cx="938248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Center for Internet Security. (2021). CIS Controls. https://www.cisecurity.org/controls/cis-controls-list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5789" y="504522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Que es la seguridad de la información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23409" y="3048595"/>
            <a:ext cx="7477601" cy="2200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271206-4ECA-E0FE-473C-2D73782211DC}"/>
              </a:ext>
            </a:extLst>
          </p:cNvPr>
          <p:cNvSpPr txBox="1"/>
          <p:nvPr/>
        </p:nvSpPr>
        <p:spPr>
          <a:xfrm>
            <a:off x="6323409" y="3048595"/>
            <a:ext cx="7629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 el conjunto de medidas y prácticas destinadas a proteger la información contra diversos riesgos que puedan comprometer su confidencialidad, integridad y disponibilidad. Estos tres principios fundamentales se conocen como la triada CIA (</a:t>
            </a:r>
            <a:r>
              <a:rPr lang="es-ES" sz="2800" dirty="0" err="1">
                <a:solidFill>
                  <a:schemeClr val="bg1"/>
                </a:solidFill>
              </a:rPr>
              <a:t>Confidentiality</a:t>
            </a:r>
            <a:r>
              <a:rPr lang="es-ES" sz="2800" dirty="0">
                <a:solidFill>
                  <a:schemeClr val="bg1"/>
                </a:solidFill>
              </a:rPr>
              <a:t>, </a:t>
            </a:r>
            <a:r>
              <a:rPr lang="es-ES" sz="2800" dirty="0" err="1">
                <a:solidFill>
                  <a:schemeClr val="bg1"/>
                </a:solidFill>
              </a:rPr>
              <a:t>Integrity</a:t>
            </a:r>
            <a:r>
              <a:rPr lang="es-ES" sz="2800" dirty="0">
                <a:solidFill>
                  <a:schemeClr val="bg1"/>
                </a:solidFill>
              </a:rPr>
              <a:t>, </a:t>
            </a:r>
            <a:r>
              <a:rPr lang="es-ES" sz="2800" dirty="0" err="1">
                <a:solidFill>
                  <a:schemeClr val="bg1"/>
                </a:solidFill>
              </a:rPr>
              <a:t>Availability</a:t>
            </a:r>
            <a:r>
              <a:rPr lang="es-ES" sz="2800" dirty="0">
                <a:solidFill>
                  <a:schemeClr val="bg1"/>
                </a:solidFill>
              </a:rPr>
              <a:t>).</a:t>
            </a:r>
            <a:endParaRPr lang="es-419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348389" y="151411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Importancia de la seguridad de la información en la actualidad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458289"/>
            <a:ext cx="29434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Aumento de Amenazas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027646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Los ciberataques y la piratería informática son cada vez más frecuentes y sofisticados, poniendo en riesgo la confidencialidad, integridad y disponibilidad de la información.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458289"/>
            <a:ext cx="28434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Regulaciones Estrictas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027646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Existen leyes y normativas cada vez más exigentes que obligan a las organizaciones a implementar medidas de seguridad para proteger los datos de sus clientes y empleados.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458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Confianza del Cliente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027646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Una sólida reputación en seguridad informática es clave para mantener la confianza de los clientes y preservar la competitividad de la empresa.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348389" y="129063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Ventajas de implementar un desarrollo seguro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29731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6" name="Text 3"/>
          <p:cNvSpPr/>
          <p:nvPr/>
        </p:nvSpPr>
        <p:spPr>
          <a:xfrm>
            <a:off x="2498288" y="333898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Reducción de Riesgos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85405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 desarrollo seguro desde el principio evita brechas de seguridad costosas y daños reputacionales.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0" name="Text 7"/>
          <p:cNvSpPr/>
          <p:nvPr/>
        </p:nvSpPr>
        <p:spPr>
          <a:xfrm>
            <a:off x="7576185" y="333898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73636"/>
            <a:ext cx="31727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Cumplimiento Normativo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54053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Ayuda a cumplir con las regulaciones de privacidad y seguridad de datos vigentes.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53160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4" name="Text 11"/>
          <p:cNvSpPr/>
          <p:nvPr/>
        </p:nvSpPr>
        <p:spPr>
          <a:xfrm>
            <a:off x="2498288" y="535769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Confianza del Usuario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070503" y="5872758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Genera mayor confianza en los clientes al demostrar un compromiso con la seguridad.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8" name="Text 15"/>
          <p:cNvSpPr/>
          <p:nvPr/>
        </p:nvSpPr>
        <p:spPr>
          <a:xfrm>
            <a:off x="7576185" y="535769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Eficiencia en Costos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 más barato implementar seguridad desde el inicio que corregir vulnerabilidades posteriormente.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348389" y="703302"/>
            <a:ext cx="9933503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Estándares existentes para la seguridad de la información y sus beneficios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230761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6" name="Text 3"/>
          <p:cNvSpPr/>
          <p:nvPr/>
        </p:nvSpPr>
        <p:spPr>
          <a:xfrm>
            <a:off x="2593419" y="34757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ISO/IEC 27001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3419" y="3956209"/>
            <a:ext cx="43656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Establece requisitos para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implementar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un-Sistema de Gestión de Seguridad de la Información (SGSI).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230761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 6"/>
          <p:cNvSpPr/>
          <p:nvPr/>
        </p:nvSpPr>
        <p:spPr>
          <a:xfrm>
            <a:off x="7671316" y="34757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NIST SP 800-171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1316" y="3956209"/>
            <a:ext cx="43656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Proporciona pautas para proteger la información confidencial del gobierno de EE.UU.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5489615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2" name="Text 9"/>
          <p:cNvSpPr/>
          <p:nvPr/>
        </p:nvSpPr>
        <p:spPr>
          <a:xfrm>
            <a:off x="2593419" y="5734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PCI DSS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3419" y="6215062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Regula la seguridad de los pagos con tarjeta de crédito para evitar fraudes.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489615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5" name="Text 12"/>
          <p:cNvSpPr/>
          <p:nvPr/>
        </p:nvSpPr>
        <p:spPr>
          <a:xfrm>
            <a:off x="7671316" y="5734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CIS Controls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1316" y="6215062"/>
            <a:ext cx="43656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Guía para implementar controles de seguridad efectivos y priorizados en las organizaciones.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" y="33152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989" y="164425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Las cinco vulnerabilidades más críticas según OWASP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 flipH="1">
            <a:off x="4837984" y="1717594"/>
            <a:ext cx="45719" cy="6156405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Shape 3"/>
          <p:cNvSpPr/>
          <p:nvPr/>
        </p:nvSpPr>
        <p:spPr>
          <a:xfrm>
            <a:off x="5074027" y="2920715"/>
            <a:ext cx="777597" cy="27742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Shape 4"/>
          <p:cNvSpPr/>
          <p:nvPr/>
        </p:nvSpPr>
        <p:spPr>
          <a:xfrm>
            <a:off x="4574084" y="268467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 5"/>
          <p:cNvSpPr/>
          <p:nvPr/>
        </p:nvSpPr>
        <p:spPr>
          <a:xfrm>
            <a:off x="4723983" y="2726346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7332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accent4"/>
                </a:solidFill>
                <a:latin typeface="Nunito" pitchFamily="34" charset="0"/>
              </a:rPr>
              <a:t>Perdida de Control de Acceso</a:t>
            </a:r>
            <a:endParaRPr lang="en-US" sz="2187" dirty="0">
              <a:solidFill>
                <a:schemeClr val="accent4"/>
              </a:solidFill>
            </a:endParaRPr>
          </a:p>
        </p:txBody>
      </p:sp>
      <p:sp>
        <p:nvSpPr>
          <p:cNvPr id="11" name="Text 7"/>
          <p:cNvSpPr/>
          <p:nvPr/>
        </p:nvSpPr>
        <p:spPr>
          <a:xfrm>
            <a:off x="6046113" y="321366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s-419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Fallas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la </a:t>
            </a:r>
            <a:r>
              <a:rPr lang="es-419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correcta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implementación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mecanismos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autenticación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y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gestión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sesiones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745295"/>
            <a:ext cx="777597" cy="27742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Shape 9"/>
          <p:cNvSpPr/>
          <p:nvPr/>
        </p:nvSpPr>
        <p:spPr>
          <a:xfrm>
            <a:off x="4574084" y="450925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4" name="Text 10"/>
          <p:cNvSpPr/>
          <p:nvPr/>
        </p:nvSpPr>
        <p:spPr>
          <a:xfrm>
            <a:off x="4723983" y="4550926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557832"/>
            <a:ext cx="45822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</a:rPr>
              <a:t>Fallas Criptograficas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503824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Ocurren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cuando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se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utilizan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algoritmos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criptográficos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,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protocolos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o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implementaciones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de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manera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insegura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.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Comprometen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la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confidencialidad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,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integridad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y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autenticidad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de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los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datos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603028"/>
            <a:ext cx="777597" cy="27742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Shape 14"/>
          <p:cNvSpPr/>
          <p:nvPr/>
        </p:nvSpPr>
        <p:spPr>
          <a:xfrm>
            <a:off x="4574084" y="636698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9" name="Text 15"/>
          <p:cNvSpPr/>
          <p:nvPr/>
        </p:nvSpPr>
        <p:spPr>
          <a:xfrm>
            <a:off x="4723983" y="640865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6415564"/>
            <a:ext cx="38452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</a:rPr>
              <a:t>Inyección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87585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Ocurre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cuando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no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confiables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envían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 un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intérprete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parte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una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consulta o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comando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58267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989" y="164425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Las cinco vulnerabilidades más críticas según OWASP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 flipH="1">
            <a:off x="4837983" y="1717595"/>
            <a:ext cx="45719" cy="4480006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Shape 3"/>
          <p:cNvSpPr/>
          <p:nvPr/>
        </p:nvSpPr>
        <p:spPr>
          <a:xfrm>
            <a:off x="5074027" y="2920715"/>
            <a:ext cx="777597" cy="27742"/>
          </a:xfrm>
          <a:prstGeom prst="rect">
            <a:avLst/>
          </a:prstGeom>
          <a:solidFill>
            <a:srgbClr val="00B050"/>
          </a:solidFill>
          <a:ln/>
        </p:spPr>
        <p:txBody>
          <a:bodyPr/>
          <a:lstStyle/>
          <a:p>
            <a:endParaRPr lang="es-CO">
              <a:solidFill>
                <a:srgbClr val="00B050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4574084" y="268467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 5"/>
          <p:cNvSpPr/>
          <p:nvPr/>
        </p:nvSpPr>
        <p:spPr>
          <a:xfrm>
            <a:off x="4723983" y="2726346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B050"/>
                </a:solidFill>
                <a:latin typeface="Nunito" pitchFamily="34" charset="0"/>
              </a:rPr>
              <a:t>4</a:t>
            </a:r>
            <a:endParaRPr lang="en-US" sz="2624" dirty="0">
              <a:solidFill>
                <a:srgbClr val="00B050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6046113" y="27332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00B050"/>
                </a:solidFill>
                <a:latin typeface="Nunito" pitchFamily="34" charset="0"/>
              </a:rPr>
              <a:t>Diseño</a:t>
            </a:r>
            <a:r>
              <a:rPr lang="en-US" sz="2187" b="1" dirty="0">
                <a:solidFill>
                  <a:srgbClr val="00B050"/>
                </a:solidFill>
                <a:latin typeface="Nunito" pitchFamily="34" charset="0"/>
              </a:rPr>
              <a:t> </a:t>
            </a:r>
            <a:r>
              <a:rPr lang="en-US" sz="2187" b="1" dirty="0" err="1">
                <a:solidFill>
                  <a:srgbClr val="00B050"/>
                </a:solidFill>
                <a:latin typeface="Nunito" pitchFamily="34" charset="0"/>
              </a:rPr>
              <a:t>Inseguro</a:t>
            </a:r>
            <a:endParaRPr lang="en-US" sz="2187" dirty="0">
              <a:solidFill>
                <a:srgbClr val="00B050"/>
              </a:solidFill>
            </a:endParaRPr>
          </a:p>
        </p:txBody>
      </p:sp>
      <p:sp>
        <p:nvSpPr>
          <p:cNvPr id="11" name="Text 7"/>
          <p:cNvSpPr/>
          <p:nvPr/>
        </p:nvSpPr>
        <p:spPr>
          <a:xfrm>
            <a:off x="6046113" y="321366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Se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refiere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a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problemas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en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la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arquitectura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y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diseño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de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una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aplicación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que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comprometen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su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seguridad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745295"/>
            <a:ext cx="777597" cy="27742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Shape 9"/>
          <p:cNvSpPr/>
          <p:nvPr/>
        </p:nvSpPr>
        <p:spPr>
          <a:xfrm>
            <a:off x="4574084" y="450925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4" name="Text 10"/>
          <p:cNvSpPr/>
          <p:nvPr/>
        </p:nvSpPr>
        <p:spPr>
          <a:xfrm>
            <a:off x="4723983" y="4550926"/>
            <a:ext cx="200025" cy="416481"/>
          </a:xfrm>
          <a:prstGeom prst="rect">
            <a:avLst/>
          </a:prstGeom>
          <a:noFill/>
          <a:ln>
            <a:noFill/>
          </a:ln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chemeClr val="bg1"/>
                </a:solidFill>
                <a:latin typeface="Nunito" pitchFamily="34" charset="0"/>
              </a:rPr>
              <a:t>5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5" name="Text 11"/>
          <p:cNvSpPr/>
          <p:nvPr/>
        </p:nvSpPr>
        <p:spPr>
          <a:xfrm>
            <a:off x="6046113" y="4557832"/>
            <a:ext cx="45822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err="1">
                <a:solidFill>
                  <a:schemeClr val="bg1"/>
                </a:solidFill>
                <a:latin typeface="Nunito" pitchFamily="34" charset="0"/>
              </a:rPr>
              <a:t>Configuración</a:t>
            </a:r>
            <a:r>
              <a:rPr lang="en-US" sz="2187" b="1" dirty="0">
                <a:solidFill>
                  <a:schemeClr val="bg1"/>
                </a:solidFill>
                <a:latin typeface="Nunito" pitchFamily="34" charset="0"/>
              </a:rPr>
              <a:t> de </a:t>
            </a:r>
            <a:r>
              <a:rPr lang="en-US" sz="2187" b="1" dirty="0" err="1">
                <a:solidFill>
                  <a:schemeClr val="bg1"/>
                </a:solidFill>
                <a:latin typeface="Nunito" pitchFamily="34" charset="0"/>
              </a:rPr>
              <a:t>Seguridad</a:t>
            </a:r>
            <a:r>
              <a:rPr lang="en-US" sz="2187" b="1" dirty="0">
                <a:solidFill>
                  <a:schemeClr val="bg1"/>
                </a:solidFill>
                <a:latin typeface="Nunito" pitchFamily="34" charset="0"/>
              </a:rPr>
              <a:t> </a:t>
            </a:r>
            <a:r>
              <a:rPr lang="en-US" sz="2187" b="1" dirty="0" err="1">
                <a:solidFill>
                  <a:schemeClr val="bg1"/>
                </a:solidFill>
                <a:latin typeface="Nunito" pitchFamily="34" charset="0"/>
              </a:rPr>
              <a:t>Incorrecta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6046113" y="503824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Ocurre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cuando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las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configuraciones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de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seguridad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no se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aplican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adecuadamente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o se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dejan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en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valores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predeterminados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.</a:t>
            </a:r>
            <a:endParaRPr lang="en-US" sz="1750" dirty="0"/>
          </a:p>
        </p:txBody>
      </p:sp>
      <p:sp>
        <p:nvSpPr>
          <p:cNvPr id="19" name="Text 15"/>
          <p:cNvSpPr/>
          <p:nvPr/>
        </p:nvSpPr>
        <p:spPr>
          <a:xfrm>
            <a:off x="4723983" y="640865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25960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1"/>
          <p:cNvSpPr/>
          <p:nvPr/>
        </p:nvSpPr>
        <p:spPr>
          <a:xfrm>
            <a:off x="2348389" y="187368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Explicación de las vulnerabilidades críticas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Inyección SQL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3872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Permite a los atacantes manipular consultas SQL para acceder a información confidencial.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81785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Cross-Site Scripting (XSS)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73440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Permite a los atacantes inyectar código malicioso en páginas web para robar sesiones o datos.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81785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Configuración de Seguridad Incorrecta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73440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Exponer ajustes, librerías o componentes vulnerables aumenta los riesgos de intrusión.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2"/>
          <p:cNvSpPr/>
          <p:nvPr/>
        </p:nvSpPr>
        <p:spPr>
          <a:xfrm>
            <a:off x="2348389" y="140708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Implementación de medidas de seguridad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3129082"/>
            <a:ext cx="3311128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570559" y="4351020"/>
            <a:ext cx="286678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Parches y Actualizaciones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570559" y="5178623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Mantener los sistemas y aplicaciones actualizados para corregir vulnerabilidades conocidas.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517" y="3129082"/>
            <a:ext cx="331112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881687" y="43510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Cifrado de Datos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881687" y="4831437"/>
            <a:ext cx="28667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Aplicar algoritmos de cifrado robustos para proteger la confidencialidad de la información.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645" y="3129082"/>
            <a:ext cx="3311247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192816" y="43510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Autenticación Fuerte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192816" y="4831437"/>
            <a:ext cx="28669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Implementar métodos de autenticación seguros como autenticación de dos factores.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699</Words>
  <Application>Microsoft Office PowerPoint</Application>
  <PresentationFormat>Personalizado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Nunito</vt:lpstr>
      <vt:lpstr>PT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JOSE FERNANDO ARARAT MORENO</cp:lastModifiedBy>
  <cp:revision>5</cp:revision>
  <dcterms:created xsi:type="dcterms:W3CDTF">2024-05-26T12:35:53Z</dcterms:created>
  <dcterms:modified xsi:type="dcterms:W3CDTF">2024-05-26T14:41:21Z</dcterms:modified>
</cp:coreProperties>
</file>