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335" r:id="rId5"/>
    <p:sldId id="351" r:id="rId6"/>
    <p:sldId id="343" r:id="rId7"/>
    <p:sldId id="355" r:id="rId8"/>
    <p:sldId id="356" r:id="rId9"/>
    <p:sldId id="357" r:id="rId10"/>
    <p:sldId id="346" r:id="rId11"/>
    <p:sldId id="347" r:id="rId12"/>
    <p:sldId id="321" r:id="rId13"/>
    <p:sldId id="352" r:id="rId14"/>
    <p:sldId id="350" r:id="rId1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LEDO, FERNANDO {PEP}" initials="TF{" lastIdx="1" clrIdx="0">
    <p:extLst>
      <p:ext uri="{19B8F6BF-5375-455C-9EA6-DF929625EA0E}">
        <p15:presenceInfo xmlns:p15="http://schemas.microsoft.com/office/powerpoint/2012/main" userId="S::FERNANDO.TOLEDO@pepsico.com::01368cba-16ed-4dbc-94a2-0b34257976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3672"/>
        <p:guide pos="3840"/>
      </p:guideLst>
    </p:cSldViewPr>
  </p:slideViewPr>
  <p:outlineViewPr>
    <p:cViewPr>
      <p:scale>
        <a:sx n="33" d="100"/>
        <a:sy n="33" d="100"/>
      </p:scale>
      <p:origin x="0" y="-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6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833E692-37F4-4612-922E-EE1276126E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2D2E35B-508F-49FE-AAFF-D3AF518B1A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C9837-5188-481F-B2E8-ACAEA409BEEF}" type="datetime1">
              <a:rPr lang="pt-BR" smtClean="0"/>
              <a:t>27/05/2022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9C2D7C-00F3-42DC-B905-0CFEAB4C38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960EF0A-BE5A-4882-8D38-B6F0D9D2FC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44466-40F5-4FCC-A051-94E711F37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2931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82CD-48A3-4F8D-8349-30232A11CEA8}" type="datetime1">
              <a:rPr lang="pt-BR" smtClean="0"/>
              <a:pPr/>
              <a:t>27/05/2022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56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480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447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887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639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274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501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995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913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748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397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E31DFB3-42E8-9540-92FB-4AE3F420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1"/>
            <a:ext cx="11158847" cy="5824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pt-BR" noProof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F13C1B90-0A14-7B4B-B05B-357A6A88291E}"/>
              </a:ext>
            </a:extLst>
          </p:cNvPr>
          <p:cNvCxnSpPr>
            <a:cxnSpLocks/>
          </p:cNvCxnSpPr>
          <p:nvPr userDrawn="1"/>
        </p:nvCxnSpPr>
        <p:spPr>
          <a:xfrm>
            <a:off x="1036261" y="4159793"/>
            <a:ext cx="10122586" cy="0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spaço Reservado para Conteúdo 10">
            <a:extLst>
              <a:ext uri="{FF2B5EF4-FFF2-40B4-BE49-F238E27FC236}">
                <a16:creationId xmlns:a16="http://schemas.microsoft.com/office/drawing/2014/main" id="{90097E88-8912-8A4F-9D00-BDA132434F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33153" y="4728131"/>
            <a:ext cx="7806047" cy="281164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58E2CE6-6A25-40B9-BD31-82C75073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3" y="1656344"/>
            <a:ext cx="7805737" cy="2113466"/>
          </a:xfrm>
          <a:prstGeom prst="rect">
            <a:avLst/>
          </a:prstGeo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Conteúdo 3">
            <a:extLst>
              <a:ext uri="{FF2B5EF4-FFF2-40B4-BE49-F238E27FC236}">
                <a16:creationId xmlns:a16="http://schemas.microsoft.com/office/drawing/2014/main" id="{91C010F4-E1E5-354F-9B4A-6253D3DC2F9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036641" y="3044590"/>
            <a:ext cx="4868860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3">
            <a:extLst>
              <a:ext uri="{FF2B5EF4-FFF2-40B4-BE49-F238E27FC236}">
                <a16:creationId xmlns:a16="http://schemas.microsoft.com/office/drawing/2014/main" id="{C2F7C8C0-EB32-3C44-930E-DE05403C543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85649" y="3044590"/>
            <a:ext cx="4868860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E06473F2-000A-7C44-9048-A0C0D4B6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pt-BR" noProof="0"/>
              <a:t>Clique para editar o título Mestre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6A0597E-7AE3-F242-9DDF-F678A5E11458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ço Reservado para Texto 4">
            <a:extLst>
              <a:ext uri="{FF2B5EF4-FFF2-40B4-BE49-F238E27FC236}">
                <a16:creationId xmlns:a16="http://schemas.microsoft.com/office/drawing/2014/main" id="{EAB7162A-656B-3447-976F-951853C325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4963884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4" name="Espaço Reservado para Texto 4">
            <a:extLst>
              <a:ext uri="{FF2B5EF4-FFF2-40B4-BE49-F238E27FC236}">
                <a16:creationId xmlns:a16="http://schemas.microsoft.com/office/drawing/2014/main" id="{C8B98E47-9A5A-E54C-A093-86D516AAD0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58199" y="2328554"/>
            <a:ext cx="4868860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E274C5-9C2D-4A46-AEAE-9DBE1C41747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 rtlCol="0"/>
          <a:lstStyle/>
          <a:p>
            <a:pPr rtl="0"/>
            <a:r>
              <a:rPr lang="pt-BR" noProof="0"/>
              <a:t>3 de setembro de 20XX 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419017-8DD9-4B28-B0F1-E82FFB8C1DF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 rtlCol="0"/>
          <a:lstStyle/>
          <a:p>
            <a:pPr rtl="0"/>
            <a:r>
              <a:rPr lang="pt-BR" noProof="0">
                <a:solidFill>
                  <a:schemeClr val="bg1"/>
                </a:solidFill>
              </a:rPr>
              <a:t>Análise Anual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A0BFF08-A844-4449-9EC2-5B6B6C2D62A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73675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2476683E-62F2-7746-A136-3A729C70D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52691"/>
            <a:ext cx="3078159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7" name="Espaço Reservado para Conteúdo 3">
            <a:extLst>
              <a:ext uri="{FF2B5EF4-FFF2-40B4-BE49-F238E27FC236}">
                <a16:creationId xmlns:a16="http://schemas.microsoft.com/office/drawing/2014/main" id="{5EF5BDE3-656A-414E-BE18-702CA738A9D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039099" y="3044590"/>
            <a:ext cx="3115409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9" name="Espaço Reservado para Conteúdo 3">
            <a:extLst>
              <a:ext uri="{FF2B5EF4-FFF2-40B4-BE49-F238E27FC236}">
                <a16:creationId xmlns:a16="http://schemas.microsoft.com/office/drawing/2014/main" id="{0EAADDF0-090D-2C4F-BE2D-160C2C55029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39760" y="3044590"/>
            <a:ext cx="3115409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3E0EAFBC-DE77-7648-95EC-91DDA529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pt-BR" noProof="0"/>
              <a:t>Clique para editar o título Mestre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2A16A97-402E-8040-9B48-1B6ED23ABC4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B4BD319C-69C3-3D46-977C-F80FD35E3C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3173184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7" name="Espaço Reservado para Texto 4">
            <a:extLst>
              <a:ext uri="{FF2B5EF4-FFF2-40B4-BE49-F238E27FC236}">
                <a16:creationId xmlns:a16="http://schemas.microsoft.com/office/drawing/2014/main" id="{4F6FB95E-AD0D-3843-8241-AB907F5915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66252" y="2328554"/>
            <a:ext cx="3115409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8" name="Espaço Reservado para Texto 4">
            <a:extLst>
              <a:ext uri="{FF2B5EF4-FFF2-40B4-BE49-F238E27FC236}">
                <a16:creationId xmlns:a16="http://schemas.microsoft.com/office/drawing/2014/main" id="{CC85BB87-C622-304F-9F58-8716188AA54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33114" y="2328554"/>
            <a:ext cx="3115409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C6B0B5-56D6-429D-BC3A-5E501EDADA8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t-BR" noProof="0"/>
              <a:t>3 de setembro de 20XX 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88DFE9-DB89-4EB9-9FB1-D484EC0C1B5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BR" noProof="0">
                <a:solidFill>
                  <a:schemeClr val="bg1"/>
                </a:solidFill>
              </a:rPr>
              <a:t>Análise Anual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50C09F4-4087-4A1E-B8B8-85A748DC901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38980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80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5D6FA74B-53F8-584F-85D3-47FB14D4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pt-BR" noProof="0"/>
              <a:t>Clique para editar o título Mestre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DC152369-C198-1E48-8F65-F6AC0534DFF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8921E4-02B0-3748-9844-933F710058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21923"/>
            <a:ext cx="4876800" cy="3825952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43048678-0BD6-C448-8690-BD61FC6095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48400" y="2286000"/>
            <a:ext cx="4876800" cy="2746375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C8134C-ADB9-4E1C-97DD-12E5DE2C775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 rtlCol="0"/>
          <a:lstStyle/>
          <a:p>
            <a:pPr rtl="0"/>
            <a:r>
              <a:rPr lang="pt-BR" noProof="0"/>
              <a:t>3 de setembro de 20XX 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A0C24D-14BB-46C9-A4C2-DB15E4FB9B2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noProof="0">
                <a:solidFill>
                  <a:schemeClr val="bg1"/>
                </a:solidFill>
              </a:rPr>
              <a:t>Análise Anual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033D085-5F13-41E2-9C46-08E3E2846C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33889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107" y="999068"/>
            <a:ext cx="48768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25" name="Espaço Reservado para Conteúdo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7107" y="2286003"/>
            <a:ext cx="4876800" cy="2332729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6261560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90600"/>
            <a:ext cx="4837176" cy="4837176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Conteúdo 13">
            <a:extLst>
              <a:ext uri="{FF2B5EF4-FFF2-40B4-BE49-F238E27FC236}">
                <a16:creationId xmlns:a16="http://schemas.microsoft.com/office/drawing/2014/main" id="{8B57D363-927D-CE43-AD8A-2F5E6CC59E9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57107" y="4659581"/>
            <a:ext cx="4876800" cy="543031"/>
          </a:xfrm>
          <a:prstGeom prst="rect">
            <a:avLst/>
          </a:prstGeom>
        </p:spPr>
        <p:txBody>
          <a:bodyPr lIns="0" tIns="0" rIns="0" bIns="0" rtlCol="0" anchor="t"/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B2FDBC3-20E9-45B6-850D-2F34EA22D1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 rtlCol="0"/>
          <a:lstStyle/>
          <a:p>
            <a:pPr rtl="0"/>
            <a:r>
              <a:rPr lang="pt-BR" noProof="0"/>
              <a:t>3 de setembro de 20XX 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C17A152-7FD0-42FA-9937-8667D4B751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noProof="0">
                <a:solidFill>
                  <a:schemeClr val="bg1"/>
                </a:solidFill>
              </a:rPr>
              <a:t>Análise Anual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B687AABD-BCAB-4325-8510-954CAAD92A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1854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E7687ADE-BAA9-634F-96B8-ACF4EE9BD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pt-BR" noProof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286000"/>
            <a:ext cx="7810499" cy="2904530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lnSpc>
                <a:spcPct val="100000"/>
              </a:lnSpc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BBEC4E73-6A9F-2F46-89D1-559CE56C12BE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ítulo 1">
            <a:extLst>
              <a:ext uri="{FF2B5EF4-FFF2-40B4-BE49-F238E27FC236}">
                <a16:creationId xmlns:a16="http://schemas.microsoft.com/office/drawing/2014/main" id="{88BFD865-74BB-5B40-8DA8-7D7B921A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5A4B708A-874B-4F75-A235-6908EB43FA8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r>
              <a:rPr lang="pt-BR" noProof="0"/>
              <a:t>3 de setembro de 20XX </a:t>
            </a:r>
          </a:p>
        </p:txBody>
      </p:sp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71D589B3-67A1-4B39-9EEF-2FB7AB10EC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noProof="0">
                <a:solidFill>
                  <a:schemeClr val="bg1"/>
                </a:solidFill>
              </a:rPr>
              <a:t>Análise Anual</a:t>
            </a:r>
          </a:p>
        </p:txBody>
      </p:sp>
      <p:sp>
        <p:nvSpPr>
          <p:cNvPr id="14" name="Espaço Reservado para o Número do Slide 13">
            <a:extLst>
              <a:ext uri="{FF2B5EF4-FFF2-40B4-BE49-F238E27FC236}">
                <a16:creationId xmlns:a16="http://schemas.microsoft.com/office/drawing/2014/main" id="{F5D91E6B-55B5-4092-AD3B-F7E1FD0045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11631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48768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25" name="Espaço Reservado para Conteúdo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4876800" cy="3568696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4824" y="990600"/>
            <a:ext cx="4837176" cy="4837176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AAE1D3B9-B2D1-4927-BE44-8408FBD84C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r>
              <a:rPr lang="pt-BR" noProof="0"/>
              <a:t>3 de setembro de 20XX 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67447116-BCE7-456E-88B8-96ADC76E5F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noProof="0">
                <a:solidFill>
                  <a:schemeClr val="bg1"/>
                </a:solidFill>
              </a:rPr>
              <a:t>Análise Anual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3B6347-A35F-4216-9988-7393E598E1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26016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bra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FD808B2-C5CA-FE45-B556-461D856BF7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425CA9F-967F-1545-8E32-09F4DB0F04F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4475" y="1862667"/>
            <a:ext cx="10103049" cy="867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ítulo 1">
            <a:extLst>
              <a:ext uri="{FF2B5EF4-FFF2-40B4-BE49-F238E27FC236}">
                <a16:creationId xmlns:a16="http://schemas.microsoft.com/office/drawing/2014/main" id="{69DD4EBD-237B-7245-A9C2-A37674E2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81577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BBA6D65B-10A2-D743-9FFA-D14B8696F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pt-BR" noProof="0"/>
          </a:p>
        </p:txBody>
      </p:sp>
      <p:sp>
        <p:nvSpPr>
          <p:cNvPr id="10" name="Espaço Reservado para Gráfico 3">
            <a:extLst>
              <a:ext uri="{FF2B5EF4-FFF2-40B4-BE49-F238E27FC236}">
                <a16:creationId xmlns:a16="http://schemas.microsoft.com/office/drawing/2014/main" id="{FCB9F5CF-0F1D-284B-B997-AC308FED47B9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951345" y="2286000"/>
            <a:ext cx="9145155" cy="3164926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A5652B48-7CDD-5645-B29B-54727CA5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pt-BR" noProof="0"/>
              <a:t>Clique para editar o título Mestre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0C0F4C76-2690-7448-8D03-9692C2BB101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1C09B5-CD25-4B65-9120-D8EBD79ABC8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 rtlCol="0"/>
          <a:lstStyle/>
          <a:p>
            <a:pPr rtl="0"/>
            <a:r>
              <a:rPr lang="pt-BR" noProof="0"/>
              <a:t>3 de setembro de 20XX 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6281DE-BBF4-4AA1-B110-DC418232A01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noProof="0">
                <a:solidFill>
                  <a:schemeClr val="bg1"/>
                </a:solidFill>
              </a:rPr>
              <a:t>Análise Anual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839333A-6926-414D-9C9D-B62395A38A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53965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1855E5B9-5A63-2D46-8653-3FD1F538F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4453"/>
            <a:ext cx="11158847" cy="58248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pt-BR" noProof="0"/>
          </a:p>
        </p:txBody>
      </p:sp>
      <p:sp>
        <p:nvSpPr>
          <p:cNvPr id="3" name="Espaço Reservado para Tabela 2">
            <a:extLst>
              <a:ext uri="{FF2B5EF4-FFF2-40B4-BE49-F238E27FC236}">
                <a16:creationId xmlns:a16="http://schemas.microsoft.com/office/drawing/2014/main" id="{03FB492B-801F-1741-BD1B-89F9C6BFF0E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028700" y="2423161"/>
            <a:ext cx="9067800" cy="222740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tabela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774545B3-0290-D848-BDB5-811BC52B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0096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pt-BR" noProof="0"/>
              <a:t>Clique para editar o título Mestre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03709460-09E4-854A-889B-491A934DE40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0F749A19-BE29-4599-ABBE-E7C61FF9EE3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r>
              <a:rPr lang="pt-BR" noProof="0"/>
              <a:t>3 de setembro de 20XX 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98F30C11-6611-47E2-9CF7-8EE77F4CD1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noProof="0">
                <a:solidFill>
                  <a:schemeClr val="bg1"/>
                </a:solidFill>
              </a:rPr>
              <a:t>Análise Anual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5AF710E8-4CE9-4D79-8121-DD559D321E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3503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36A99595-F780-594B-8C36-E4E5AF5E1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pt-BR" noProof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04AFB169-81B7-454B-BE19-407333C86F3B}"/>
              </a:ext>
            </a:extLst>
          </p:cNvPr>
          <p:cNvCxnSpPr>
            <a:cxnSpLocks/>
          </p:cNvCxnSpPr>
          <p:nvPr userDrawn="1"/>
        </p:nvCxnSpPr>
        <p:spPr>
          <a:xfrm>
            <a:off x="2184935" y="1874704"/>
            <a:ext cx="897391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04344"/>
            <a:ext cx="7810500" cy="2989263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A06611-233D-45FA-A146-AB9D4F4A7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525" y="978781"/>
            <a:ext cx="1589372" cy="1325563"/>
          </a:xfrm>
          <a:prstGeom prst="rect">
            <a:avLst/>
          </a:prstGeom>
        </p:spPr>
        <p:txBody>
          <a:bodyPr rtlCol="0"/>
          <a:lstStyle>
            <a:lvl1pPr>
              <a:defRPr sz="20000"/>
            </a:lvl1pPr>
          </a:lstStyle>
          <a:p>
            <a:pPr rtl="0"/>
            <a:r>
              <a:rPr lang="pt-BR" noProof="0"/>
              <a:t>“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94887C6-2D97-4388-AA65-CEEA6591BFB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r>
              <a:rPr lang="pt-BR" noProof="0"/>
              <a:t>3 de setembro de 20XX 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3F84EFA-1D77-40D3-B5AC-6652DC26F0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noProof="0">
                <a:solidFill>
                  <a:schemeClr val="bg1"/>
                </a:solidFill>
              </a:rPr>
              <a:t>Análise Anual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713CA07C-1BC2-4B16-8557-27C373CFCE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26144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EFAD8BFA-14F6-F54A-AB64-29F9F7616A7D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4640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5B9E731-6B9B-024E-9360-F9F34CC66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4313437"/>
            <a:ext cx="1828800" cy="401220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0" name="Espaço Reservado para Texto 4">
            <a:extLst>
              <a:ext uri="{FF2B5EF4-FFF2-40B4-BE49-F238E27FC236}">
                <a16:creationId xmlns:a16="http://schemas.microsoft.com/office/drawing/2014/main" id="{FD3D9C96-2F42-E545-BD97-AC8568E2F4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8700" y="4752757"/>
            <a:ext cx="1828800" cy="552450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1" name="Espaço Reservado para Texto 4">
            <a:extLst>
              <a:ext uri="{FF2B5EF4-FFF2-40B4-BE49-F238E27FC236}">
                <a16:creationId xmlns:a16="http://schemas.microsoft.com/office/drawing/2014/main" id="{892AA37C-BA0F-9C4F-B098-EDFE391C47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4600" y="4332486"/>
            <a:ext cx="1828800" cy="40122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2" name="Espaço Reservado para Texto 4">
            <a:extLst>
              <a:ext uri="{FF2B5EF4-FFF2-40B4-BE49-F238E27FC236}">
                <a16:creationId xmlns:a16="http://schemas.microsoft.com/office/drawing/2014/main" id="{EEAAAC92-F1DA-6847-8D56-1ACCD5E3B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84600" y="4752757"/>
            <a:ext cx="1828800" cy="552450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3" name="Espaço Reservado para Texto 4">
            <a:extLst>
              <a:ext uri="{FF2B5EF4-FFF2-40B4-BE49-F238E27FC236}">
                <a16:creationId xmlns:a16="http://schemas.microsoft.com/office/drawing/2014/main" id="{F4E4153D-E2B3-7D4A-8D92-FF6597B2FB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31512" y="4313436"/>
            <a:ext cx="1828800" cy="42027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4" name="Espaço Reservado para Texto 4">
            <a:extLst>
              <a:ext uri="{FF2B5EF4-FFF2-40B4-BE49-F238E27FC236}">
                <a16:creationId xmlns:a16="http://schemas.microsoft.com/office/drawing/2014/main" id="{0D6B703A-5BF6-744F-A3D3-C65E3F8B3B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31512" y="4752757"/>
            <a:ext cx="1828800" cy="55245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5" name="Espaço Reservado para Texto 4">
            <a:extLst>
              <a:ext uri="{FF2B5EF4-FFF2-40B4-BE49-F238E27FC236}">
                <a16:creationId xmlns:a16="http://schemas.microsoft.com/office/drawing/2014/main" id="{982A9FE5-981A-B340-B8F8-D2DB83C196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96400" y="4332486"/>
            <a:ext cx="1828800" cy="42027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6" name="Espaço Reservado para Texto 4">
            <a:extLst>
              <a:ext uri="{FF2B5EF4-FFF2-40B4-BE49-F238E27FC236}">
                <a16:creationId xmlns:a16="http://schemas.microsoft.com/office/drawing/2014/main" id="{594B2391-B4C8-5542-8285-39BAD874EC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96400" y="4752757"/>
            <a:ext cx="1828800" cy="55245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7" name="Espaço Reservado para Imagem 25">
            <a:extLst>
              <a:ext uri="{FF2B5EF4-FFF2-40B4-BE49-F238E27FC236}">
                <a16:creationId xmlns:a16="http://schemas.microsoft.com/office/drawing/2014/main" id="{A2D87BC1-884E-CD4E-BABF-B7AF4DF786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28700" y="2308936"/>
            <a:ext cx="1828800" cy="183159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8" name="Espaço Reservado para Imagem 25">
            <a:extLst>
              <a:ext uri="{FF2B5EF4-FFF2-40B4-BE49-F238E27FC236}">
                <a16:creationId xmlns:a16="http://schemas.microsoft.com/office/drawing/2014/main" id="{DB0763B3-E65F-8A47-AA7C-C9A56C506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784600" y="2308936"/>
            <a:ext cx="1828800" cy="183159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9" name="Espaço Reservado para Imagem 25">
            <a:extLst>
              <a:ext uri="{FF2B5EF4-FFF2-40B4-BE49-F238E27FC236}">
                <a16:creationId xmlns:a16="http://schemas.microsoft.com/office/drawing/2014/main" id="{1E0F47CF-6DE7-F745-B9D8-55421009AF4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40500" y="2308936"/>
            <a:ext cx="1828800" cy="183159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0" name="Espaço Reservado para Imagem 25">
            <a:extLst>
              <a:ext uri="{FF2B5EF4-FFF2-40B4-BE49-F238E27FC236}">
                <a16:creationId xmlns:a16="http://schemas.microsoft.com/office/drawing/2014/main" id="{B4621956-6AB4-E346-8900-9AE2A51ADBC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96400" y="2314278"/>
            <a:ext cx="1828800" cy="183159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3B64062A-6292-0441-95CB-9A91F49D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83883EC-FACE-4093-9976-8B0D4C8BEBC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 rtlCol="0"/>
          <a:lstStyle/>
          <a:p>
            <a:pPr rtl="0"/>
            <a:r>
              <a:rPr lang="pt-BR" noProof="0"/>
              <a:t>3 de setembro de 20XX 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2611EE2-9C8D-405E-9ABF-8EFD1E1D6BB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 rtlCol="0"/>
          <a:lstStyle/>
          <a:p>
            <a:pPr rtl="0"/>
            <a:r>
              <a:rPr lang="pt-BR" noProof="0">
                <a:solidFill>
                  <a:schemeClr val="bg1"/>
                </a:solidFill>
              </a:rPr>
              <a:t>Análise Anual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EFE126EB-13BB-4830-A999-3778C11747A6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23963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 userDrawn="1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8" orient="horz" pos="3072" userDrawn="1">
          <p15:clr>
            <a:srgbClr val="FBAE40"/>
          </p15:clr>
        </p15:guide>
        <p15:guide id="13" pos="6384" userDrawn="1">
          <p15:clr>
            <a:srgbClr val="FBAE40"/>
          </p15:clr>
        </p15:guide>
        <p15:guide id="14" orient="horz" pos="32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ítulo 1">
            <a:extLst>
              <a:ext uri="{FF2B5EF4-FFF2-40B4-BE49-F238E27FC236}">
                <a16:creationId xmlns:a16="http://schemas.microsoft.com/office/drawing/2014/main" id="{A116A2E3-682D-BD4F-9FC9-4546B0C9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pt-BR" noProof="0"/>
              <a:t>Clique para editar o título Mestre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ED64AC08-85A6-6F44-88B4-3FAE91B70C1B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1056DE-470B-C64D-99AE-5039A021EC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3"/>
            <a:ext cx="2286000" cy="911029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7" name="Espaço Reservado para Texto 4">
            <a:extLst>
              <a:ext uri="{FF2B5EF4-FFF2-40B4-BE49-F238E27FC236}">
                <a16:creationId xmlns:a16="http://schemas.microsoft.com/office/drawing/2014/main" id="{4ADA9C53-0DC4-4D43-B80C-9B0A9E0EBD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672" y="2328553"/>
            <a:ext cx="2286000" cy="911029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8" name="Espaço Reservado para Texto 4">
            <a:extLst>
              <a:ext uri="{FF2B5EF4-FFF2-40B4-BE49-F238E27FC236}">
                <a16:creationId xmlns:a16="http://schemas.microsoft.com/office/drawing/2014/main" id="{F8E68047-DF25-AB45-A0F0-F4DFE23516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6672" y="3336211"/>
            <a:ext cx="2286000" cy="2490992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1" name="Espaço Reservado para Texto 4">
            <a:extLst>
              <a:ext uri="{FF2B5EF4-FFF2-40B4-BE49-F238E27FC236}">
                <a16:creationId xmlns:a16="http://schemas.microsoft.com/office/drawing/2014/main" id="{61DB1B27-14E7-1549-BDAA-6DD31A1B1F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39200" y="2328553"/>
            <a:ext cx="2286000" cy="911029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2" name="Espaço Reservado para Texto 4">
            <a:extLst>
              <a:ext uri="{FF2B5EF4-FFF2-40B4-BE49-F238E27FC236}">
                <a16:creationId xmlns:a16="http://schemas.microsoft.com/office/drawing/2014/main" id="{69D66743-22F2-C84F-9FD2-F350766D6C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39200" y="3331030"/>
            <a:ext cx="2286000" cy="2466536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3" name="Espaço Reservado para Texto 4">
            <a:extLst>
              <a:ext uri="{FF2B5EF4-FFF2-40B4-BE49-F238E27FC236}">
                <a16:creationId xmlns:a16="http://schemas.microsoft.com/office/drawing/2014/main" id="{4A38EF55-8739-4A40-A228-67296EA938B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74144" y="2328553"/>
            <a:ext cx="2286000" cy="911029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4" name="Espaço Reservado para Texto 4">
            <a:extLst>
              <a:ext uri="{FF2B5EF4-FFF2-40B4-BE49-F238E27FC236}">
                <a16:creationId xmlns:a16="http://schemas.microsoft.com/office/drawing/2014/main" id="{268DC74C-B0F9-2649-BEC3-BBA0BD73765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57921" y="3331029"/>
            <a:ext cx="2286000" cy="2466537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B1422B-E6C5-43B2-9F2B-DECEB381214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8377" y="3331029"/>
            <a:ext cx="2286000" cy="2466975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BC81DA9-1713-43A7-A2CF-A9525B11AF43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 rtlCol="0"/>
          <a:lstStyle/>
          <a:p>
            <a:pPr rtl="0"/>
            <a:r>
              <a:rPr lang="pt-BR" noProof="0"/>
              <a:t>3 de setembro de 20XX 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A76A8F0-5D79-4C8A-9966-308409EB26B0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/>
          <a:p>
            <a:pPr rtl="0"/>
            <a:r>
              <a:rPr lang="pt-BR" noProof="0">
                <a:solidFill>
                  <a:schemeClr val="bg1"/>
                </a:solidFill>
              </a:rPr>
              <a:t>Análise Anual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3F85BAE5-43DA-49F0-89E6-66D549C5238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99256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14" pos="14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879F22C8-3EAB-425F-ADBA-3A162D820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30818" y="6292334"/>
            <a:ext cx="1522982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 de setembro de 20XX </a:t>
            </a:r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CC4B4F87-0B31-4EDA-8270-4233B0D8F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180" y="6294120"/>
            <a:ext cx="146278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>
                <a:solidFill>
                  <a:schemeClr val="bg1"/>
                </a:solidFill>
              </a:rPr>
              <a:t>Análise Anual</a:t>
            </a:r>
          </a:p>
        </p:txBody>
      </p:sp>
      <p:sp>
        <p:nvSpPr>
          <p:cNvPr id="4" name="Espaço Reservado para o Número do Slide 5">
            <a:extLst>
              <a:ext uri="{FF2B5EF4-FFF2-40B4-BE49-F238E27FC236}">
                <a16:creationId xmlns:a16="http://schemas.microsoft.com/office/drawing/2014/main" id="{A05EC255-976A-48BF-A8A0-1ECEBDFBB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3500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7782931A-7D25-4B4B-9464-57AE418934A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74" r:id="rId2"/>
    <p:sldLayoutId id="2147483673" r:id="rId3"/>
    <p:sldLayoutId id="2147483671" r:id="rId4"/>
    <p:sldLayoutId id="2147483678" r:id="rId5"/>
    <p:sldLayoutId id="2147483676" r:id="rId6"/>
    <p:sldLayoutId id="2147483677" r:id="rId7"/>
    <p:sldLayoutId id="2147483660" r:id="rId8"/>
    <p:sldLayoutId id="2147483675" r:id="rId9"/>
    <p:sldLayoutId id="2147483679" r:id="rId10"/>
    <p:sldLayoutId id="2147483680" r:id="rId11"/>
    <p:sldLayoutId id="2147483681" r:id="rId12"/>
    <p:sldLayoutId id="214748368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7008" userDrawn="1">
          <p15:clr>
            <a:srgbClr val="F26B43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24" userDrawn="1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orient="horz" pos="624" userDrawn="1">
          <p15:clr>
            <a:srgbClr val="F26B43"/>
          </p15:clr>
        </p15:guide>
        <p15:guide id="18" orient="horz" pos="3672" userDrawn="1">
          <p15:clr>
            <a:srgbClr val="F26B43"/>
          </p15:clr>
        </p15:guide>
        <p15:guide id="19" pos="3984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9C99CF7C-AFAB-48F1-8FC3-CCCE9898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25" y="1700732"/>
            <a:ext cx="7805737" cy="2113466"/>
          </a:xfrm>
        </p:spPr>
        <p:txBody>
          <a:bodyPr rtlCol="0"/>
          <a:lstStyle/>
          <a:p>
            <a:pPr rtl="0"/>
            <a:r>
              <a:rPr lang="pt-BR" dirty="0"/>
              <a:t>Logistics Operation Analyst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8ECC17-4660-124A-8996-54F15FD169C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rtlCol="0"/>
          <a:lstStyle/>
          <a:p>
            <a:pPr rtl="0"/>
            <a:r>
              <a:rPr lang="pt-BR" b="1" dirty="0"/>
              <a:t>Fernando Abdalla de Aguiar Toledo</a:t>
            </a:r>
            <a:endParaRPr lang="pt-BR" dirty="0"/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547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84A840E-9000-7441-BEB7-FFEE48A4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8878780" cy="645284"/>
          </a:xfrm>
        </p:spPr>
        <p:txBody>
          <a:bodyPr rtlCol="0"/>
          <a:lstStyle/>
          <a:p>
            <a:pPr rtl="0"/>
            <a:r>
              <a:rPr lang="pt-BR" dirty="0"/>
              <a:t>Planos de ação</a:t>
            </a:r>
            <a:br>
              <a:rPr lang="pt-BR" dirty="0"/>
            </a:br>
            <a:r>
              <a:rPr lang="pt-BR" sz="2000" dirty="0"/>
              <a:t> Redução no tempo total de entrega 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EF8F580-79B3-4F24-8504-B0A9F515B77D}"/>
              </a:ext>
            </a:extLst>
          </p:cNvPr>
          <p:cNvSpPr txBox="1"/>
          <p:nvPr/>
        </p:nvSpPr>
        <p:spPr>
          <a:xfrm>
            <a:off x="1028700" y="2153722"/>
            <a:ext cx="755600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bg1"/>
                </a:solidFill>
              </a:rPr>
              <a:t>Analises no sistemas de entregas finais em cidades populosas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pt-BR" sz="1600" dirty="0">
                <a:solidFill>
                  <a:schemeClr val="bg1"/>
                </a:solidFill>
              </a:rPr>
              <a:t>Planejamento das rotas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bg1"/>
                </a:solidFill>
              </a:rPr>
              <a:t>Analise no processo de separação e expedição nos distribuidores locais da região norte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pt-BR" sz="1600" dirty="0">
                <a:solidFill>
                  <a:schemeClr val="bg1"/>
                </a:solidFill>
              </a:rPr>
              <a:t>Dobro de dias para sair do distribuidor local que a média das viagens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pt-BR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bg1"/>
                </a:solidFill>
              </a:rPr>
              <a:t>Considerar o início da pratica de estocagem com base em vendas locais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sz="1600" dirty="0">
                <a:solidFill>
                  <a:schemeClr val="bg1"/>
                </a:solidFill>
              </a:rPr>
              <a:t>Muita demora nos trajetos até os distribuidores locais (Exceto São Paulo) </a:t>
            </a:r>
            <a:endParaRPr lang="pt-BR" sz="1400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5235638C-C362-4CE8-9D9D-4A5DCD14C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1949536"/>
            <a:ext cx="3136777" cy="313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8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67F85-B014-E54D-AC82-A789515E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229" y="1096722"/>
            <a:ext cx="4876800" cy="645284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pic>
        <p:nvPicPr>
          <p:cNvPr id="7" name="Espaço Reservado para Imagem 6" descr="Setas Brancas">
            <a:extLst>
              <a:ext uri="{FF2B5EF4-FFF2-40B4-BE49-F238E27FC236}">
                <a16:creationId xmlns:a16="http://schemas.microsoft.com/office/drawing/2014/main" id="{8A7A839A-FCAC-2F45-B138-DD0DC7C61FB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08860"/>
            <a:ext cx="6096000" cy="6096000"/>
          </a:xfrm>
        </p:spPr>
      </p:pic>
    </p:spTree>
    <p:extLst>
      <p:ext uri="{BB962C8B-B14F-4D97-AF65-F5344CB8AC3E}">
        <p14:creationId xmlns:p14="http://schemas.microsoft.com/office/powerpoint/2010/main" val="174323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B324FA0-0DB4-3942-B6B8-27D09C4F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Sumário</a:t>
            </a: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209607A-1079-0440-B136-F827E83999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>
              <a:lnSpc>
                <a:spcPct val="110000"/>
              </a:lnSpc>
            </a:pPr>
            <a:r>
              <a:rPr lang="pt-BR" b="1" dirty="0">
                <a:cs typeface="Calibri"/>
              </a:rPr>
              <a:t>01. </a:t>
            </a:r>
            <a:r>
              <a:rPr lang="pt-BR" dirty="0">
                <a:cs typeface="Calibri"/>
              </a:rPr>
              <a:t>Entendendo a indústria </a:t>
            </a:r>
          </a:p>
          <a:p>
            <a:pPr rtl="0">
              <a:lnSpc>
                <a:spcPct val="110000"/>
              </a:lnSpc>
            </a:pPr>
            <a:r>
              <a:rPr lang="pt-BR" b="1" dirty="0">
                <a:cs typeface="Calibri"/>
              </a:rPr>
              <a:t>02. </a:t>
            </a:r>
            <a:r>
              <a:rPr lang="pt-BR" dirty="0">
                <a:cs typeface="Calibri"/>
              </a:rPr>
              <a:t>Analise dos dados</a:t>
            </a:r>
          </a:p>
          <a:p>
            <a:pPr rtl="0">
              <a:lnSpc>
                <a:spcPct val="110000"/>
              </a:lnSpc>
            </a:pPr>
            <a:r>
              <a:rPr lang="pt-BR" b="1" dirty="0">
                <a:cs typeface="Calibri"/>
              </a:rPr>
              <a:t>03. </a:t>
            </a:r>
            <a:r>
              <a:rPr lang="pt-BR" dirty="0">
                <a:cs typeface="Calibri"/>
              </a:rPr>
              <a:t>Comportamentos anômalos</a:t>
            </a:r>
          </a:p>
          <a:p>
            <a:pPr rtl="0">
              <a:lnSpc>
                <a:spcPct val="110000"/>
              </a:lnSpc>
            </a:pPr>
            <a:r>
              <a:rPr lang="pt-BR" b="1" dirty="0">
                <a:cs typeface="Calibri"/>
              </a:rPr>
              <a:t>04. </a:t>
            </a:r>
            <a:r>
              <a:rPr lang="pt-BR" dirty="0">
                <a:cs typeface="Calibri"/>
              </a:rPr>
              <a:t>Insights</a:t>
            </a:r>
          </a:p>
          <a:p>
            <a:pPr rtl="0">
              <a:lnSpc>
                <a:spcPct val="110000"/>
              </a:lnSpc>
            </a:pPr>
            <a:r>
              <a:rPr lang="pt-BR" b="1" dirty="0">
                <a:cs typeface="Calibri"/>
              </a:rPr>
              <a:t>05. </a:t>
            </a:r>
            <a:r>
              <a:rPr lang="pt-BR" dirty="0">
                <a:cs typeface="Calibri"/>
              </a:rPr>
              <a:t>Planos de 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857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9600"/>
            <a:ext cx="9936332" cy="645284"/>
          </a:xfrm>
        </p:spPr>
        <p:txBody>
          <a:bodyPr rtlCol="0"/>
          <a:lstStyle/>
          <a:p>
            <a:pPr rtl="0"/>
            <a:r>
              <a:rPr lang="pt-BR" dirty="0"/>
              <a:t>1. Entendendo a indústria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6455" y="2286003"/>
            <a:ext cx="4876800" cy="3568696"/>
          </a:xfrm>
        </p:spPr>
        <p:txBody>
          <a:bodyPr rtlCol="0"/>
          <a:lstStyle/>
          <a:p>
            <a:pPr marL="285750" indent="-285750" rtl="0">
              <a:buFont typeface="Wingdings" panose="05000000000000000000" pitchFamily="2" charset="2"/>
              <a:buChar char="v"/>
            </a:pPr>
            <a:r>
              <a:rPr lang="pt-BR" dirty="0"/>
              <a:t>Fluxo de pagamentos (crédito)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Adquirente compra a divida do consumidor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Adquirente paga ao comerciante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Banco paga ao adquirente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dirty="0"/>
              <a:t>Fluxo de pagamento (débito)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Valor retirado diretamente da conta bancaria do consumidor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9FC3003-17EE-44AB-8C60-1DA3290363F3}"/>
              </a:ext>
            </a:extLst>
          </p:cNvPr>
          <p:cNvSpPr txBox="1"/>
          <p:nvPr/>
        </p:nvSpPr>
        <p:spPr>
          <a:xfrm>
            <a:off x="948800" y="1230850"/>
            <a:ext cx="514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Fluxos - dinheiro e informações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D8098315-2259-4344-A258-95C99486A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875" y="1091470"/>
            <a:ext cx="2955244" cy="5498634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50F4B38A-DDCB-4464-914B-40B1FA27C25D}"/>
              </a:ext>
            </a:extLst>
          </p:cNvPr>
          <p:cNvSpPr txBox="1"/>
          <p:nvPr/>
        </p:nvSpPr>
        <p:spPr>
          <a:xfrm>
            <a:off x="7766253" y="722138"/>
            <a:ext cx="225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Fluxo da informação </a:t>
            </a:r>
          </a:p>
        </p:txBody>
      </p:sp>
    </p:spTree>
    <p:extLst>
      <p:ext uri="{BB962C8B-B14F-4D97-AF65-F5344CB8AC3E}">
        <p14:creationId xmlns:p14="http://schemas.microsoft.com/office/powerpoint/2010/main" val="401783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2" y="320444"/>
            <a:ext cx="9936332" cy="645284"/>
          </a:xfrm>
        </p:spPr>
        <p:txBody>
          <a:bodyPr rtlCol="0"/>
          <a:lstStyle/>
          <a:p>
            <a:pPr rtl="0"/>
            <a:r>
              <a:rPr lang="pt-BR" dirty="0"/>
              <a:t>1. Entendendo a indústria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558" y="2055422"/>
            <a:ext cx="8310611" cy="4802578"/>
          </a:xfrm>
        </p:spPr>
        <p:txBody>
          <a:bodyPr rtlCol="0"/>
          <a:lstStyle/>
          <a:p>
            <a:pPr marL="285750" indent="-285750" rtl="0">
              <a:buFont typeface="Wingdings" panose="05000000000000000000" pitchFamily="2" charset="2"/>
              <a:buChar char="v"/>
            </a:pPr>
            <a:r>
              <a:rPr lang="pt-BR" dirty="0">
                <a:solidFill>
                  <a:srgbClr val="454550"/>
                </a:solidFill>
              </a:rPr>
              <a:t>Adquirentes: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pt-BR" sz="1600" b="1" i="0" dirty="0">
                <a:solidFill>
                  <a:srgbClr val="454550"/>
                </a:solidFill>
                <a:effectLst/>
              </a:rPr>
              <a:t>Analisar, processar e liquidar as transações financeiras por meio de cartão de crédito e débito.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pt-BR" sz="1600" b="1" dirty="0">
              <a:solidFill>
                <a:srgbClr val="454550"/>
              </a:solidFill>
            </a:endParaRPr>
          </a:p>
          <a:p>
            <a:pPr marL="285750" indent="-285750" rtl="0">
              <a:buFont typeface="Wingdings" panose="05000000000000000000" pitchFamily="2" charset="2"/>
              <a:buChar char="v"/>
            </a:pPr>
            <a:r>
              <a:rPr lang="pt-BR" b="0" i="0" dirty="0" err="1">
                <a:solidFill>
                  <a:srgbClr val="454550"/>
                </a:solidFill>
                <a:effectLst/>
              </a:rPr>
              <a:t>Subadquirentes</a:t>
            </a:r>
            <a:r>
              <a:rPr lang="pt-BR" dirty="0">
                <a:solidFill>
                  <a:srgbClr val="454550"/>
                </a:solidFill>
              </a:rPr>
              <a:t> (“serviço terceirizado”)</a:t>
            </a:r>
            <a:endParaRPr lang="pt-BR" b="0" i="0" dirty="0">
              <a:solidFill>
                <a:srgbClr val="454550"/>
              </a:solidFill>
              <a:effectLst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pt-BR" sz="1600" b="1" i="0" dirty="0">
                <a:solidFill>
                  <a:srgbClr val="454550"/>
                </a:solidFill>
                <a:effectLst/>
              </a:rPr>
              <a:t>intermediadores de pagamento</a:t>
            </a:r>
            <a:r>
              <a:rPr lang="pt-BR" sz="1600" b="0" i="0" dirty="0">
                <a:solidFill>
                  <a:srgbClr val="454550"/>
                </a:solidFill>
                <a:effectLst/>
              </a:rPr>
              <a:t>, conexão entre os clientes, os lojistas e as adquirentes.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pt-BR" sz="1600" dirty="0">
                <a:solidFill>
                  <a:srgbClr val="454550"/>
                </a:solidFill>
              </a:rPr>
              <a:t>O</a:t>
            </a:r>
            <a:r>
              <a:rPr lang="pt-BR" sz="1600" b="1" i="0" dirty="0">
                <a:solidFill>
                  <a:srgbClr val="454550"/>
                </a:solidFill>
                <a:effectLst/>
              </a:rPr>
              <a:t>peram nos fluxos de informação e de dinheiro e nas operações antifraude.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pt-BR" sz="1600" b="1" dirty="0">
                <a:solidFill>
                  <a:srgbClr val="454550"/>
                </a:solidFill>
              </a:rPr>
              <a:t>D</a:t>
            </a:r>
            <a:r>
              <a:rPr lang="pt-BR" sz="1600" b="1" i="0" dirty="0">
                <a:solidFill>
                  <a:srgbClr val="454550"/>
                </a:solidFill>
                <a:effectLst/>
              </a:rPr>
              <a:t>ependentes do Adquirentes para o contato com o banco emissor e bandeiras.</a:t>
            </a:r>
            <a:endParaRPr lang="pt-BR" sz="1600" b="1" dirty="0">
              <a:solidFill>
                <a:srgbClr val="45455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pt-BR" b="1" dirty="0">
              <a:solidFill>
                <a:srgbClr val="454550"/>
              </a:solidFill>
            </a:endParaRPr>
          </a:p>
          <a:p>
            <a:pPr marL="285750" indent="-285750" rtl="0">
              <a:buFont typeface="Wingdings" panose="05000000000000000000" pitchFamily="2" charset="2"/>
              <a:buChar char="v"/>
            </a:pPr>
            <a:r>
              <a:rPr lang="pt-BR" b="0" i="0" dirty="0">
                <a:solidFill>
                  <a:srgbClr val="222222"/>
                </a:solidFill>
                <a:effectLst/>
              </a:rPr>
              <a:t>Gateway de pagamentos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pt-BR" sz="1600" b="0" i="0" dirty="0">
                <a:solidFill>
                  <a:srgbClr val="222222"/>
                </a:solidFill>
                <a:effectLst/>
              </a:rPr>
              <a:t>Serviços de integração técnica entre lojas virtuais e diferentes meios de pagamento.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pt-BR" sz="1600" b="0" i="0" dirty="0">
                <a:solidFill>
                  <a:srgbClr val="222222"/>
                </a:solidFill>
                <a:effectLst/>
              </a:rPr>
              <a:t>O gateway cuida da parte técnica, enquanto a loja estabelece o contrato e o acordo comercial com cada meio de pagamento que quiser oferecer.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pt-BR" sz="1600" dirty="0">
                <a:solidFill>
                  <a:srgbClr val="222222"/>
                </a:solidFill>
              </a:rPr>
              <a:t>N</a:t>
            </a:r>
            <a:r>
              <a:rPr lang="pt-BR" sz="1600" b="0" i="0" dirty="0">
                <a:solidFill>
                  <a:srgbClr val="222222"/>
                </a:solidFill>
                <a:effectLst/>
              </a:rPr>
              <a:t>ão efetua liquidação financeira.</a:t>
            </a:r>
            <a:endParaRPr lang="pt-BR" sz="1600" b="1" i="0" dirty="0">
              <a:solidFill>
                <a:srgbClr val="454550"/>
              </a:solidFill>
              <a:effectLst/>
            </a:endParaRPr>
          </a:p>
          <a:p>
            <a:pPr rtl="0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9FC3003-17EE-44AB-8C60-1DA3290363F3}"/>
              </a:ext>
            </a:extLst>
          </p:cNvPr>
          <p:cNvSpPr txBox="1"/>
          <p:nvPr/>
        </p:nvSpPr>
        <p:spPr>
          <a:xfrm>
            <a:off x="966558" y="1248965"/>
            <a:ext cx="6623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Adquirentes, Subadquirentes e Gateway</a:t>
            </a:r>
          </a:p>
        </p:txBody>
      </p:sp>
    </p:spTree>
    <p:extLst>
      <p:ext uri="{BB962C8B-B14F-4D97-AF65-F5344CB8AC3E}">
        <p14:creationId xmlns:p14="http://schemas.microsoft.com/office/powerpoint/2010/main" val="202519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2" y="320444"/>
            <a:ext cx="9936332" cy="645284"/>
          </a:xfrm>
        </p:spPr>
        <p:txBody>
          <a:bodyPr rtlCol="0"/>
          <a:lstStyle/>
          <a:p>
            <a:pPr rtl="0"/>
            <a:r>
              <a:rPr lang="pt-BR" dirty="0"/>
              <a:t>1. Entendendo a indústria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4213" y="2055422"/>
            <a:ext cx="8461527" cy="4194458"/>
          </a:xfrm>
        </p:spPr>
        <p:txBody>
          <a:bodyPr rtlCol="0"/>
          <a:lstStyle/>
          <a:p>
            <a:pPr marL="285750" indent="-285750" rtl="0">
              <a:buFont typeface="Wingdings" panose="05000000000000000000" pitchFamily="2" charset="2"/>
              <a:buChar char="v"/>
            </a:pPr>
            <a:r>
              <a:rPr lang="pt-BR" dirty="0"/>
              <a:t>Entrega de produtos </a:t>
            </a:r>
          </a:p>
          <a:p>
            <a:pPr rtl="0"/>
            <a:endParaRPr lang="pt-BR" dirty="0"/>
          </a:p>
          <a:p>
            <a:pPr marL="285750" indent="-285750" rtl="0">
              <a:buFont typeface="Wingdings" panose="05000000000000000000" pitchFamily="2" charset="2"/>
              <a:buChar char="v"/>
            </a:pPr>
            <a:r>
              <a:rPr lang="pt-BR" dirty="0"/>
              <a:t>Devoluções de produtos</a:t>
            </a:r>
          </a:p>
          <a:p>
            <a:pPr marL="285750" indent="-285750" rtl="0">
              <a:buFont typeface="Wingdings" panose="05000000000000000000" pitchFamily="2" charset="2"/>
              <a:buChar char="v"/>
            </a:pPr>
            <a:endParaRPr lang="pt-BR" dirty="0"/>
          </a:p>
          <a:p>
            <a:pPr marL="285750" indent="-285750" rtl="0">
              <a:buFont typeface="Wingdings" panose="05000000000000000000" pitchFamily="2" charset="2"/>
              <a:buChar char="v"/>
            </a:pPr>
            <a:r>
              <a:rPr lang="pt-BR" dirty="0"/>
              <a:t>Cadeia de suprimentos financeira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pt-BR" sz="1600" dirty="0"/>
              <a:t>Preços mais baixos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pt-BR" sz="1600" dirty="0"/>
              <a:t>Agilidade em contratação de serviços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pt-BR" sz="1600" dirty="0"/>
              <a:t>Pesquisas de mercado consolidadas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pt-BR" sz="1600" dirty="0"/>
              <a:t>Confiabilidade nos serviços contratados</a:t>
            </a:r>
          </a:p>
          <a:p>
            <a:pPr marL="285750" indent="-285750" rtl="0">
              <a:buFont typeface="Wingdings" panose="05000000000000000000" pitchFamily="2" charset="2"/>
              <a:buChar char="v"/>
            </a:pPr>
            <a:endParaRPr lang="pt-BR" dirty="0"/>
          </a:p>
          <a:p>
            <a:pPr rtl="0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9FC3003-17EE-44AB-8C60-1DA3290363F3}"/>
              </a:ext>
            </a:extLst>
          </p:cNvPr>
          <p:cNvSpPr txBox="1"/>
          <p:nvPr/>
        </p:nvSpPr>
        <p:spPr>
          <a:xfrm>
            <a:off x="966558" y="1248965"/>
            <a:ext cx="6623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Cadeia de suprimentos</a:t>
            </a:r>
          </a:p>
        </p:txBody>
      </p:sp>
    </p:spTree>
    <p:extLst>
      <p:ext uri="{BB962C8B-B14F-4D97-AF65-F5344CB8AC3E}">
        <p14:creationId xmlns:p14="http://schemas.microsoft.com/office/powerpoint/2010/main" val="361290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2" y="320444"/>
            <a:ext cx="9936332" cy="645284"/>
          </a:xfrm>
        </p:spPr>
        <p:txBody>
          <a:bodyPr rtlCol="0"/>
          <a:lstStyle/>
          <a:p>
            <a:pPr rtl="0"/>
            <a:r>
              <a:rPr lang="pt-BR" dirty="0"/>
              <a:t>1. Entendendo a indústria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5334" y="2144199"/>
            <a:ext cx="8461527" cy="4194458"/>
          </a:xfrm>
        </p:spPr>
        <p:txBody>
          <a:bodyPr rtlCol="0"/>
          <a:lstStyle/>
          <a:p>
            <a:pPr marL="285750" indent="-285750" rtl="0">
              <a:buFont typeface="Wingdings" panose="05000000000000000000" pitchFamily="2" charset="2"/>
              <a:buChar char="v"/>
            </a:pPr>
            <a:r>
              <a:rPr lang="pt-BR" dirty="0"/>
              <a:t>Customer experiencie</a:t>
            </a:r>
          </a:p>
          <a:p>
            <a:pPr marL="285750" indent="-285750" rtl="0">
              <a:buFont typeface="Wingdings" panose="05000000000000000000" pitchFamily="2" charset="2"/>
              <a:buChar char="v"/>
            </a:pPr>
            <a:endParaRPr lang="pt-BR" dirty="0"/>
          </a:p>
          <a:p>
            <a:pPr marL="285750" indent="-285750" rtl="0">
              <a:buFont typeface="Wingdings" panose="05000000000000000000" pitchFamily="2" charset="2"/>
              <a:buChar char="v"/>
            </a:pPr>
            <a:r>
              <a:rPr lang="pt-BR" dirty="0"/>
              <a:t>Reputação da companhia </a:t>
            </a:r>
          </a:p>
          <a:p>
            <a:pPr marL="285750" indent="-285750" rtl="0">
              <a:buFont typeface="Wingdings" panose="05000000000000000000" pitchFamily="2" charset="2"/>
              <a:buChar char="v"/>
            </a:pPr>
            <a:endParaRPr lang="pt-BR" dirty="0"/>
          </a:p>
          <a:p>
            <a:pPr marL="285750" indent="-285750" rtl="0">
              <a:buFont typeface="Wingdings" panose="05000000000000000000" pitchFamily="2" charset="2"/>
              <a:buChar char="v"/>
            </a:pPr>
            <a:r>
              <a:rPr lang="pt-BR" dirty="0"/>
              <a:t>Otimização das etapas de transporte (consequência)</a:t>
            </a:r>
          </a:p>
          <a:p>
            <a:pPr rtl="0"/>
            <a:endParaRPr lang="pt-BR" dirty="0"/>
          </a:p>
          <a:p>
            <a:pPr rtl="0"/>
            <a:r>
              <a:rPr lang="pt-BR" dirty="0"/>
              <a:t> </a:t>
            </a:r>
          </a:p>
          <a:p>
            <a:pPr rtl="0"/>
            <a:r>
              <a:rPr lang="pt-BR" dirty="0"/>
              <a:t> </a:t>
            </a:r>
          </a:p>
          <a:p>
            <a:pPr rtl="0"/>
            <a:endParaRPr lang="pt-BR" dirty="0"/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9FC3003-17EE-44AB-8C60-1DA3290363F3}"/>
              </a:ext>
            </a:extLst>
          </p:cNvPr>
          <p:cNvSpPr txBox="1"/>
          <p:nvPr/>
        </p:nvSpPr>
        <p:spPr>
          <a:xfrm>
            <a:off x="966558" y="1248965"/>
            <a:ext cx="6623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Entrega Ágil de maquinas de cartão </a:t>
            </a:r>
          </a:p>
        </p:txBody>
      </p:sp>
    </p:spTree>
    <p:extLst>
      <p:ext uri="{BB962C8B-B14F-4D97-AF65-F5344CB8AC3E}">
        <p14:creationId xmlns:p14="http://schemas.microsoft.com/office/powerpoint/2010/main" val="1546820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4" descr="imagem de escadas encostadas em uma parede.">
            <a:extLst>
              <a:ext uri="{FF2B5EF4-FFF2-40B4-BE49-F238E27FC236}">
                <a16:creationId xmlns:a16="http://schemas.microsoft.com/office/drawing/2014/main" id="{00F47B26-6646-4859-AAEF-1DC4DE3FD88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2D1E92D-6F28-4999-965A-F27A6A18A2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6340" y="170865"/>
            <a:ext cx="376105" cy="374403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F253E442-C966-BF47-A022-DDAA2A6FE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057" y="2110223"/>
            <a:ext cx="7810500" cy="645284"/>
          </a:xfrm>
        </p:spPr>
        <p:txBody>
          <a:bodyPr rtlCol="0"/>
          <a:lstStyle/>
          <a:p>
            <a:pPr rtl="0"/>
            <a:r>
              <a:rPr lang="pt-BR" dirty="0"/>
              <a:t>Analises dos dados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FAD7BE2C-4E52-6E40-83F8-6BB9BB024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4707" y="2755507"/>
            <a:ext cx="1012258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0B06937E-173C-43AD-B392-F8A4D16386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8049" y="454573"/>
            <a:ext cx="766344" cy="74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7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B4391A8-86CF-7246-9C31-CC667004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45803"/>
            <a:ext cx="7810500" cy="645284"/>
          </a:xfrm>
        </p:spPr>
        <p:txBody>
          <a:bodyPr rtlCol="0"/>
          <a:lstStyle/>
          <a:p>
            <a:pPr rtl="0"/>
            <a:r>
              <a:rPr lang="pt-BR" dirty="0"/>
              <a:t>Comportamentos Anômalos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CB89CF-9AB6-471E-844E-96C2B551AD2E}"/>
              </a:ext>
            </a:extLst>
          </p:cNvPr>
          <p:cNvSpPr txBox="1"/>
          <p:nvPr/>
        </p:nvSpPr>
        <p:spPr>
          <a:xfrm>
            <a:off x="1028700" y="2153722"/>
            <a:ext cx="94025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bg1"/>
                </a:solidFill>
              </a:rPr>
              <a:t>Dados duplicados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bg1"/>
                </a:solidFill>
              </a:rPr>
              <a:t>Entregas sem programação definida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bg1"/>
                </a:solidFill>
              </a:rPr>
              <a:t>Dados faltantes nas etapas de entrega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bg1"/>
                </a:solidFill>
              </a:rPr>
              <a:t>23% das entregas com atrasos </a:t>
            </a:r>
          </a:p>
        </p:txBody>
      </p:sp>
    </p:spTree>
    <p:extLst>
      <p:ext uri="{BB962C8B-B14F-4D97-AF65-F5344CB8AC3E}">
        <p14:creationId xmlns:p14="http://schemas.microsoft.com/office/powerpoint/2010/main" val="2351439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C9BB335-2462-3D47-A2A8-85BA2D85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Insights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0002E24-E5C2-4FBD-A7DA-9D8A2DA5E5A7}"/>
              </a:ext>
            </a:extLst>
          </p:cNvPr>
          <p:cNvSpPr txBox="1"/>
          <p:nvPr/>
        </p:nvSpPr>
        <p:spPr>
          <a:xfrm>
            <a:off x="1028700" y="2153722"/>
            <a:ext cx="940256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bg1"/>
                </a:solidFill>
              </a:rPr>
              <a:t>Maioria dos atrasos ocorrem em cidades muito populosas (capitais)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pt-BR" sz="1600" dirty="0">
                <a:solidFill>
                  <a:schemeClr val="bg1"/>
                </a:solidFill>
              </a:rPr>
              <a:t>A partir das analises é possível observar os principais ofensores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pt-BR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bg1"/>
                </a:solidFill>
              </a:rPr>
              <a:t>Região Norte tem oportunidade em tempo perdido na expedição final do produto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bg1"/>
                </a:solidFill>
              </a:rPr>
              <a:t>Regiões norte, nordeste e centro-oeste do Brasil tem oportunidades no tempo de  transferência do produto aos centro de distribuição local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761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35">
      <a:majorFont>
        <a:latin typeface="Arial Nova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301_TF89547415_Win32" id="{84179D6E-4966-4B17-BD94-0F2AF4BB5F63}" vid="{73D51DFA-4082-4E51-9725-367588033A5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975AF8-B1C6-436B-A274-2C3ADC779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2F651C-E5DA-470F-A6A6-D70E9A5EBF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4273A0-A4DF-47AA-BF1F-8758123399C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anual de impacto</Template>
  <TotalTime>1310</TotalTime>
  <Words>425</Words>
  <Application>Microsoft Office PowerPoint</Application>
  <PresentationFormat>Widescreen</PresentationFormat>
  <Paragraphs>96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Arial Nova</vt:lpstr>
      <vt:lpstr>Calibri</vt:lpstr>
      <vt:lpstr>Wingdings</vt:lpstr>
      <vt:lpstr>Tema1</vt:lpstr>
      <vt:lpstr>Logistics Operation Analyst</vt:lpstr>
      <vt:lpstr>Sumário</vt:lpstr>
      <vt:lpstr>1. Entendendo a indústria</vt:lpstr>
      <vt:lpstr>1. Entendendo a indústria</vt:lpstr>
      <vt:lpstr>1. Entendendo a indústria</vt:lpstr>
      <vt:lpstr>1. Entendendo a indústria</vt:lpstr>
      <vt:lpstr>Analises dos dados</vt:lpstr>
      <vt:lpstr>Comportamentos Anômalos</vt:lpstr>
      <vt:lpstr>Insights</vt:lpstr>
      <vt:lpstr>Planos de ação  Redução no tempo total de entrega 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Logistics Operation Analyst</dc:title>
  <dc:creator>TOLEDO, FERNANDO {PEP}</dc:creator>
  <cp:lastModifiedBy>TOLEDO, FERNANDO {PEP}</cp:lastModifiedBy>
  <cp:revision>31</cp:revision>
  <dcterms:created xsi:type="dcterms:W3CDTF">2022-05-26T13:54:58Z</dcterms:created>
  <dcterms:modified xsi:type="dcterms:W3CDTF">2022-05-27T14:45:43Z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