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38BF5-FBF8-2341-AD89-B287D5484498}" v="15" dt="2025-01-08T22:52:11.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4"/>
    <p:restoredTop sz="94694"/>
  </p:normalViewPr>
  <p:slideViewPr>
    <p:cSldViewPr snapToGrid="0">
      <p:cViewPr varScale="1">
        <p:scale>
          <a:sx n="111" d="100"/>
          <a:sy n="111" d="100"/>
        </p:scale>
        <p:origin x="3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Andrade Rios" userId="b24276b2-b4cf-43ae-a81c-c1ad81d5d90b" providerId="ADAL" clId="{DB838BF5-FBF8-2341-AD89-B287D5484498}"/>
    <pc:docChg chg="custSel addSld modSld">
      <pc:chgData name="Jorge Andrade Rios" userId="b24276b2-b4cf-43ae-a81c-c1ad81d5d90b" providerId="ADAL" clId="{DB838BF5-FBF8-2341-AD89-B287D5484498}" dt="2025-01-08T23:02:42.940" v="3104" actId="20577"/>
      <pc:docMkLst>
        <pc:docMk/>
      </pc:docMkLst>
      <pc:sldChg chg="modAnim">
        <pc:chgData name="Jorge Andrade Rios" userId="b24276b2-b4cf-43ae-a81c-c1ad81d5d90b" providerId="ADAL" clId="{DB838BF5-FBF8-2341-AD89-B287D5484498}" dt="2025-01-08T18:58:11.433" v="891"/>
        <pc:sldMkLst>
          <pc:docMk/>
          <pc:sldMk cId="2062115883" sldId="256"/>
        </pc:sldMkLst>
      </pc:sldChg>
      <pc:sldChg chg="addSp modSp mod setBg">
        <pc:chgData name="Jorge Andrade Rios" userId="b24276b2-b4cf-43ae-a81c-c1ad81d5d90b" providerId="ADAL" clId="{DB838BF5-FBF8-2341-AD89-B287D5484498}" dt="2025-01-08T18:45:55.569" v="440" actId="1076"/>
        <pc:sldMkLst>
          <pc:docMk/>
          <pc:sldMk cId="3907783686" sldId="257"/>
        </pc:sldMkLst>
        <pc:spChg chg="mod">
          <ac:chgData name="Jorge Andrade Rios" userId="b24276b2-b4cf-43ae-a81c-c1ad81d5d90b" providerId="ADAL" clId="{DB838BF5-FBF8-2341-AD89-B287D5484498}" dt="2025-01-08T18:45:50.337" v="439" actId="14100"/>
          <ac:spMkLst>
            <pc:docMk/>
            <pc:sldMk cId="3907783686" sldId="257"/>
            <ac:spMk id="2" creationId="{00FA9092-0CE5-3A6A-CC50-7EC4A592BB06}"/>
          </ac:spMkLst>
        </pc:spChg>
        <pc:spChg chg="mod">
          <ac:chgData name="Jorge Andrade Rios" userId="b24276b2-b4cf-43ae-a81c-c1ad81d5d90b" providerId="ADAL" clId="{DB838BF5-FBF8-2341-AD89-B287D5484498}" dt="2025-01-08T18:45:55.569" v="440" actId="1076"/>
          <ac:spMkLst>
            <pc:docMk/>
            <pc:sldMk cId="3907783686" sldId="257"/>
            <ac:spMk id="3" creationId="{A6CD7D52-CAA3-B0A5-6507-941305F450FF}"/>
          </ac:spMkLst>
        </pc:spChg>
        <pc:spChg chg="add">
          <ac:chgData name="Jorge Andrade Rios" userId="b24276b2-b4cf-43ae-a81c-c1ad81d5d90b" providerId="ADAL" clId="{DB838BF5-FBF8-2341-AD89-B287D5484498}" dt="2025-01-08T18:30:45.809" v="1" actId="26606"/>
          <ac:spMkLst>
            <pc:docMk/>
            <pc:sldMk cId="3907783686" sldId="257"/>
            <ac:spMk id="10" creationId="{368F9D89-54B8-41F8-8839-49992D645882}"/>
          </ac:spMkLst>
        </pc:spChg>
        <pc:picChg chg="mod">
          <ac:chgData name="Jorge Andrade Rios" userId="b24276b2-b4cf-43ae-a81c-c1ad81d5d90b" providerId="ADAL" clId="{DB838BF5-FBF8-2341-AD89-B287D5484498}" dt="2025-01-08T18:30:45.809" v="1" actId="26606"/>
          <ac:picMkLst>
            <pc:docMk/>
            <pc:sldMk cId="3907783686" sldId="257"/>
            <ac:picMk id="5" creationId="{2C5F3CF9-B5AA-616C-A074-6C5181236071}"/>
          </ac:picMkLst>
        </pc:picChg>
      </pc:sldChg>
      <pc:sldChg chg="addSp modSp new mod setBg">
        <pc:chgData name="Jorge Andrade Rios" userId="b24276b2-b4cf-43ae-a81c-c1ad81d5d90b" providerId="ADAL" clId="{DB838BF5-FBF8-2341-AD89-B287D5484498}" dt="2025-01-08T18:57:51.828" v="889" actId="20577"/>
        <pc:sldMkLst>
          <pc:docMk/>
          <pc:sldMk cId="1864221532" sldId="258"/>
        </pc:sldMkLst>
        <pc:spChg chg="mod">
          <ac:chgData name="Jorge Andrade Rios" userId="b24276b2-b4cf-43ae-a81c-c1ad81d5d90b" providerId="ADAL" clId="{DB838BF5-FBF8-2341-AD89-B287D5484498}" dt="2025-01-08T18:57:04.295" v="886" actId="14100"/>
          <ac:spMkLst>
            <pc:docMk/>
            <pc:sldMk cId="1864221532" sldId="258"/>
            <ac:spMk id="2" creationId="{53BD0203-7705-CF4B-FB96-5038DDED9A17}"/>
          </ac:spMkLst>
        </pc:spChg>
        <pc:spChg chg="mod">
          <ac:chgData name="Jorge Andrade Rios" userId="b24276b2-b4cf-43ae-a81c-c1ad81d5d90b" providerId="ADAL" clId="{DB838BF5-FBF8-2341-AD89-B287D5484498}" dt="2025-01-08T18:57:51.828" v="889" actId="20577"/>
          <ac:spMkLst>
            <pc:docMk/>
            <pc:sldMk cId="1864221532" sldId="258"/>
            <ac:spMk id="3" creationId="{9433D501-DF8B-C70F-2F55-9C79AF058BE5}"/>
          </ac:spMkLst>
        </pc:spChg>
        <pc:spChg chg="add">
          <ac:chgData name="Jorge Andrade Rios" userId="b24276b2-b4cf-43ae-a81c-c1ad81d5d90b" providerId="ADAL" clId="{DB838BF5-FBF8-2341-AD89-B287D5484498}" dt="2025-01-08T18:56:56.748" v="884" actId="26606"/>
          <ac:spMkLst>
            <pc:docMk/>
            <pc:sldMk cId="1864221532" sldId="258"/>
            <ac:spMk id="10" creationId="{368F9D89-54B8-41F8-8839-49992D645882}"/>
          </ac:spMkLst>
        </pc:spChg>
        <pc:picChg chg="add mod">
          <ac:chgData name="Jorge Andrade Rios" userId="b24276b2-b4cf-43ae-a81c-c1ad81d5d90b" providerId="ADAL" clId="{DB838BF5-FBF8-2341-AD89-B287D5484498}" dt="2025-01-08T18:57:20.069" v="888" actId="196"/>
          <ac:picMkLst>
            <pc:docMk/>
            <pc:sldMk cId="1864221532" sldId="258"/>
            <ac:picMk id="5" creationId="{62EF8245-5C2C-7361-39FB-4E6C5A5F6384}"/>
          </ac:picMkLst>
        </pc:picChg>
      </pc:sldChg>
      <pc:sldChg chg="addSp modSp new mod">
        <pc:chgData name="Jorge Andrade Rios" userId="b24276b2-b4cf-43ae-a81c-c1ad81d5d90b" providerId="ADAL" clId="{DB838BF5-FBF8-2341-AD89-B287D5484498}" dt="2025-01-08T22:38:08.395" v="1258" actId="20577"/>
        <pc:sldMkLst>
          <pc:docMk/>
          <pc:sldMk cId="1188810264" sldId="259"/>
        </pc:sldMkLst>
        <pc:spChg chg="mod">
          <ac:chgData name="Jorge Andrade Rios" userId="b24276b2-b4cf-43ae-a81c-c1ad81d5d90b" providerId="ADAL" clId="{DB838BF5-FBF8-2341-AD89-B287D5484498}" dt="2025-01-08T19:19:23.539" v="1081" actId="20577"/>
          <ac:spMkLst>
            <pc:docMk/>
            <pc:sldMk cId="1188810264" sldId="259"/>
            <ac:spMk id="2" creationId="{C47CAA4E-B163-185D-175E-6B36648673CE}"/>
          </ac:spMkLst>
        </pc:spChg>
        <pc:spChg chg="mod">
          <ac:chgData name="Jorge Andrade Rios" userId="b24276b2-b4cf-43ae-a81c-c1ad81d5d90b" providerId="ADAL" clId="{DB838BF5-FBF8-2341-AD89-B287D5484498}" dt="2025-01-08T22:38:08.395" v="1258" actId="20577"/>
          <ac:spMkLst>
            <pc:docMk/>
            <pc:sldMk cId="1188810264" sldId="259"/>
            <ac:spMk id="3" creationId="{A6A28D50-AFDE-2AA8-5FB9-A3336FED3E39}"/>
          </ac:spMkLst>
        </pc:spChg>
        <pc:graphicFrameChg chg="add mod modGraphic">
          <ac:chgData name="Jorge Andrade Rios" userId="b24276b2-b4cf-43ae-a81c-c1ad81d5d90b" providerId="ADAL" clId="{DB838BF5-FBF8-2341-AD89-B287D5484498}" dt="2025-01-08T22:37:58.221" v="1255" actId="14734"/>
          <ac:graphicFrameMkLst>
            <pc:docMk/>
            <pc:sldMk cId="1188810264" sldId="259"/>
            <ac:graphicFrameMk id="4" creationId="{94216A98-C69B-F99A-B56E-A722DFD65658}"/>
          </ac:graphicFrameMkLst>
        </pc:graphicFrameChg>
      </pc:sldChg>
      <pc:sldChg chg="addSp modSp new mod setBg">
        <pc:chgData name="Jorge Andrade Rios" userId="b24276b2-b4cf-43ae-a81c-c1ad81d5d90b" providerId="ADAL" clId="{DB838BF5-FBF8-2341-AD89-B287D5484498}" dt="2025-01-08T23:00:58.432" v="3091" actId="20577"/>
        <pc:sldMkLst>
          <pc:docMk/>
          <pc:sldMk cId="1946526247" sldId="260"/>
        </pc:sldMkLst>
        <pc:spChg chg="mod">
          <ac:chgData name="Jorge Andrade Rios" userId="b24276b2-b4cf-43ae-a81c-c1ad81d5d90b" providerId="ADAL" clId="{DB838BF5-FBF8-2341-AD89-B287D5484498}" dt="2025-01-08T22:52:01.565" v="1920" actId="14100"/>
          <ac:spMkLst>
            <pc:docMk/>
            <pc:sldMk cId="1946526247" sldId="260"/>
            <ac:spMk id="2" creationId="{EDCBA154-3D61-D741-55CA-D10CFE8E140B}"/>
          </ac:spMkLst>
        </pc:spChg>
        <pc:spChg chg="mod">
          <ac:chgData name="Jorge Andrade Rios" userId="b24276b2-b4cf-43ae-a81c-c1ad81d5d90b" providerId="ADAL" clId="{DB838BF5-FBF8-2341-AD89-B287D5484498}" dt="2025-01-08T23:00:58.432" v="3091" actId="20577"/>
          <ac:spMkLst>
            <pc:docMk/>
            <pc:sldMk cId="1946526247" sldId="260"/>
            <ac:spMk id="3" creationId="{F47B72F6-D96E-22AA-C6F0-CD76E740B83D}"/>
          </ac:spMkLst>
        </pc:spChg>
        <pc:spChg chg="add">
          <ac:chgData name="Jorge Andrade Rios" userId="b24276b2-b4cf-43ae-a81c-c1ad81d5d90b" providerId="ADAL" clId="{DB838BF5-FBF8-2341-AD89-B287D5484498}" dt="2025-01-08T22:50:04.161" v="1890" actId="26606"/>
          <ac:spMkLst>
            <pc:docMk/>
            <pc:sldMk cId="1946526247" sldId="260"/>
            <ac:spMk id="2055" creationId="{368F9D89-54B8-41F8-8839-49992D645882}"/>
          </ac:spMkLst>
        </pc:spChg>
        <pc:picChg chg="add mod">
          <ac:chgData name="Jorge Andrade Rios" userId="b24276b2-b4cf-43ae-a81c-c1ad81d5d90b" providerId="ADAL" clId="{DB838BF5-FBF8-2341-AD89-B287D5484498}" dt="2025-01-08T22:52:11.169" v="1922" actId="1076"/>
          <ac:picMkLst>
            <pc:docMk/>
            <pc:sldMk cId="1946526247" sldId="260"/>
            <ac:picMk id="2050" creationId="{B492FE34-1F1F-5877-391C-57B6D0C33ED0}"/>
          </ac:picMkLst>
        </pc:picChg>
      </pc:sldChg>
      <pc:sldChg chg="modSp new mod">
        <pc:chgData name="Jorge Andrade Rios" userId="b24276b2-b4cf-43ae-a81c-c1ad81d5d90b" providerId="ADAL" clId="{DB838BF5-FBF8-2341-AD89-B287D5484498}" dt="2025-01-08T23:01:45.194" v="3103" actId="6549"/>
        <pc:sldMkLst>
          <pc:docMk/>
          <pc:sldMk cId="3270689111" sldId="261"/>
        </pc:sldMkLst>
        <pc:spChg chg="mod">
          <ac:chgData name="Jorge Andrade Rios" userId="b24276b2-b4cf-43ae-a81c-c1ad81d5d90b" providerId="ADAL" clId="{DB838BF5-FBF8-2341-AD89-B287D5484498}" dt="2025-01-08T22:48:02.861" v="1888" actId="20577"/>
          <ac:spMkLst>
            <pc:docMk/>
            <pc:sldMk cId="3270689111" sldId="261"/>
            <ac:spMk id="2" creationId="{72C22CC8-20F4-6CE4-9F55-8B3DABC6824D}"/>
          </ac:spMkLst>
        </pc:spChg>
        <pc:spChg chg="mod">
          <ac:chgData name="Jorge Andrade Rios" userId="b24276b2-b4cf-43ae-a81c-c1ad81d5d90b" providerId="ADAL" clId="{DB838BF5-FBF8-2341-AD89-B287D5484498}" dt="2025-01-08T23:01:45.194" v="3103" actId="6549"/>
          <ac:spMkLst>
            <pc:docMk/>
            <pc:sldMk cId="3270689111" sldId="261"/>
            <ac:spMk id="3" creationId="{37EC8229-7A3C-D69A-6F34-C2D857110C95}"/>
          </ac:spMkLst>
        </pc:spChg>
      </pc:sldChg>
      <pc:sldChg chg="modSp new mod">
        <pc:chgData name="Jorge Andrade Rios" userId="b24276b2-b4cf-43ae-a81c-c1ad81d5d90b" providerId="ADAL" clId="{DB838BF5-FBF8-2341-AD89-B287D5484498}" dt="2025-01-08T23:02:42.940" v="3104" actId="20577"/>
        <pc:sldMkLst>
          <pc:docMk/>
          <pc:sldMk cId="3735426121" sldId="262"/>
        </pc:sldMkLst>
        <pc:spChg chg="mod">
          <ac:chgData name="Jorge Andrade Rios" userId="b24276b2-b4cf-43ae-a81c-c1ad81d5d90b" providerId="ADAL" clId="{DB838BF5-FBF8-2341-AD89-B287D5484498}" dt="2025-01-08T22:56:15.924" v="2554" actId="20577"/>
          <ac:spMkLst>
            <pc:docMk/>
            <pc:sldMk cId="3735426121" sldId="262"/>
            <ac:spMk id="2" creationId="{936734DF-6582-1EE7-86E5-6B153F16357F}"/>
          </ac:spMkLst>
        </pc:spChg>
        <pc:spChg chg="mod">
          <ac:chgData name="Jorge Andrade Rios" userId="b24276b2-b4cf-43ae-a81c-c1ad81d5d90b" providerId="ADAL" clId="{DB838BF5-FBF8-2341-AD89-B287D5484498}" dt="2025-01-08T23:02:42.940" v="3104" actId="20577"/>
          <ac:spMkLst>
            <pc:docMk/>
            <pc:sldMk cId="3735426121" sldId="262"/>
            <ac:spMk id="3" creationId="{ED236281-82C7-821E-0B60-C4578CE3127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ferna\OneDrive\Escritorio\EjercicioMercadoLibre\vendedor_da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erna\OneDrive\Escritorio\EjercicioMercadoLibre\vendedor_da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3"/>
    </mc:Choice>
    <mc:Fallback>
      <c:style val="3"/>
    </mc:Fallback>
  </mc:AlternateContent>
  <c:pivotSource>
    <c:name>[vendedor_dat.xlsx]estado_ventas!TablaDinámica11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Suma de transacciones por estado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estado_ventas!$B$3</c:f>
              <c:strCache>
                <c:ptCount val="1"/>
                <c:pt idx="0">
                  <c:v>Total</c:v>
                </c:pt>
              </c:strCache>
            </c:strRef>
          </c:tx>
          <c:spPr>
            <a:solidFill>
              <a:schemeClr val="accent1"/>
            </a:solidFill>
            <a:ln>
              <a:noFill/>
            </a:ln>
            <a:effectLst/>
          </c:spPr>
          <c:invertIfNegative val="0"/>
          <c:cat>
            <c:strRef>
              <c:f>estado_ventas!$A$4:$A$25</c:f>
              <c:strCache>
                <c:ptCount val="22"/>
                <c:pt idx="0">
                  <c:v>CN-GD</c:v>
                </c:pt>
                <c:pt idx="1">
                  <c:v>CN-HA</c:v>
                </c:pt>
                <c:pt idx="2">
                  <c:v>CN-HN</c:v>
                </c:pt>
                <c:pt idx="3">
                  <c:v>CN-SD</c:v>
                </c:pt>
                <c:pt idx="4">
                  <c:v>MX-AGU</c:v>
                </c:pt>
                <c:pt idx="5">
                  <c:v>MX-CHH</c:v>
                </c:pt>
                <c:pt idx="6">
                  <c:v>MX-COL</c:v>
                </c:pt>
                <c:pt idx="7">
                  <c:v>MX-DIF</c:v>
                </c:pt>
                <c:pt idx="8">
                  <c:v>MX-GRO</c:v>
                </c:pt>
                <c:pt idx="9">
                  <c:v>MX-JAL</c:v>
                </c:pt>
                <c:pt idx="10">
                  <c:v>MX-MEX</c:v>
                </c:pt>
                <c:pt idx="11">
                  <c:v>MX-MOR</c:v>
                </c:pt>
                <c:pt idx="12">
                  <c:v>MX-NLE</c:v>
                </c:pt>
                <c:pt idx="13">
                  <c:v>MX-OAX</c:v>
                </c:pt>
                <c:pt idx="14">
                  <c:v>MX-PUE</c:v>
                </c:pt>
                <c:pt idx="15">
                  <c:v>MX-SIN</c:v>
                </c:pt>
                <c:pt idx="16">
                  <c:v>MX-SON</c:v>
                </c:pt>
                <c:pt idx="17">
                  <c:v>MX-TAM</c:v>
                </c:pt>
                <c:pt idx="18">
                  <c:v>MX-VER</c:v>
                </c:pt>
                <c:pt idx="19">
                  <c:v>MX-YUC</c:v>
                </c:pt>
                <c:pt idx="20">
                  <c:v>US-FL</c:v>
                </c:pt>
                <c:pt idx="21">
                  <c:v>US-TX</c:v>
                </c:pt>
              </c:strCache>
            </c:strRef>
          </c:cat>
          <c:val>
            <c:numRef>
              <c:f>estado_ventas!$B$4:$B$25</c:f>
              <c:numCache>
                <c:formatCode>General</c:formatCode>
                <c:ptCount val="22"/>
                <c:pt idx="0">
                  <c:v>7605</c:v>
                </c:pt>
                <c:pt idx="1">
                  <c:v>448</c:v>
                </c:pt>
                <c:pt idx="2">
                  <c:v>464</c:v>
                </c:pt>
                <c:pt idx="3">
                  <c:v>3014</c:v>
                </c:pt>
                <c:pt idx="4">
                  <c:v>6482</c:v>
                </c:pt>
                <c:pt idx="5">
                  <c:v>17311</c:v>
                </c:pt>
                <c:pt idx="6">
                  <c:v>11629</c:v>
                </c:pt>
                <c:pt idx="7">
                  <c:v>2543825</c:v>
                </c:pt>
                <c:pt idx="8">
                  <c:v>38044</c:v>
                </c:pt>
                <c:pt idx="9">
                  <c:v>222846</c:v>
                </c:pt>
                <c:pt idx="10">
                  <c:v>3900236</c:v>
                </c:pt>
                <c:pt idx="11">
                  <c:v>10343</c:v>
                </c:pt>
                <c:pt idx="12">
                  <c:v>64370</c:v>
                </c:pt>
                <c:pt idx="13">
                  <c:v>219</c:v>
                </c:pt>
                <c:pt idx="14">
                  <c:v>5647</c:v>
                </c:pt>
                <c:pt idx="15">
                  <c:v>12933</c:v>
                </c:pt>
                <c:pt idx="16">
                  <c:v>169359</c:v>
                </c:pt>
                <c:pt idx="17">
                  <c:v>6189</c:v>
                </c:pt>
                <c:pt idx="18">
                  <c:v>217505</c:v>
                </c:pt>
                <c:pt idx="19">
                  <c:v>42259</c:v>
                </c:pt>
                <c:pt idx="20">
                  <c:v>10537</c:v>
                </c:pt>
                <c:pt idx="21">
                  <c:v>67577</c:v>
                </c:pt>
              </c:numCache>
            </c:numRef>
          </c:val>
          <c:extLst>
            <c:ext xmlns:c16="http://schemas.microsoft.com/office/drawing/2014/chart" uri="{C3380CC4-5D6E-409C-BE32-E72D297353CC}">
              <c16:uniqueId val="{00000000-A5EF-4CA7-B308-F525E62C74FD}"/>
            </c:ext>
          </c:extLst>
        </c:ser>
        <c:dLbls>
          <c:showLegendKey val="0"/>
          <c:showVal val="0"/>
          <c:showCatName val="0"/>
          <c:showSerName val="0"/>
          <c:showPercent val="0"/>
          <c:showBubbleSize val="0"/>
        </c:dLbls>
        <c:gapWidth val="219"/>
        <c:overlap val="-27"/>
        <c:axId val="1066498464"/>
        <c:axId val="1066493664"/>
      </c:barChart>
      <c:catAx>
        <c:axId val="1066498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066493664"/>
        <c:crosses val="autoZero"/>
        <c:auto val="1"/>
        <c:lblAlgn val="ctr"/>
        <c:lblOffset val="100"/>
        <c:noMultiLvlLbl val="0"/>
      </c:catAx>
      <c:valAx>
        <c:axId val="1066493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066498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3"/>
    </mc:Choice>
    <mc:Fallback>
      <c:style val="3"/>
    </mc:Fallback>
  </mc:AlternateContent>
  <c:pivotSource>
    <c:name>[vendedor_dat.xlsx]porcentajes_reputacion!TablaDinámica16</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dirty="0"/>
              <a:t>Cuenta  reputación</a:t>
            </a:r>
            <a:r>
              <a:rPr lang="es-MX" baseline="0" dirty="0"/>
              <a:t> por </a:t>
            </a:r>
            <a:r>
              <a:rPr lang="es-MX" dirty="0"/>
              <a:t>vendedores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ivotFmts>
      <c:pivotFmt>
        <c:idx val="0"/>
        <c:spPr>
          <a:solidFill>
            <a:schemeClr val="accent1"/>
          </a:solidFill>
          <a:ln w="19050">
            <a:solidFill>
              <a:schemeClr val="lt1"/>
            </a:solidFill>
          </a:ln>
          <a:effectLst/>
        </c:spPr>
        <c:marker>
          <c:symbol val="circle"/>
          <c:size val="5"/>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s-MX"/>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s-MX"/>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hade val="58000"/>
            </a:schemeClr>
          </a:solidFill>
          <a:ln w="19050">
            <a:solidFill>
              <a:schemeClr val="lt1"/>
            </a:solidFill>
          </a:ln>
          <a:effectLst/>
        </c:spPr>
      </c:pivotFmt>
      <c:pivotFmt>
        <c:idx val="3"/>
        <c:spPr>
          <a:solidFill>
            <a:schemeClr val="accent1">
              <a:shade val="86000"/>
            </a:schemeClr>
          </a:solidFill>
          <a:ln w="19050">
            <a:solidFill>
              <a:schemeClr val="lt1"/>
            </a:solidFill>
          </a:ln>
          <a:effectLst/>
        </c:spPr>
      </c:pivotFmt>
      <c:pivotFmt>
        <c:idx val="4"/>
        <c:spPr>
          <a:solidFill>
            <a:schemeClr val="accent1">
              <a:tint val="86000"/>
            </a:schemeClr>
          </a:solidFill>
          <a:ln w="19050">
            <a:solidFill>
              <a:schemeClr val="lt1"/>
            </a:solidFill>
          </a:ln>
          <a:effectLst/>
        </c:spPr>
      </c:pivotFmt>
      <c:pivotFmt>
        <c:idx val="5"/>
        <c:spPr>
          <a:solidFill>
            <a:schemeClr val="accent1">
              <a:tint val="58000"/>
            </a:schemeClr>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s-MX"/>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hade val="58000"/>
            </a:schemeClr>
          </a:solidFill>
          <a:ln w="19050">
            <a:solidFill>
              <a:schemeClr val="lt1"/>
            </a:solidFill>
          </a:ln>
          <a:effectLst/>
        </c:spPr>
      </c:pivotFmt>
      <c:pivotFmt>
        <c:idx val="8"/>
        <c:spPr>
          <a:solidFill>
            <a:schemeClr val="accent1">
              <a:shade val="86000"/>
            </a:schemeClr>
          </a:solidFill>
          <a:ln w="19050">
            <a:solidFill>
              <a:schemeClr val="lt1"/>
            </a:solidFill>
          </a:ln>
          <a:effectLst/>
        </c:spPr>
      </c:pivotFmt>
      <c:pivotFmt>
        <c:idx val="9"/>
        <c:spPr>
          <a:solidFill>
            <a:schemeClr val="accent1">
              <a:tint val="86000"/>
            </a:schemeClr>
          </a:solidFill>
          <a:ln w="19050">
            <a:solidFill>
              <a:schemeClr val="lt1"/>
            </a:solidFill>
          </a:ln>
          <a:effectLst/>
        </c:spPr>
      </c:pivotFmt>
      <c:pivotFmt>
        <c:idx val="10"/>
        <c:spPr>
          <a:solidFill>
            <a:schemeClr val="accent1">
              <a:tint val="58000"/>
            </a:schemeClr>
          </a:solidFill>
          <a:ln w="19050">
            <a:solidFill>
              <a:schemeClr val="lt1"/>
            </a:solidFill>
          </a:ln>
          <a:effectLst/>
        </c:spPr>
      </c:pivotFmt>
    </c:pivotFmts>
    <c:plotArea>
      <c:layout/>
      <c:pieChart>
        <c:varyColors val="1"/>
        <c:ser>
          <c:idx val="0"/>
          <c:order val="0"/>
          <c:tx>
            <c:strRef>
              <c:f>porcentajes_reputacion!$B$3</c:f>
              <c:strCache>
                <c:ptCount val="1"/>
                <c:pt idx="0">
                  <c:v>Total</c:v>
                </c:pt>
              </c:strCache>
            </c:strRef>
          </c:tx>
          <c:dPt>
            <c:idx val="0"/>
            <c:bubble3D val="0"/>
            <c:spPr>
              <a:solidFill>
                <a:schemeClr val="accent1">
                  <a:shade val="58000"/>
                </a:schemeClr>
              </a:solidFill>
              <a:ln w="19050">
                <a:solidFill>
                  <a:schemeClr val="lt1"/>
                </a:solidFill>
              </a:ln>
              <a:effectLst/>
            </c:spPr>
            <c:extLst>
              <c:ext xmlns:c16="http://schemas.microsoft.com/office/drawing/2014/chart" uri="{C3380CC4-5D6E-409C-BE32-E72D297353CC}">
                <c16:uniqueId val="{00000001-A5CA-4143-8EFD-1ED6CBE5E1DC}"/>
              </c:ext>
            </c:extLst>
          </c:dPt>
          <c:dPt>
            <c:idx val="1"/>
            <c:bubble3D val="0"/>
            <c:spPr>
              <a:solidFill>
                <a:schemeClr val="accent1">
                  <a:shade val="86000"/>
                </a:schemeClr>
              </a:solidFill>
              <a:ln w="19050">
                <a:solidFill>
                  <a:schemeClr val="lt1"/>
                </a:solidFill>
              </a:ln>
              <a:effectLst/>
            </c:spPr>
            <c:extLst>
              <c:ext xmlns:c16="http://schemas.microsoft.com/office/drawing/2014/chart" uri="{C3380CC4-5D6E-409C-BE32-E72D297353CC}">
                <c16:uniqueId val="{00000003-A5CA-4143-8EFD-1ED6CBE5E1DC}"/>
              </c:ext>
            </c:extLst>
          </c:dPt>
          <c:dPt>
            <c:idx val="2"/>
            <c:bubble3D val="0"/>
            <c:spPr>
              <a:solidFill>
                <a:schemeClr val="accent1">
                  <a:tint val="86000"/>
                </a:schemeClr>
              </a:solidFill>
              <a:ln w="19050">
                <a:solidFill>
                  <a:schemeClr val="lt1"/>
                </a:solidFill>
              </a:ln>
              <a:effectLst/>
            </c:spPr>
            <c:extLst>
              <c:ext xmlns:c16="http://schemas.microsoft.com/office/drawing/2014/chart" uri="{C3380CC4-5D6E-409C-BE32-E72D297353CC}">
                <c16:uniqueId val="{00000005-A5CA-4143-8EFD-1ED6CBE5E1DC}"/>
              </c:ext>
            </c:extLst>
          </c:dPt>
          <c:dPt>
            <c:idx val="3"/>
            <c:bubble3D val="0"/>
            <c:spPr>
              <a:solidFill>
                <a:schemeClr val="accent1">
                  <a:tint val="58000"/>
                </a:schemeClr>
              </a:solidFill>
              <a:ln w="19050">
                <a:solidFill>
                  <a:schemeClr val="lt1"/>
                </a:solidFill>
              </a:ln>
              <a:effectLst/>
            </c:spPr>
            <c:extLst>
              <c:ext xmlns:c16="http://schemas.microsoft.com/office/drawing/2014/chart" uri="{C3380CC4-5D6E-409C-BE32-E72D297353CC}">
                <c16:uniqueId val="{00000007-A5CA-4143-8EFD-1ED6CBE5E1DC}"/>
              </c:ext>
            </c:extLst>
          </c:dPt>
          <c:dLbls>
            <c:dLbl>
              <c:idx val="3"/>
              <c:tx>
                <c:rich>
                  <a:bodyPr/>
                  <a:lstStyle/>
                  <a:p>
                    <a:r>
                      <a:rPr lang="en-US" baseline="0"/>
                      <a:t>Nulo</a:t>
                    </a:r>
                    <a:r>
                      <a:rPr lang="en-US" baseline="0" dirty="0"/>
                      <a:t>
</a:t>
                    </a:r>
                    <a:fld id="{C2C61AE1-467E-4F46-AEA7-88453261840F}" type="PERCENTAGE">
                      <a:rPr lang="en-US" baseline="0"/>
                      <a:pPr/>
                      <a:t>[PORCENTAJE]</a:t>
                    </a:fld>
                    <a:endParaRPr lang="en-US" baseline="0" dirty="0"/>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A5CA-4143-8EFD-1ED6CBE5E1DC}"/>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s-MX"/>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porcentajes_reputacion!$A$4:$A$7</c:f>
              <c:strCache>
                <c:ptCount val="4"/>
                <c:pt idx="0">
                  <c:v>gold</c:v>
                </c:pt>
                <c:pt idx="1">
                  <c:v>platinum</c:v>
                </c:pt>
                <c:pt idx="2">
                  <c:v>silver</c:v>
                </c:pt>
                <c:pt idx="3">
                  <c:v>(en blanco)</c:v>
                </c:pt>
              </c:strCache>
            </c:strRef>
          </c:cat>
          <c:val>
            <c:numRef>
              <c:f>porcentajes_reputacion!$B$4:$B$7</c:f>
              <c:numCache>
                <c:formatCode>General</c:formatCode>
                <c:ptCount val="4"/>
                <c:pt idx="0">
                  <c:v>23</c:v>
                </c:pt>
                <c:pt idx="1">
                  <c:v>77</c:v>
                </c:pt>
                <c:pt idx="2">
                  <c:v>12</c:v>
                </c:pt>
                <c:pt idx="3">
                  <c:v>12</c:v>
                </c:pt>
              </c:numCache>
            </c:numRef>
          </c:val>
          <c:extLst>
            <c:ext xmlns:c16="http://schemas.microsoft.com/office/drawing/2014/chart" uri="{C3380CC4-5D6E-409C-BE32-E72D297353CC}">
              <c16:uniqueId val="{00000008-A5CA-4143-8EFD-1ED6CBE5E1DC}"/>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2.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ABAE3-EC6E-405D-B071-A13CB48BAC56}" type="datetimeFigureOut">
              <a:rPr lang="es-MX" smtClean="0"/>
              <a:t>08/01/2025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C2539-4A6C-4472-A385-B120FD68BBF2}" type="slidenum">
              <a:rPr lang="es-MX" smtClean="0"/>
              <a:t>‹Nº›</a:t>
            </a:fld>
            <a:endParaRPr lang="es-MX"/>
          </a:p>
        </p:txBody>
      </p:sp>
    </p:spTree>
    <p:extLst>
      <p:ext uri="{BB962C8B-B14F-4D97-AF65-F5344CB8AC3E}">
        <p14:creationId xmlns:p14="http://schemas.microsoft.com/office/powerpoint/2010/main" val="2505867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Detalles sobre los métodos mencionados se pueden consultar en: https://bookdown.org/marketvariance/inteligencia_detras/</a:t>
            </a:r>
          </a:p>
        </p:txBody>
      </p:sp>
      <p:sp>
        <p:nvSpPr>
          <p:cNvPr id="4" name="Marcador de número de diapositiva 3"/>
          <p:cNvSpPr>
            <a:spLocks noGrp="1"/>
          </p:cNvSpPr>
          <p:nvPr>
            <p:ph type="sldNum" sz="quarter" idx="5"/>
          </p:nvPr>
        </p:nvSpPr>
        <p:spPr/>
        <p:txBody>
          <a:bodyPr/>
          <a:lstStyle/>
          <a:p>
            <a:fld id="{FE2C2539-4A6C-4472-A385-B120FD68BBF2}" type="slidenum">
              <a:rPr lang="es-MX" smtClean="0"/>
              <a:t>5</a:t>
            </a:fld>
            <a:endParaRPr lang="es-MX"/>
          </a:p>
        </p:txBody>
      </p:sp>
    </p:spTree>
    <p:extLst>
      <p:ext uri="{BB962C8B-B14F-4D97-AF65-F5344CB8AC3E}">
        <p14:creationId xmlns:p14="http://schemas.microsoft.com/office/powerpoint/2010/main" val="241075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1/8/2025</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63731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1/8/2025</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243525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1/8/2025</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964270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1/8/2025</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33840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1/8/2025</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1036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1/8/2025</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7200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1/8/2025</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289342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1/8/2025</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59135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1/8/2025</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168400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1/8/2025</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409988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1/8/2025</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94515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1/8/2025</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77103526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hand holding a phone&#10;&#10;Description automatically generated">
            <a:extLst>
              <a:ext uri="{FF2B5EF4-FFF2-40B4-BE49-F238E27FC236}">
                <a16:creationId xmlns:a16="http://schemas.microsoft.com/office/drawing/2014/main" id="{14259E1F-F31B-08AF-71A7-5ADC8496CCA4}"/>
              </a:ext>
            </a:extLst>
          </p:cNvPr>
          <p:cNvPicPr>
            <a:picLocks noChangeAspect="1"/>
          </p:cNvPicPr>
          <p:nvPr/>
        </p:nvPicPr>
        <p:blipFill>
          <a:blip r:embed="rId2"/>
          <a:srcRect l="9006" r="7140" b="-1"/>
          <a:stretch/>
        </p:blipFill>
        <p:spPr>
          <a:xfrm>
            <a:off x="594359" y="596644"/>
            <a:ext cx="6761609" cy="5664712"/>
          </a:xfrm>
          <a:prstGeom prst="rect">
            <a:avLst/>
          </a:prstGeom>
        </p:spPr>
      </p:pic>
      <p:sp>
        <p:nvSpPr>
          <p:cNvPr id="2" name="Title 1">
            <a:extLst>
              <a:ext uri="{FF2B5EF4-FFF2-40B4-BE49-F238E27FC236}">
                <a16:creationId xmlns:a16="http://schemas.microsoft.com/office/drawing/2014/main" id="{93347AB2-E9E0-815C-0E4A-9F49E65B179C}"/>
              </a:ext>
            </a:extLst>
          </p:cNvPr>
          <p:cNvSpPr>
            <a:spLocks noGrp="1"/>
          </p:cNvSpPr>
          <p:nvPr>
            <p:ph type="ctrTitle"/>
          </p:nvPr>
        </p:nvSpPr>
        <p:spPr>
          <a:xfrm>
            <a:off x="4678758" y="596644"/>
            <a:ext cx="6688611" cy="2606040"/>
          </a:xfrm>
        </p:spPr>
        <p:txBody>
          <a:bodyPr anchor="ctr">
            <a:normAutofit/>
          </a:bodyPr>
          <a:lstStyle/>
          <a:p>
            <a:pPr>
              <a:lnSpc>
                <a:spcPct val="90000"/>
              </a:lnSpc>
            </a:pPr>
            <a:r>
              <a:rPr lang="en-MX" sz="4600" dirty="0"/>
              <a:t>Estrategia de Impulso a venderores de Mercado Libre</a:t>
            </a:r>
          </a:p>
        </p:txBody>
      </p:sp>
      <p:sp>
        <p:nvSpPr>
          <p:cNvPr id="3" name="Subtitle 2">
            <a:extLst>
              <a:ext uri="{FF2B5EF4-FFF2-40B4-BE49-F238E27FC236}">
                <a16:creationId xmlns:a16="http://schemas.microsoft.com/office/drawing/2014/main" id="{9056F8AF-5830-7C1B-B225-C000FE559A39}"/>
              </a:ext>
            </a:extLst>
          </p:cNvPr>
          <p:cNvSpPr>
            <a:spLocks noGrp="1"/>
          </p:cNvSpPr>
          <p:nvPr>
            <p:ph type="subTitle" idx="1"/>
          </p:nvPr>
        </p:nvSpPr>
        <p:spPr>
          <a:xfrm>
            <a:off x="7537818" y="3063521"/>
            <a:ext cx="3254872" cy="730958"/>
          </a:xfrm>
        </p:spPr>
        <p:txBody>
          <a:bodyPr>
            <a:normAutofit fontScale="92500" lnSpcReduction="20000"/>
          </a:bodyPr>
          <a:lstStyle/>
          <a:p>
            <a:r>
              <a:rPr lang="en-MX" dirty="0"/>
              <a:t>Ejemplo preparado para…</a:t>
            </a:r>
          </a:p>
        </p:txBody>
      </p:sp>
      <p:pic>
        <p:nvPicPr>
          <p:cNvPr id="18" name="Picture 17" descr="A logo with handshake in a yellow oval with blue text&#10;&#10;Description automatically generated">
            <a:extLst>
              <a:ext uri="{FF2B5EF4-FFF2-40B4-BE49-F238E27FC236}">
                <a16:creationId xmlns:a16="http://schemas.microsoft.com/office/drawing/2014/main" id="{3C8AAF5D-3142-DD0E-F608-EFF44772A393}"/>
              </a:ext>
            </a:extLst>
          </p:cNvPr>
          <p:cNvPicPr>
            <a:picLocks noChangeAspect="1"/>
          </p:cNvPicPr>
          <p:nvPr/>
        </p:nvPicPr>
        <p:blipFill>
          <a:blip r:embed="rId3"/>
          <a:stretch>
            <a:fillRect/>
          </a:stretch>
        </p:blipFill>
        <p:spPr>
          <a:xfrm>
            <a:off x="8338514" y="3916275"/>
            <a:ext cx="2454176" cy="2228133"/>
          </a:xfrm>
          <a:prstGeom prst="rect">
            <a:avLst/>
          </a:prstGeom>
        </p:spPr>
      </p:pic>
    </p:spTree>
    <p:extLst>
      <p:ext uri="{BB962C8B-B14F-4D97-AF65-F5344CB8AC3E}">
        <p14:creationId xmlns:p14="http://schemas.microsoft.com/office/powerpoint/2010/main" val="206211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A9092-0CE5-3A6A-CC50-7EC4A592BB06}"/>
              </a:ext>
            </a:extLst>
          </p:cNvPr>
          <p:cNvSpPr>
            <a:spLocks noGrp="1"/>
          </p:cNvSpPr>
          <p:nvPr>
            <p:ph type="title"/>
          </p:nvPr>
        </p:nvSpPr>
        <p:spPr>
          <a:xfrm>
            <a:off x="838200" y="685800"/>
            <a:ext cx="5257800" cy="1099020"/>
          </a:xfrm>
        </p:spPr>
        <p:txBody>
          <a:bodyPr>
            <a:normAutofit/>
          </a:bodyPr>
          <a:lstStyle/>
          <a:p>
            <a:r>
              <a:rPr lang="en-MX" dirty="0"/>
              <a:t>Antecedentes</a:t>
            </a:r>
          </a:p>
        </p:txBody>
      </p:sp>
      <p:sp>
        <p:nvSpPr>
          <p:cNvPr id="3" name="Content Placeholder 2">
            <a:extLst>
              <a:ext uri="{FF2B5EF4-FFF2-40B4-BE49-F238E27FC236}">
                <a16:creationId xmlns:a16="http://schemas.microsoft.com/office/drawing/2014/main" id="{A6CD7D52-CAA3-B0A5-6507-941305F450FF}"/>
              </a:ext>
            </a:extLst>
          </p:cNvPr>
          <p:cNvSpPr>
            <a:spLocks noGrp="1"/>
          </p:cNvSpPr>
          <p:nvPr>
            <p:ph idx="1"/>
          </p:nvPr>
        </p:nvSpPr>
        <p:spPr>
          <a:xfrm>
            <a:off x="838200" y="2202046"/>
            <a:ext cx="5257799" cy="2852404"/>
          </a:xfrm>
        </p:spPr>
        <p:txBody>
          <a:bodyPr>
            <a:normAutofit fontScale="92500" lnSpcReduction="20000"/>
          </a:bodyPr>
          <a:lstStyle/>
          <a:p>
            <a:r>
              <a:rPr lang="en-US" dirty="0">
                <a:latin typeface="Arial" panose="020B0604020202020204" pitchFamily="34" charset="0"/>
              </a:rPr>
              <a:t>El </a:t>
            </a:r>
            <a:r>
              <a:rPr lang="en-US" dirty="0" err="1">
                <a:latin typeface="Arial" panose="020B0604020202020204" pitchFamily="34" charset="0"/>
              </a:rPr>
              <a:t>equipo</a:t>
            </a:r>
            <a:r>
              <a:rPr lang="en-US" dirty="0">
                <a:latin typeface="Arial" panose="020B0604020202020204" pitchFamily="34" charset="0"/>
              </a:rPr>
              <a:t> </a:t>
            </a:r>
            <a:r>
              <a:rPr lang="en-US" dirty="0" err="1">
                <a:latin typeface="Arial" panose="020B0604020202020204" pitchFamily="34" charset="0"/>
              </a:rPr>
              <a:t>comercial</a:t>
            </a:r>
            <a:r>
              <a:rPr lang="en-US" dirty="0">
                <a:latin typeface="Arial" panose="020B0604020202020204" pitchFamily="34" charset="0"/>
              </a:rPr>
              <a:t> </a:t>
            </a:r>
            <a:r>
              <a:rPr lang="en-US" dirty="0" err="1">
                <a:latin typeface="Arial" panose="020B0604020202020204" pitchFamily="34" charset="0"/>
              </a:rPr>
              <a:t>quiere</a:t>
            </a:r>
            <a:r>
              <a:rPr lang="en-US" dirty="0">
                <a:latin typeface="Arial" panose="020B0604020202020204" pitchFamily="34" charset="0"/>
              </a:rPr>
              <a:t> </a:t>
            </a:r>
            <a:r>
              <a:rPr lang="en-US" dirty="0" err="1">
                <a:latin typeface="Arial" panose="020B0604020202020204" pitchFamily="34" charset="0"/>
              </a:rPr>
              <a:t>realizar</a:t>
            </a:r>
            <a:r>
              <a:rPr lang="en-US" dirty="0">
                <a:latin typeface="Arial" panose="020B0604020202020204" pitchFamily="34" charset="0"/>
              </a:rPr>
              <a:t> </a:t>
            </a:r>
            <a:r>
              <a:rPr lang="en-US" dirty="0" err="1">
                <a:latin typeface="Arial" panose="020B0604020202020204" pitchFamily="34" charset="0"/>
              </a:rPr>
              <a:t>estrategias</a:t>
            </a:r>
            <a:r>
              <a:rPr lang="en-US" dirty="0">
                <a:latin typeface="Arial" panose="020B0604020202020204" pitchFamily="34" charset="0"/>
              </a:rPr>
              <a:t> </a:t>
            </a:r>
            <a:r>
              <a:rPr lang="en-US" dirty="0" err="1">
                <a:latin typeface="Arial" panose="020B0604020202020204" pitchFamily="34" charset="0"/>
              </a:rPr>
              <a:t>focalizadas</a:t>
            </a:r>
            <a:r>
              <a:rPr lang="en-US" dirty="0">
                <a:latin typeface="Arial" panose="020B0604020202020204" pitchFamily="34" charset="0"/>
              </a:rPr>
              <a:t> para </a:t>
            </a:r>
            <a:r>
              <a:rPr lang="en-US" dirty="0" err="1">
                <a:latin typeface="Arial" panose="020B0604020202020204" pitchFamily="34" charset="0"/>
              </a:rPr>
              <a:t>los</a:t>
            </a:r>
            <a:r>
              <a:rPr lang="en-US" dirty="0">
                <a:latin typeface="Arial" panose="020B0604020202020204" pitchFamily="34" charset="0"/>
              </a:rPr>
              <a:t> sellers.</a:t>
            </a:r>
          </a:p>
          <a:p>
            <a:r>
              <a:rPr lang="en-US" dirty="0" err="1">
                <a:latin typeface="Arial" panose="020B0604020202020204" pitchFamily="34" charset="0"/>
              </a:rPr>
              <a:t>Actualmente</a:t>
            </a:r>
            <a:r>
              <a:rPr lang="en-US" dirty="0">
                <a:latin typeface="Arial" panose="020B0604020202020204" pitchFamily="34" charset="0"/>
              </a:rPr>
              <a:t> no </a:t>
            </a:r>
            <a:r>
              <a:rPr lang="en-US" dirty="0" err="1">
                <a:latin typeface="Arial" panose="020B0604020202020204" pitchFamily="34" charset="0"/>
              </a:rPr>
              <a:t>existe</a:t>
            </a:r>
            <a:r>
              <a:rPr lang="en-US" dirty="0">
                <a:latin typeface="Arial" panose="020B0604020202020204" pitchFamily="34" charset="0"/>
              </a:rPr>
              <a:t> </a:t>
            </a:r>
            <a:r>
              <a:rPr lang="en-US" dirty="0" err="1">
                <a:latin typeface="Arial" panose="020B0604020202020204" pitchFamily="34" charset="0"/>
              </a:rPr>
              <a:t>una</a:t>
            </a:r>
            <a:r>
              <a:rPr lang="en-US" dirty="0">
                <a:latin typeface="Arial" panose="020B0604020202020204" pitchFamily="34" charset="0"/>
              </a:rPr>
              <a:t> </a:t>
            </a:r>
            <a:r>
              <a:rPr lang="en-US" dirty="0" err="1">
                <a:latin typeface="Arial" panose="020B0604020202020204" pitchFamily="34" charset="0"/>
              </a:rPr>
              <a:t>clasificación</a:t>
            </a:r>
            <a:r>
              <a:rPr lang="en-US" dirty="0">
                <a:latin typeface="Arial" panose="020B0604020202020204" pitchFamily="34" charset="0"/>
              </a:rPr>
              <a:t> que </a:t>
            </a:r>
            <a:r>
              <a:rPr lang="en-US" dirty="0" err="1">
                <a:latin typeface="Arial" panose="020B0604020202020204" pitchFamily="34" charset="0"/>
              </a:rPr>
              <a:t>permita</a:t>
            </a:r>
            <a:r>
              <a:rPr lang="en-US" dirty="0">
                <a:latin typeface="Arial" panose="020B0604020202020204" pitchFamily="34" charset="0"/>
              </a:rPr>
              <a:t> </a:t>
            </a:r>
            <a:r>
              <a:rPr lang="en-US" dirty="0" err="1">
                <a:latin typeface="Arial" panose="020B0604020202020204" pitchFamily="34" charset="0"/>
              </a:rPr>
              <a:t>identificar</a:t>
            </a:r>
            <a:r>
              <a:rPr lang="en-US" dirty="0">
                <a:latin typeface="Arial" panose="020B0604020202020204" pitchFamily="34" charset="0"/>
              </a:rPr>
              <a:t> a </a:t>
            </a:r>
            <a:r>
              <a:rPr lang="en-US" dirty="0" err="1">
                <a:latin typeface="Arial" panose="020B0604020202020204" pitchFamily="34" charset="0"/>
              </a:rPr>
              <a:t>los</a:t>
            </a:r>
            <a:r>
              <a:rPr lang="en-US" dirty="0">
                <a:latin typeface="Arial" panose="020B0604020202020204" pitchFamily="34" charset="0"/>
              </a:rPr>
              <a:t> </a:t>
            </a:r>
            <a:r>
              <a:rPr lang="en-US" dirty="0" err="1">
                <a:latin typeface="Arial" panose="020B0604020202020204" pitchFamily="34" charset="0"/>
              </a:rPr>
              <a:t>vendedores</a:t>
            </a:r>
            <a:r>
              <a:rPr lang="en-US" dirty="0">
                <a:latin typeface="Arial" panose="020B0604020202020204" pitchFamily="34" charset="0"/>
              </a:rPr>
              <a:t> que </a:t>
            </a:r>
            <a:r>
              <a:rPr lang="en-US" dirty="0" err="1">
                <a:latin typeface="Arial" panose="020B0604020202020204" pitchFamily="34" charset="0"/>
              </a:rPr>
              <a:t>tienen</a:t>
            </a:r>
            <a:r>
              <a:rPr lang="en-US" dirty="0">
                <a:latin typeface="Arial" panose="020B0604020202020204" pitchFamily="34" charset="0"/>
              </a:rPr>
              <a:t> un </a:t>
            </a:r>
            <a:r>
              <a:rPr lang="en-US" dirty="0" err="1">
                <a:latin typeface="Arial" panose="020B0604020202020204" pitchFamily="34" charset="0"/>
              </a:rPr>
              <a:t>buen</a:t>
            </a:r>
            <a:r>
              <a:rPr lang="en-US" dirty="0">
                <a:latin typeface="Arial" panose="020B0604020202020204" pitchFamily="34" charset="0"/>
              </a:rPr>
              <a:t> </a:t>
            </a:r>
            <a:r>
              <a:rPr lang="en-US" dirty="0" err="1">
                <a:latin typeface="Arial" panose="020B0604020202020204" pitchFamily="34" charset="0"/>
              </a:rPr>
              <a:t>perfil</a:t>
            </a:r>
            <a:r>
              <a:rPr lang="en-US" dirty="0">
                <a:latin typeface="Arial" panose="020B0604020202020204" pitchFamily="34" charset="0"/>
              </a:rPr>
              <a:t>; es </a:t>
            </a:r>
            <a:r>
              <a:rPr lang="en-US" dirty="0" err="1">
                <a:latin typeface="Arial" panose="020B0604020202020204" pitchFamily="34" charset="0"/>
              </a:rPr>
              <a:t>decir</a:t>
            </a:r>
            <a:r>
              <a:rPr lang="en-US" dirty="0">
                <a:latin typeface="Arial" panose="020B0604020202020204" pitchFamily="34" charset="0"/>
              </a:rPr>
              <a:t> que son </a:t>
            </a:r>
            <a:r>
              <a:rPr lang="en-US" dirty="0" err="1">
                <a:latin typeface="Arial" panose="020B0604020202020204" pitchFamily="34" charset="0"/>
              </a:rPr>
              <a:t>relevantes</a:t>
            </a:r>
            <a:r>
              <a:rPr lang="en-US" dirty="0">
                <a:latin typeface="Arial" panose="020B0604020202020204" pitchFamily="34" charset="0"/>
              </a:rPr>
              <a:t> para </a:t>
            </a:r>
            <a:r>
              <a:rPr lang="en-US" dirty="0" err="1">
                <a:latin typeface="Arial" panose="020B0604020202020204" pitchFamily="34" charset="0"/>
              </a:rPr>
              <a:t>el</a:t>
            </a:r>
            <a:r>
              <a:rPr lang="en-US" dirty="0">
                <a:latin typeface="Arial" panose="020B0604020202020204" pitchFamily="34" charset="0"/>
              </a:rPr>
              <a:t> </a:t>
            </a:r>
            <a:r>
              <a:rPr lang="en-US" dirty="0" err="1">
                <a:latin typeface="Arial" panose="020B0604020202020204" pitchFamily="34" charset="0"/>
              </a:rPr>
              <a:t>negocio</a:t>
            </a:r>
            <a:r>
              <a:rPr lang="en-US" dirty="0">
                <a:latin typeface="Arial" panose="020B0604020202020204" pitchFamily="34" charset="0"/>
              </a:rPr>
              <a:t>.</a:t>
            </a:r>
          </a:p>
          <a:p>
            <a:r>
              <a:rPr lang="en-US" dirty="0">
                <a:latin typeface="Arial" panose="020B0604020202020204" pitchFamily="34" charset="0"/>
              </a:rPr>
              <a:t>Se </a:t>
            </a:r>
            <a:r>
              <a:rPr lang="en-US" dirty="0" err="1">
                <a:latin typeface="Arial" panose="020B0604020202020204" pitchFamily="34" charset="0"/>
              </a:rPr>
              <a:t>busca</a:t>
            </a:r>
            <a:r>
              <a:rPr lang="en-US" dirty="0">
                <a:latin typeface="Arial" panose="020B0604020202020204" pitchFamily="34" charset="0"/>
              </a:rPr>
              <a:t> </a:t>
            </a:r>
            <a:r>
              <a:rPr lang="en-US" dirty="0" err="1">
                <a:latin typeface="Arial" panose="020B0604020202020204" pitchFamily="34" charset="0"/>
              </a:rPr>
              <a:t>encontrar</a:t>
            </a:r>
            <a:r>
              <a:rPr lang="en-US" dirty="0">
                <a:latin typeface="Arial" panose="020B0604020202020204" pitchFamily="34" charset="0"/>
              </a:rPr>
              <a:t> variables </a:t>
            </a:r>
            <a:r>
              <a:rPr lang="en-US" dirty="0" err="1">
                <a:latin typeface="Arial" panose="020B0604020202020204" pitchFamily="34" charset="0"/>
              </a:rPr>
              <a:t>predictoras</a:t>
            </a:r>
            <a:r>
              <a:rPr lang="en-US" dirty="0">
                <a:latin typeface="Arial" panose="020B0604020202020204" pitchFamily="34" charset="0"/>
              </a:rPr>
              <a:t> del </a:t>
            </a:r>
            <a:r>
              <a:rPr lang="en-US" dirty="0" err="1">
                <a:latin typeface="Arial" panose="020B0604020202020204" pitchFamily="34" charset="0"/>
              </a:rPr>
              <a:t>desempeño</a:t>
            </a:r>
            <a:r>
              <a:rPr lang="en-US" dirty="0">
                <a:latin typeface="Arial" panose="020B0604020202020204" pitchFamily="34" charset="0"/>
              </a:rPr>
              <a:t> del </a:t>
            </a:r>
            <a:r>
              <a:rPr lang="en-US" dirty="0" err="1">
                <a:latin typeface="Arial" panose="020B0604020202020204" pitchFamily="34" charset="0"/>
              </a:rPr>
              <a:t>vendedor</a:t>
            </a:r>
            <a:r>
              <a:rPr lang="en-US" dirty="0">
                <a:latin typeface="Arial" panose="020B0604020202020204" pitchFamily="34" charset="0"/>
              </a:rPr>
              <a:t> y </a:t>
            </a:r>
            <a:r>
              <a:rPr lang="en-US" dirty="0" err="1">
                <a:latin typeface="Arial" panose="020B0604020202020204" pitchFamily="34" charset="0"/>
              </a:rPr>
              <a:t>generar</a:t>
            </a:r>
            <a:r>
              <a:rPr lang="en-US" dirty="0">
                <a:latin typeface="Arial" panose="020B0604020202020204" pitchFamily="34" charset="0"/>
              </a:rPr>
              <a:t> un </a:t>
            </a:r>
            <a:r>
              <a:rPr lang="en-US" dirty="0" err="1">
                <a:latin typeface="Arial" panose="020B0604020202020204" pitchFamily="34" charset="0"/>
              </a:rPr>
              <a:t>algoritmo</a:t>
            </a:r>
            <a:r>
              <a:rPr lang="en-US" dirty="0">
                <a:latin typeface="Arial" panose="020B0604020202020204" pitchFamily="34" charset="0"/>
              </a:rPr>
              <a:t> de </a:t>
            </a:r>
            <a:r>
              <a:rPr lang="en-US" dirty="0" err="1">
                <a:latin typeface="Arial" panose="020B0604020202020204" pitchFamily="34" charset="0"/>
              </a:rPr>
              <a:t>clasificación</a:t>
            </a:r>
            <a:r>
              <a:rPr lang="en-US" dirty="0">
                <a:latin typeface="Arial" panose="020B0604020202020204" pitchFamily="34" charset="0"/>
              </a:rPr>
              <a:t>.</a:t>
            </a:r>
          </a:p>
        </p:txBody>
      </p:sp>
      <p:pic>
        <p:nvPicPr>
          <p:cNvPr id="5" name="Picture 4">
            <a:extLst>
              <a:ext uri="{FF2B5EF4-FFF2-40B4-BE49-F238E27FC236}">
                <a16:creationId xmlns:a16="http://schemas.microsoft.com/office/drawing/2014/main" id="{2C5F3CF9-B5AA-616C-A074-6C5181236071}"/>
              </a:ext>
            </a:extLst>
          </p:cNvPr>
          <p:cNvPicPr>
            <a:picLocks noChangeAspect="1"/>
          </p:cNvPicPr>
          <p:nvPr/>
        </p:nvPicPr>
        <p:blipFill>
          <a:blip r:embed="rId2"/>
          <a:stretch>
            <a:fillRect/>
          </a:stretch>
        </p:blipFill>
        <p:spPr>
          <a:xfrm>
            <a:off x="6662889" y="1784820"/>
            <a:ext cx="4925879" cy="3288023"/>
          </a:xfrm>
          <a:prstGeom prst="rect">
            <a:avLst/>
          </a:prstGeom>
        </p:spPr>
      </p:pic>
    </p:spTree>
    <p:extLst>
      <p:ext uri="{BB962C8B-B14F-4D97-AF65-F5344CB8AC3E}">
        <p14:creationId xmlns:p14="http://schemas.microsoft.com/office/powerpoint/2010/main" val="390778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D0203-7705-CF4B-FB96-5038DDED9A17}"/>
              </a:ext>
            </a:extLst>
          </p:cNvPr>
          <p:cNvSpPr>
            <a:spLocks noGrp="1"/>
          </p:cNvSpPr>
          <p:nvPr>
            <p:ph type="title"/>
          </p:nvPr>
        </p:nvSpPr>
        <p:spPr>
          <a:xfrm>
            <a:off x="702545" y="358516"/>
            <a:ext cx="5257800" cy="1420146"/>
          </a:xfrm>
        </p:spPr>
        <p:txBody>
          <a:bodyPr>
            <a:normAutofit/>
          </a:bodyPr>
          <a:lstStyle/>
          <a:p>
            <a:r>
              <a:rPr lang="en-MX" dirty="0"/>
              <a:t>Objetivos</a:t>
            </a:r>
          </a:p>
        </p:txBody>
      </p:sp>
      <p:sp>
        <p:nvSpPr>
          <p:cNvPr id="3" name="Content Placeholder 2">
            <a:extLst>
              <a:ext uri="{FF2B5EF4-FFF2-40B4-BE49-F238E27FC236}">
                <a16:creationId xmlns:a16="http://schemas.microsoft.com/office/drawing/2014/main" id="{9433D501-DF8B-C70F-2F55-9C79AF058BE5}"/>
              </a:ext>
            </a:extLst>
          </p:cNvPr>
          <p:cNvSpPr>
            <a:spLocks noGrp="1"/>
          </p:cNvSpPr>
          <p:nvPr>
            <p:ph idx="1"/>
          </p:nvPr>
        </p:nvSpPr>
        <p:spPr>
          <a:xfrm>
            <a:off x="815712" y="2137178"/>
            <a:ext cx="5257799" cy="2852404"/>
          </a:xfrm>
        </p:spPr>
        <p:txBody>
          <a:bodyPr>
            <a:normAutofit/>
          </a:bodyPr>
          <a:lstStyle/>
          <a:p>
            <a:pPr>
              <a:lnSpc>
                <a:spcPct val="100000"/>
              </a:lnSpc>
            </a:pPr>
            <a:r>
              <a:rPr lang="en-US" sz="1900" dirty="0" err="1">
                <a:latin typeface="Fira Sans" panose="020F0502020204030204" pitchFamily="34" charset="0"/>
              </a:rPr>
              <a:t>S</a:t>
            </a:r>
            <a:r>
              <a:rPr lang="en-US" sz="1900" b="0" i="0" dirty="0" err="1">
                <a:effectLst/>
                <a:latin typeface="Fira Sans" panose="020F0502020204030204" pitchFamily="34" charset="0"/>
              </a:rPr>
              <a:t>egmentar</a:t>
            </a:r>
            <a:r>
              <a:rPr lang="en-US" sz="1900" b="0" i="0" dirty="0">
                <a:effectLst/>
                <a:latin typeface="Fira Sans" panose="020F0502020204030204" pitchFamily="34" charset="0"/>
              </a:rPr>
              <a:t> a </a:t>
            </a:r>
            <a:r>
              <a:rPr lang="en-US" sz="1900" b="0" i="0" dirty="0" err="1">
                <a:effectLst/>
                <a:latin typeface="Fira Sans" panose="020F0502020204030204" pitchFamily="34" charset="0"/>
              </a:rPr>
              <a:t>los</a:t>
            </a:r>
            <a:r>
              <a:rPr lang="en-US" sz="1900" b="0" i="0" dirty="0">
                <a:effectLst/>
                <a:latin typeface="Fira Sans" panose="020F0502020204030204" pitchFamily="34" charset="0"/>
              </a:rPr>
              <a:t> </a:t>
            </a:r>
            <a:r>
              <a:rPr lang="en-US" sz="1900" b="0" i="0" dirty="0" err="1">
                <a:effectLst/>
                <a:latin typeface="Fira Sans" panose="020F0502020204030204" pitchFamily="34" charset="0"/>
              </a:rPr>
              <a:t>vendedores</a:t>
            </a:r>
            <a:r>
              <a:rPr lang="en-US" sz="1900" b="0" i="0" dirty="0">
                <a:effectLst/>
                <a:latin typeface="Fira Sans" panose="020F0502020204030204" pitchFamily="34" charset="0"/>
              </a:rPr>
              <a:t> </a:t>
            </a:r>
            <a:r>
              <a:rPr lang="en-US" sz="1900" b="0" i="0" dirty="0" err="1">
                <a:effectLst/>
                <a:latin typeface="Fira Sans" panose="020F0502020204030204" pitchFamily="34" charset="0"/>
              </a:rPr>
              <a:t>en</a:t>
            </a:r>
            <a:r>
              <a:rPr lang="en-US" sz="1900" b="0" i="0" dirty="0">
                <a:effectLst/>
                <a:latin typeface="Fira Sans" panose="020F0502020204030204" pitchFamily="34" charset="0"/>
              </a:rPr>
              <a:t> </a:t>
            </a:r>
            <a:r>
              <a:rPr lang="en-US" sz="1900" b="0" i="0" dirty="0" err="1">
                <a:effectLst/>
                <a:latin typeface="Fira Sans" panose="020F0502020204030204" pitchFamily="34" charset="0"/>
              </a:rPr>
              <a:t>categorías</a:t>
            </a:r>
            <a:r>
              <a:rPr lang="en-US" sz="1900" b="0" i="0" dirty="0">
                <a:effectLst/>
                <a:latin typeface="Fira Sans" panose="020F0502020204030204" pitchFamily="34" charset="0"/>
              </a:rPr>
              <a:t> o </a:t>
            </a:r>
            <a:r>
              <a:rPr lang="en-US" sz="1900" b="0" i="0" dirty="0" err="1">
                <a:effectLst/>
                <a:latin typeface="Fira Sans" panose="020F0502020204030204" pitchFamily="34" charset="0"/>
              </a:rPr>
              <a:t>niveles</a:t>
            </a:r>
            <a:r>
              <a:rPr lang="en-US" sz="1900" b="0" i="0" dirty="0">
                <a:effectLst/>
                <a:latin typeface="Fira Sans" panose="020F0502020204030204" pitchFamily="34" charset="0"/>
              </a:rPr>
              <a:t> de </a:t>
            </a:r>
            <a:r>
              <a:rPr lang="en-US" sz="1900" b="0" i="0" dirty="0" err="1">
                <a:effectLst/>
                <a:latin typeface="Fira Sans" panose="020F0502020204030204" pitchFamily="34" charset="0"/>
              </a:rPr>
              <a:t>venta</a:t>
            </a:r>
            <a:r>
              <a:rPr lang="en-US" sz="1900" b="0" i="0" dirty="0">
                <a:effectLst/>
                <a:latin typeface="Fira Sans" panose="020F0502020204030204" pitchFamily="34" charset="0"/>
              </a:rPr>
              <a:t>.</a:t>
            </a:r>
          </a:p>
          <a:p>
            <a:pPr>
              <a:lnSpc>
                <a:spcPct val="100000"/>
              </a:lnSpc>
            </a:pPr>
            <a:r>
              <a:rPr lang="en-US" sz="1900" dirty="0" err="1">
                <a:latin typeface="Fira Sans" panose="020F0502020204030204" pitchFamily="34" charset="0"/>
              </a:rPr>
              <a:t>Describir</a:t>
            </a:r>
            <a:r>
              <a:rPr lang="en-US" sz="1900" dirty="0">
                <a:latin typeface="Fira Sans" panose="020F0502020204030204" pitchFamily="34" charset="0"/>
              </a:rPr>
              <a:t> </a:t>
            </a:r>
            <a:r>
              <a:rPr lang="en-US" sz="1900" dirty="0" err="1">
                <a:latin typeface="Fira Sans" panose="020F0502020204030204" pitchFamily="34" charset="0"/>
              </a:rPr>
              <a:t>los</a:t>
            </a:r>
            <a:r>
              <a:rPr lang="en-US" sz="1900" dirty="0">
                <a:latin typeface="Fira Sans" panose="020F0502020204030204" pitchFamily="34" charset="0"/>
              </a:rPr>
              <a:t> </a:t>
            </a:r>
            <a:r>
              <a:rPr lang="en-US" sz="1900" dirty="0" err="1">
                <a:latin typeface="Fira Sans" panose="020F0502020204030204" pitchFamily="34" charset="0"/>
              </a:rPr>
              <a:t>segmentos</a:t>
            </a:r>
            <a:r>
              <a:rPr lang="en-US" sz="1900" dirty="0">
                <a:latin typeface="Fira Sans" panose="020F0502020204030204" pitchFamily="34" charset="0"/>
              </a:rPr>
              <a:t> </a:t>
            </a:r>
            <a:r>
              <a:rPr lang="en-US" sz="1900" dirty="0" err="1">
                <a:latin typeface="Fira Sans" panose="020F0502020204030204" pitchFamily="34" charset="0"/>
              </a:rPr>
              <a:t>en</a:t>
            </a:r>
            <a:r>
              <a:rPr lang="en-US" sz="1900" dirty="0">
                <a:latin typeface="Fira Sans" panose="020F0502020204030204" pitchFamily="34" charset="0"/>
              </a:rPr>
              <a:t> </a:t>
            </a:r>
            <a:r>
              <a:rPr lang="en-US" sz="1900" dirty="0" err="1">
                <a:latin typeface="Fira Sans" panose="020F0502020204030204" pitchFamily="34" charset="0"/>
              </a:rPr>
              <a:t>términos</a:t>
            </a:r>
            <a:r>
              <a:rPr lang="en-US" sz="1900" dirty="0">
                <a:latin typeface="Fira Sans" panose="020F0502020204030204" pitchFamily="34" charset="0"/>
              </a:rPr>
              <a:t> </a:t>
            </a:r>
            <a:r>
              <a:rPr lang="en-US" sz="1900" dirty="0" err="1">
                <a:latin typeface="Fira Sans" panose="020F0502020204030204" pitchFamily="34" charset="0"/>
              </a:rPr>
              <a:t>accionables</a:t>
            </a:r>
            <a:r>
              <a:rPr lang="en-US" sz="1900" dirty="0">
                <a:latin typeface="Fira Sans" panose="020F0502020204030204" pitchFamily="34" charset="0"/>
              </a:rPr>
              <a:t> para ML.</a:t>
            </a:r>
          </a:p>
          <a:p>
            <a:pPr>
              <a:lnSpc>
                <a:spcPct val="100000"/>
              </a:lnSpc>
            </a:pPr>
            <a:r>
              <a:rPr lang="en-US" sz="1900" dirty="0">
                <a:latin typeface="Fira Sans" panose="020F0502020204030204" pitchFamily="34" charset="0"/>
              </a:rPr>
              <a:t>Crear </a:t>
            </a:r>
            <a:r>
              <a:rPr lang="en-US" sz="1900" dirty="0" err="1">
                <a:latin typeface="Fira Sans" panose="020F0502020204030204" pitchFamily="34" charset="0"/>
              </a:rPr>
              <a:t>intervalos</a:t>
            </a:r>
            <a:r>
              <a:rPr lang="en-US" sz="1900" dirty="0">
                <a:latin typeface="Fira Sans" panose="020F0502020204030204" pitchFamily="34" charset="0"/>
              </a:rPr>
              <a:t> de </a:t>
            </a:r>
            <a:r>
              <a:rPr lang="en-US" sz="1900" dirty="0" err="1">
                <a:latin typeface="Fira Sans" panose="020F0502020204030204" pitchFamily="34" charset="0"/>
              </a:rPr>
              <a:t>confianza</a:t>
            </a:r>
            <a:r>
              <a:rPr lang="en-US" sz="1900" dirty="0">
                <a:latin typeface="Fira Sans" panose="020F0502020204030204" pitchFamily="34" charset="0"/>
              </a:rPr>
              <a:t> que </a:t>
            </a:r>
            <a:r>
              <a:rPr lang="en-US" sz="1900" dirty="0" err="1">
                <a:latin typeface="Fira Sans" panose="020F0502020204030204" pitchFamily="34" charset="0"/>
              </a:rPr>
              <a:t>permitan</a:t>
            </a:r>
            <a:r>
              <a:rPr lang="en-US" sz="1900" dirty="0">
                <a:latin typeface="Fira Sans" panose="020F0502020204030204" pitchFamily="34" charset="0"/>
              </a:rPr>
              <a:t> </a:t>
            </a:r>
            <a:r>
              <a:rPr lang="en-US" sz="1900" dirty="0" err="1">
                <a:latin typeface="Fira Sans" panose="020F0502020204030204" pitchFamily="34" charset="0"/>
              </a:rPr>
              <a:t>hacer</a:t>
            </a:r>
            <a:r>
              <a:rPr lang="en-US" sz="1900" dirty="0">
                <a:latin typeface="Fira Sans" panose="020F0502020204030204" pitchFamily="34" charset="0"/>
              </a:rPr>
              <a:t> </a:t>
            </a:r>
            <a:r>
              <a:rPr lang="en-US" sz="1900" dirty="0" err="1">
                <a:latin typeface="Fira Sans" panose="020F0502020204030204" pitchFamily="34" charset="0"/>
              </a:rPr>
              <a:t>pronósticos</a:t>
            </a:r>
            <a:r>
              <a:rPr lang="en-US" sz="1900" dirty="0">
                <a:latin typeface="Fira Sans" panose="020F0502020204030204" pitchFamily="34" charset="0"/>
              </a:rPr>
              <a:t> de </a:t>
            </a:r>
            <a:r>
              <a:rPr lang="en-US" sz="1900" dirty="0" err="1">
                <a:latin typeface="Fira Sans" panose="020F0502020204030204" pitchFamily="34" charset="0"/>
              </a:rPr>
              <a:t>ventas</a:t>
            </a:r>
            <a:r>
              <a:rPr lang="en-US" sz="1900" dirty="0">
                <a:latin typeface="Fira Sans" panose="020F0502020204030204" pitchFamily="34" charset="0"/>
              </a:rPr>
              <a:t> </a:t>
            </a:r>
            <a:r>
              <a:rPr lang="en-US" sz="1900" dirty="0" err="1">
                <a:latin typeface="Fira Sans" panose="020F0502020204030204" pitchFamily="34" charset="0"/>
              </a:rPr>
              <a:t>por</a:t>
            </a:r>
            <a:r>
              <a:rPr lang="en-US" sz="1900" dirty="0">
                <a:latin typeface="Fira Sans" panose="020F0502020204030204" pitchFamily="34" charset="0"/>
              </a:rPr>
              <a:t> </a:t>
            </a:r>
            <a:r>
              <a:rPr lang="en-US" sz="1900" dirty="0" err="1">
                <a:latin typeface="Fira Sans" panose="020F0502020204030204" pitchFamily="34" charset="0"/>
              </a:rPr>
              <a:t>vendedor</a:t>
            </a:r>
            <a:r>
              <a:rPr lang="en-US" sz="1900" dirty="0">
                <a:latin typeface="Fira Sans" panose="020F0502020204030204" pitchFamily="34" charset="0"/>
              </a:rPr>
              <a:t>.</a:t>
            </a:r>
          </a:p>
          <a:p>
            <a:pPr>
              <a:lnSpc>
                <a:spcPct val="100000"/>
              </a:lnSpc>
            </a:pPr>
            <a:r>
              <a:rPr lang="en-US" sz="1900" dirty="0" err="1">
                <a:latin typeface="Fira Sans" panose="020F0502020204030204" pitchFamily="34" charset="0"/>
              </a:rPr>
              <a:t>Proponer</a:t>
            </a:r>
            <a:r>
              <a:rPr lang="en-US" sz="1900" dirty="0">
                <a:latin typeface="Fira Sans" panose="020F0502020204030204" pitchFamily="34" charset="0"/>
              </a:rPr>
              <a:t> </a:t>
            </a:r>
            <a:r>
              <a:rPr lang="en-US" sz="1900" dirty="0" err="1">
                <a:latin typeface="Fira Sans" panose="020F0502020204030204" pitchFamily="34" charset="0"/>
              </a:rPr>
              <a:t>nuevas</a:t>
            </a:r>
            <a:r>
              <a:rPr lang="en-US" sz="1900" dirty="0">
                <a:latin typeface="Fira Sans" panose="020F0502020204030204" pitchFamily="34" charset="0"/>
              </a:rPr>
              <a:t> variables que </a:t>
            </a:r>
            <a:r>
              <a:rPr lang="en-US" sz="1900" dirty="0" err="1">
                <a:latin typeface="Fira Sans" panose="020F0502020204030204" pitchFamily="34" charset="0"/>
              </a:rPr>
              <a:t>ayuden</a:t>
            </a:r>
            <a:r>
              <a:rPr lang="en-US" sz="1900" dirty="0">
                <a:latin typeface="Fira Sans" panose="020F0502020204030204" pitchFamily="34" charset="0"/>
              </a:rPr>
              <a:t> </a:t>
            </a:r>
            <a:r>
              <a:rPr lang="en-US" sz="1900" dirty="0" err="1">
                <a:latin typeface="Fira Sans" panose="020F0502020204030204" pitchFamily="34" charset="0"/>
              </a:rPr>
              <a:t>explicar</a:t>
            </a:r>
            <a:r>
              <a:rPr lang="en-US" sz="1900" dirty="0">
                <a:latin typeface="Fira Sans" panose="020F0502020204030204" pitchFamily="34" charset="0"/>
              </a:rPr>
              <a:t> </a:t>
            </a:r>
            <a:r>
              <a:rPr lang="en-US" sz="1900" dirty="0" err="1">
                <a:latin typeface="Fira Sans" panose="020F0502020204030204" pitchFamily="34" charset="0"/>
              </a:rPr>
              <a:t>los</a:t>
            </a:r>
            <a:r>
              <a:rPr lang="en-US" sz="1900" dirty="0">
                <a:latin typeface="Fira Sans" panose="020F0502020204030204" pitchFamily="34" charset="0"/>
              </a:rPr>
              <a:t> </a:t>
            </a:r>
            <a:r>
              <a:rPr lang="en-US" sz="1900" dirty="0" err="1">
                <a:latin typeface="Fira Sans" panose="020F0502020204030204" pitchFamily="34" charset="0"/>
              </a:rPr>
              <a:t>niveles</a:t>
            </a:r>
            <a:r>
              <a:rPr lang="en-US" sz="1900" dirty="0">
                <a:latin typeface="Fira Sans" panose="020F0502020204030204" pitchFamily="34" charset="0"/>
              </a:rPr>
              <a:t> de </a:t>
            </a:r>
            <a:r>
              <a:rPr lang="en-US" sz="1900" dirty="0" err="1">
                <a:latin typeface="Fira Sans" panose="020F0502020204030204" pitchFamily="34" charset="0"/>
              </a:rPr>
              <a:t>venta</a:t>
            </a:r>
            <a:r>
              <a:rPr lang="en-US" sz="1900" dirty="0">
                <a:latin typeface="Fira Sans" panose="020F0502020204030204" pitchFamily="34" charset="0"/>
              </a:rPr>
              <a:t> del </a:t>
            </a:r>
            <a:r>
              <a:rPr lang="en-US" sz="1900" dirty="0" err="1">
                <a:latin typeface="Fira Sans" panose="020F0502020204030204" pitchFamily="34" charset="0"/>
              </a:rPr>
              <a:t>vendedor</a:t>
            </a:r>
            <a:r>
              <a:rPr lang="en-US" sz="1900" dirty="0">
                <a:latin typeface="Fira Sans" panose="020F0502020204030204" pitchFamily="34" charset="0"/>
              </a:rPr>
              <a:t>.</a:t>
            </a:r>
            <a:endParaRPr lang="en-MX" sz="1900" dirty="0"/>
          </a:p>
        </p:txBody>
      </p:sp>
      <p:pic>
        <p:nvPicPr>
          <p:cNvPr id="5" name="Picture 4" descr="A person receiving a money from a computer&#10;&#10;Description automatically generated">
            <a:extLst>
              <a:ext uri="{FF2B5EF4-FFF2-40B4-BE49-F238E27FC236}">
                <a16:creationId xmlns:a16="http://schemas.microsoft.com/office/drawing/2014/main" id="{62EF8245-5C2C-7361-39FB-4E6C5A5F6384}"/>
              </a:ext>
            </a:extLst>
          </p:cNvPr>
          <p:cNvPicPr>
            <a:picLocks noChangeAspect="1"/>
          </p:cNvPicPr>
          <p:nvPr/>
        </p:nvPicPr>
        <p:blipFill>
          <a:blip r:embed="rId2"/>
          <a:stretch>
            <a:fillRect/>
          </a:stretch>
        </p:blipFill>
        <p:spPr>
          <a:xfrm flipH="1">
            <a:off x="6662889" y="1778662"/>
            <a:ext cx="4925879" cy="3300338"/>
          </a:xfrm>
          <a:prstGeom prst="rect">
            <a:avLst/>
          </a:prstGeom>
        </p:spPr>
      </p:pic>
    </p:spTree>
    <p:extLst>
      <p:ext uri="{BB962C8B-B14F-4D97-AF65-F5344CB8AC3E}">
        <p14:creationId xmlns:p14="http://schemas.microsoft.com/office/powerpoint/2010/main" val="186422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AA4E-B163-185D-175E-6B36648673CE}"/>
              </a:ext>
            </a:extLst>
          </p:cNvPr>
          <p:cNvSpPr>
            <a:spLocks noGrp="1"/>
          </p:cNvSpPr>
          <p:nvPr>
            <p:ph type="title"/>
          </p:nvPr>
        </p:nvSpPr>
        <p:spPr>
          <a:xfrm>
            <a:off x="836066" y="97706"/>
            <a:ext cx="10515600" cy="1325563"/>
          </a:xfrm>
        </p:spPr>
        <p:txBody>
          <a:bodyPr/>
          <a:lstStyle/>
          <a:p>
            <a:r>
              <a:rPr lang="en-MX" dirty="0"/>
              <a:t>Procedimiento de análisis</a:t>
            </a:r>
          </a:p>
        </p:txBody>
      </p:sp>
      <p:sp>
        <p:nvSpPr>
          <p:cNvPr id="3" name="Content Placeholder 2">
            <a:extLst>
              <a:ext uri="{FF2B5EF4-FFF2-40B4-BE49-F238E27FC236}">
                <a16:creationId xmlns:a16="http://schemas.microsoft.com/office/drawing/2014/main" id="{A6A28D50-AFDE-2AA8-5FB9-A3336FED3E39}"/>
              </a:ext>
            </a:extLst>
          </p:cNvPr>
          <p:cNvSpPr>
            <a:spLocks noGrp="1"/>
          </p:cNvSpPr>
          <p:nvPr>
            <p:ph idx="1"/>
          </p:nvPr>
        </p:nvSpPr>
        <p:spPr>
          <a:xfrm>
            <a:off x="836066" y="1552665"/>
            <a:ext cx="10515600" cy="4236087"/>
          </a:xfrm>
        </p:spPr>
        <p:txBody>
          <a:bodyPr/>
          <a:lstStyle/>
          <a:p>
            <a:r>
              <a:rPr lang="en-MX" dirty="0"/>
              <a:t>Se </a:t>
            </a:r>
            <a:r>
              <a:rPr lang="es-MX" dirty="0"/>
              <a:t>formulo </a:t>
            </a:r>
            <a:r>
              <a:rPr lang="en-MX" dirty="0"/>
              <a:t>la base de datos de vendedores</a:t>
            </a:r>
            <a:r>
              <a:rPr lang="es-MX" dirty="0"/>
              <a:t> a través de </a:t>
            </a:r>
            <a:r>
              <a:rPr lang="es-MX" i="1" dirty="0"/>
              <a:t>'https://api.mercadolibre.com/</a:t>
            </a:r>
            <a:r>
              <a:rPr lang="es-MX" i="1" dirty="0" err="1"/>
              <a:t>users</a:t>
            </a:r>
            <a:r>
              <a:rPr lang="es-MX" i="1" dirty="0"/>
              <a:t>/’[</a:t>
            </a:r>
            <a:r>
              <a:rPr lang="es-MX" i="1" dirty="0" err="1"/>
              <a:t>user_id</a:t>
            </a:r>
            <a:r>
              <a:rPr lang="es-MX" i="1" dirty="0"/>
              <a:t>] </a:t>
            </a:r>
            <a:r>
              <a:rPr lang="en-MX" i="1" dirty="0"/>
              <a:t> </a:t>
            </a:r>
            <a:r>
              <a:rPr lang="en-MX" dirty="0"/>
              <a:t>Otras bases de datos son necesarias para conocer de que información disponemos, no toda es útil en el análisis (véase ejemplo de tabla de abajo).</a:t>
            </a:r>
          </a:p>
        </p:txBody>
      </p:sp>
      <p:graphicFrame>
        <p:nvGraphicFramePr>
          <p:cNvPr id="4" name="Table 3">
            <a:extLst>
              <a:ext uri="{FF2B5EF4-FFF2-40B4-BE49-F238E27FC236}">
                <a16:creationId xmlns:a16="http://schemas.microsoft.com/office/drawing/2014/main" id="{94216A98-C69B-F99A-B56E-A722DFD65658}"/>
              </a:ext>
            </a:extLst>
          </p:cNvPr>
          <p:cNvGraphicFramePr>
            <a:graphicFrameLocks noGrp="1"/>
          </p:cNvGraphicFramePr>
          <p:nvPr>
            <p:extLst>
              <p:ext uri="{D42A27DB-BD31-4B8C-83A1-F6EECF244321}">
                <p14:modId xmlns:p14="http://schemas.microsoft.com/office/powerpoint/2010/main" val="3096840464"/>
              </p:ext>
            </p:extLst>
          </p:nvPr>
        </p:nvGraphicFramePr>
        <p:xfrm>
          <a:off x="1163783" y="3167063"/>
          <a:ext cx="9860166" cy="3282196"/>
        </p:xfrm>
        <a:graphic>
          <a:graphicData uri="http://schemas.openxmlformats.org/drawingml/2006/table">
            <a:tbl>
              <a:tblPr firstRow="1">
                <a:tableStyleId>{B301B821-A1FF-4177-AEE7-76D212191A09}</a:tableStyleId>
              </a:tblPr>
              <a:tblGrid>
                <a:gridCol w="2306896">
                  <a:extLst>
                    <a:ext uri="{9D8B030D-6E8A-4147-A177-3AD203B41FA5}">
                      <a16:colId xmlns:a16="http://schemas.microsoft.com/office/drawing/2014/main" val="2144822847"/>
                    </a:ext>
                  </a:extLst>
                </a:gridCol>
                <a:gridCol w="2953416">
                  <a:extLst>
                    <a:ext uri="{9D8B030D-6E8A-4147-A177-3AD203B41FA5}">
                      <a16:colId xmlns:a16="http://schemas.microsoft.com/office/drawing/2014/main" val="2492178264"/>
                    </a:ext>
                  </a:extLst>
                </a:gridCol>
                <a:gridCol w="919106">
                  <a:extLst>
                    <a:ext uri="{9D8B030D-6E8A-4147-A177-3AD203B41FA5}">
                      <a16:colId xmlns:a16="http://schemas.microsoft.com/office/drawing/2014/main" val="1595003156"/>
                    </a:ext>
                  </a:extLst>
                </a:gridCol>
                <a:gridCol w="1223242">
                  <a:extLst>
                    <a:ext uri="{9D8B030D-6E8A-4147-A177-3AD203B41FA5}">
                      <a16:colId xmlns:a16="http://schemas.microsoft.com/office/drawing/2014/main" val="2964356291"/>
                    </a:ext>
                  </a:extLst>
                </a:gridCol>
                <a:gridCol w="2457506">
                  <a:extLst>
                    <a:ext uri="{9D8B030D-6E8A-4147-A177-3AD203B41FA5}">
                      <a16:colId xmlns:a16="http://schemas.microsoft.com/office/drawing/2014/main" val="2507726309"/>
                    </a:ext>
                  </a:extLst>
                </a:gridCol>
              </a:tblGrid>
              <a:tr h="346344">
                <a:tc>
                  <a:txBody>
                    <a:bodyPr/>
                    <a:lstStyle/>
                    <a:p>
                      <a:pPr algn="ctr" fontAlgn="ctr"/>
                      <a:r>
                        <a:rPr lang="en-US" sz="1100" u="none" strike="noStrike">
                          <a:effectLst/>
                        </a:rPr>
                        <a:t>Variable</a:t>
                      </a:r>
                      <a:endParaRPr lang="en-US" sz="1100" b="1" i="0" u="none" strike="noStrike">
                        <a:solidFill>
                          <a:srgbClr val="FFFFFF"/>
                        </a:solidFill>
                        <a:effectLst/>
                        <a:latin typeface="Aptos Narrow" panose="020B0004020202020204" pitchFamily="34" charset="0"/>
                      </a:endParaRPr>
                    </a:p>
                  </a:txBody>
                  <a:tcPr marL="8703" marR="8703" marT="8703" marB="0" anchor="ctr"/>
                </a:tc>
                <a:tc>
                  <a:txBody>
                    <a:bodyPr/>
                    <a:lstStyle/>
                    <a:p>
                      <a:pPr algn="ctr" fontAlgn="ctr"/>
                      <a:r>
                        <a:rPr lang="en-US" sz="1100" u="none" strike="noStrike">
                          <a:effectLst/>
                        </a:rPr>
                        <a:t>Descripción</a:t>
                      </a:r>
                      <a:endParaRPr lang="en-US" sz="1100" b="1" i="0" u="none" strike="noStrike">
                        <a:solidFill>
                          <a:srgbClr val="FFFFFF"/>
                        </a:solidFill>
                        <a:effectLst/>
                        <a:latin typeface="Aptos Narrow" panose="020B0004020202020204" pitchFamily="34" charset="0"/>
                      </a:endParaRPr>
                    </a:p>
                  </a:txBody>
                  <a:tcPr marL="8703" marR="8703" marT="8703" marB="0" anchor="ctr"/>
                </a:tc>
                <a:tc>
                  <a:txBody>
                    <a:bodyPr/>
                    <a:lstStyle/>
                    <a:p>
                      <a:pPr algn="ctr" fontAlgn="ctr"/>
                      <a:r>
                        <a:rPr lang="en-US" sz="1100" u="none" strike="noStrike" dirty="0" err="1">
                          <a:effectLst/>
                        </a:rPr>
                        <a:t>Cardinalidad</a:t>
                      </a:r>
                      <a:endParaRPr lang="en-US" sz="1100" b="1" i="0" u="none" strike="noStrike" dirty="0">
                        <a:solidFill>
                          <a:srgbClr val="FFFFFF"/>
                        </a:solidFill>
                        <a:effectLst/>
                        <a:latin typeface="Aptos Narrow" panose="020B0004020202020204" pitchFamily="34" charset="0"/>
                      </a:endParaRPr>
                    </a:p>
                  </a:txBody>
                  <a:tcPr marL="8703" marR="8703" marT="8703" marB="0" anchor="ctr"/>
                </a:tc>
                <a:tc>
                  <a:txBody>
                    <a:bodyPr/>
                    <a:lstStyle/>
                    <a:p>
                      <a:pPr algn="ctr" fontAlgn="ctr"/>
                      <a:r>
                        <a:rPr lang="en-US" sz="1100" u="none" strike="noStrike">
                          <a:effectLst/>
                        </a:rPr>
                        <a:t>Utilidad en análisis</a:t>
                      </a:r>
                      <a:endParaRPr lang="en-US" sz="1100" b="1" i="0" u="none" strike="noStrike">
                        <a:solidFill>
                          <a:srgbClr val="FFFFFF"/>
                        </a:solidFill>
                        <a:effectLst/>
                        <a:latin typeface="Aptos Narrow" panose="020B0004020202020204" pitchFamily="34" charset="0"/>
                      </a:endParaRPr>
                    </a:p>
                  </a:txBody>
                  <a:tcPr marL="8703" marR="8703" marT="8703" marB="0" anchor="ctr"/>
                </a:tc>
                <a:tc>
                  <a:txBody>
                    <a:bodyPr/>
                    <a:lstStyle/>
                    <a:p>
                      <a:pPr algn="ctr" fontAlgn="ctr"/>
                      <a:r>
                        <a:rPr lang="en-US" sz="1100" u="none" strike="noStrike">
                          <a:effectLst/>
                        </a:rPr>
                        <a:t>Hipótesis</a:t>
                      </a:r>
                      <a:endParaRPr lang="en-US" sz="1100" b="1" i="0" u="none" strike="noStrike">
                        <a:solidFill>
                          <a:srgbClr val="FFFFFF"/>
                        </a:solidFill>
                        <a:effectLst/>
                        <a:latin typeface="Aptos Narrow" panose="020B0004020202020204" pitchFamily="34" charset="0"/>
                      </a:endParaRPr>
                    </a:p>
                  </a:txBody>
                  <a:tcPr marL="8703" marR="8703" marT="8703" marB="0" anchor="ctr"/>
                </a:tc>
                <a:extLst>
                  <a:ext uri="{0D108BD9-81ED-4DB2-BD59-A6C34878D82A}">
                    <a16:rowId xmlns:a16="http://schemas.microsoft.com/office/drawing/2014/main" val="3053512390"/>
                  </a:ext>
                </a:extLst>
              </a:tr>
              <a:tr h="288620">
                <a:tc>
                  <a:txBody>
                    <a:bodyPr/>
                    <a:lstStyle/>
                    <a:p>
                      <a:pPr algn="l" fontAlgn="b"/>
                      <a:r>
                        <a:rPr lang="en-US" sz="1100" u="none" strike="noStrike">
                          <a:effectLst/>
                        </a:rPr>
                        <a:t>ciudad</a:t>
                      </a:r>
                      <a:endParaRPr lang="en-US" sz="1100" b="1"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Ciudad del vendedor</a:t>
                      </a:r>
                      <a:endParaRPr lang="en-US"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MX" sz="1100" u="none" strike="noStrike" dirty="0">
                          <a:effectLst/>
                        </a:rPr>
                        <a:t>54</a:t>
                      </a:r>
                      <a:endParaRPr lang="en-MX" sz="1100" b="0" i="0" u="none" strike="noStrike" dirty="0">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Sí</a:t>
                      </a:r>
                      <a:endParaRPr lang="en-US"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Más vendedores de una ciudad o agrupamiento de ciudades</a:t>
                      </a:r>
                      <a:endParaRPr lang="en-US" sz="1100" b="0" i="0" u="none" strike="noStrike">
                        <a:solidFill>
                          <a:srgbClr val="000000"/>
                        </a:solidFill>
                        <a:effectLst/>
                        <a:latin typeface="Aptos Narrow" panose="020B0004020202020204" pitchFamily="34" charset="0"/>
                      </a:endParaRPr>
                    </a:p>
                  </a:txBody>
                  <a:tcPr marL="8703" marR="8703" marT="8703" marB="0" anchor="b"/>
                </a:tc>
                <a:extLst>
                  <a:ext uri="{0D108BD9-81ED-4DB2-BD59-A6C34878D82A}">
                    <a16:rowId xmlns:a16="http://schemas.microsoft.com/office/drawing/2014/main" val="2054946299"/>
                  </a:ext>
                </a:extLst>
              </a:tr>
              <a:tr h="140187">
                <a:tc>
                  <a:txBody>
                    <a:bodyPr/>
                    <a:lstStyle/>
                    <a:p>
                      <a:pPr algn="l" fontAlgn="b"/>
                      <a:r>
                        <a:rPr lang="en-US" sz="1100" u="none" strike="noStrike">
                          <a:effectLst/>
                        </a:rPr>
                        <a:t>estado</a:t>
                      </a:r>
                      <a:endParaRPr lang="en-US" sz="1100" b="1"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Estado de México del vendedor</a:t>
                      </a:r>
                      <a:endParaRPr lang="en-US"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MX" sz="1100" u="none" strike="noStrike" dirty="0">
                          <a:effectLst/>
                        </a:rPr>
                        <a:t>22</a:t>
                      </a:r>
                      <a:endParaRPr lang="en-MX" sz="1100" b="0" i="0" u="none" strike="noStrike" dirty="0">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Sí</a:t>
                      </a:r>
                      <a:endParaRPr lang="en-US"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Idem</a:t>
                      </a:r>
                      <a:endParaRPr lang="en-US" sz="1100" b="0" i="0" u="none" strike="noStrike">
                        <a:solidFill>
                          <a:srgbClr val="000000"/>
                        </a:solidFill>
                        <a:effectLst/>
                        <a:latin typeface="Aptos Narrow" panose="020B0004020202020204" pitchFamily="34" charset="0"/>
                      </a:endParaRPr>
                    </a:p>
                  </a:txBody>
                  <a:tcPr marL="8703" marR="8703" marT="8703" marB="0" anchor="b"/>
                </a:tc>
                <a:extLst>
                  <a:ext uri="{0D108BD9-81ED-4DB2-BD59-A6C34878D82A}">
                    <a16:rowId xmlns:a16="http://schemas.microsoft.com/office/drawing/2014/main" val="2425045416"/>
                  </a:ext>
                </a:extLst>
              </a:tr>
              <a:tr h="140187">
                <a:tc>
                  <a:txBody>
                    <a:bodyPr/>
                    <a:lstStyle/>
                    <a:p>
                      <a:pPr algn="l" fontAlgn="b"/>
                      <a:r>
                        <a:rPr lang="en-US" sz="1100" u="none" strike="noStrike">
                          <a:effectLst/>
                        </a:rPr>
                        <a:t>tipo_usuario</a:t>
                      </a:r>
                      <a:endParaRPr lang="en-US" sz="1100" b="1"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Vende bajo una marca o es multimarcas</a:t>
                      </a:r>
                      <a:endParaRPr lang="en-US"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MX" sz="1100" u="none" strike="noStrike">
                          <a:effectLst/>
                        </a:rPr>
                        <a:t>3</a:t>
                      </a:r>
                      <a:endParaRPr lang="en-MX"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Sí</a:t>
                      </a:r>
                      <a:endParaRPr lang="en-US"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Mayor compromiso en marca</a:t>
                      </a:r>
                      <a:endParaRPr lang="en-US" sz="1100" b="0" i="0" u="none" strike="noStrike">
                        <a:solidFill>
                          <a:srgbClr val="000000"/>
                        </a:solidFill>
                        <a:effectLst/>
                        <a:latin typeface="Aptos Narrow" panose="020B0004020202020204" pitchFamily="34" charset="0"/>
                      </a:endParaRPr>
                    </a:p>
                  </a:txBody>
                  <a:tcPr marL="8703" marR="8703" marT="8703" marB="0" anchor="b"/>
                </a:tc>
                <a:extLst>
                  <a:ext uri="{0D108BD9-81ED-4DB2-BD59-A6C34878D82A}">
                    <a16:rowId xmlns:a16="http://schemas.microsoft.com/office/drawing/2014/main" val="776313165"/>
                  </a:ext>
                </a:extLst>
              </a:tr>
              <a:tr h="140187">
                <a:tc>
                  <a:txBody>
                    <a:bodyPr/>
                    <a:lstStyle/>
                    <a:p>
                      <a:pPr algn="l" fontAlgn="b"/>
                      <a:r>
                        <a:rPr lang="en-US" sz="1100" u="none" strike="noStrike">
                          <a:effectLst/>
                        </a:rPr>
                        <a:t>status_vendedor</a:t>
                      </a:r>
                      <a:endParaRPr lang="en-US" sz="1100" b="1"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Activo o inactivo</a:t>
                      </a:r>
                      <a:endParaRPr lang="en-US"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MX" sz="1100" u="none" strike="noStrike">
                          <a:effectLst/>
                        </a:rPr>
                        <a:t>1</a:t>
                      </a:r>
                      <a:endParaRPr lang="en-MX"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dirty="0">
                          <a:effectLst/>
                        </a:rPr>
                        <a:t>No</a:t>
                      </a:r>
                      <a:endParaRPr lang="en-US" sz="1100" b="0" i="0" u="none" strike="noStrike" dirty="0">
                        <a:solidFill>
                          <a:srgbClr val="000000"/>
                        </a:solidFill>
                        <a:effectLst/>
                        <a:latin typeface="Aptos Narrow" panose="020B0004020202020204" pitchFamily="34" charset="0"/>
                      </a:endParaRPr>
                    </a:p>
                  </a:txBody>
                  <a:tcPr marL="8703" marR="8703" marT="8703" marB="0" anchor="b"/>
                </a:tc>
                <a:tc>
                  <a:txBody>
                    <a:bodyPr/>
                    <a:lstStyle/>
                    <a:p>
                      <a:pPr algn="l" fontAlgn="b"/>
                      <a:r>
                        <a:rPr lang="en-MX" sz="1100" u="none" strike="noStrike">
                          <a:effectLst/>
                        </a:rPr>
                        <a:t>---</a:t>
                      </a:r>
                      <a:endParaRPr lang="en-MX" sz="1100" b="0" i="0" u="none" strike="noStrike">
                        <a:solidFill>
                          <a:srgbClr val="000000"/>
                        </a:solidFill>
                        <a:effectLst/>
                        <a:latin typeface="Aptos Narrow" panose="020B0004020202020204" pitchFamily="34" charset="0"/>
                      </a:endParaRPr>
                    </a:p>
                  </a:txBody>
                  <a:tcPr marL="8703" marR="8703" marT="8703" marB="0" anchor="b"/>
                </a:tc>
                <a:extLst>
                  <a:ext uri="{0D108BD9-81ED-4DB2-BD59-A6C34878D82A}">
                    <a16:rowId xmlns:a16="http://schemas.microsoft.com/office/drawing/2014/main" val="4217251195"/>
                  </a:ext>
                </a:extLst>
              </a:tr>
              <a:tr h="140187">
                <a:tc>
                  <a:txBody>
                    <a:bodyPr/>
                    <a:lstStyle/>
                    <a:p>
                      <a:pPr algn="l" fontAlgn="b"/>
                      <a:r>
                        <a:rPr lang="en-US" sz="1100" u="none" strike="noStrike">
                          <a:effectLst/>
                        </a:rPr>
                        <a:t>tipo_periodo_transacciones</a:t>
                      </a:r>
                      <a:endParaRPr lang="en-US" sz="1100" b="1"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Datos históricos</a:t>
                      </a:r>
                      <a:endParaRPr lang="en-US"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MX" sz="1100" u="none" strike="noStrike">
                          <a:effectLst/>
                        </a:rPr>
                        <a:t>1</a:t>
                      </a:r>
                      <a:endParaRPr lang="en-MX"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dirty="0">
                          <a:effectLst/>
                        </a:rPr>
                        <a:t>No</a:t>
                      </a:r>
                      <a:endParaRPr lang="en-US" sz="1100" b="0" i="0" u="none" strike="noStrike" dirty="0">
                        <a:solidFill>
                          <a:srgbClr val="000000"/>
                        </a:solidFill>
                        <a:effectLst/>
                        <a:latin typeface="Aptos Narrow" panose="020B0004020202020204" pitchFamily="34" charset="0"/>
                      </a:endParaRPr>
                    </a:p>
                  </a:txBody>
                  <a:tcPr marL="8703" marR="8703" marT="8703" marB="0" anchor="b"/>
                </a:tc>
                <a:tc>
                  <a:txBody>
                    <a:bodyPr/>
                    <a:lstStyle/>
                    <a:p>
                      <a:pPr algn="l" fontAlgn="b"/>
                      <a:r>
                        <a:rPr lang="en-MX" sz="1100" u="none" strike="noStrike">
                          <a:effectLst/>
                        </a:rPr>
                        <a:t>---</a:t>
                      </a:r>
                      <a:endParaRPr lang="en-MX" sz="1100" b="0" i="0" u="none" strike="noStrike">
                        <a:solidFill>
                          <a:srgbClr val="000000"/>
                        </a:solidFill>
                        <a:effectLst/>
                        <a:latin typeface="Aptos Narrow" panose="020B0004020202020204" pitchFamily="34" charset="0"/>
                      </a:endParaRPr>
                    </a:p>
                  </a:txBody>
                  <a:tcPr marL="8703" marR="8703" marT="8703" marB="0" anchor="b"/>
                </a:tc>
                <a:extLst>
                  <a:ext uri="{0D108BD9-81ED-4DB2-BD59-A6C34878D82A}">
                    <a16:rowId xmlns:a16="http://schemas.microsoft.com/office/drawing/2014/main" val="2694641559"/>
                  </a:ext>
                </a:extLst>
              </a:tr>
              <a:tr h="420561">
                <a:tc>
                  <a:txBody>
                    <a:bodyPr/>
                    <a:lstStyle/>
                    <a:p>
                      <a:pPr algn="l" fontAlgn="b"/>
                      <a:r>
                        <a:rPr lang="en-US" sz="1100" u="none" strike="noStrike">
                          <a:effectLst/>
                        </a:rPr>
                        <a:t>total_transacciones</a:t>
                      </a:r>
                      <a:endParaRPr lang="en-US" sz="1100" b="1"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Transacciones hechas por el vendedor</a:t>
                      </a:r>
                      <a:endParaRPr lang="en-US"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MX" sz="1100" u="none" strike="noStrike">
                          <a:effectLst/>
                        </a:rPr>
                        <a:t>123</a:t>
                      </a:r>
                      <a:endParaRPr lang="en-MX"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dirty="0" err="1">
                          <a:effectLst/>
                        </a:rPr>
                        <a:t>Sí</a:t>
                      </a:r>
                      <a:endParaRPr lang="en-US" sz="1100" b="0" i="0" u="none" strike="noStrike" dirty="0">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Se correlaciona con ventas (dinero) y posiblemente clasificación de ML</a:t>
                      </a:r>
                      <a:endParaRPr lang="en-US" sz="1100" b="0" i="0" u="none" strike="noStrike">
                        <a:solidFill>
                          <a:srgbClr val="000000"/>
                        </a:solidFill>
                        <a:effectLst/>
                        <a:latin typeface="Aptos Narrow" panose="020B0004020202020204" pitchFamily="34" charset="0"/>
                      </a:endParaRPr>
                    </a:p>
                  </a:txBody>
                  <a:tcPr marL="8703" marR="8703" marT="8703" marB="0" anchor="b"/>
                </a:tc>
                <a:extLst>
                  <a:ext uri="{0D108BD9-81ED-4DB2-BD59-A6C34878D82A}">
                    <a16:rowId xmlns:a16="http://schemas.microsoft.com/office/drawing/2014/main" val="2514323967"/>
                  </a:ext>
                </a:extLst>
              </a:tr>
              <a:tr h="700935">
                <a:tc>
                  <a:txBody>
                    <a:bodyPr/>
                    <a:lstStyle/>
                    <a:p>
                      <a:pPr algn="l" fontAlgn="b"/>
                      <a:r>
                        <a:rPr lang="en-US" sz="1100" u="none" strike="noStrike">
                          <a:effectLst/>
                        </a:rPr>
                        <a:t>reputacion_vendedor</a:t>
                      </a:r>
                      <a:endParaRPr lang="en-US" sz="1100" b="1"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Calificación obtenida por el vendedor</a:t>
                      </a:r>
                      <a:endParaRPr lang="en-US"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MX" sz="1100" u="none" strike="noStrike">
                          <a:effectLst/>
                        </a:rPr>
                        <a:t>1</a:t>
                      </a:r>
                      <a:endParaRPr lang="en-MX"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dirty="0" err="1">
                          <a:effectLst/>
                        </a:rPr>
                        <a:t>Sí</a:t>
                      </a:r>
                      <a:endParaRPr lang="en-US" sz="1100" b="0" i="0" u="none" strike="noStrike" dirty="0">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El ejemplo no tiene más valores, pero seguramente las hay. Es un medidor claro de confianza y prestigio que catapulta las ventas</a:t>
                      </a:r>
                      <a:endParaRPr lang="en-US" sz="1100" b="0" i="0" u="none" strike="noStrike">
                        <a:solidFill>
                          <a:srgbClr val="000000"/>
                        </a:solidFill>
                        <a:effectLst/>
                        <a:latin typeface="Aptos Narrow" panose="020B0004020202020204" pitchFamily="34" charset="0"/>
                      </a:endParaRPr>
                    </a:p>
                  </a:txBody>
                  <a:tcPr marL="8703" marR="8703" marT="8703" marB="0" anchor="b"/>
                </a:tc>
                <a:extLst>
                  <a:ext uri="{0D108BD9-81ED-4DB2-BD59-A6C34878D82A}">
                    <a16:rowId xmlns:a16="http://schemas.microsoft.com/office/drawing/2014/main" val="2477250303"/>
                  </a:ext>
                </a:extLst>
              </a:tr>
              <a:tr h="412315">
                <a:tc>
                  <a:txBody>
                    <a:bodyPr/>
                    <a:lstStyle/>
                    <a:p>
                      <a:pPr algn="l" fontAlgn="b"/>
                      <a:r>
                        <a:rPr lang="en-US" sz="1100" u="none" strike="noStrike">
                          <a:effectLst/>
                        </a:rPr>
                        <a:t>reputacion_vendedor_status</a:t>
                      </a:r>
                      <a:endParaRPr lang="en-US" sz="1100" b="1"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endParaRPr lang="en-MX"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MX" sz="1100" u="none" strike="noStrike">
                          <a:effectLst/>
                        </a:rPr>
                        <a:t>3</a:t>
                      </a:r>
                      <a:endParaRPr lang="en-MX"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dirty="0" err="1">
                          <a:effectLst/>
                        </a:rPr>
                        <a:t>Sí</a:t>
                      </a:r>
                      <a:endParaRPr lang="en-US" sz="1100" b="0" i="0" u="none" strike="noStrike" dirty="0">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dirty="0">
                          <a:effectLst/>
                        </a:rPr>
                        <a:t>Es un </a:t>
                      </a:r>
                      <a:r>
                        <a:rPr lang="en-US" sz="1100" u="none" strike="noStrike" dirty="0" err="1">
                          <a:effectLst/>
                        </a:rPr>
                        <a:t>medidor</a:t>
                      </a:r>
                      <a:r>
                        <a:rPr lang="en-US" sz="1100" u="none" strike="noStrike" dirty="0">
                          <a:effectLst/>
                        </a:rPr>
                        <a:t> claro de </a:t>
                      </a:r>
                      <a:r>
                        <a:rPr lang="en-US" sz="1100" u="none" strike="noStrike" dirty="0" err="1">
                          <a:effectLst/>
                        </a:rPr>
                        <a:t>confianza</a:t>
                      </a:r>
                      <a:r>
                        <a:rPr lang="en-US" sz="1100" u="none" strike="noStrike" dirty="0">
                          <a:effectLst/>
                        </a:rPr>
                        <a:t> y </a:t>
                      </a:r>
                      <a:r>
                        <a:rPr lang="en-US" sz="1100" u="none" strike="noStrike" dirty="0" err="1">
                          <a:effectLst/>
                        </a:rPr>
                        <a:t>prestigio</a:t>
                      </a:r>
                      <a:r>
                        <a:rPr lang="en-US" sz="1100" u="none" strike="noStrike" dirty="0">
                          <a:effectLst/>
                        </a:rPr>
                        <a:t> que </a:t>
                      </a:r>
                      <a:r>
                        <a:rPr lang="en-US" sz="1100" u="none" strike="noStrike" dirty="0" err="1">
                          <a:effectLst/>
                        </a:rPr>
                        <a:t>catapulta</a:t>
                      </a:r>
                      <a:r>
                        <a:rPr lang="en-US" sz="1100" u="none" strike="noStrike" dirty="0">
                          <a:effectLst/>
                        </a:rPr>
                        <a:t> las </a:t>
                      </a:r>
                      <a:r>
                        <a:rPr lang="en-US" sz="1100" u="none" strike="noStrike" dirty="0" err="1">
                          <a:effectLst/>
                        </a:rPr>
                        <a:t>ventas</a:t>
                      </a:r>
                      <a:endParaRPr lang="en-US" sz="1100" b="0" i="0" u="none" strike="noStrike" dirty="0">
                        <a:solidFill>
                          <a:srgbClr val="000000"/>
                        </a:solidFill>
                        <a:effectLst/>
                        <a:latin typeface="Aptos Narrow" panose="020B0004020202020204" pitchFamily="34" charset="0"/>
                      </a:endParaRPr>
                    </a:p>
                  </a:txBody>
                  <a:tcPr marL="8703" marR="8703" marT="8703" marB="0" anchor="b"/>
                </a:tc>
                <a:extLst>
                  <a:ext uri="{0D108BD9-81ED-4DB2-BD59-A6C34878D82A}">
                    <a16:rowId xmlns:a16="http://schemas.microsoft.com/office/drawing/2014/main" val="260916993"/>
                  </a:ext>
                </a:extLst>
              </a:tr>
              <a:tr h="140187">
                <a:tc>
                  <a:txBody>
                    <a:bodyPr/>
                    <a:lstStyle/>
                    <a:p>
                      <a:pPr algn="l" fontAlgn="b"/>
                      <a:r>
                        <a:rPr lang="en-US" sz="1100" u="none" strike="noStrike">
                          <a:effectLst/>
                        </a:rPr>
                        <a:t>id</a:t>
                      </a:r>
                      <a:endParaRPr lang="en-US" sz="1100" b="1"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endParaRPr lang="en-MX"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MX" sz="1100" u="none" strike="noStrike">
                          <a:effectLst/>
                        </a:rPr>
                        <a:t>124</a:t>
                      </a:r>
                      <a:endParaRPr lang="en-MX"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No</a:t>
                      </a:r>
                      <a:endParaRPr lang="en-US"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dirty="0">
                          <a:effectLst/>
                        </a:rPr>
                        <a:t>Dato </a:t>
                      </a:r>
                      <a:r>
                        <a:rPr lang="en-US" sz="1100" u="none" strike="noStrike" dirty="0" err="1">
                          <a:effectLst/>
                        </a:rPr>
                        <a:t>operativo</a:t>
                      </a:r>
                      <a:endParaRPr lang="en-US" sz="1100" b="0" i="0" u="none" strike="noStrike" dirty="0">
                        <a:solidFill>
                          <a:srgbClr val="000000"/>
                        </a:solidFill>
                        <a:effectLst/>
                        <a:latin typeface="Aptos Narrow" panose="020B0004020202020204" pitchFamily="34" charset="0"/>
                      </a:endParaRPr>
                    </a:p>
                  </a:txBody>
                  <a:tcPr marL="8703" marR="8703" marT="8703" marB="0" anchor="b"/>
                </a:tc>
                <a:extLst>
                  <a:ext uri="{0D108BD9-81ED-4DB2-BD59-A6C34878D82A}">
                    <a16:rowId xmlns:a16="http://schemas.microsoft.com/office/drawing/2014/main" val="519602868"/>
                  </a:ext>
                </a:extLst>
              </a:tr>
              <a:tr h="140187">
                <a:tc>
                  <a:txBody>
                    <a:bodyPr/>
                    <a:lstStyle/>
                    <a:p>
                      <a:pPr algn="l" fontAlgn="b"/>
                      <a:r>
                        <a:rPr lang="en-US" sz="1100" u="none" strike="noStrike">
                          <a:effectLst/>
                        </a:rPr>
                        <a:t>nickname</a:t>
                      </a:r>
                      <a:endParaRPr lang="en-US" sz="1100" b="1"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Sobrenombre del vendedor</a:t>
                      </a:r>
                      <a:endParaRPr lang="en-US"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MX" sz="1100" u="none" strike="noStrike">
                          <a:effectLst/>
                        </a:rPr>
                        <a:t>124</a:t>
                      </a:r>
                      <a:endParaRPr lang="en-MX"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a:effectLst/>
                        </a:rPr>
                        <a:t>No</a:t>
                      </a:r>
                      <a:endParaRPr lang="en-US" sz="1100" b="0" i="0" u="none" strike="noStrike">
                        <a:solidFill>
                          <a:srgbClr val="000000"/>
                        </a:solidFill>
                        <a:effectLst/>
                        <a:latin typeface="Aptos Narrow" panose="020B0004020202020204" pitchFamily="34" charset="0"/>
                      </a:endParaRPr>
                    </a:p>
                  </a:txBody>
                  <a:tcPr marL="8703" marR="8703" marT="8703" marB="0" anchor="b"/>
                </a:tc>
                <a:tc>
                  <a:txBody>
                    <a:bodyPr/>
                    <a:lstStyle/>
                    <a:p>
                      <a:pPr algn="l" fontAlgn="b"/>
                      <a:r>
                        <a:rPr lang="en-US" sz="1100" u="none" strike="noStrike" dirty="0">
                          <a:effectLst/>
                        </a:rPr>
                        <a:t>Dato </a:t>
                      </a:r>
                      <a:r>
                        <a:rPr lang="en-US" sz="1100" u="none" strike="noStrike" dirty="0" err="1">
                          <a:effectLst/>
                        </a:rPr>
                        <a:t>operativo</a:t>
                      </a:r>
                      <a:endParaRPr lang="en-US" sz="1100" b="0" i="0" u="none" strike="noStrike" dirty="0">
                        <a:solidFill>
                          <a:srgbClr val="000000"/>
                        </a:solidFill>
                        <a:effectLst/>
                        <a:latin typeface="Aptos Narrow" panose="020B0004020202020204" pitchFamily="34" charset="0"/>
                      </a:endParaRPr>
                    </a:p>
                  </a:txBody>
                  <a:tcPr marL="8703" marR="8703" marT="8703" marB="0" anchor="b"/>
                </a:tc>
                <a:extLst>
                  <a:ext uri="{0D108BD9-81ED-4DB2-BD59-A6C34878D82A}">
                    <a16:rowId xmlns:a16="http://schemas.microsoft.com/office/drawing/2014/main" val="4041344526"/>
                  </a:ext>
                </a:extLst>
              </a:tr>
            </a:tbl>
          </a:graphicData>
        </a:graphic>
      </p:graphicFrame>
    </p:spTree>
    <p:extLst>
      <p:ext uri="{BB962C8B-B14F-4D97-AF65-F5344CB8AC3E}">
        <p14:creationId xmlns:p14="http://schemas.microsoft.com/office/powerpoint/2010/main" val="118881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BA154-3D61-D741-55CA-D10CFE8E140B}"/>
              </a:ext>
            </a:extLst>
          </p:cNvPr>
          <p:cNvSpPr>
            <a:spLocks noGrp="1"/>
          </p:cNvSpPr>
          <p:nvPr>
            <p:ph type="title"/>
          </p:nvPr>
        </p:nvSpPr>
        <p:spPr>
          <a:xfrm>
            <a:off x="817419" y="505691"/>
            <a:ext cx="8652164" cy="1218284"/>
          </a:xfrm>
        </p:spPr>
        <p:txBody>
          <a:bodyPr>
            <a:normAutofit/>
          </a:bodyPr>
          <a:lstStyle/>
          <a:p>
            <a:r>
              <a:rPr lang="en-MX" dirty="0"/>
              <a:t>Herramientas de análisis</a:t>
            </a:r>
          </a:p>
        </p:txBody>
      </p:sp>
      <p:sp>
        <p:nvSpPr>
          <p:cNvPr id="3" name="Content Placeholder 2">
            <a:extLst>
              <a:ext uri="{FF2B5EF4-FFF2-40B4-BE49-F238E27FC236}">
                <a16:creationId xmlns:a16="http://schemas.microsoft.com/office/drawing/2014/main" id="{F47B72F6-D96E-22AA-C6F0-CD76E740B83D}"/>
              </a:ext>
            </a:extLst>
          </p:cNvPr>
          <p:cNvSpPr>
            <a:spLocks noGrp="1"/>
          </p:cNvSpPr>
          <p:nvPr>
            <p:ph idx="1"/>
          </p:nvPr>
        </p:nvSpPr>
        <p:spPr>
          <a:xfrm>
            <a:off x="838201" y="1911927"/>
            <a:ext cx="5836210" cy="3318164"/>
          </a:xfrm>
        </p:spPr>
        <p:txBody>
          <a:bodyPr>
            <a:noAutofit/>
          </a:bodyPr>
          <a:lstStyle/>
          <a:p>
            <a:pPr>
              <a:lnSpc>
                <a:spcPct val="100000"/>
              </a:lnSpc>
            </a:pPr>
            <a:r>
              <a:rPr lang="en-MX" sz="1800" dirty="0"/>
              <a:t>Se usa la paquetería de Python y/o R, en especial los paquetes:</a:t>
            </a:r>
          </a:p>
          <a:p>
            <a:pPr marL="457200" indent="-457200">
              <a:lnSpc>
                <a:spcPct val="100000"/>
              </a:lnSpc>
              <a:buAutoNum type="arabicPeriod"/>
            </a:pPr>
            <a:r>
              <a:rPr lang="en-MX" sz="1800" dirty="0"/>
              <a:t>Chaid </a:t>
            </a:r>
            <a:r>
              <a:rPr lang="en-US" sz="1800" b="0" i="0" dirty="0">
                <a:effectLst/>
                <a:latin typeface="open sans" panose="020B0606030504020204" pitchFamily="34" charset="0"/>
              </a:rPr>
              <a:t>(Chi-square automatic interaction detection); también se le </a:t>
            </a:r>
            <a:r>
              <a:rPr lang="en-US" sz="1800" b="0" i="0" dirty="0" err="1">
                <a:effectLst/>
                <a:latin typeface="open sans" panose="020B0606030504020204" pitchFamily="34" charset="0"/>
              </a:rPr>
              <a:t>conoce</a:t>
            </a:r>
            <a:r>
              <a:rPr lang="en-US" sz="1800" b="0" i="0" dirty="0">
                <a:effectLst/>
                <a:latin typeface="open sans" panose="020B0606030504020204" pitchFamily="34" charset="0"/>
              </a:rPr>
              <a:t> </a:t>
            </a:r>
            <a:r>
              <a:rPr lang="en-US" sz="1800" b="0" i="0" dirty="0" err="1">
                <a:effectLst/>
                <a:latin typeface="open sans" panose="020B0606030504020204" pitchFamily="34" charset="0"/>
              </a:rPr>
              <a:t>como</a:t>
            </a:r>
            <a:r>
              <a:rPr lang="en-US" sz="1800" b="0" i="0" dirty="0">
                <a:effectLst/>
                <a:latin typeface="open sans" panose="020B0606030504020204" pitchFamily="34" charset="0"/>
              </a:rPr>
              <a:t> árbol de decision.</a:t>
            </a:r>
          </a:p>
          <a:p>
            <a:pPr marL="457200" indent="-457200">
              <a:lnSpc>
                <a:spcPct val="100000"/>
              </a:lnSpc>
              <a:buAutoNum type="arabicPeriod"/>
            </a:pPr>
            <a:r>
              <a:rPr lang="en-US" sz="1800" dirty="0" err="1">
                <a:latin typeface="open sans" panose="020B0606030504020204" pitchFamily="34" charset="0"/>
              </a:rPr>
              <a:t>Análisis</a:t>
            </a:r>
            <a:r>
              <a:rPr lang="en-US" sz="1800" dirty="0">
                <a:latin typeface="open sans" panose="020B0606030504020204" pitchFamily="34" charset="0"/>
              </a:rPr>
              <a:t> </a:t>
            </a:r>
            <a:r>
              <a:rPr lang="en-US" sz="1800" dirty="0" err="1">
                <a:latin typeface="open sans" panose="020B0606030504020204" pitchFamily="34" charset="0"/>
              </a:rPr>
              <a:t>logístico</a:t>
            </a:r>
            <a:r>
              <a:rPr lang="en-US" sz="1800" dirty="0">
                <a:latin typeface="open sans" panose="020B0606030504020204" pitchFamily="34" charset="0"/>
              </a:rPr>
              <a:t> de regression y </a:t>
            </a:r>
            <a:r>
              <a:rPr lang="en-US" sz="1800" dirty="0" err="1">
                <a:latin typeface="open sans" panose="020B0606030504020204" pitchFamily="34" charset="0"/>
              </a:rPr>
              <a:t>discriminante</a:t>
            </a:r>
            <a:r>
              <a:rPr lang="en-US" sz="1800" dirty="0">
                <a:latin typeface="open sans" panose="020B0606030504020204" pitchFamily="34" charset="0"/>
              </a:rPr>
              <a:t>.</a:t>
            </a:r>
          </a:p>
          <a:p>
            <a:pPr marL="457200" indent="-457200">
              <a:lnSpc>
                <a:spcPct val="100000"/>
              </a:lnSpc>
              <a:buAutoNum type="arabicPeriod"/>
            </a:pPr>
            <a:r>
              <a:rPr lang="en-US" sz="1800" dirty="0">
                <a:latin typeface="open sans" panose="020B0606030504020204" pitchFamily="34" charset="0"/>
              </a:rPr>
              <a:t>Redes </a:t>
            </a:r>
            <a:r>
              <a:rPr lang="en-US" sz="1800" dirty="0" err="1">
                <a:latin typeface="open sans" panose="020B0606030504020204" pitchFamily="34" charset="0"/>
              </a:rPr>
              <a:t>neuronales</a:t>
            </a:r>
            <a:r>
              <a:rPr lang="en-US" sz="1800" dirty="0">
                <a:latin typeface="open sans" panose="020B0606030504020204" pitchFamily="34" charset="0"/>
              </a:rPr>
              <a:t>.</a:t>
            </a:r>
          </a:p>
          <a:p>
            <a:pPr marL="457200" indent="-457200">
              <a:lnSpc>
                <a:spcPct val="100000"/>
              </a:lnSpc>
              <a:buAutoNum type="arabicPeriod"/>
            </a:pPr>
            <a:endParaRPr lang="en-US" sz="1800" dirty="0">
              <a:latin typeface="open sans" panose="020B0606030504020204" pitchFamily="34" charset="0"/>
            </a:endParaRPr>
          </a:p>
          <a:p>
            <a:pPr marL="0" indent="0">
              <a:lnSpc>
                <a:spcPct val="100000"/>
              </a:lnSpc>
              <a:buNone/>
            </a:pPr>
            <a:r>
              <a:rPr lang="en-US" sz="1800" dirty="0">
                <a:latin typeface="open sans" panose="020B0606030504020204" pitchFamily="34" charset="0"/>
              </a:rPr>
              <a:t>En la </a:t>
            </a:r>
            <a:r>
              <a:rPr lang="en-US" sz="1800" dirty="0" err="1">
                <a:latin typeface="open sans" panose="020B0606030504020204" pitchFamily="34" charset="0"/>
              </a:rPr>
              <a:t>práctica</a:t>
            </a:r>
            <a:r>
              <a:rPr lang="en-US" sz="1800" dirty="0">
                <a:latin typeface="open sans" panose="020B0606030504020204" pitchFamily="34" charset="0"/>
              </a:rPr>
              <a:t> es </a:t>
            </a:r>
            <a:r>
              <a:rPr lang="en-US" sz="1800" dirty="0" err="1">
                <a:latin typeface="open sans" panose="020B0606030504020204" pitchFamily="34" charset="0"/>
              </a:rPr>
              <a:t>una</a:t>
            </a:r>
            <a:r>
              <a:rPr lang="en-US" sz="1800" dirty="0">
                <a:latin typeface="open sans" panose="020B0606030504020204" pitchFamily="34" charset="0"/>
              </a:rPr>
              <a:t> </a:t>
            </a:r>
            <a:r>
              <a:rPr lang="en-US" sz="1800" dirty="0" err="1">
                <a:latin typeface="open sans" panose="020B0606030504020204" pitchFamily="34" charset="0"/>
              </a:rPr>
              <a:t>tarea</a:t>
            </a:r>
            <a:r>
              <a:rPr lang="en-US" sz="1800" dirty="0">
                <a:latin typeface="open sans" panose="020B0606030504020204" pitchFamily="34" charset="0"/>
              </a:rPr>
              <a:t> que </a:t>
            </a:r>
            <a:r>
              <a:rPr lang="en-US" sz="1800" dirty="0" err="1">
                <a:latin typeface="open sans" panose="020B0606030504020204" pitchFamily="34" charset="0"/>
              </a:rPr>
              <a:t>va</a:t>
            </a:r>
            <a:r>
              <a:rPr lang="en-US" sz="1800" dirty="0">
                <a:latin typeface="open sans" panose="020B0606030504020204" pitchFamily="34" charset="0"/>
              </a:rPr>
              <a:t> </a:t>
            </a:r>
            <a:r>
              <a:rPr lang="en-US" sz="1800" dirty="0" err="1">
                <a:latin typeface="open sans" panose="020B0606030504020204" pitchFamily="34" charset="0"/>
              </a:rPr>
              <a:t>requiriendo</a:t>
            </a:r>
            <a:r>
              <a:rPr lang="en-US" sz="1800" dirty="0">
                <a:latin typeface="open sans" panose="020B0606030504020204" pitchFamily="34" charset="0"/>
              </a:rPr>
              <a:t> de </a:t>
            </a:r>
            <a:r>
              <a:rPr lang="en-US" sz="1800" dirty="0" err="1">
                <a:latin typeface="open sans" panose="020B0606030504020204" pitchFamily="34" charset="0"/>
              </a:rPr>
              <a:t>distintas</a:t>
            </a:r>
            <a:r>
              <a:rPr lang="en-US" sz="1800" dirty="0">
                <a:latin typeface="open sans" panose="020B0606030504020204" pitchFamily="34" charset="0"/>
              </a:rPr>
              <a:t> </a:t>
            </a:r>
            <a:r>
              <a:rPr lang="en-US" sz="1800" dirty="0" err="1">
                <a:latin typeface="open sans" panose="020B0606030504020204" pitchFamily="34" charset="0"/>
              </a:rPr>
              <a:t>herramientas</a:t>
            </a:r>
            <a:r>
              <a:rPr lang="en-US" sz="1800" dirty="0">
                <a:latin typeface="open sans" panose="020B0606030504020204" pitchFamily="34" charset="0"/>
              </a:rPr>
              <a:t> con base a las variables que se </a:t>
            </a:r>
            <a:r>
              <a:rPr lang="en-US" sz="1800" dirty="0" err="1">
                <a:latin typeface="open sans" panose="020B0606030504020204" pitchFamily="34" charset="0"/>
              </a:rPr>
              <a:t>encuentran</a:t>
            </a:r>
            <a:r>
              <a:rPr lang="en-US" sz="1800" dirty="0">
                <a:latin typeface="open sans" panose="020B0606030504020204" pitchFamily="34" charset="0"/>
              </a:rPr>
              <a:t>; es </a:t>
            </a:r>
            <a:r>
              <a:rPr lang="en-US" sz="1800" dirty="0" err="1">
                <a:latin typeface="open sans" panose="020B0606030504020204" pitchFamily="34" charset="0"/>
              </a:rPr>
              <a:t>decir</a:t>
            </a:r>
            <a:r>
              <a:rPr lang="en-US" sz="1800" dirty="0">
                <a:latin typeface="open sans" panose="020B0606030504020204" pitchFamily="34" charset="0"/>
              </a:rPr>
              <a:t>, con </a:t>
            </a:r>
            <a:r>
              <a:rPr lang="en-US" sz="1800" dirty="0" err="1">
                <a:latin typeface="open sans" panose="020B0606030504020204" pitchFamily="34" charset="0"/>
              </a:rPr>
              <a:t>cuales</a:t>
            </a:r>
            <a:r>
              <a:rPr lang="en-US" sz="1800" dirty="0">
                <a:latin typeface="open sans" panose="020B0606030504020204" pitchFamily="34" charset="0"/>
              </a:rPr>
              <a:t> se </a:t>
            </a:r>
            <a:r>
              <a:rPr lang="en-US" sz="1800" dirty="0" err="1">
                <a:latin typeface="open sans" panose="020B0606030504020204" pitchFamily="34" charset="0"/>
              </a:rPr>
              <a:t>cuentan</a:t>
            </a:r>
            <a:r>
              <a:rPr lang="en-US" sz="1800" dirty="0">
                <a:latin typeface="open sans" panose="020B0606030504020204" pitchFamily="34" charset="0"/>
              </a:rPr>
              <a:t> y de </a:t>
            </a:r>
            <a:r>
              <a:rPr lang="en-US" sz="1800" dirty="0" err="1">
                <a:latin typeface="open sans" panose="020B0606030504020204" pitchFamily="34" charset="0"/>
              </a:rPr>
              <a:t>tipo</a:t>
            </a:r>
            <a:r>
              <a:rPr lang="en-US" sz="1800" dirty="0">
                <a:latin typeface="open sans" panose="020B0606030504020204" pitchFamily="34" charset="0"/>
              </a:rPr>
              <a:t> son. </a:t>
            </a:r>
            <a:endParaRPr lang="en-MX" sz="1800" dirty="0"/>
          </a:p>
        </p:txBody>
      </p:sp>
      <p:pic>
        <p:nvPicPr>
          <p:cNvPr id="2050" name="Picture 2">
            <a:extLst>
              <a:ext uri="{FF2B5EF4-FFF2-40B4-BE49-F238E27FC236}">
                <a16:creationId xmlns:a16="http://schemas.microsoft.com/office/drawing/2014/main" id="{B492FE34-1F1F-5877-391C-57B6D0C33ED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456219" y="1911927"/>
            <a:ext cx="5351890" cy="382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52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2CC8-20F4-6CE4-9F55-8B3DABC6824D}"/>
              </a:ext>
            </a:extLst>
          </p:cNvPr>
          <p:cNvSpPr>
            <a:spLocks noGrp="1"/>
          </p:cNvSpPr>
          <p:nvPr>
            <p:ph type="title"/>
          </p:nvPr>
        </p:nvSpPr>
        <p:spPr/>
        <p:txBody>
          <a:bodyPr/>
          <a:lstStyle/>
          <a:p>
            <a:r>
              <a:rPr lang="en-MX" dirty="0"/>
              <a:t>Implementación</a:t>
            </a:r>
          </a:p>
        </p:txBody>
      </p:sp>
      <p:sp>
        <p:nvSpPr>
          <p:cNvPr id="3" name="Content Placeholder 2">
            <a:extLst>
              <a:ext uri="{FF2B5EF4-FFF2-40B4-BE49-F238E27FC236}">
                <a16:creationId xmlns:a16="http://schemas.microsoft.com/office/drawing/2014/main" id="{37EC8229-7A3C-D69A-6F34-C2D857110C95}"/>
              </a:ext>
            </a:extLst>
          </p:cNvPr>
          <p:cNvSpPr>
            <a:spLocks noGrp="1"/>
          </p:cNvSpPr>
          <p:nvPr>
            <p:ph idx="1"/>
          </p:nvPr>
        </p:nvSpPr>
        <p:spPr/>
        <p:txBody>
          <a:bodyPr/>
          <a:lstStyle/>
          <a:p>
            <a:r>
              <a:rPr lang="en-MX" dirty="0"/>
              <a:t>Se usan las betas obtenidas o los algoritmos de clasificación que nos dan los distintos análisis para crear una herramienta que clasifique a los vendederos de forma automática.</a:t>
            </a:r>
          </a:p>
          <a:p>
            <a:r>
              <a:rPr lang="en-MX" dirty="0"/>
              <a:t>Se usan las variables más significativas para darle contexto al segmento del vendedor.</a:t>
            </a:r>
          </a:p>
          <a:p>
            <a:r>
              <a:rPr lang="en-MX" dirty="0"/>
              <a:t>Valdría la pena explorar variables que no se tienen actualmente, pero que puden explicar dichos segmentos. Para recabarlas se sugieren cuestionarios complementarios que llene el vendedor o captarlas al momento de la inscripción de un nuevo vendedor.</a:t>
            </a:r>
          </a:p>
        </p:txBody>
      </p:sp>
    </p:spTree>
    <p:extLst>
      <p:ext uri="{BB962C8B-B14F-4D97-AF65-F5344CB8AC3E}">
        <p14:creationId xmlns:p14="http://schemas.microsoft.com/office/powerpoint/2010/main" val="327068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34DF-6582-1EE7-86E5-6B153F16357F}"/>
              </a:ext>
            </a:extLst>
          </p:cNvPr>
          <p:cNvSpPr>
            <a:spLocks noGrp="1"/>
          </p:cNvSpPr>
          <p:nvPr>
            <p:ph type="title"/>
          </p:nvPr>
        </p:nvSpPr>
        <p:spPr/>
        <p:txBody>
          <a:bodyPr/>
          <a:lstStyle/>
          <a:p>
            <a:r>
              <a:rPr lang="en-MX" dirty="0"/>
              <a:t>Justificación</a:t>
            </a:r>
          </a:p>
        </p:txBody>
      </p:sp>
      <p:sp>
        <p:nvSpPr>
          <p:cNvPr id="3" name="Content Placeholder 2">
            <a:extLst>
              <a:ext uri="{FF2B5EF4-FFF2-40B4-BE49-F238E27FC236}">
                <a16:creationId xmlns:a16="http://schemas.microsoft.com/office/drawing/2014/main" id="{ED236281-82C7-821E-0B60-C4578CE3127D}"/>
              </a:ext>
            </a:extLst>
          </p:cNvPr>
          <p:cNvSpPr>
            <a:spLocks noGrp="1"/>
          </p:cNvSpPr>
          <p:nvPr>
            <p:ph idx="1"/>
          </p:nvPr>
        </p:nvSpPr>
        <p:spPr/>
        <p:txBody>
          <a:bodyPr/>
          <a:lstStyle/>
          <a:p>
            <a:pPr marL="0" indent="0">
              <a:buNone/>
            </a:pPr>
            <a:r>
              <a:rPr lang="en-MX" dirty="0"/>
              <a:t>Entiendo que se debería desarrollar todo el ejercicio. Sin embargo, hacer un trabajo de mineria de datos como el que se pide no se puede lograr en una cuantas hrs., incluso puede llevar días.</a:t>
            </a:r>
          </a:p>
          <a:p>
            <a:pPr marL="0" indent="0">
              <a:buNone/>
            </a:pPr>
            <a:r>
              <a:rPr lang="en-MX" dirty="0"/>
              <a:t>Familiarizarse con la información, entenderla y luego desarrollar una solución es una tarea de varios días.</a:t>
            </a:r>
          </a:p>
          <a:p>
            <a:pPr marL="0" indent="0">
              <a:buNone/>
            </a:pPr>
            <a:r>
              <a:rPr lang="en-MX" dirty="0"/>
              <a:t>Sin otro particular, aprovecho la ocasión para agradecer la oportunidad de poder colaborar con Mercado Libre.</a:t>
            </a:r>
          </a:p>
          <a:p>
            <a:pPr marL="0" indent="0" algn="ctr">
              <a:buNone/>
            </a:pPr>
            <a:r>
              <a:rPr lang="en-MX" dirty="0"/>
              <a:t>Atentamente</a:t>
            </a:r>
          </a:p>
          <a:p>
            <a:pPr marL="0" indent="0" algn="ctr">
              <a:buNone/>
            </a:pPr>
            <a:endParaRPr lang="en-MX" dirty="0"/>
          </a:p>
          <a:p>
            <a:pPr marL="0" indent="0" algn="ctr">
              <a:buNone/>
            </a:pPr>
            <a:r>
              <a:rPr lang="en-MX" dirty="0"/>
              <a:t>Fernando Adrían Andrade Vidal.</a:t>
            </a:r>
          </a:p>
        </p:txBody>
      </p:sp>
    </p:spTree>
    <p:extLst>
      <p:ext uri="{BB962C8B-B14F-4D97-AF65-F5344CB8AC3E}">
        <p14:creationId xmlns:p14="http://schemas.microsoft.com/office/powerpoint/2010/main" val="373542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699B1C9-B6B9-509E-B5F6-ACEA7BD60FFE}"/>
              </a:ext>
            </a:extLst>
          </p:cNvPr>
          <p:cNvSpPr>
            <a:spLocks noGrp="1"/>
          </p:cNvSpPr>
          <p:nvPr>
            <p:ph type="title"/>
          </p:nvPr>
        </p:nvSpPr>
        <p:spPr>
          <a:xfrm>
            <a:off x="838200" y="365126"/>
            <a:ext cx="10668000" cy="1038508"/>
          </a:xfrm>
        </p:spPr>
        <p:txBody>
          <a:bodyPr>
            <a:normAutofit/>
          </a:bodyPr>
          <a:lstStyle/>
          <a:p>
            <a:r>
              <a:rPr lang="es-MX" dirty="0"/>
              <a:t>Anexos</a:t>
            </a:r>
          </a:p>
        </p:txBody>
      </p:sp>
      <p:graphicFrame>
        <p:nvGraphicFramePr>
          <p:cNvPr id="6" name="Marcador de contenido 5">
            <a:extLst>
              <a:ext uri="{FF2B5EF4-FFF2-40B4-BE49-F238E27FC236}">
                <a16:creationId xmlns:a16="http://schemas.microsoft.com/office/drawing/2014/main" id="{3883018B-C037-264D-3765-ABF0120BB6E9}"/>
              </a:ext>
            </a:extLst>
          </p:cNvPr>
          <p:cNvGraphicFramePr>
            <a:graphicFrameLocks noGrp="1"/>
          </p:cNvGraphicFramePr>
          <p:nvPr>
            <p:ph idx="1"/>
            <p:extLst>
              <p:ext uri="{D42A27DB-BD31-4B8C-83A1-F6EECF244321}">
                <p14:modId xmlns:p14="http://schemas.microsoft.com/office/powerpoint/2010/main" val="687220308"/>
              </p:ext>
            </p:extLst>
          </p:nvPr>
        </p:nvGraphicFramePr>
        <p:xfrm>
          <a:off x="838200" y="1941513"/>
          <a:ext cx="10515600" cy="4235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398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842908-45D6-0241-EC3C-C8849E1A473D}"/>
              </a:ext>
            </a:extLst>
          </p:cNvPr>
          <p:cNvSpPr>
            <a:spLocks noGrp="1"/>
          </p:cNvSpPr>
          <p:nvPr>
            <p:ph type="title"/>
          </p:nvPr>
        </p:nvSpPr>
        <p:spPr>
          <a:xfrm>
            <a:off x="838200" y="365126"/>
            <a:ext cx="10668000" cy="1038508"/>
          </a:xfrm>
        </p:spPr>
        <p:txBody>
          <a:bodyPr>
            <a:normAutofit/>
          </a:bodyPr>
          <a:lstStyle/>
          <a:p>
            <a:r>
              <a:rPr lang="es-MX" dirty="0"/>
              <a:t>Anexos</a:t>
            </a:r>
          </a:p>
        </p:txBody>
      </p:sp>
      <p:graphicFrame>
        <p:nvGraphicFramePr>
          <p:cNvPr id="4" name="Marcador de contenido 3">
            <a:extLst>
              <a:ext uri="{FF2B5EF4-FFF2-40B4-BE49-F238E27FC236}">
                <a16:creationId xmlns:a16="http://schemas.microsoft.com/office/drawing/2014/main" id="{3D99A74A-23F4-2AE1-0167-5A95E65EAA80}"/>
              </a:ext>
            </a:extLst>
          </p:cNvPr>
          <p:cNvGraphicFramePr>
            <a:graphicFrameLocks noGrp="1"/>
          </p:cNvGraphicFramePr>
          <p:nvPr>
            <p:ph idx="1"/>
            <p:extLst>
              <p:ext uri="{D42A27DB-BD31-4B8C-83A1-F6EECF244321}">
                <p14:modId xmlns:p14="http://schemas.microsoft.com/office/powerpoint/2010/main" val="1039551245"/>
              </p:ext>
            </p:extLst>
          </p:nvPr>
        </p:nvGraphicFramePr>
        <p:xfrm>
          <a:off x="838200" y="1941513"/>
          <a:ext cx="10515600" cy="4235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1657801"/>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299</TotalTime>
  <Words>603</Words>
  <Application>Microsoft Office PowerPoint</Application>
  <PresentationFormat>Panorámica</PresentationFormat>
  <Paragraphs>91</Paragraphs>
  <Slides>9</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Aharoni</vt:lpstr>
      <vt:lpstr>Aptos</vt:lpstr>
      <vt:lpstr>Aptos Narrow</vt:lpstr>
      <vt:lpstr>Arial</vt:lpstr>
      <vt:lpstr>Avenir Next LT Pro</vt:lpstr>
      <vt:lpstr>Fira Sans</vt:lpstr>
      <vt:lpstr>open sans</vt:lpstr>
      <vt:lpstr>FadeVTI</vt:lpstr>
      <vt:lpstr>Estrategia de Impulso a venderores de Mercado Libre</vt:lpstr>
      <vt:lpstr>Antecedentes</vt:lpstr>
      <vt:lpstr>Objetivos</vt:lpstr>
      <vt:lpstr>Procedimiento de análisis</vt:lpstr>
      <vt:lpstr>Herramientas de análisis</vt:lpstr>
      <vt:lpstr>Implementación</vt:lpstr>
      <vt:lpstr>Justificación</vt:lpstr>
      <vt:lpstr>Anexos</vt:lpstr>
      <vt:lpstr>Anexos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Jorge Andrade Rios</dc:creator>
  <cp:lastModifiedBy>FERNANDO ADRIAN ANDRADE VIDAL</cp:lastModifiedBy>
  <cp:revision>4</cp:revision>
  <dcterms:created xsi:type="dcterms:W3CDTF">2025-01-08T17:59:24Z</dcterms:created>
  <dcterms:modified xsi:type="dcterms:W3CDTF">2025-01-09T02:51:52Z</dcterms:modified>
</cp:coreProperties>
</file>