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88" r:id="rId2"/>
    <p:sldId id="533" r:id="rId3"/>
    <p:sldId id="53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4BE"/>
    <a:srgbClr val="AF6D0D"/>
    <a:srgbClr val="9F630C"/>
    <a:srgbClr val="BA7B1C"/>
    <a:srgbClr val="AD7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7"/>
    <p:restoredTop sz="93345" autoAdjust="0"/>
  </p:normalViewPr>
  <p:slideViewPr>
    <p:cSldViewPr>
      <p:cViewPr varScale="1">
        <p:scale>
          <a:sx n="162" d="100"/>
          <a:sy n="162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notesViewPr>
    <p:cSldViewPr snapToGrid="0" snapToObjects="1">
      <p:cViewPr varScale="1">
        <p:scale>
          <a:sx n="71" d="100"/>
          <a:sy n="71" d="100"/>
        </p:scale>
        <p:origin x="-34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6C2C-88D7-FB48-ADF2-951D974B34CE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B549-82F3-0E47-A98D-4151E9A69F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llevan</a:t>
            </a:r>
            <a:r>
              <a:rPr lang="en-US" dirty="0"/>
              <a:t> a Roma se dice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conexo</a:t>
            </a:r>
            <a:r>
              <a:rPr lang="en-US" dirty="0"/>
              <a:t>;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decir</a:t>
            </a:r>
            <a:r>
              <a:rPr lang="en-US" baseline="0" dirty="0"/>
              <a:t>,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podemos</a:t>
            </a:r>
            <a:r>
              <a:rPr lang="en-US" baseline="0" dirty="0"/>
              <a:t> </a:t>
            </a:r>
            <a:r>
              <a:rPr lang="en-US" baseline="0" dirty="0" err="1"/>
              <a:t>alcanzar</a:t>
            </a:r>
            <a:r>
              <a:rPr lang="en-US" baseline="0" dirty="0"/>
              <a:t> el </a:t>
            </a:r>
            <a:r>
              <a:rPr lang="en-US" baseline="0" dirty="0" err="1"/>
              <a:t>punto</a:t>
            </a:r>
            <a:r>
              <a:rPr lang="en-US" baseline="0" dirty="0"/>
              <a:t> A </a:t>
            </a:r>
            <a:r>
              <a:rPr lang="en-US" baseline="0" dirty="0" err="1"/>
              <a:t>partiendoi</a:t>
            </a:r>
            <a:r>
              <a:rPr lang="en-US" baseline="0" dirty="0"/>
              <a:t> </a:t>
            </a:r>
            <a:r>
              <a:rPr lang="en-US" baseline="0" dirty="0" err="1"/>
              <a:t>desde</a:t>
            </a:r>
            <a:r>
              <a:rPr lang="en-US" baseline="0" dirty="0"/>
              <a:t> </a:t>
            </a:r>
            <a:r>
              <a:rPr lang="en-US" baseline="0" dirty="0" err="1"/>
              <a:t>cualquier</a:t>
            </a:r>
            <a:r>
              <a:rPr lang="en-US" baseline="0" dirty="0"/>
              <a:t> </a:t>
            </a:r>
            <a:r>
              <a:rPr lang="en-US" baseline="0" dirty="0" err="1"/>
              <a:t>otro</a:t>
            </a:r>
            <a:r>
              <a:rPr lang="en-US" baseline="0" dirty="0"/>
              <a:t> </a:t>
            </a:r>
            <a:r>
              <a:rPr lang="en-US" baseline="0" dirty="0" err="1"/>
              <a:t>punto</a:t>
            </a:r>
            <a:r>
              <a:rPr lang="en-US" baseline="0" dirty="0"/>
              <a:t> </a:t>
            </a:r>
            <a:r>
              <a:rPr lang="en-US" baseline="0" dirty="0" err="1"/>
              <a:t>entonces</a:t>
            </a:r>
            <a:r>
              <a:rPr lang="en-US" baseline="0" dirty="0"/>
              <a:t> el </a:t>
            </a:r>
            <a:r>
              <a:rPr lang="en-US" baseline="0" dirty="0" err="1"/>
              <a:t>grafo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conexo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8296-5663-45B1-AF9A-4B0DF9CB9F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2D26-3E84-44DA-A729-9451F4361438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C9F5-A885-4600-8436-9167742CA7E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7">
            <a:extLst>
              <a:ext uri="{FF2B5EF4-FFF2-40B4-BE49-F238E27FC236}">
                <a16:creationId xmlns:a16="http://schemas.microsoft.com/office/drawing/2014/main" id="{D909DC37-02A6-0D47-9399-EE8421D25ABF}"/>
              </a:ext>
            </a:extLst>
          </p:cNvPr>
          <p:cNvSpPr/>
          <p:nvPr/>
        </p:nvSpPr>
        <p:spPr>
          <a:xfrm rot="13152719">
            <a:off x="583613" y="4676318"/>
            <a:ext cx="3285674" cy="1583460"/>
          </a:xfrm>
          <a:prstGeom prst="triangle">
            <a:avLst>
              <a:gd name="adj" fmla="val 60033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E59A01EF-C277-8148-9454-4634BA520109}"/>
              </a:ext>
            </a:extLst>
          </p:cNvPr>
          <p:cNvSpPr/>
          <p:nvPr/>
        </p:nvSpPr>
        <p:spPr>
          <a:xfrm rot="2356754">
            <a:off x="1605734" y="3452781"/>
            <a:ext cx="3285674" cy="1583460"/>
          </a:xfrm>
          <a:prstGeom prst="triangle">
            <a:avLst>
              <a:gd name="adj" fmla="val 5883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3198" y="1628800"/>
            <a:ext cx="3538737" cy="792088"/>
          </a:xfrm>
        </p:spPr>
        <p:txBody>
          <a:bodyPr>
            <a:noAutofit/>
          </a:bodyPr>
          <a:lstStyle/>
          <a:p>
            <a:r>
              <a:rPr lang="es-MX" sz="2400" b="1" dirty="0"/>
              <a:t>Matriz de co-ocurrencia</a:t>
            </a:r>
            <a:br>
              <a:rPr lang="es-MX" sz="2400" b="1" dirty="0"/>
            </a:br>
            <a:r>
              <a:rPr lang="es-MX" sz="2400" b="1" dirty="0"/>
              <a:t>de palabras</a:t>
            </a:r>
            <a:endParaRPr lang="en-US" sz="2400" b="1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7D47DF5-74C3-D749-B77F-C4B2993B9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13582"/>
              </p:ext>
            </p:extLst>
          </p:nvPr>
        </p:nvGraphicFramePr>
        <p:xfrm>
          <a:off x="5508104" y="2420888"/>
          <a:ext cx="3312369" cy="3486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Palabra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Palabra 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Frecuencia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REFRESCO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REFRESCO</a:t>
                      </a:r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REFRESCO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REFRESCO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effectLst/>
                        </a:rPr>
                        <a:t>BOTELLA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SED</a:t>
                      </a:r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effectLst/>
                        </a:rPr>
                        <a:t>BOTELLA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BOTELLA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BOTELLA</a:t>
                      </a:r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8E6733D9-7696-A74F-8842-59F706B375E0}"/>
              </a:ext>
            </a:extLst>
          </p:cNvPr>
          <p:cNvSpPr txBox="1">
            <a:spLocks/>
          </p:cNvSpPr>
          <p:nvPr/>
        </p:nvSpPr>
        <p:spPr>
          <a:xfrm>
            <a:off x="5281736" y="1628800"/>
            <a:ext cx="353873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Listado de aristas</a:t>
            </a:r>
            <a:endParaRPr lang="en-US" sz="2400" b="1" dirty="0"/>
          </a:p>
        </p:txBody>
      </p:sp>
      <p:sp>
        <p:nvSpPr>
          <p:cNvPr id="3" name="Flecha a la derecha con bandas 2">
            <a:extLst>
              <a:ext uri="{FF2B5EF4-FFF2-40B4-BE49-F238E27FC236}">
                <a16:creationId xmlns:a16="http://schemas.microsoft.com/office/drawing/2014/main" id="{DBB9E8EB-41D3-B445-93DC-6CB0195E1E3A}"/>
              </a:ext>
            </a:extLst>
          </p:cNvPr>
          <p:cNvSpPr/>
          <p:nvPr/>
        </p:nvSpPr>
        <p:spPr>
          <a:xfrm>
            <a:off x="4283968" y="3789040"/>
            <a:ext cx="997768" cy="1368152"/>
          </a:xfrm>
          <a:prstGeom prst="striped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96660"/>
              </p:ext>
            </p:extLst>
          </p:nvPr>
        </p:nvGraphicFramePr>
        <p:xfrm>
          <a:off x="457201" y="3098961"/>
          <a:ext cx="3538736" cy="28083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07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REFRESCO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BOTELLA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REFRESCO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BOTELLA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>
                          <a:effectLst/>
                        </a:rPr>
                        <a:t>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7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39552" y="6413266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* El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grado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sólo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medida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centralidad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pero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hay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varias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intermediación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cercania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, etc.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que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pueden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ser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importancia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según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uso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1">
                    <a:lumMod val="75000"/>
                  </a:schemeClr>
                </a:solidFill>
              </a:rPr>
              <a:t>que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se le de a la red.</a:t>
            </a:r>
          </a:p>
        </p:txBody>
      </p:sp>
      <p:sp>
        <p:nvSpPr>
          <p:cNvPr id="27" name="1 Título">
            <a:extLst>
              <a:ext uri="{FF2B5EF4-FFF2-40B4-BE49-F238E27FC236}">
                <a16:creationId xmlns:a16="http://schemas.microsoft.com/office/drawing/2014/main" id="{49ADE753-E6A9-CB4E-9F99-0251BD379B1F}"/>
              </a:ext>
            </a:extLst>
          </p:cNvPr>
          <p:cNvSpPr txBox="1">
            <a:spLocks/>
          </p:cNvSpPr>
          <p:nvPr/>
        </p:nvSpPr>
        <p:spPr>
          <a:xfrm>
            <a:off x="1634985" y="880772"/>
            <a:ext cx="3538737" cy="90148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Representación gráfica de la tabla de aristas</a:t>
            </a:r>
            <a:endParaRPr lang="en-US" sz="2400" b="1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4728C43-F0B1-DF45-8412-CD1674D93D4E}"/>
              </a:ext>
            </a:extLst>
          </p:cNvPr>
          <p:cNvGrpSpPr/>
          <p:nvPr/>
        </p:nvGrpSpPr>
        <p:grpSpPr>
          <a:xfrm>
            <a:off x="1547130" y="2083893"/>
            <a:ext cx="3714447" cy="3240240"/>
            <a:chOff x="1350408" y="2083893"/>
            <a:chExt cx="3714447" cy="3240240"/>
          </a:xfrm>
        </p:grpSpPr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E5CFB577-2AED-C141-8F29-EB2E68858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7984" y="3068960"/>
              <a:ext cx="25311" cy="1319189"/>
            </a:xfrm>
            <a:prstGeom prst="line">
              <a:avLst/>
            </a:prstGeom>
            <a:ln w="266700"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H="1" flipV="1">
              <a:off x="2090124" y="3873753"/>
              <a:ext cx="2088232" cy="946444"/>
            </a:xfrm>
            <a:prstGeom prst="line">
              <a:avLst/>
            </a:prstGeom>
            <a:ln w="266700"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2090124" y="2515941"/>
              <a:ext cx="2016224" cy="864096"/>
            </a:xfrm>
            <a:prstGeom prst="line">
              <a:avLst/>
            </a:prstGeom>
            <a:ln w="152400"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0324" y="2083893"/>
              <a:ext cx="1080120" cy="10800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-4363171"/>
                <a:satOff val="-234"/>
                <a:lumOff val="3788"/>
                <a:alphaOff val="0"/>
              </a:schemeClr>
            </a:fillRef>
            <a:effectRef idx="2">
              <a:schemeClr val="accent1">
                <a:tint val="50000"/>
                <a:hueOff val="-4363171"/>
                <a:satOff val="-234"/>
                <a:lumOff val="378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Oval 18"/>
            <p:cNvSpPr/>
            <p:nvPr/>
          </p:nvSpPr>
          <p:spPr>
            <a:xfrm>
              <a:off x="3890324" y="4244133"/>
              <a:ext cx="1080120" cy="10800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-4363171"/>
                <a:satOff val="-234"/>
                <a:lumOff val="3788"/>
                <a:alphaOff val="0"/>
              </a:schemeClr>
            </a:fillRef>
            <a:effectRef idx="2">
              <a:schemeClr val="accent1">
                <a:tint val="50000"/>
                <a:hueOff val="-4363171"/>
                <a:satOff val="-234"/>
                <a:lumOff val="378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442052" y="3164013"/>
              <a:ext cx="1080120" cy="10800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-4363171"/>
                <a:satOff val="-234"/>
                <a:lumOff val="3788"/>
                <a:alphaOff val="0"/>
              </a:schemeClr>
            </a:fillRef>
            <a:effectRef idx="2">
              <a:schemeClr val="accent1">
                <a:tint val="50000"/>
                <a:hueOff val="-4363171"/>
                <a:satOff val="-234"/>
                <a:lumOff val="378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350408" y="350442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REFRESCO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114" y="4604173"/>
              <a:ext cx="1273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FFFFFF"/>
                  </a:solidFill>
                </a:rPr>
                <a:t>BOTELLA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7231" y="239799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SED</a:t>
              </a:r>
            </a:p>
          </p:txBody>
        </p:sp>
        <p:sp>
          <p:nvSpPr>
            <p:cNvPr id="28" name="1 Título">
              <a:extLst>
                <a:ext uri="{FF2B5EF4-FFF2-40B4-BE49-F238E27FC236}">
                  <a16:creationId xmlns:a16="http://schemas.microsoft.com/office/drawing/2014/main" id="{BACEA078-8AB9-4E49-B6B1-9E91D157FFB6}"/>
                </a:ext>
              </a:extLst>
            </p:cNvPr>
            <p:cNvSpPr txBox="1">
              <a:spLocks/>
            </p:cNvSpPr>
            <p:nvPr/>
          </p:nvSpPr>
          <p:spPr>
            <a:xfrm>
              <a:off x="4599203" y="3411327"/>
              <a:ext cx="465652" cy="4949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/>
                <a:t>2</a:t>
              </a:r>
            </a:p>
          </p:txBody>
        </p:sp>
        <p:sp>
          <p:nvSpPr>
            <p:cNvPr id="31" name="1 Título">
              <a:extLst>
                <a:ext uri="{FF2B5EF4-FFF2-40B4-BE49-F238E27FC236}">
                  <a16:creationId xmlns:a16="http://schemas.microsoft.com/office/drawing/2014/main" id="{04EFD28C-3055-6041-898D-9CF7B091B804}"/>
                </a:ext>
              </a:extLst>
            </p:cNvPr>
            <p:cNvSpPr txBox="1">
              <a:spLocks/>
            </p:cNvSpPr>
            <p:nvPr/>
          </p:nvSpPr>
          <p:spPr>
            <a:xfrm>
              <a:off x="2608019" y="4520277"/>
              <a:ext cx="465652" cy="4949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/>
                <a:t>2</a:t>
              </a:r>
            </a:p>
          </p:txBody>
        </p:sp>
        <p:sp>
          <p:nvSpPr>
            <p:cNvPr id="32" name="1 Título">
              <a:extLst>
                <a:ext uri="{FF2B5EF4-FFF2-40B4-BE49-F238E27FC236}">
                  <a16:creationId xmlns:a16="http://schemas.microsoft.com/office/drawing/2014/main" id="{308C8B9A-24C5-4742-ADF2-4BE2E2E3DF72}"/>
                </a:ext>
              </a:extLst>
            </p:cNvPr>
            <p:cNvSpPr txBox="1">
              <a:spLocks/>
            </p:cNvSpPr>
            <p:nvPr/>
          </p:nvSpPr>
          <p:spPr>
            <a:xfrm>
              <a:off x="3061798" y="3031863"/>
              <a:ext cx="465652" cy="4949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44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7D47DF5-74C3-D749-B77F-C4B2993B9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7016"/>
              </p:ext>
            </p:extLst>
          </p:nvPr>
        </p:nvGraphicFramePr>
        <p:xfrm>
          <a:off x="1259632" y="1916832"/>
          <a:ext cx="7217900" cy="35496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84">
                  <a:extLst>
                    <a:ext uri="{9D8B030D-6E8A-4147-A177-3AD203B41FA5}">
                      <a16:colId xmlns:a16="http://schemas.microsoft.com/office/drawing/2014/main" val="2289217150"/>
                    </a:ext>
                  </a:extLst>
                </a:gridCol>
                <a:gridCol w="892984">
                  <a:extLst>
                    <a:ext uri="{9D8B030D-6E8A-4147-A177-3AD203B41FA5}">
                      <a16:colId xmlns:a16="http://schemas.microsoft.com/office/drawing/2014/main" val="962766007"/>
                    </a:ext>
                  </a:extLst>
                </a:gridCol>
                <a:gridCol w="892984">
                  <a:extLst>
                    <a:ext uri="{9D8B030D-6E8A-4147-A177-3AD203B41FA5}">
                      <a16:colId xmlns:a16="http://schemas.microsoft.com/office/drawing/2014/main" val="3902794742"/>
                    </a:ext>
                  </a:extLst>
                </a:gridCol>
                <a:gridCol w="892984">
                  <a:extLst>
                    <a:ext uri="{9D8B030D-6E8A-4147-A177-3AD203B41FA5}">
                      <a16:colId xmlns:a16="http://schemas.microsoft.com/office/drawing/2014/main" val="3053922016"/>
                    </a:ext>
                  </a:extLst>
                </a:gridCol>
              </a:tblGrid>
              <a:tr h="498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Palabra 1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Palabra 2</a:t>
                      </a:r>
                      <a:endParaRPr lang="is-I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Queso</a:t>
                      </a:r>
                      <a:endParaRPr lang="is-I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Yogurt</a:t>
                      </a: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Leche</a:t>
                      </a: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Jamón</a:t>
                      </a:r>
                    </a:p>
                  </a:txBody>
                  <a:tcPr marL="12700" marR="12700" marT="1270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Nueva red</a:t>
                      </a: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SABOR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FRESCO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SALUDABLE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COMIDA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NUTRITIVO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DESAYUNO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QUESADILLA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OAXACA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SANDWHICH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ESCUELA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Palabra </a:t>
                      </a: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nueva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1</a:t>
                      </a: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Palabra nueva 2</a:t>
                      </a: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02323"/>
                  </a:ext>
                </a:extLst>
              </a:tr>
            </a:tbl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8E6733D9-7696-A74F-8842-59F706B375E0}"/>
              </a:ext>
            </a:extLst>
          </p:cNvPr>
          <p:cNvSpPr txBox="1">
            <a:spLocks/>
          </p:cNvSpPr>
          <p:nvPr/>
        </p:nvSpPr>
        <p:spPr>
          <a:xfrm>
            <a:off x="1512104" y="1124744"/>
            <a:ext cx="6712956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Matrices múltiples en formato de listado de aristas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922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10708</TotalTime>
  <Words>185</Words>
  <Application>Microsoft Macintosh PowerPoint</Application>
  <PresentationFormat>Presentación en pantalla (4:3)</PresentationFormat>
  <Paragraphs>90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Matriz de co-ocurrencia de palabras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Microsoft Office User</cp:lastModifiedBy>
  <cp:revision>923</cp:revision>
  <dcterms:created xsi:type="dcterms:W3CDTF">2011-08-03T19:56:56Z</dcterms:created>
  <dcterms:modified xsi:type="dcterms:W3CDTF">2019-06-06T22:15:26Z</dcterms:modified>
</cp:coreProperties>
</file>