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160000" cy="76215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7960" y="440568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933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9964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9132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796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9964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9132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7960" y="1778040"/>
            <a:ext cx="9143640" cy="503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91436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7960" y="304920"/>
            <a:ext cx="9143640" cy="5887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7960" y="1778040"/>
            <a:ext cx="9143640" cy="503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933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7960" y="440568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933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9964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91320" y="177804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796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9964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91320" y="4405680"/>
            <a:ext cx="294408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91436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7960" y="304920"/>
            <a:ext cx="9143640" cy="5887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50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93360" y="440568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93360" y="1778040"/>
            <a:ext cx="44618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7960" y="4405680"/>
            <a:ext cx="9143640" cy="23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0" y="0"/>
            <a:ext cx="10159560" cy="7657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62120" y="2367720"/>
            <a:ext cx="8635680" cy="1633320"/>
          </a:xfrm>
          <a:prstGeom prst="rect">
            <a:avLst/>
          </a:prstGeom>
        </p:spPr>
        <p:txBody>
          <a:bodyPr lIns="93240" rIns="9324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507960" y="7063920"/>
            <a:ext cx="2370240" cy="405360"/>
          </a:xfrm>
          <a:prstGeom prst="rect">
            <a:avLst/>
          </a:prstGeom>
        </p:spPr>
        <p:txBody>
          <a:bodyPr lIns="93240" rIns="93240" tIns="46800" bIns="46800" anchor="ctr">
            <a:noAutofit/>
          </a:bodyPr>
          <a:p>
            <a:pPr>
              <a:lnSpc>
                <a:spcPct val="100000"/>
              </a:lnSpc>
            </a:pPr>
            <a:fld id="{BF9C6926-3332-48F1-8558-378742FC0AA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14/08/19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471480" y="7063920"/>
            <a:ext cx="3216960" cy="405360"/>
          </a:xfrm>
          <a:prstGeom prst="rect">
            <a:avLst/>
          </a:prstGeom>
        </p:spPr>
        <p:txBody>
          <a:bodyPr lIns="93240" rIns="93240" tIns="46800" bIns="4680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281360" y="7063920"/>
            <a:ext cx="2370240" cy="405360"/>
          </a:xfrm>
          <a:prstGeom prst="rect">
            <a:avLst/>
          </a:prstGeom>
        </p:spPr>
        <p:txBody>
          <a:bodyPr lIns="93240" rIns="93240" tIns="46800" bIns="46800" anchor="ctr">
            <a:noAutofit/>
          </a:bodyPr>
          <a:p>
            <a:pPr algn="r">
              <a:lnSpc>
                <a:spcPct val="100000"/>
              </a:lnSpc>
            </a:pPr>
            <a:fld id="{658A4F29-40B5-4395-AFF1-5C72A7C79F8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7960" y="1783440"/>
            <a:ext cx="9143280" cy="442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5874480" y="0"/>
            <a:ext cx="4285080" cy="11397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7960" y="304920"/>
            <a:ext cx="9143640" cy="1269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7960" y="1778040"/>
            <a:ext cx="9143640" cy="5030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7960" y="7064280"/>
            <a:ext cx="236988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E8E128E-FF3D-42BC-91B1-366625429D5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14/08/19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71840" y="7064280"/>
            <a:ext cx="3215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81720" y="7064280"/>
            <a:ext cx="2369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A5AD67-05DF-49A4-A435-D766B98CEAC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0" y="-16920"/>
            <a:ext cx="10159560" cy="7687800"/>
          </a:xfrm>
          <a:prstGeom prst="rect">
            <a:avLst/>
          </a:prstGeom>
          <a:ln>
            <a:noFill/>
          </a:ln>
        </p:spPr>
      </p:pic>
      <p:pic>
        <p:nvPicPr>
          <p:cNvPr id="85" name="Imagem 4" descr=""/>
          <p:cNvPicPr/>
          <p:nvPr/>
        </p:nvPicPr>
        <p:blipFill>
          <a:blip r:embed="rId2"/>
          <a:stretch/>
        </p:blipFill>
        <p:spPr>
          <a:xfrm>
            <a:off x="7682400" y="386280"/>
            <a:ext cx="2192040" cy="56628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839520" y="3250800"/>
            <a:ext cx="7111800" cy="103968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>
            <a:normAutofit fontScale="38000"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pt-BR" sz="6000" spc="-1" strike="noStrike">
                <a:solidFill>
                  <a:srgbClr val="ffffff"/>
                </a:solidFill>
                <a:latin typeface="Century Gothic"/>
              </a:rPr>
              <a:t>Projeto Integrador 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72440" y="5038560"/>
            <a:ext cx="585576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110" spc="-1" strike="noStrike">
                <a:solidFill>
                  <a:srgbClr val="ffffff"/>
                </a:solidFill>
                <a:latin typeface="Calibri"/>
              </a:rPr>
              <a:t>8º Período de BSI</a:t>
            </a:r>
            <a:endParaRPr b="0" lang="pt-BR" sz="31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7960" y="1118160"/>
            <a:ext cx="914364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07960" y="1584360"/>
            <a:ext cx="9143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3200" spc="-1" strike="noStrike">
                <a:latin typeface="Arial"/>
              </a:rPr>
              <a:t>Empresa:</a:t>
            </a:r>
            <a:endParaRPr b="1" lang="pt-BR" sz="3200" spc="-1" strike="noStrike">
              <a:latin typeface="Arial"/>
            </a:endParaRPr>
          </a:p>
          <a:p>
            <a:r>
              <a:rPr b="0" lang="pt-BR" sz="3200" spc="-1" strike="noStrike">
                <a:latin typeface="Arial"/>
              </a:rPr>
              <a:t>Senai Campus da Indústria – Curitiba/PR</a:t>
            </a:r>
            <a:endParaRPr b="1" lang="pt-BR" sz="3200" spc="-1" strike="noStrike">
              <a:latin typeface="Arial"/>
            </a:endParaRPr>
          </a:p>
          <a:p>
            <a:endParaRPr b="1" lang="pt-BR" sz="32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04000" y="3456360"/>
            <a:ext cx="9143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3200" spc="-1" strike="noStrike">
                <a:latin typeface="Arial"/>
              </a:rPr>
              <a:t>Área de atuação:</a:t>
            </a:r>
            <a:endParaRPr b="1" lang="pt-BR" sz="3200" spc="-1" strike="noStrike">
              <a:latin typeface="Arial"/>
            </a:endParaRPr>
          </a:p>
          <a:p>
            <a:r>
              <a:rPr b="0" lang="pt-BR" sz="3200" spc="-1" strike="noStrike">
                <a:latin typeface="Arial"/>
              </a:rPr>
              <a:t>Tecnologia da Informação </a:t>
            </a:r>
            <a:endParaRPr b="1" lang="pt-BR" sz="3200" spc="-1" strike="noStrike">
              <a:latin typeface="Arial"/>
            </a:endParaRPr>
          </a:p>
          <a:p>
            <a:endParaRPr b="1" lang="pt-BR" sz="32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32000" y="5256000"/>
            <a:ext cx="9143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3200" spc="-1" strike="noStrike">
                <a:latin typeface="Arial"/>
              </a:rPr>
              <a:t> </a:t>
            </a:r>
            <a:r>
              <a:rPr b="1" lang="pt-BR" sz="3200" spc="-1" strike="noStrike">
                <a:latin typeface="Arial"/>
              </a:rPr>
              <a:t>Estado:</a:t>
            </a:r>
            <a:endParaRPr b="1" lang="pt-BR" sz="3200" spc="-1" strike="noStrike">
              <a:latin typeface="Arial"/>
            </a:endParaRPr>
          </a:p>
          <a:p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PR</a:t>
            </a:r>
            <a:endParaRPr b="1" lang="pt-BR" sz="3200" spc="-1" strike="noStrike">
              <a:latin typeface="Arial"/>
            </a:endParaRPr>
          </a:p>
          <a:p>
            <a:endParaRPr b="1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7960" y="304920"/>
            <a:ext cx="9143640" cy="126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5000" spc="-1" strike="noStrike">
                <a:solidFill>
                  <a:srgbClr val="000000"/>
                </a:solidFill>
                <a:latin typeface="Calibri"/>
              </a:rPr>
              <a:t>Problema</a:t>
            </a:r>
            <a:endParaRPr b="1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7960" y="1778040"/>
            <a:ext cx="9143640" cy="23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just"/>
            <a:r>
              <a:rPr b="0" lang="pt-BR" sz="2800" spc="-1" strike="noStrike">
                <a:latin typeface="Arial"/>
              </a:rPr>
              <a:t>As coordenações de cursos confeccionam seus cronogramas de aulas de forma manual, não pode ignorar o fato que para cada semestre no mínimo são construídos 3 cronogramas, de turmas diferentes e professores distintos que são compartilhados com outros cursos.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63960" y="5399280"/>
            <a:ext cx="9212040" cy="122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2800" spc="-1" strike="noStrike">
                <a:latin typeface="Arial"/>
              </a:rPr>
              <a:t>Não pode existir custo de implantação e confecção do sistema.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32360" y="4202280"/>
            <a:ext cx="9143640" cy="126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5000" spc="-1" strike="noStrike">
                <a:solidFill>
                  <a:srgbClr val="000000"/>
                </a:solidFill>
                <a:latin typeface="Calibri"/>
              </a:rPr>
              <a:t>Restrição</a:t>
            </a:r>
            <a:endParaRPr b="1" lang="pt-BR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7960" y="304920"/>
            <a:ext cx="9143640" cy="126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5000" spc="-1" strike="noStrike">
                <a:solidFill>
                  <a:srgbClr val="000000"/>
                </a:solidFill>
                <a:latin typeface="Calibri"/>
              </a:rPr>
              <a:t>Solução</a:t>
            </a:r>
            <a:endParaRPr b="1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7960" y="1778040"/>
            <a:ext cx="9143640" cy="503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Desenvolvimento de sistema para gerar o cronograma de aulas automaticamente, com foco no usuário e na praticidade de uso, buscando otimizar o tempo gasto nesta atividade e impedir duplicidade nos horários dos professores.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7960" y="304920"/>
            <a:ext cx="9143640" cy="126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pt-BR" sz="5000" spc="-1" strike="noStrike">
                <a:solidFill>
                  <a:srgbClr val="000000"/>
                </a:solidFill>
                <a:latin typeface="Calibri"/>
              </a:rPr>
              <a:t>Benefícios esperados</a:t>
            </a:r>
            <a:endParaRPr b="1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7960" y="1778040"/>
            <a:ext cx="9143640" cy="503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Otimização do tempo,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Redução de retrabalho,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Extermínio de sobreposição dos horários dos docentes,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1600" y="1290600"/>
            <a:ext cx="92167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Equipe:</a:t>
            </a:r>
            <a:endParaRPr b="1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1600" y="2201040"/>
            <a:ext cx="921672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Alisson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Anderson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Everton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Fernando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Joziel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Marcos Antonio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Otávio Augusto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Tiago Ferreira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Application>LibreOffice/6.3.0.4$Linux_X86_64 LibreOffice_project/30$Build-4</Application>
  <Words>281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2012-04-11T11:26:33Z</dcterms:created>
  <dc:creator>Bruno Malinverni Kubiak</dc:creator>
  <dc:description/>
  <dc:language>pt-BR</dc:language>
  <cp:lastModifiedBy/>
  <dcterms:modified xsi:type="dcterms:W3CDTF">2019-08-14T21:23:05Z</dcterms:modified>
  <cp:revision>195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