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</p:sldIdLst>
  <p:sldSz cy="7772400" cx="10058400"/>
  <p:notesSz cx="10058400" cy="7772400"/>
  <p:embeddedFontLst>
    <p:embeddedFont>
      <p:font typeface="Libre Franklin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9B11C5-67FF-4E3C-9E13-54FFC7218482}">
  <a:tblStyle styleId="{E59B11C5-67FF-4E3C-9E13-54FFC72184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bold.fntdata"/><Relationship Id="rId10" Type="http://schemas.openxmlformats.org/officeDocument/2006/relationships/font" Target="fonts/LibreFranklin-regular.fntdata"/><Relationship Id="rId13" Type="http://schemas.openxmlformats.org/officeDocument/2006/relationships/font" Target="fonts/LibreFranklin-boldItalic.fntdata"/><Relationship Id="rId12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63016" y="363981"/>
            <a:ext cx="853236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53670" y="1487169"/>
            <a:ext cx="9751060" cy="4970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63016" y="363981"/>
            <a:ext cx="853236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63016" y="363981"/>
            <a:ext cx="853236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0059670" cy="7773670"/>
          </a:xfrm>
          <a:custGeom>
            <a:rect b="b" l="l" r="r" t="t"/>
            <a:pathLst>
              <a:path extrusionOk="0" h="7773670" w="10059670">
                <a:moveTo>
                  <a:pt x="0" y="7773670"/>
                </a:moveTo>
                <a:lnTo>
                  <a:pt x="10059670" y="7773670"/>
                </a:lnTo>
                <a:lnTo>
                  <a:pt x="10059670" y="0"/>
                </a:lnTo>
                <a:lnTo>
                  <a:pt x="0" y="0"/>
                </a:lnTo>
                <a:lnTo>
                  <a:pt x="0" y="777367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63016" y="363981"/>
            <a:ext cx="853236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3670" y="1487169"/>
            <a:ext cx="9751060" cy="4970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3488563" y="5038725"/>
            <a:ext cx="30810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Plan de Trabajo 2020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445005" y="4938648"/>
            <a:ext cx="7169784" cy="0"/>
          </a:xfrm>
          <a:custGeom>
            <a:rect b="b" l="l" r="r" t="t"/>
            <a:pathLst>
              <a:path extrusionOk="0" h="120000" w="7169784">
                <a:moveTo>
                  <a:pt x="0" y="0"/>
                </a:moveTo>
                <a:lnTo>
                  <a:pt x="7169784" y="0"/>
                </a:lnTo>
              </a:path>
            </a:pathLst>
          </a:custGeom>
          <a:noFill/>
          <a:ln cap="flat" cmpd="sng" w="9525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1445005" y="5667120"/>
            <a:ext cx="7169784" cy="0"/>
          </a:xfrm>
          <a:custGeom>
            <a:rect b="b" l="l" r="r" t="t"/>
            <a:pathLst>
              <a:path extrusionOk="0" h="120000" w="7169784">
                <a:moveTo>
                  <a:pt x="0" y="0"/>
                </a:moveTo>
                <a:lnTo>
                  <a:pt x="7169784" y="0"/>
                </a:lnTo>
              </a:path>
            </a:pathLst>
          </a:custGeom>
          <a:noFill/>
          <a:ln cap="flat" cmpd="sng" w="9525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2490851" y="2205354"/>
            <a:ext cx="5076825" cy="22002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4553839" y="1028446"/>
            <a:ext cx="95250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IDENTIFICACIÓN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1445005" y="919225"/>
            <a:ext cx="7169784" cy="0"/>
          </a:xfrm>
          <a:custGeom>
            <a:rect b="b" l="l" r="r" t="t"/>
            <a:pathLst>
              <a:path extrusionOk="0" h="120000" w="7169784">
                <a:moveTo>
                  <a:pt x="0" y="0"/>
                </a:moveTo>
                <a:lnTo>
                  <a:pt x="7169784" y="0"/>
                </a:lnTo>
              </a:path>
            </a:pathLst>
          </a:custGeom>
          <a:noFill/>
          <a:ln cap="flat" cmpd="sng" w="9525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1445005" y="1362710"/>
            <a:ext cx="7169784" cy="0"/>
          </a:xfrm>
          <a:custGeom>
            <a:rect b="b" l="l" r="r" t="t"/>
            <a:pathLst>
              <a:path extrusionOk="0" h="120000" w="7169784">
                <a:moveTo>
                  <a:pt x="0" y="0"/>
                </a:moveTo>
                <a:lnTo>
                  <a:pt x="7169784" y="0"/>
                </a:lnTo>
              </a:path>
            </a:pathLst>
          </a:custGeom>
          <a:noFill/>
          <a:ln cap="flat" cmpd="sng" w="9525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901700" y="1907793"/>
            <a:ext cx="6506845" cy="23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rPr>
              <a:t>Nombre de la Institución: Instituto de Ingenieros Eléctricos y Electrónicos (IEEE)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rPr>
              <a:t>Junta Directiva: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685" marR="3367404" rtl="0" algn="l">
              <a:lnSpc>
                <a:spcPct val="1235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lang="en-US" sz="95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RESIDENTE</a:t>
            </a:r>
            <a:r>
              <a:rPr b="0" lang="en-US" sz="12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: Kevin Feng</a:t>
            </a:r>
            <a:r>
              <a:rPr b="0" lang="en-US" sz="95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4471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685" marR="3367404" rtl="0" algn="l">
              <a:lnSpc>
                <a:spcPct val="1235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lang="en-US" sz="95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ICEPRESIDENTE</a:t>
            </a:r>
            <a:r>
              <a:rPr b="0" lang="en-US" sz="12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: Fernando Cutire  S</a:t>
            </a:r>
            <a:r>
              <a:rPr b="0" lang="en-US" sz="95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ECRETARIO</a:t>
            </a:r>
            <a:r>
              <a:rPr b="0" lang="en-US" sz="12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: José Brown</a:t>
            </a:r>
            <a:endParaRPr b="0" sz="1200">
              <a:solidFill>
                <a:srgbClr val="4471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685" marR="3367404" rtl="0" algn="l">
              <a:lnSpc>
                <a:spcPct val="1235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lang="en-US" sz="95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ESORERO</a:t>
            </a:r>
            <a:r>
              <a:rPr b="0" lang="en-US" sz="12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: William Feng</a:t>
            </a:r>
            <a:r>
              <a:rPr b="0" lang="en-US" sz="95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4471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685" marR="3367404" rtl="0" algn="l">
              <a:lnSpc>
                <a:spcPct val="1235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lang="en-US" sz="95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OCAL</a:t>
            </a:r>
            <a:r>
              <a:rPr b="0" lang="en-US" sz="12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: Gerardo Valderrama</a:t>
            </a:r>
            <a:r>
              <a:rPr b="0" lang="en-US" sz="95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4471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685" marR="3367404" rtl="0" algn="l">
              <a:lnSpc>
                <a:spcPct val="1235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rPr>
              <a:t>Período: 1 de enero - 31 de diciembre del 2020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9"/>
          <p:cNvGraphicFramePr/>
          <p:nvPr/>
        </p:nvGraphicFramePr>
        <p:xfrm>
          <a:off x="524256" y="1733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{E59B11C5-67FF-4E3C-9E13-54FFC7218482}</a:tableStyleId>
              </a:tblPr>
              <a:tblGrid>
                <a:gridCol w="1795775"/>
                <a:gridCol w="1795775"/>
                <a:gridCol w="1852300"/>
                <a:gridCol w="1524625"/>
                <a:gridCol w="571500"/>
                <a:gridCol w="514975"/>
                <a:gridCol w="449575"/>
                <a:gridCol w="477525"/>
              </a:tblGrid>
              <a:tr h="43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33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279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330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CRONOGRAMA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(meses) – I Semestre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 hMerge="1"/>
                <a:tc hMerge="1"/>
                <a:tc hMerge="1"/>
              </a:tr>
              <a:tr h="17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4605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Abril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</a:tr>
              <a:tr h="347475">
                <a:tc rowSpan="4"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Promover IEEE y 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7945" marR="417830" rtl="0" algn="l">
                        <a:lnSpc>
                          <a:spcPct val="10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Computer Society para  lograr la inscripción 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7945" marR="573405" rtl="0" algn="l">
                        <a:lnSpc>
                          <a:spcPct val="10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nuevos miembros al  capítulo.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Lograr un mayor equipo 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8580" marR="638175" rtl="0" algn="l">
                        <a:lnSpc>
                          <a:spcPct val="10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trabajo que se vea  beneficiado por las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Visita a los salones de Primer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Gerardo Valderrama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</a:tr>
              <a:tr h="177000">
                <a:tc vMerge="1"/>
                <a:tc vMerge="1"/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Promoción en Redes Sociales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Gerardo Valderrama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</a:tr>
              <a:tr h="347625">
                <a:tc vMerge="1"/>
                <a:tc vMerge="1"/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Promoción en la semana 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agrupaciones estudiantiles.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Gerardo Valderrama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</a:tr>
              <a:tr h="347475">
                <a:tc vMerge="1"/>
                <a:tc vMerge="1"/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Actividades culturales y 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esparcimiento.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Gerardo Valderrama, Fernando Cutire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8595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Propiciar una actualización a la página de la rama IEEE para proporcionar información actualizada lo realizado por cada capítulo.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Lograr un mejor alcance para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8580" marR="159385" rtl="0" algn="l">
                        <a:lnSpc>
                          <a:spcPct val="10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nuevos miembro o posibles  colaboradores.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 equipo luego 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75565" marR="60325" rtl="0" algn="l">
                        <a:lnSpc>
                          <a:spcPct val="10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finalizado curso de  Wordpress para lograr un  nuevo diseño a la página de la  Rama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Kevin Feng, Fernando Cutire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76775">
                <a:tc rowSpan="3">
                  <a:txBody>
                    <a:bodyPr/>
                    <a:lstStyle/>
                    <a:p>
                      <a:pPr indent="0" lvl="0" marL="67945" marR="209550" rtl="0" algn="l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cursos que  desarrollen las habilidades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7945" marR="695960" rtl="0" algn="l">
                        <a:lnSpc>
                          <a:spcPct val="121818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miembros y no  miembros.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68580" marR="283210" rtl="0" algn="l">
                        <a:lnSpc>
                          <a:spcPct val="12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Logrando desarrollar las  capacidades para realizar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8580" marR="342265" rtl="0" algn="l">
                        <a:lnSpc>
                          <a:spcPct val="121818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proyectos que impacten  IEEE, la universidad y la  sociedad.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Curso de Wordpress Básico*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Fernando Cutire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</a:tr>
              <a:tr h="177025">
                <a:tc vMerge="1"/>
                <a:tc vMerge="1"/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Curso de Excel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William Feng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</a:tr>
              <a:tr h="504450">
                <a:tc vMerge="1"/>
                <a:tc vMerge="1"/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Ciencia de Datos y Machine Learning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José Brown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</a:tr>
              <a:tr h="103022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Dar a los miembros la oportunidad de realizar giras a empresas en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Panamá.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Mostrar a los miembros del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8580" marR="156845" rtl="0" algn="l">
                        <a:lnSpc>
                          <a:spcPct val="10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capítulo, qué competencias  buscan las empresas en los  estudiantes para así formar  la necesidad de enseñanza  continua.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Gira a COPA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Gerardo Valderrama, José Brown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7C30"/>
                    </a:solidFill>
                  </a:tcPr>
                </a:tc>
              </a:tr>
              <a:tr h="38290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Participar de concursos 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nuestra región.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Ganar prestigio y experiencia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nuestros miembros.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seguro de aplicaciones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1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Gerardo Valderrama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61" name="Google Shape;61;p9"/>
          <p:cNvSpPr/>
          <p:nvPr/>
        </p:nvSpPr>
        <p:spPr>
          <a:xfrm>
            <a:off x="661000" y="469499"/>
            <a:ext cx="8615100" cy="1137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624850" y="821175"/>
            <a:ext cx="5944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Plan de Trabajo</a:t>
            </a:r>
            <a:endParaRPr b="1" sz="3600"/>
          </a:p>
        </p:txBody>
      </p:sp>
      <p:sp>
        <p:nvSpPr>
          <p:cNvPr id="63" name="Google Shape;63;p9"/>
          <p:cNvSpPr/>
          <p:nvPr/>
        </p:nvSpPr>
        <p:spPr>
          <a:xfrm>
            <a:off x="6308800" y="507976"/>
            <a:ext cx="2904000" cy="1137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