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8" r:id="rId14"/>
    <p:sldId id="272" r:id="rId15"/>
    <p:sldId id="269" r:id="rId16"/>
    <p:sldId id="273" r:id="rId17"/>
    <p:sldId id="285" r:id="rId18"/>
    <p:sldId id="286" r:id="rId19"/>
    <p:sldId id="287" r:id="rId20"/>
    <p:sldId id="288" r:id="rId21"/>
    <p:sldId id="284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6652-217D-4841-9058-F51B13AF5580}" type="datetimeFigureOut">
              <a:rPr lang="es-ES" smtClean="0"/>
              <a:t>14/03/2018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30CE-2065-45C7-B542-D6DCAA8D39E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515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6652-217D-4841-9058-F51B13AF5580}" type="datetimeFigureOut">
              <a:rPr lang="es-ES" smtClean="0"/>
              <a:t>14/03/2018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30CE-2065-45C7-B542-D6DCAA8D39E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127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6652-217D-4841-9058-F51B13AF5580}" type="datetimeFigureOut">
              <a:rPr lang="es-ES" smtClean="0"/>
              <a:t>14/03/2018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30CE-2065-45C7-B542-D6DCAA8D39E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434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6652-217D-4841-9058-F51B13AF5580}" type="datetimeFigureOut">
              <a:rPr lang="es-ES" smtClean="0"/>
              <a:t>14/03/2018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30CE-2065-45C7-B542-D6DCAA8D39E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106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6652-217D-4841-9058-F51B13AF5580}" type="datetimeFigureOut">
              <a:rPr lang="es-ES" smtClean="0"/>
              <a:t>14/03/2018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30CE-2065-45C7-B542-D6DCAA8D39E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361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6652-217D-4841-9058-F51B13AF5580}" type="datetimeFigureOut">
              <a:rPr lang="es-ES" smtClean="0"/>
              <a:t>14/03/2018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30CE-2065-45C7-B542-D6DCAA8D39E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897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6652-217D-4841-9058-F51B13AF5580}" type="datetimeFigureOut">
              <a:rPr lang="es-ES" smtClean="0"/>
              <a:t>14/03/2018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30CE-2065-45C7-B542-D6DCAA8D39E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329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6652-217D-4841-9058-F51B13AF5580}" type="datetimeFigureOut">
              <a:rPr lang="es-ES" smtClean="0"/>
              <a:t>14/03/2018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30CE-2065-45C7-B542-D6DCAA8D39E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889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6652-217D-4841-9058-F51B13AF5580}" type="datetimeFigureOut">
              <a:rPr lang="es-ES" smtClean="0"/>
              <a:t>14/03/2018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30CE-2065-45C7-B542-D6DCAA8D39E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210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6652-217D-4841-9058-F51B13AF5580}" type="datetimeFigureOut">
              <a:rPr lang="es-ES" smtClean="0"/>
              <a:t>14/03/2018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30CE-2065-45C7-B542-D6DCAA8D39E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763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6652-217D-4841-9058-F51B13AF5580}" type="datetimeFigureOut">
              <a:rPr lang="es-ES" smtClean="0"/>
              <a:t>14/03/2018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30CE-2065-45C7-B542-D6DCAA8D39E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808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16652-217D-4841-9058-F51B13AF5580}" type="datetimeFigureOut">
              <a:rPr lang="es-ES" smtClean="0"/>
              <a:t>14/03/2018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D30CE-2065-45C7-B542-D6DCAA8D39E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81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FernandoCapellan/RAM_DMA_BusMas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linx.com/support/documentation/data_sheets/ds150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DMA + RAM</a:t>
            </a:r>
            <a:br>
              <a:rPr lang="es-ES" dirty="0" smtClean="0"/>
            </a:br>
            <a:r>
              <a:rPr lang="es-ES" sz="4800" u="sng" dirty="0" smtClean="0"/>
              <a:t>BUS MASTER</a:t>
            </a:r>
            <a:endParaRPr lang="es-ES" u="sng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0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 – DMA – FSM – 2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633" y="1266031"/>
            <a:ext cx="8934734" cy="527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0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 – DMA – FSM - Observaciones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524000"/>
            <a:ext cx="10639425" cy="4652963"/>
          </a:xfrm>
        </p:spPr>
        <p:txBody>
          <a:bodyPr/>
          <a:lstStyle/>
          <a:p>
            <a:r>
              <a:rPr lang="es-ES" dirty="0" smtClean="0"/>
              <a:t>Datos llegaban antes que direcciones</a:t>
            </a:r>
          </a:p>
          <a:p>
            <a:pPr lvl="1"/>
            <a:r>
              <a:rPr lang="es-ES" dirty="0" smtClean="0"/>
              <a:t>Puerto de datos conectado a memoria. Puerto de direcciones conectado a FSM</a:t>
            </a:r>
          </a:p>
          <a:p>
            <a:pPr lvl="1"/>
            <a:r>
              <a:rPr lang="es-ES" dirty="0" smtClean="0"/>
              <a:t>Transmisión de datos a cargo de FSM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Máquina de estados distribuida en 3 procesos:</a:t>
            </a:r>
          </a:p>
          <a:p>
            <a:pPr lvl="1"/>
            <a:r>
              <a:rPr lang="es-ES" dirty="0" smtClean="0"/>
              <a:t>Salto a siguiente estado, cambio de estado mediante condiciones y ejecución de instrucciones específicas según el estado en el que se encuentre.</a:t>
            </a:r>
          </a:p>
          <a:p>
            <a:pPr lvl="1"/>
            <a:r>
              <a:rPr lang="es-ES" dirty="0" smtClean="0"/>
              <a:t>Problemas de latches y señales no presentes en listas de sensibilidad</a:t>
            </a:r>
          </a:p>
          <a:p>
            <a:r>
              <a:rPr lang="es-ES" dirty="0" smtClean="0"/>
              <a:t>Rediseño de la FSM en un único proceso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078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 – DMA – FSM – Sumador complemento A1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Registro de control:</a:t>
            </a:r>
            <a:endParaRPr lang="es-ES" dirty="0" smtClean="0"/>
          </a:p>
          <a:p>
            <a:pPr lvl="1"/>
            <a:r>
              <a:rPr lang="es-ES" dirty="0" smtClean="0"/>
              <a:t>Subvector 4 downto 2: Autoincremento de dirección SRC</a:t>
            </a:r>
          </a:p>
          <a:p>
            <a:pPr lvl="1"/>
            <a:r>
              <a:rPr lang="es-ES" dirty="0" smtClean="0"/>
              <a:t>Subvector 7 downto 5: Autoincremento de dirección DST</a:t>
            </a:r>
          </a:p>
          <a:p>
            <a:pPr lvl="1"/>
            <a:endParaRPr lang="es-ES" dirty="0"/>
          </a:p>
          <a:p>
            <a:r>
              <a:rPr lang="es-ES" dirty="0" smtClean="0"/>
              <a:t>Función de memoria circular:</a:t>
            </a:r>
          </a:p>
          <a:p>
            <a:pPr lvl="1"/>
            <a:r>
              <a:rPr lang="es-ES" dirty="0" smtClean="0"/>
              <a:t>Para 4 bits de direcciones, 16 posiciones:</a:t>
            </a:r>
          </a:p>
          <a:p>
            <a:pPr lvl="1"/>
            <a:r>
              <a:rPr lang="es-ES" dirty="0" smtClean="0"/>
              <a:t>Tras la posición final 1111 o 15 se accede a la posición inicial 0000 o 0</a:t>
            </a: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9938"/>
            <a:ext cx="12192000" cy="111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4 - DMA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 descr="C:\Users\FECP\Documents\Fernando\VHDL\RAM_DMA_BusMaster\Docs\Informe\Images\dma_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0"/>
            <a:ext cx="69913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419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 – Top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Contenedor de ambos módulos</a:t>
            </a:r>
          </a:p>
          <a:p>
            <a:r>
              <a:rPr lang="es-ES" dirty="0" smtClean="0"/>
              <a:t>No contiene lógica de control</a:t>
            </a:r>
          </a:p>
          <a:p>
            <a:r>
              <a:rPr lang="es-ES" dirty="0" smtClean="0"/>
              <a:t>Interconexiones:</a:t>
            </a:r>
          </a:p>
          <a:p>
            <a:pPr lvl="1"/>
            <a:r>
              <a:rPr lang="es-ES" dirty="0" smtClean="0"/>
              <a:t>Puertos y DMA</a:t>
            </a:r>
          </a:p>
          <a:p>
            <a:pPr lvl="1"/>
            <a:r>
              <a:rPr lang="es-ES" dirty="0" smtClean="0"/>
              <a:t>DMA y RAM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41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 – Top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 descr="C:\Users\FECP\Documents\Fernando\VHDL\RAM_DMA_BusMaster\Docs\Informe\Images\top_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5" y="0"/>
            <a:ext cx="1139752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703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28950" cy="3940175"/>
          </a:xfrm>
        </p:spPr>
        <p:txBody>
          <a:bodyPr anchor="t"/>
          <a:lstStyle/>
          <a:p>
            <a:r>
              <a:rPr lang="es-ES" dirty="0" smtClean="0"/>
              <a:t>5 – Top</a:t>
            </a:r>
            <a:br>
              <a:rPr lang="es-ES" dirty="0" smtClean="0"/>
            </a:br>
            <a:r>
              <a:rPr lang="es-ES" dirty="0" smtClean="0"/>
              <a:t>Testbenches</a:t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Slave mode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329" y="0"/>
            <a:ext cx="5599653" cy="6858000"/>
          </a:xfrm>
        </p:spPr>
      </p:pic>
    </p:spTree>
    <p:extLst>
      <p:ext uri="{BB962C8B-B14F-4D97-AF65-F5344CB8AC3E}">
        <p14:creationId xmlns:p14="http://schemas.microsoft.com/office/powerpoint/2010/main" val="341234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28950" cy="3940175"/>
          </a:xfrm>
        </p:spPr>
        <p:txBody>
          <a:bodyPr anchor="t"/>
          <a:lstStyle/>
          <a:p>
            <a:r>
              <a:rPr lang="es-ES" dirty="0" smtClean="0"/>
              <a:t>5 – Top</a:t>
            </a:r>
            <a:br>
              <a:rPr lang="es-ES" dirty="0" smtClean="0"/>
            </a:br>
            <a:r>
              <a:rPr lang="es-ES" dirty="0" smtClean="0"/>
              <a:t>Testbenches</a:t>
            </a:r>
            <a:br>
              <a:rPr lang="es-ES" dirty="0" smtClean="0"/>
            </a:br>
            <a:r>
              <a:rPr lang="es-ES" dirty="0" smtClean="0"/>
              <a:t>Escritura de registros para lectura de puerto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036" y="0"/>
            <a:ext cx="5303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28950" cy="3940175"/>
          </a:xfrm>
        </p:spPr>
        <p:txBody>
          <a:bodyPr anchor="t"/>
          <a:lstStyle/>
          <a:p>
            <a:r>
              <a:rPr lang="es-ES" dirty="0" smtClean="0"/>
              <a:t>5 – Top</a:t>
            </a:r>
            <a:br>
              <a:rPr lang="es-ES" dirty="0" smtClean="0"/>
            </a:br>
            <a:r>
              <a:rPr lang="es-ES" dirty="0" smtClean="0"/>
              <a:t>Testbenches</a:t>
            </a:r>
            <a:br>
              <a:rPr lang="es-ES" dirty="0" smtClean="0"/>
            </a:br>
            <a:r>
              <a:rPr lang="es-ES" dirty="0" smtClean="0"/>
              <a:t>Lectura de datos de puerto de entrada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03" y="0"/>
            <a:ext cx="6292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028950" cy="4330700"/>
          </a:xfrm>
        </p:spPr>
        <p:txBody>
          <a:bodyPr anchor="t">
            <a:normAutofit/>
          </a:bodyPr>
          <a:lstStyle/>
          <a:p>
            <a:r>
              <a:rPr lang="es-ES" dirty="0" smtClean="0"/>
              <a:t>5 – Top</a:t>
            </a:r>
            <a:br>
              <a:rPr lang="es-ES" dirty="0" smtClean="0"/>
            </a:br>
            <a:r>
              <a:rPr lang="es-ES" dirty="0" smtClean="0"/>
              <a:t>Testbenches</a:t>
            </a:r>
            <a:br>
              <a:rPr lang="es-ES" dirty="0" smtClean="0"/>
            </a:br>
            <a:r>
              <a:rPr lang="es-ES" dirty="0" smtClean="0"/>
              <a:t>Escritura de registros para lectura de memoria RAM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659" y="0"/>
            <a:ext cx="5727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0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 – Repositorio GitHub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hlinkClick r:id="rId2"/>
              </a:rPr>
              <a:t>https://github.com/FernandoCapellan/RAM_DMA_BusMaster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493" y="3039763"/>
            <a:ext cx="2306594" cy="226128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649" y="3403710"/>
            <a:ext cx="3739980" cy="153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14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28950" cy="4359275"/>
          </a:xfrm>
        </p:spPr>
        <p:txBody>
          <a:bodyPr anchor="t">
            <a:normAutofit/>
          </a:bodyPr>
          <a:lstStyle/>
          <a:p>
            <a:r>
              <a:rPr lang="es-ES" dirty="0" smtClean="0"/>
              <a:t>5 – Top</a:t>
            </a:r>
            <a:br>
              <a:rPr lang="es-ES" dirty="0" smtClean="0"/>
            </a:br>
            <a:r>
              <a:rPr lang="es-ES" dirty="0" smtClean="0"/>
              <a:t>Testbenches</a:t>
            </a:r>
            <a:br>
              <a:rPr lang="es-ES" dirty="0" smtClean="0"/>
            </a:br>
            <a:r>
              <a:rPr lang="es-ES" dirty="0" smtClean="0"/>
              <a:t>Lectura de datos escritos en memoria RAM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0"/>
            <a:ext cx="7675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 – Informe de síntesis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r>
              <a:rPr lang="es-ES" dirty="0" smtClean="0"/>
              <a:t>Síntesis con mínimo esfuerzo de optimización</a:t>
            </a:r>
          </a:p>
          <a:p>
            <a:r>
              <a:rPr lang="es-ES" dirty="0" smtClean="0"/>
              <a:t>Objetivo de optimización: velocidad</a:t>
            </a:r>
          </a:p>
          <a:p>
            <a:r>
              <a:rPr lang="es-ES" dirty="0" smtClean="0"/>
              <a:t>Síntesis inicial: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647141"/>
              </p:ext>
            </p:extLst>
          </p:nvPr>
        </p:nvGraphicFramePr>
        <p:xfrm>
          <a:off x="1789747" y="2995921"/>
          <a:ext cx="8385857" cy="3652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5458"/>
                <a:gridCol w="3915458"/>
                <a:gridCol w="554941"/>
              </a:tblGrid>
              <a:tr h="223639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</a:rPr>
                        <a:t>HDL Synthesis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3639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Adders/</a:t>
                      </a:r>
                      <a:r>
                        <a:rPr lang="en-US" sz="1400" dirty="0" err="1">
                          <a:effectLst/>
                        </a:rPr>
                        <a:t>Subtractors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21-bit adder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</a:tr>
              <a:tr h="22363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21-bit subtractor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</a:tr>
              <a:tr h="22363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22-bit adder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</a:tr>
              <a:tr h="223639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Registers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1-bit register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12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</a:tr>
              <a:tr h="22363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21-bit register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8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</a:tr>
              <a:tr h="22363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8-bit register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14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</a:tr>
              <a:tr h="22363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Comparators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21-bit comparator greater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3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</a:tr>
              <a:tr h="22363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4-bit comparator greater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1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</a:tr>
              <a:tr h="223639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Multiplexers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1-bit 2-to-1 multiplexer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5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</a:tr>
              <a:tr h="22363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21-bit 2-to-1 multiplexer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12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</a:tr>
              <a:tr h="22363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22-bit 2-to-1 multiplexer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2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</a:tr>
              <a:tr h="22363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8-bit 2-to-1 multiplexer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4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</a:tr>
              <a:tr h="2236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Tristates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1-bit tristate buffer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31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</a:tr>
              <a:tr h="22363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FSMs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1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</a:tr>
              <a:tr h="2236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Xors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1-bit xor2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2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5497" marR="8549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18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 – Informe de síntesis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605338"/>
          </a:xfrm>
        </p:spPr>
        <p:txBody>
          <a:bodyPr/>
          <a:lstStyle/>
          <a:p>
            <a:r>
              <a:rPr lang="es-ES" dirty="0" smtClean="0"/>
              <a:t>Síntesis avanzada: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Síntesis de bajo nivel:</a:t>
            </a:r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569152"/>
              </p:ext>
            </p:extLst>
          </p:nvPr>
        </p:nvGraphicFramePr>
        <p:xfrm>
          <a:off x="3961447" y="1571625"/>
          <a:ext cx="7068503" cy="3413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0370"/>
                <a:gridCol w="3139483"/>
                <a:gridCol w="628650"/>
              </a:tblGrid>
              <a:tr h="211938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u="sng" dirty="0">
                          <a:effectLst/>
                        </a:rPr>
                        <a:t>Advanced HDL Synthesis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11938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Adders/Subtractors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21-bit adder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</a:tr>
              <a:tr h="21193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21-bit subtractor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</a:tr>
              <a:tr h="21193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22-bit adder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2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</a:tr>
              <a:tr h="2119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Accumulators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21-bit up loadable accumulator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2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</a:tr>
              <a:tr h="2119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Registers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Flip-Flops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dirty="0">
                          <a:effectLst/>
                        </a:rPr>
                        <a:t>241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</a:tr>
              <a:tr h="21193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Comparators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21-bit comparator greater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dirty="0">
                          <a:effectLst/>
                        </a:rPr>
                        <a:t>3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</a:tr>
              <a:tr h="21193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4-bit comparator greater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dirty="0">
                          <a:effectLst/>
                        </a:rPr>
                        <a:t>1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</a:tr>
              <a:tr h="211938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Multiplexers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1-bit 2-to-1 multiplexer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dirty="0">
                          <a:effectLst/>
                        </a:rPr>
                        <a:t>55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</a:tr>
              <a:tr h="21193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21-bit 2-to-1 multiplexer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dirty="0">
                          <a:effectLst/>
                        </a:rPr>
                        <a:t>8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</a:tr>
              <a:tr h="21193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22-bit 2-to-1 multiplexer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dirty="0">
                          <a:effectLst/>
                        </a:rPr>
                        <a:t>2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</a:tr>
              <a:tr h="21193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8-bit 2-to-1 multiplexer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dirty="0">
                          <a:effectLst/>
                        </a:rPr>
                        <a:t>3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</a:tr>
              <a:tr h="211938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FSMs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dirty="0">
                          <a:effectLst/>
                        </a:rPr>
                        <a:t>1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</a:tr>
              <a:tr h="2119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dirty="0">
                          <a:effectLst/>
                        </a:rPr>
                        <a:t>Xors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dirty="0">
                          <a:effectLst/>
                        </a:rPr>
                        <a:t>1-bit xor2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dirty="0">
                          <a:effectLst/>
                        </a:rPr>
                        <a:t>2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3431" marR="93431" marT="0" marB="0" anchor="ctr"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27294"/>
              </p:ext>
            </p:extLst>
          </p:nvPr>
        </p:nvGraphicFramePr>
        <p:xfrm>
          <a:off x="1817360" y="5803455"/>
          <a:ext cx="8557280" cy="5544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4783"/>
                <a:gridCol w="4994608"/>
                <a:gridCol w="707889"/>
              </a:tblGrid>
              <a:tr h="272654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u="sng" dirty="0">
                          <a:effectLst/>
                        </a:rPr>
                        <a:t>Low level Synthesis</a:t>
                      </a:r>
                      <a:endParaRPr lang="es-ES" sz="17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9061" marR="109061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726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Registers</a:t>
                      </a:r>
                      <a:endParaRPr lang="es-ES" sz="17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9061" marR="109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Flip-Flops</a:t>
                      </a:r>
                      <a:endParaRPr lang="es-ES" sz="17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9061" marR="109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245</a:t>
                      </a:r>
                      <a:endParaRPr lang="es-ES" sz="17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9061" marR="10906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 – Informe de síntesis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>
            <a:normAutofit/>
          </a:bodyPr>
          <a:lstStyle/>
          <a:p>
            <a:r>
              <a:rPr lang="es-ES" dirty="0" smtClean="0"/>
              <a:t>Informe de ocupación:</a:t>
            </a:r>
          </a:p>
          <a:p>
            <a:pPr lvl="1"/>
            <a:r>
              <a:rPr lang="en-US" dirty="0"/>
              <a:t>Number of Block RAM/FIFO</a:t>
            </a:r>
            <a:r>
              <a:rPr lang="en-US" dirty="0" smtClean="0"/>
              <a:t>: </a:t>
            </a:r>
            <a:r>
              <a:rPr lang="en-US" dirty="0"/>
              <a:t>512 out of </a:t>
            </a:r>
            <a:r>
              <a:rPr lang="en-US" dirty="0" smtClean="0"/>
              <a:t>632: 81</a:t>
            </a:r>
            <a:r>
              <a:rPr lang="en-US" dirty="0"/>
              <a:t>% </a:t>
            </a:r>
            <a:endParaRPr lang="en-US" dirty="0" smtClean="0"/>
          </a:p>
          <a:p>
            <a:endParaRPr lang="en-US" dirty="0"/>
          </a:p>
          <a:p>
            <a:r>
              <a:rPr lang="es-ES" dirty="0" smtClean="0"/>
              <a:t>Informe de timing</a:t>
            </a:r>
            <a:r>
              <a:rPr lang="en-US" dirty="0" smtClean="0"/>
              <a:t>:</a:t>
            </a:r>
          </a:p>
          <a:p>
            <a:pPr lvl="1"/>
            <a:r>
              <a:rPr lang="es-ES" dirty="0" smtClean="0"/>
              <a:t>Periodo </a:t>
            </a:r>
            <a:r>
              <a:rPr lang="es-ES" dirty="0"/>
              <a:t>mínimo: 4.970ns (Frecuencia máxima: 201.207MHz)</a:t>
            </a:r>
          </a:p>
          <a:p>
            <a:pPr lvl="1"/>
            <a:r>
              <a:rPr lang="es-ES" dirty="0" smtClean="0"/>
              <a:t>Periodo </a:t>
            </a:r>
            <a:r>
              <a:rPr lang="es-ES" dirty="0"/>
              <a:t>mínimo de llegada de señales de entrada antes del reloj: 2.147ns</a:t>
            </a:r>
          </a:p>
          <a:p>
            <a:pPr lvl="1"/>
            <a:r>
              <a:rPr lang="es-ES" dirty="0" smtClean="0"/>
              <a:t>Periodo </a:t>
            </a:r>
            <a:r>
              <a:rPr lang="es-ES" dirty="0"/>
              <a:t>máximo necesario para señales de salida tras el reloj: 1.392ns</a:t>
            </a:r>
          </a:p>
          <a:p>
            <a:pPr lvl="1"/>
            <a:r>
              <a:rPr lang="es-ES" dirty="0" smtClean="0"/>
              <a:t>Máximo </a:t>
            </a:r>
            <a:r>
              <a:rPr lang="es-ES" dirty="0"/>
              <a:t>retardo combinacional: No se ha encontrado camino </a:t>
            </a:r>
            <a:r>
              <a:rPr lang="es-ES" dirty="0" smtClean="0"/>
              <a:t>crítico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Periodo mínimo: camino desde memoria RAM hasta puerto de salida de datos de Top (5 niveles de lógica): </a:t>
            </a:r>
            <a:r>
              <a:rPr lang="es-ES" dirty="0"/>
              <a:t>3.694ns lógica (74.3%), 1.276ns rutado (25.7%)</a:t>
            </a:r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4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35600"/>
          </a:xfrm>
        </p:spPr>
        <p:txBody>
          <a:bodyPr/>
          <a:lstStyle/>
          <a:p>
            <a:pPr algn="ctr"/>
            <a:r>
              <a:rPr lang="es-ES" dirty="0" smtClean="0"/>
              <a:t>Gracias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62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 – Seleccionador de direcciones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Bifurcar el puerto de direcciones</a:t>
            </a:r>
          </a:p>
          <a:p>
            <a:r>
              <a:rPr lang="es-ES" dirty="0" smtClean="0"/>
              <a:t>Descartado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243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3 - Memoria RAM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 – Array de </a:t>
            </a:r>
            <a:r>
              <a:rPr lang="es-ES" dirty="0"/>
              <a:t>2.097.152 </a:t>
            </a:r>
            <a:r>
              <a:rPr lang="es-ES" dirty="0" smtClean="0"/>
              <a:t>vectores de 8 bits</a:t>
            </a:r>
          </a:p>
          <a:p>
            <a:pPr lvl="1"/>
            <a:r>
              <a:rPr lang="es-ES" dirty="0" smtClean="0"/>
              <a:t>Síntesis imposible</a:t>
            </a:r>
          </a:p>
          <a:p>
            <a:r>
              <a:rPr lang="es-ES" dirty="0" smtClean="0"/>
              <a:t>2 – Block RAM de CORE Generator</a:t>
            </a:r>
          </a:p>
          <a:p>
            <a:pPr lvl="1"/>
            <a:r>
              <a:rPr lang="es-ES" dirty="0" smtClean="0"/>
              <a:t>FPGA target inicial: </a:t>
            </a:r>
            <a:r>
              <a:rPr lang="es-ES" dirty="0"/>
              <a:t>Virtex-6 </a:t>
            </a:r>
            <a:r>
              <a:rPr lang="es-ES" dirty="0" smtClean="0"/>
              <a:t>XC6VLX240T</a:t>
            </a:r>
          </a:p>
          <a:p>
            <a:pPr marL="457200" lvl="1" indent="0">
              <a:buNone/>
            </a:pPr>
            <a:r>
              <a:rPr lang="es-ES" dirty="0" smtClean="0"/>
              <a:t>Examinando datasheet: </a:t>
            </a:r>
            <a:r>
              <a:rPr lang="es-ES" dirty="0" smtClean="0">
                <a:hlinkClick r:id="rId2"/>
              </a:rPr>
              <a:t>https://www.xilinx.com/support/documentation/data_sheets/ds150.pdf</a:t>
            </a:r>
            <a:endParaRPr lang="es-ES" dirty="0" smtClean="0"/>
          </a:p>
          <a:p>
            <a:pPr marL="457200" lvl="1" indent="0">
              <a:buNone/>
            </a:pPr>
            <a:r>
              <a:rPr lang="es-ES" dirty="0" smtClean="0"/>
              <a:t>La FPGA tiene 14.976 Kb de block RAM = 1,785 MiB = RAM no cabe</a:t>
            </a:r>
          </a:p>
          <a:p>
            <a:pPr lvl="1"/>
            <a:r>
              <a:rPr lang="es-ES" dirty="0" smtClean="0"/>
              <a:t>FPGA target final: Virtex-6 XC6VLX550T</a:t>
            </a:r>
          </a:p>
          <a:p>
            <a:pPr marL="457200" lvl="1" indent="0">
              <a:buNone/>
            </a:pPr>
            <a:r>
              <a:rPr lang="es-ES" dirty="0" smtClean="0"/>
              <a:t>22.752 Kb block RAM = 2,71 MiB ✔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45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3 - Memoria RAM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Single port RAM</a:t>
            </a:r>
          </a:p>
          <a:p>
            <a:r>
              <a:rPr lang="es-ES" dirty="0" smtClean="0"/>
              <a:t>Bus de 21 bits para direcciones</a:t>
            </a:r>
          </a:p>
          <a:p>
            <a:r>
              <a:rPr lang="es-ES" dirty="0" smtClean="0"/>
              <a:t>Buses de 8 bits para datos</a:t>
            </a:r>
          </a:p>
          <a:p>
            <a:r>
              <a:rPr lang="es-ES" dirty="0" smtClean="0"/>
              <a:t>Puerto Write Enable</a:t>
            </a:r>
          </a:p>
          <a:p>
            <a:r>
              <a:rPr lang="es-ES" dirty="0" smtClean="0"/>
              <a:t>Puerto Reset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528" y="1883762"/>
            <a:ext cx="29432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6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3 - Memoria RAM - Contenedor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893229" cy="4351338"/>
          </a:xfrm>
        </p:spPr>
        <p:txBody>
          <a:bodyPr/>
          <a:lstStyle/>
          <a:p>
            <a:r>
              <a:rPr lang="es-ES" dirty="0" smtClean="0"/>
              <a:t>Puerto de datos bidireccional (descartado)</a:t>
            </a:r>
          </a:p>
          <a:p>
            <a:r>
              <a:rPr lang="es-ES" dirty="0" smtClean="0"/>
              <a:t>Puertos de datos separados</a:t>
            </a:r>
          </a:p>
          <a:p>
            <a:r>
              <a:rPr lang="es-ES" dirty="0" smtClean="0"/>
              <a:t>Puertos de Read Enable y Write Enable</a:t>
            </a:r>
          </a:p>
          <a:p>
            <a:r>
              <a:rPr lang="es-ES" dirty="0" smtClean="0"/>
              <a:t>Latencia de wr_en = 1 ciclo</a:t>
            </a:r>
          </a:p>
          <a:p>
            <a:r>
              <a:rPr lang="es-ES" dirty="0" smtClean="0"/>
              <a:t>Latencia de dato ≈ 1 ciclo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 descr="C:\Users\FECP\Documents\Fernando\VHDL\RAM_DMA_BusMaster\Docs\Informe\Images\ram_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429" y="1403607"/>
            <a:ext cx="5022850" cy="5022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248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3 - Memoria RAM - Testbenches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34530"/>
            <a:ext cx="10515600" cy="5321643"/>
          </a:xfrm>
        </p:spPr>
        <p:txBody>
          <a:bodyPr/>
          <a:lstStyle/>
          <a:p>
            <a:r>
              <a:rPr lang="es-ES" dirty="0" smtClean="0"/>
              <a:t>Escritura en RAM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Lectura de RAM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3689"/>
            <a:ext cx="12192000" cy="228248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9865"/>
            <a:ext cx="12192000" cy="226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6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4 - DMA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Esqueleto de RAM con Registros y lógica de control.</a:t>
            </a:r>
          </a:p>
          <a:p>
            <a:endParaRPr lang="es-ES" dirty="0" smtClean="0"/>
          </a:p>
          <a:p>
            <a:r>
              <a:rPr lang="es-ES" dirty="0" smtClean="0"/>
              <a:t>Máquina de estados finita (FSM)</a:t>
            </a:r>
          </a:p>
          <a:p>
            <a:endParaRPr lang="es-ES" dirty="0"/>
          </a:p>
          <a:p>
            <a:r>
              <a:rPr lang="es-ES" dirty="0" smtClean="0"/>
              <a:t>Diagrama realizado con </a:t>
            </a:r>
            <a:r>
              <a:rPr lang="es-ES" u="sng" dirty="0">
                <a:hlinkClick r:id="rId2"/>
              </a:rPr>
              <a:t>https://www.draw.io/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295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 – DMA – FSM - 1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48" y="1360921"/>
            <a:ext cx="8507104" cy="528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72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635</Words>
  <Application>Microsoft Office PowerPoint</Application>
  <PresentationFormat>Panorámica</PresentationFormat>
  <Paragraphs>171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MS Mincho</vt:lpstr>
      <vt:lpstr>Arial</vt:lpstr>
      <vt:lpstr>Calibri</vt:lpstr>
      <vt:lpstr>Calibri Light</vt:lpstr>
      <vt:lpstr>Times New Roman</vt:lpstr>
      <vt:lpstr>Tema de Office</vt:lpstr>
      <vt:lpstr>DMA + RAM BUS MASTER</vt:lpstr>
      <vt:lpstr>1 – Repositorio GitHub</vt:lpstr>
      <vt:lpstr>2 – Seleccionador de direcciones</vt:lpstr>
      <vt:lpstr>3 - Memoria RAM</vt:lpstr>
      <vt:lpstr>3 - Memoria RAM</vt:lpstr>
      <vt:lpstr>3 - Memoria RAM - Contenedor</vt:lpstr>
      <vt:lpstr>3 - Memoria RAM - Testbenches</vt:lpstr>
      <vt:lpstr>4 - DMA</vt:lpstr>
      <vt:lpstr>4 – DMA – FSM - 1</vt:lpstr>
      <vt:lpstr>4 – DMA – FSM – 2</vt:lpstr>
      <vt:lpstr>4 – DMA – FSM - Observaciones</vt:lpstr>
      <vt:lpstr>4 – DMA – FSM – Sumador complemento A1</vt:lpstr>
      <vt:lpstr>4 - DMA</vt:lpstr>
      <vt:lpstr>5 – Top</vt:lpstr>
      <vt:lpstr>5 – Top</vt:lpstr>
      <vt:lpstr>5 – Top Testbenches  Slave mode</vt:lpstr>
      <vt:lpstr>5 – Top Testbenches Escritura de registros para lectura de puerto</vt:lpstr>
      <vt:lpstr>5 – Top Testbenches Lectura de datos de puerto de entrada</vt:lpstr>
      <vt:lpstr>5 – Top Testbenches Escritura de registros para lectura de memoria RAM</vt:lpstr>
      <vt:lpstr>5 – Top Testbenches Lectura de datos escritos en memoria RAM</vt:lpstr>
      <vt:lpstr>6 – Informe de síntesis</vt:lpstr>
      <vt:lpstr>6 – Informe de síntesis</vt:lpstr>
      <vt:lpstr>6 – Informe de síntesis</vt:lpstr>
      <vt:lpstr>Gracias</vt:lpstr>
    </vt:vector>
  </TitlesOfParts>
  <Company>GMV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 + RAM BUS MASTER</dc:title>
  <dc:creator>Fernando Capellán Pizarroso</dc:creator>
  <cp:lastModifiedBy>Fernando Capellán Pizarroso</cp:lastModifiedBy>
  <cp:revision>8</cp:revision>
  <dcterms:created xsi:type="dcterms:W3CDTF">2018-03-14T07:09:08Z</dcterms:created>
  <dcterms:modified xsi:type="dcterms:W3CDTF">2018-03-14T08:16:12Z</dcterms:modified>
</cp:coreProperties>
</file>