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B554-8684-7938-E268-0E7DF5EAA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B7D7E-C576-4E8A-800C-3981B9E4F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B2CA1-D300-634F-222E-FF1240F7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784-DFCF-4797-922A-3EF4E5A6BF2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5679D-CC7B-39B8-0ACC-5150C298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7051E-D712-A29C-4173-0A9C00DA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56D8-60F0-4303-AD95-FFE7944A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0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084F-5BF9-8095-E1B8-6574E18A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0346C-BABE-DD87-1623-E4D9949E5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BC8CA-2AFD-8362-1E50-824FE917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784-DFCF-4797-922A-3EF4E5A6BF2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7A727-3969-647E-E0B3-27EB2B48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76A1D-953A-02C7-C7A4-E4E1FC77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56D8-60F0-4303-AD95-FFE7944A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6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4B073-24FE-18F6-F1A5-11705CCF0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762AE-1464-D1FC-E6E6-E78EC21FC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00AD9-BC8D-BC32-AE18-D079BD7A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784-DFCF-4797-922A-3EF4E5A6BF2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50BB3-BB60-2FF3-CD82-1AAB5389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87D8D-A073-4BBE-D221-1CB6E56A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56D8-60F0-4303-AD95-FFE7944A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8133-F13E-C8A9-2E68-5C5408EF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6A7D-5BF4-4F7F-581D-70DF483C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FD93-C81B-9416-AB90-1AA14825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784-DFCF-4797-922A-3EF4E5A6BF2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97F55-545D-8426-CAF2-F20A73B2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21DFA-9A32-AEB6-9906-69F94DB1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56D8-60F0-4303-AD95-FFE7944A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2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4F35-4CB8-668E-270A-44E3644D8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25672-419A-9151-65DD-47E5A91DB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5863-CE86-43FF-ECD7-D7A0C329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784-DFCF-4797-922A-3EF4E5A6BF2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BEDC8-57F9-D572-E100-06BAD775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049FD-26C1-7C4F-514C-779DB666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56D8-60F0-4303-AD95-FFE7944A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8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2ACD-1CD5-CA1F-3C89-B379F95E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05724-4AF6-0CCF-24B3-D5B601E42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F0E62-8218-52BF-C575-8AFC6481F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0502A-9791-DE57-F1C0-D381C467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784-DFCF-4797-922A-3EF4E5A6BF2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FC8F5-8017-1FC7-8F50-EFEFAC57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327A1-9C8E-806C-1CEF-FC34A4E0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56D8-60F0-4303-AD95-FFE7944A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5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0CD8-5E44-DB21-7EA4-04E049C1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470F-2BE0-2F4E-7546-5A3BC82C5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97081-3A13-6FF1-DEB6-A40AF0122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FEE85-8FA1-F4C7-CC7F-50097F853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32812-B415-D61D-7888-24001EBAA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6B2F3-4088-294E-DAE6-B5C5A34C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784-DFCF-4797-922A-3EF4E5A6BF2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51B88-F2AE-BE95-0441-0BBFB967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18EE1-7FD2-ED25-73D2-0111D8D5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56D8-60F0-4303-AD95-FFE7944A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7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D57E-3A73-243F-9570-7BB278DF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49D9F-A643-61D1-3FFC-8C7660CE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784-DFCF-4797-922A-3EF4E5A6BF2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AAA05-8B0B-2C9E-D18E-52C68F8F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CE451-0601-6AC9-74F3-85D87E3C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56D8-60F0-4303-AD95-FFE7944A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F17CB-FFEE-C8C3-8890-6BA8011E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784-DFCF-4797-922A-3EF4E5A6BF2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7CD17-FB97-E502-4073-56BCC97C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06B10-073F-FDDE-108A-8A1ED2C2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56D8-60F0-4303-AD95-FFE7944A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5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7FB7-18A6-47EE-72E5-80CB28A9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CE70-181C-B921-C73A-F7F69833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93D7D-8A9C-1733-4D6B-2784B93D8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63DC1-682C-0ECC-F8CF-C580F5A7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784-DFCF-4797-922A-3EF4E5A6BF2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41A56-BF2F-8F7D-5804-E0A63D91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68F3A-6995-E973-BBD7-DA2F6E60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56D8-60F0-4303-AD95-FFE7944A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9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B151-D3E6-E253-8EF8-9F22FB63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25FD1-EAAB-672C-1DAE-300BE0ADC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9709C-31CA-D811-32CC-9B242AE78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08C31-949A-5537-C8D1-BB77664E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D784-DFCF-4797-922A-3EF4E5A6BF2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92889-D3F6-F027-24EF-9341A27A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97446-D8F1-7B5F-DE4C-77ECA9D7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56D8-60F0-4303-AD95-FFE7944A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2046D-F531-13AD-C26E-6AFA2383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29540-D315-97A6-4348-B323DD766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77255-F28D-DCA0-C8AB-A99276855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87D784-DFCF-4797-922A-3EF4E5A6BF2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FD67-D9F3-C663-7A06-EA5428DAA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5A31-9584-A43B-1890-47B133AE1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F56D8-60F0-4303-AD95-FFE7944AD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7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BF25-55A8-9EFA-F713-40B15CEB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50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Principais Marcos e Contribuições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76A0-3675-E6EA-82A5-49F460AB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5"/>
            <a:ext cx="10515600" cy="5101198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/>
              <a:t>1943: Modelo de Neurônios Artificiais (McCulloch &amp; Pitts)</a:t>
            </a:r>
            <a:endParaRPr lang="pt-BR" dirty="0"/>
          </a:p>
          <a:p>
            <a:pPr lvl="1"/>
            <a:r>
              <a:rPr lang="pt-BR" dirty="0"/>
              <a:t>Inspirado em neurônios biológicos, lógica proposicional e teoria da computação.</a:t>
            </a:r>
          </a:p>
          <a:p>
            <a:pPr lvl="1"/>
            <a:r>
              <a:rPr lang="pt-BR" dirty="0"/>
              <a:t>Neurônios "ligados" ou "desligados", capazes de realizar operações lógicas e computações.</a:t>
            </a:r>
          </a:p>
          <a:p>
            <a:pPr lvl="1"/>
            <a:r>
              <a:rPr lang="pt-BR" dirty="0"/>
              <a:t>Ideia pioneira de que redes neurais poderiam aprender.</a:t>
            </a:r>
          </a:p>
          <a:p>
            <a:r>
              <a:rPr lang="pt-BR" b="1" dirty="0"/>
              <a:t>1949: Aprendizado de Hebb (Donald Hebb)</a:t>
            </a:r>
            <a:endParaRPr lang="pt-BR" dirty="0"/>
          </a:p>
          <a:p>
            <a:pPr lvl="1"/>
            <a:r>
              <a:rPr lang="pt-BR" dirty="0"/>
              <a:t>Regra simples para ajustar conexões entre neurônios, base da aprendizagem em redes neurais.</a:t>
            </a:r>
          </a:p>
          <a:p>
            <a:pPr lvl="1"/>
            <a:r>
              <a:rPr lang="pt-BR" dirty="0"/>
              <a:t>Influente até os dias atuais.</a:t>
            </a:r>
          </a:p>
          <a:p>
            <a:r>
              <a:rPr lang="pt-BR" b="1" dirty="0"/>
              <a:t>1950: Primeiro Computador de Rede Neural (Minsky &amp; Edmonds) – SNARC</a:t>
            </a:r>
            <a:endParaRPr lang="pt-BR" dirty="0"/>
          </a:p>
          <a:p>
            <a:pPr lvl="1"/>
            <a:r>
              <a:rPr lang="pt-BR" dirty="0"/>
              <a:t>Máquina com 3.000 válvulas e 40 neurônios simulados.</a:t>
            </a:r>
          </a:p>
          <a:p>
            <a:pPr lvl="1"/>
            <a:r>
              <a:rPr lang="pt-BR" dirty="0"/>
              <a:t>Marco experimental no desenvolvimento de redes neurais.</a:t>
            </a:r>
          </a:p>
          <a:p>
            <a:r>
              <a:rPr lang="pt-BR" b="1" dirty="0"/>
              <a:t>Década de 1950: Limitações das Redes Neurais (Minsky)</a:t>
            </a:r>
            <a:endParaRPr lang="pt-BR" dirty="0"/>
          </a:p>
          <a:p>
            <a:pPr lvl="1"/>
            <a:r>
              <a:rPr lang="pt-BR" dirty="0"/>
              <a:t>Minsky provou teoremas sobre as restrições das redes neurais, influenciando futuras pesquisas.</a:t>
            </a:r>
          </a:p>
          <a:p>
            <a:r>
              <a:rPr lang="pt-BR" b="1" dirty="0"/>
              <a:t>1950: Visão de Alan Turing ("Computing Machinery and Intelligence")</a:t>
            </a:r>
            <a:endParaRPr lang="pt-BR" dirty="0"/>
          </a:p>
          <a:p>
            <a:pPr lvl="1"/>
            <a:r>
              <a:rPr lang="pt-BR" dirty="0"/>
              <a:t>Introduziu conceitos como </a:t>
            </a:r>
            <a:r>
              <a:rPr lang="pt-BR" b="1" dirty="0"/>
              <a:t>Teste de Turing</a:t>
            </a:r>
            <a:r>
              <a:rPr lang="pt-BR" dirty="0"/>
              <a:t>, </a:t>
            </a:r>
            <a:r>
              <a:rPr lang="pt-BR" b="1" dirty="0"/>
              <a:t>aprendizado de máquina</a:t>
            </a:r>
            <a:r>
              <a:rPr lang="pt-BR" dirty="0"/>
              <a:t>, </a:t>
            </a:r>
            <a:r>
              <a:rPr lang="pt-BR" b="1" dirty="0"/>
              <a:t>algoritmos genéticos</a:t>
            </a:r>
            <a:r>
              <a:rPr lang="pt-BR" dirty="0"/>
              <a:t> e </a:t>
            </a:r>
            <a:r>
              <a:rPr lang="pt-BR" b="1" dirty="0"/>
              <a:t>aprendizado por reforço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Propôs o </a:t>
            </a:r>
            <a:r>
              <a:rPr lang="pt-BR" b="1" dirty="0"/>
              <a:t>"Child Programme"</a:t>
            </a:r>
            <a:r>
              <a:rPr lang="pt-BR" dirty="0"/>
              <a:t>: desenvolver IA a partir de uma "mente infantil" em vez de replicar a mente adulta.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6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85024-EA19-80E1-025C-3AC739932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903E-19B4-A354-98D0-12868829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509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O Nascimento da Inteligência Artificial (1956)</a:t>
            </a:r>
            <a:br>
              <a:rPr lang="pt-B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C5EE-686F-BAEC-21A5-9F10B6DA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5765"/>
            <a:ext cx="10515600" cy="510119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Principais Marcos e Contribuições</a:t>
            </a:r>
            <a:endParaRPr lang="pt-BR" dirty="0"/>
          </a:p>
          <a:p>
            <a:r>
              <a:rPr lang="pt-BR" b="1" dirty="0"/>
              <a:t>John McCarthy e a Organização do Seminário de Dartmouth (1956)</a:t>
            </a:r>
            <a:endParaRPr lang="pt-BR" dirty="0"/>
          </a:p>
          <a:p>
            <a:pPr lvl="1"/>
            <a:r>
              <a:rPr lang="pt-BR" dirty="0"/>
              <a:t>McCarthy reuniu pesquisadores (Minsky, Shannon, Rochester) para discutir </a:t>
            </a:r>
            <a:r>
              <a:rPr lang="pt-BR" b="1" dirty="0"/>
              <a:t>autômatos, redes neurais e inteligência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Objetivo: Explorar como máquinas poderiam </a:t>
            </a:r>
            <a:r>
              <a:rPr lang="pt-BR" b="1" dirty="0"/>
              <a:t>simular aprendizagem, linguagem e resolução de problemas humanos</a:t>
            </a:r>
            <a:r>
              <a:rPr lang="pt-BR" dirty="0"/>
              <a:t>.</a:t>
            </a:r>
          </a:p>
          <a:p>
            <a:r>
              <a:rPr lang="pt-BR" b="1" dirty="0"/>
              <a:t>Logic Theorist (LT) – Newell &amp; Simon</a:t>
            </a:r>
            <a:endParaRPr lang="pt-BR" dirty="0"/>
          </a:p>
          <a:p>
            <a:pPr lvl="1"/>
            <a:r>
              <a:rPr lang="pt-BR" dirty="0"/>
              <a:t>Primeiro programa de </a:t>
            </a:r>
            <a:r>
              <a:rPr lang="pt-BR" b="1" dirty="0"/>
              <a:t>raciocínio não numérico</a:t>
            </a:r>
            <a:r>
              <a:rPr lang="pt-BR" dirty="0"/>
              <a:t>, capaz de provar teoremas matemáticos.</a:t>
            </a:r>
          </a:p>
          <a:p>
            <a:pPr lvl="1"/>
            <a:r>
              <a:rPr lang="pt-BR" dirty="0"/>
              <a:t>Demonstrou teoremas do </a:t>
            </a:r>
            <a:r>
              <a:rPr lang="pt-BR" i="1" dirty="0"/>
              <a:t>Principia Mathematica</a:t>
            </a:r>
            <a:r>
              <a:rPr lang="pt-BR" dirty="0"/>
              <a:t> (Russell &amp; Whitehead), incluindo provas mais curtas que as originais.</a:t>
            </a:r>
          </a:p>
          <a:p>
            <a:pPr lvl="1"/>
            <a:r>
              <a:rPr lang="pt-BR" dirty="0"/>
              <a:t>Marco fundamental para </a:t>
            </a:r>
            <a:r>
              <a:rPr lang="pt-BR" b="1" dirty="0"/>
              <a:t>IA simbólica e raciocínio automatizado</a:t>
            </a:r>
            <a:r>
              <a:rPr lang="pt-BR" dirty="0"/>
              <a:t>.</a:t>
            </a:r>
          </a:p>
          <a:p>
            <a:r>
              <a:rPr lang="pt-BR" b="1" dirty="0"/>
              <a:t>Resultado do Seminário de Dartmouth</a:t>
            </a:r>
            <a:endParaRPr lang="pt-BR" dirty="0"/>
          </a:p>
          <a:p>
            <a:pPr lvl="1"/>
            <a:r>
              <a:rPr lang="pt-BR" dirty="0"/>
              <a:t>Não trouxe grandes descobertas imediatas, mas </a:t>
            </a:r>
            <a:r>
              <a:rPr lang="pt-BR" b="1" dirty="0"/>
              <a:t>uniu os pioneiros da IA</a:t>
            </a:r>
            <a:r>
              <a:rPr lang="pt-BR" dirty="0"/>
              <a:t> (MIT, CMU, Stanford, IBM).</a:t>
            </a:r>
          </a:p>
          <a:p>
            <a:pPr lvl="1"/>
            <a:r>
              <a:rPr lang="pt-BR" dirty="0"/>
              <a:t>Consolidou a IA como um </a:t>
            </a:r>
            <a:r>
              <a:rPr lang="pt-BR" b="1" dirty="0"/>
              <a:t>campo independente</a:t>
            </a:r>
            <a:r>
              <a:rPr lang="pt-BR" dirty="0"/>
              <a:t>, distinto de:</a:t>
            </a:r>
          </a:p>
          <a:p>
            <a:pPr lvl="2"/>
            <a:r>
              <a:rPr lang="pt-BR" b="1" dirty="0"/>
              <a:t>Teoria de controle / Pesquisa operacional</a:t>
            </a:r>
            <a:r>
              <a:rPr lang="pt-BR" dirty="0"/>
              <a:t> (IA foca em </a:t>
            </a:r>
            <a:r>
              <a:rPr lang="pt-BR" b="1" dirty="0"/>
              <a:t>criatividade, linguagem e autoaperfeiçoamento</a:t>
            </a:r>
            <a:r>
              <a:rPr lang="pt-BR" dirty="0"/>
              <a:t>).</a:t>
            </a:r>
          </a:p>
          <a:p>
            <a:pPr lvl="2"/>
            <a:r>
              <a:rPr lang="pt-BR" b="1" dirty="0"/>
              <a:t>Matemática</a:t>
            </a:r>
            <a:r>
              <a:rPr lang="pt-BR" dirty="0"/>
              <a:t> (IA prioriza </a:t>
            </a:r>
            <a:r>
              <a:rPr lang="pt-BR" b="1" dirty="0"/>
              <a:t>construção de sistemas autônomos em ambientes complexos</a:t>
            </a:r>
            <a:r>
              <a:rPr lang="pt-BR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366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Principais Marcos e Contribuições</vt:lpstr>
      <vt:lpstr>O Nascimento da Inteligência Artificial (1956)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Chau</dc:creator>
  <cp:lastModifiedBy>Fernando Chau</cp:lastModifiedBy>
  <cp:revision>1</cp:revision>
  <dcterms:created xsi:type="dcterms:W3CDTF">2025-08-13T07:41:23Z</dcterms:created>
  <dcterms:modified xsi:type="dcterms:W3CDTF">2025-08-13T07:43:32Z</dcterms:modified>
</cp:coreProperties>
</file>