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9" r:id="rId6"/>
    <p:sldId id="260" r:id="rId7"/>
    <p:sldId id="270" r:id="rId8"/>
    <p:sldId id="269" r:id="rId9"/>
    <p:sldId id="263" r:id="rId10"/>
    <p:sldId id="271" r:id="rId11"/>
    <p:sldId id="272" r:id="rId12"/>
    <p:sldId id="273" r:id="rId13"/>
    <p:sldId id="274" r:id="rId14"/>
    <p:sldId id="275" r:id="rId15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653" autoAdjust="0"/>
    <p:restoredTop sz="96408" autoAdjust="0"/>
  </p:normalViewPr>
  <p:slideViewPr>
    <p:cSldViewPr snapToGrid="0" showGuides="1">
      <p:cViewPr varScale="1">
        <p:scale>
          <a:sx n="73" d="100"/>
          <a:sy n="73" d="100"/>
        </p:scale>
        <p:origin x="-186" y="-90"/>
      </p:cViewPr>
      <p:guideLst>
        <p:guide orient="horz" pos="2160"/>
        <p:guide pos="3840"/>
        <p:guide pos="59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=""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F2E7F011-62AC-4CE9-BCA0-AE33E1C0F57F}" type="datetime1">
              <a:rPr lang="pt-BR" smtClean="0"/>
              <a:t>14/05/2025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=""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1072A3-100F-40A9-915F-8D2D9E6962D8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2E6FE6D1-54B2-4C71-A416-3AE2042B1E3E}" type="datetime1">
              <a:rPr lang="pt-BR" noProof="0" smtClean="0"/>
              <a:t>14/05/2025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230CFA-805A-4FD3-B3A0-DAAA5993DA17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68307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424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201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472019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4907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9230CFA-805A-4FD3-B3A0-DAAA5993DA17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7561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spaço Reservado para Imagem 24">
            <a:extLst>
              <a:ext uri="{FF2B5EF4-FFF2-40B4-BE49-F238E27FC236}">
                <a16:creationId xmlns=""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SUBTÍTULO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Subtítulo 2" title="Subtítulo">
            <a:extLst>
              <a:ext uri="{FF2B5EF4-FFF2-40B4-BE49-F238E27FC236}">
                <a16:creationId xmlns=""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 rtlCol="0"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 dirty="0"/>
              <a:t>CLIQUE PARA EDITAR O ESTILO DE SUBTÍTULO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9" name="Espaço Reservado para Conteúdo 2">
            <a:extLst>
              <a:ext uri="{FF2B5EF4-FFF2-40B4-BE49-F238E27FC236}">
                <a16:creationId xmlns=""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=""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=""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25" name="Caixa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18" name="Espaço Reservado para Texto 2">
            <a:extLst>
              <a:ext uri="{FF2B5EF4-FFF2-40B4-BE49-F238E27FC236}">
                <a16:creationId xmlns=""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 rtl="0"/>
            <a:r>
              <a:rPr lang="pt-BR" noProof="0" dirty="0"/>
              <a:t>Clique para editar o texto Mestre</a:t>
            </a:r>
          </a:p>
        </p:txBody>
      </p:sp>
      <p:sp>
        <p:nvSpPr>
          <p:cNvPr id="20" name="Espaço reservado para texto 4">
            <a:extLst>
              <a:ext uri="{FF2B5EF4-FFF2-40B4-BE49-F238E27FC236}">
                <a16:creationId xmlns=""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21" name="Espaço reservado para conteúdo 5">
            <a:extLst>
              <a:ext uri="{FF2B5EF4-FFF2-40B4-BE49-F238E27FC236}">
                <a16:creationId xmlns=""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Espaço reservado para conteúdo 3">
            <a:extLst>
              <a:ext uri="{FF2B5EF4-FFF2-40B4-BE49-F238E27FC236}">
                <a16:creationId xmlns=""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=""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 rtlCol="0"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riângulo Reto 10">
            <a:extLst>
              <a:ext uri="{FF2B5EF4-FFF2-40B4-BE49-F238E27FC236}">
                <a16:creationId xmlns=""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=""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Espaço Reservado para Texto 3">
            <a:extLst>
              <a:ext uri="{FF2B5EF4-FFF2-40B4-BE49-F238E27FC236}">
                <a16:creationId xmlns=""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 rtlCol="0"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12" name="Espaço Reservado para Imagem 2">
            <a:extLst>
              <a:ext uri="{FF2B5EF4-FFF2-40B4-BE49-F238E27FC236}">
                <a16:creationId xmlns=""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 de texto 17">
            <a:extLst>
              <a:ext uri="{FF2B5EF4-FFF2-40B4-BE49-F238E27FC236}">
                <a16:creationId xmlns=""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=""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elogramo 28">
              <a:extLst>
                <a:ext uri="{FF2B5EF4-FFF2-40B4-BE49-F238E27FC236}">
                  <a16:creationId xmlns=""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0" name="Paralelogramo 29">
            <a:extLst>
              <a:ext uri="{FF2B5EF4-FFF2-40B4-BE49-F238E27FC236}">
                <a16:creationId xmlns=""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aixa de texto 20">
            <a:extLst>
              <a:ext uri="{FF2B5EF4-FFF2-40B4-BE49-F238E27FC236}">
                <a16:creationId xmlns=""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=""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Listra Diagonal 27">
              <a:extLst>
                <a:ext uri="{FF2B5EF4-FFF2-40B4-BE49-F238E27FC236}">
                  <a16:creationId xmlns=""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Conector Reto 28">
              <a:extLst>
                <a:ext uri="{FF2B5EF4-FFF2-40B4-BE49-F238E27FC236}">
                  <a16:creationId xmlns=""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1" name="Paralelogramo 30">
            <a:extLst>
              <a:ext uri="{FF2B5EF4-FFF2-40B4-BE49-F238E27FC236}">
                <a16:creationId xmlns=""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3" name="Título 1" title="Título ">
            <a:extLst>
              <a:ext uri="{FF2B5EF4-FFF2-40B4-BE49-F238E27FC236}">
                <a16:creationId xmlns=""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ção com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riângulo Reto 18">
            <a:extLst>
              <a:ext uri="{FF2B5EF4-FFF2-40B4-BE49-F238E27FC236}">
                <a16:creationId xmlns=""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7" name="Paralelogramo 16">
            <a:extLst>
              <a:ext uri="{FF2B5EF4-FFF2-40B4-BE49-F238E27FC236}">
                <a16:creationId xmlns=""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18" name="Conector Reto 17">
            <a:extLst>
              <a:ext uri="{FF2B5EF4-FFF2-40B4-BE49-F238E27FC236}">
                <a16:creationId xmlns=""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ítulo 1" title="Título">
            <a:extLst>
              <a:ext uri="{FF2B5EF4-FFF2-40B4-BE49-F238E27FC236}">
                <a16:creationId xmlns=""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101" name="Espaço Reservado para Texto 2" title="Subtítulo">
            <a:extLst>
              <a:ext uri="{FF2B5EF4-FFF2-40B4-BE49-F238E27FC236}">
                <a16:creationId xmlns=""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cxnSp>
        <p:nvCxnSpPr>
          <p:cNvPr id="21" name="Conector Reto 20">
            <a:extLst>
              <a:ext uri="{FF2B5EF4-FFF2-40B4-BE49-F238E27FC236}">
                <a16:creationId xmlns=""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26" name="Conector Reto 25">
            <a:extLst>
              <a:ext uri="{FF2B5EF4-FFF2-40B4-BE49-F238E27FC236}">
                <a16:creationId xmlns=""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6">
            <a:extLst>
              <a:ext uri="{FF2B5EF4-FFF2-40B4-BE49-F238E27FC236}">
                <a16:creationId xmlns=""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cxnSp>
        <p:nvCxnSpPr>
          <p:cNvPr id="16" name="Conector Reto 15">
            <a:extLst>
              <a:ext uri="{FF2B5EF4-FFF2-40B4-BE49-F238E27FC236}">
                <a16:creationId xmlns=""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elogramo 23">
            <a:extLst>
              <a:ext uri="{FF2B5EF4-FFF2-40B4-BE49-F238E27FC236}">
                <a16:creationId xmlns=""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 title="Marcadore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4" name="Triângulo Reto 23">
            <a:extLst>
              <a:ext uri="{FF2B5EF4-FFF2-40B4-BE49-F238E27FC236}">
                <a16:creationId xmlns=""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5" name="Espaço Reservado para Imagem 14">
            <a:extLst>
              <a:ext uri="{FF2B5EF4-FFF2-40B4-BE49-F238E27FC236}">
                <a16:creationId xmlns=""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5400" y="0"/>
            <a:ext cx="5816600" cy="68580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cxnSp>
        <p:nvCxnSpPr>
          <p:cNvPr id="34" name="Conector Reto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Título 1" title="Título ">
            <a:extLst>
              <a:ext uri="{FF2B5EF4-FFF2-40B4-BE49-F238E27FC236}">
                <a16:creationId xmlns=""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de texto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riângulo Reto 34">
            <a:extLst>
              <a:ext uri="{FF2B5EF4-FFF2-40B4-BE49-F238E27FC236}">
                <a16:creationId xmlns=""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18" name="Espaço Reservado para Imagem 17">
            <a:extLst>
              <a:ext uri="{FF2B5EF4-FFF2-40B4-BE49-F238E27FC236}">
                <a16:creationId xmlns=""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99201" y="1308100"/>
            <a:ext cx="5892798" cy="554989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Ins="365760" rtlCol="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  <p:sp>
        <p:nvSpPr>
          <p:cNvPr id="3" name="Espaço Reservado para Conteúdo 2" title="Marcadores">
            <a:extLst>
              <a:ext uri="{FF2B5EF4-FFF2-40B4-BE49-F238E27FC236}">
                <a16:creationId xmlns=""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25" name="Paralelogramo 24">
            <a:extLst>
              <a:ext uri="{FF2B5EF4-FFF2-40B4-BE49-F238E27FC236}">
                <a16:creationId xmlns=""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cxnSp>
        <p:nvCxnSpPr>
          <p:cNvPr id="34" name="Conector Reto 33">
            <a:extLst>
              <a:ext uri="{FF2B5EF4-FFF2-40B4-BE49-F238E27FC236}">
                <a16:creationId xmlns=""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 title="Subtítulo">
            <a:extLst>
              <a:ext uri="{FF2B5EF4-FFF2-40B4-BE49-F238E27FC236}">
                <a16:creationId xmlns=""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19" name="Título 1" title="Título ">
            <a:extLst>
              <a:ext uri="{FF2B5EF4-FFF2-40B4-BE49-F238E27FC236}">
                <a16:creationId xmlns=""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</a:t>
            </a:r>
            <a:br>
              <a:rPr lang="pt-BR" noProof="0" dirty="0"/>
            </a:br>
            <a:r>
              <a:rPr lang="pt-BR" noProof="0" dirty="0"/>
              <a:t>Estilo do Título Mestre 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de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o 22">
            <a:extLst>
              <a:ext uri="{FF2B5EF4-FFF2-40B4-BE49-F238E27FC236}">
                <a16:creationId xmlns=""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Listra Diagonal 25">
              <a:extLst>
                <a:ext uri="{FF2B5EF4-FFF2-40B4-BE49-F238E27FC236}">
                  <a16:creationId xmlns=""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elogramo 29">
              <a:extLst>
                <a:ext uri="{FF2B5EF4-FFF2-40B4-BE49-F238E27FC236}">
                  <a16:creationId xmlns=""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17" name="Espaço Reservado para Texto 2">
            <a:extLst>
              <a:ext uri="{FF2B5EF4-FFF2-40B4-BE49-F238E27FC236}">
                <a16:creationId xmlns=""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18" name="Espaço Reservado para Conteúdo 3" title="Marcadores">
            <a:extLst>
              <a:ext uri="{FF2B5EF4-FFF2-40B4-BE49-F238E27FC236}">
                <a16:creationId xmlns=""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dirty="0"/>
              <a:t>Clique para editar o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dirty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dirty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dirty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dirty="0"/>
              <a:t>Quinto nível</a:t>
            </a:r>
          </a:p>
        </p:txBody>
      </p:sp>
      <p:sp>
        <p:nvSpPr>
          <p:cNvPr id="19" name="Espaço reservado para texto 4">
            <a:extLst>
              <a:ext uri="{FF2B5EF4-FFF2-40B4-BE49-F238E27FC236}">
                <a16:creationId xmlns=""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Clique para editar o texto Mestre</a:t>
            </a:r>
          </a:p>
        </p:txBody>
      </p:sp>
      <p:sp>
        <p:nvSpPr>
          <p:cNvPr id="20" name="Espaço Reservado para Conteúdo 5" title="Marcadores">
            <a:extLst>
              <a:ext uri="{FF2B5EF4-FFF2-40B4-BE49-F238E27FC236}">
                <a16:creationId xmlns=""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 rtl="0">
              <a:buClr>
                <a:schemeClr val="accent2"/>
              </a:buClr>
            </a:pPr>
            <a:r>
              <a:rPr lang="pt-BR" noProof="0" dirty="0"/>
              <a:t>Clique para editar o texto Mestre</a:t>
            </a:r>
          </a:p>
          <a:p>
            <a:pPr lvl="1" rtl="0">
              <a:buClr>
                <a:schemeClr val="accent2"/>
              </a:buClr>
            </a:pPr>
            <a:r>
              <a:rPr lang="pt-BR" noProof="0" dirty="0"/>
              <a:t>Segundo nível</a:t>
            </a:r>
          </a:p>
          <a:p>
            <a:pPr lvl="2" rtl="0">
              <a:buClr>
                <a:schemeClr val="accent2"/>
              </a:buClr>
            </a:pPr>
            <a:r>
              <a:rPr lang="pt-BR" noProof="0" dirty="0"/>
              <a:t>Terceiro nível</a:t>
            </a:r>
          </a:p>
          <a:p>
            <a:pPr lvl="3" rtl="0">
              <a:buClr>
                <a:schemeClr val="accent2"/>
              </a:buClr>
            </a:pPr>
            <a:r>
              <a:rPr lang="pt-BR" noProof="0" dirty="0"/>
              <a:t>Quarto nível</a:t>
            </a:r>
          </a:p>
          <a:p>
            <a:pPr lvl="4" rtl="0">
              <a:buClr>
                <a:schemeClr val="accent2"/>
              </a:buClr>
            </a:pPr>
            <a:r>
              <a:rPr lang="pt-BR" noProof="0" dirty="0"/>
              <a:t>Quinto nível</a:t>
            </a:r>
          </a:p>
        </p:txBody>
      </p:sp>
      <p:sp>
        <p:nvSpPr>
          <p:cNvPr id="24" name="Espaço Reservado para Texto 4" title="Subtítulo">
            <a:extLst>
              <a:ext uri="{FF2B5EF4-FFF2-40B4-BE49-F238E27FC236}">
                <a16:creationId xmlns=""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5" name="Caixa de texto 24">
            <a:extLst>
              <a:ext uri="{FF2B5EF4-FFF2-40B4-BE49-F238E27FC236}">
                <a16:creationId xmlns=""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l">
              <a:defRPr/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27" name="Título 1" title="Título ">
            <a:extLst>
              <a:ext uri="{FF2B5EF4-FFF2-40B4-BE49-F238E27FC236}">
                <a16:creationId xmlns=""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aixa de texto 15">
            <a:extLst>
              <a:ext uri="{FF2B5EF4-FFF2-40B4-BE49-F238E27FC236}">
                <a16:creationId xmlns=""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8" name="Grupo 27">
            <a:extLst>
              <a:ext uri="{FF2B5EF4-FFF2-40B4-BE49-F238E27FC236}">
                <a16:creationId xmlns=""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Listra Diagonal 28">
              <a:extLst>
                <a:ext uri="{FF2B5EF4-FFF2-40B4-BE49-F238E27FC236}">
                  <a16:creationId xmlns=""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Conector Reto 29">
              <a:extLst>
                <a:ext uri="{FF2B5EF4-FFF2-40B4-BE49-F238E27FC236}">
                  <a16:creationId xmlns=""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elogramo 30">
              <a:extLst>
                <a:ext uri="{FF2B5EF4-FFF2-40B4-BE49-F238E27FC236}">
                  <a16:creationId xmlns=""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3" name="Paralelogramo 32">
            <a:extLst>
              <a:ext uri="{FF2B5EF4-FFF2-40B4-BE49-F238E27FC236}">
                <a16:creationId xmlns=""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 rtl="0"/>
            <a:endParaRPr lang="pt-BR" noProof="0" dirty="0"/>
          </a:p>
        </p:txBody>
      </p:sp>
      <p:sp>
        <p:nvSpPr>
          <p:cNvPr id="34" name="Espaço Reservado para Texto 4" title="Subtítulo">
            <a:extLst>
              <a:ext uri="{FF2B5EF4-FFF2-40B4-BE49-F238E27FC236}">
                <a16:creationId xmlns=""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=""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 noProof="0" dirty="0"/>
              <a:t>Texto aqui</a:t>
            </a:r>
          </a:p>
        </p:txBody>
      </p:sp>
      <p:sp>
        <p:nvSpPr>
          <p:cNvPr id="20" name="Espaço Reservado para Gráfico 2" title="Gráfico">
            <a:extLst>
              <a:ext uri="{FF2B5EF4-FFF2-40B4-BE49-F238E27FC236}">
                <a16:creationId xmlns=""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 rtlCol="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 rtl="0"/>
            <a:r>
              <a:rPr lang="pt-BR" noProof="0" dirty="0"/>
              <a:t>Clique no ícone para adicionar o gráfico</a:t>
            </a:r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ço Reservado para Tabela 11" title="Tabela">
            <a:extLst>
              <a:ext uri="{FF2B5EF4-FFF2-40B4-BE49-F238E27FC236}">
                <a16:creationId xmlns=""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 rtlCol="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 noProof="0" dirty="0"/>
              <a:t>Clique no ícone para adicionar tabela</a:t>
            </a:r>
          </a:p>
        </p:txBody>
      </p:sp>
      <p:sp>
        <p:nvSpPr>
          <p:cNvPr id="16" name="Caixa de texto 15">
            <a:extLst>
              <a:ext uri="{FF2B5EF4-FFF2-40B4-BE49-F238E27FC236}">
                <a16:creationId xmlns=""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rtl="0"/>
            <a:r>
              <a:rPr lang="pt-BR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RF</a:t>
            </a:r>
          </a:p>
        </p:txBody>
      </p:sp>
      <p:grpSp>
        <p:nvGrpSpPr>
          <p:cNvPr id="26" name="Grupo 25">
            <a:extLst>
              <a:ext uri="{FF2B5EF4-FFF2-40B4-BE49-F238E27FC236}">
                <a16:creationId xmlns=""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Listra Diagonal 26">
              <a:extLst>
                <a:ext uri="{FF2B5EF4-FFF2-40B4-BE49-F238E27FC236}">
                  <a16:creationId xmlns=""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Conector Reto 27">
              <a:extLst>
                <a:ext uri="{FF2B5EF4-FFF2-40B4-BE49-F238E27FC236}">
                  <a16:creationId xmlns=""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elogramo 32">
              <a:extLst>
                <a:ext uri="{FF2B5EF4-FFF2-40B4-BE49-F238E27FC236}">
                  <a16:creationId xmlns=""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t-BR" noProof="0" dirty="0"/>
            </a:p>
          </p:txBody>
        </p:sp>
      </p:grpSp>
      <p:sp>
        <p:nvSpPr>
          <p:cNvPr id="36" name="Paralelogramo 35">
            <a:extLst>
              <a:ext uri="{FF2B5EF4-FFF2-40B4-BE49-F238E27FC236}">
                <a16:creationId xmlns=""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noProof="0" dirty="0"/>
          </a:p>
        </p:txBody>
      </p:sp>
      <p:sp>
        <p:nvSpPr>
          <p:cNvPr id="37" name="Espaço Reservado para Texto 4" title="Subtítulo">
            <a:extLst>
              <a:ext uri="{FF2B5EF4-FFF2-40B4-BE49-F238E27FC236}">
                <a16:creationId xmlns=""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 rtl="0"/>
            <a:r>
              <a:rPr lang="pt-BR" noProof="0" dirty="0"/>
              <a:t>CLIQUE PARA O ESTILO DE SUBTÍTULO</a:t>
            </a:r>
          </a:p>
        </p:txBody>
      </p:sp>
      <p:sp>
        <p:nvSpPr>
          <p:cNvPr id="2" name="Espaço Reservado para Rodapé 1">
            <a:extLst>
              <a:ext uri="{FF2B5EF4-FFF2-40B4-BE49-F238E27FC236}">
                <a16:creationId xmlns=""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=""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7" name="Título 1" title="Título ">
            <a:extLst>
              <a:ext uri="{FF2B5EF4-FFF2-40B4-BE49-F238E27FC236}">
                <a16:creationId xmlns=""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rtlCol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t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ângulo Reto 3">
            <a:extLst>
              <a:ext uri="{FF2B5EF4-FFF2-40B4-BE49-F238E27FC236}">
                <a16:creationId xmlns=""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sp>
        <p:nvSpPr>
          <p:cNvPr id="5" name="Espaço Reservado para Imagem 31" title="Imagem">
            <a:extLst>
              <a:ext uri="{FF2B5EF4-FFF2-40B4-BE49-F238E27FC236}">
                <a16:creationId xmlns=""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rtlCol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rtl="0"/>
            <a:r>
              <a:rPr lang="pt-BR" noProof="0" dirty="0"/>
              <a:t>Inserir ou arrastar e soltar a imagem aqui</a:t>
            </a:r>
          </a:p>
        </p:txBody>
      </p:sp>
      <p:cxnSp>
        <p:nvCxnSpPr>
          <p:cNvPr id="6" name="Conector Reto 5">
            <a:extLst>
              <a:ext uri="{FF2B5EF4-FFF2-40B4-BE49-F238E27FC236}">
                <a16:creationId xmlns=""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ítulo 1" title="Título ">
            <a:extLst>
              <a:ext uri="{FF2B5EF4-FFF2-40B4-BE49-F238E27FC236}">
                <a16:creationId xmlns=""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rtlCol="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Adicionar Legenda Aqui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radecem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 title="Título">
            <a:extLst>
              <a:ext uri="{FF2B5EF4-FFF2-40B4-BE49-F238E27FC236}">
                <a16:creationId xmlns=""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9" name="Espaço Reservado para Texto 3">
            <a:extLst>
              <a:ext uri="{FF2B5EF4-FFF2-40B4-BE49-F238E27FC236}">
                <a16:creationId xmlns=""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Nome</a:t>
            </a:r>
          </a:p>
        </p:txBody>
      </p:sp>
      <p:sp>
        <p:nvSpPr>
          <p:cNvPr id="10" name="Espaço Reservado para Texto 4">
            <a:extLst>
              <a:ext uri="{FF2B5EF4-FFF2-40B4-BE49-F238E27FC236}">
                <a16:creationId xmlns=""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Número do telefone</a:t>
            </a:r>
          </a:p>
        </p:txBody>
      </p:sp>
      <p:sp>
        <p:nvSpPr>
          <p:cNvPr id="11" name="Espaço Reservado para Texto 5">
            <a:extLst>
              <a:ext uri="{FF2B5EF4-FFF2-40B4-BE49-F238E27FC236}">
                <a16:creationId xmlns=""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 err="1"/>
              <a:t>Email</a:t>
            </a:r>
            <a:r>
              <a:rPr lang="pt-BR" noProof="0" dirty="0"/>
              <a:t> </a:t>
            </a:r>
          </a:p>
        </p:txBody>
      </p:sp>
      <p:sp>
        <p:nvSpPr>
          <p:cNvPr id="13" name="Espaço Reservado para Texto 21">
            <a:extLst>
              <a:ext uri="{FF2B5EF4-FFF2-40B4-BE49-F238E27FC236}">
                <a16:creationId xmlns=""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pPr rtl="0"/>
            <a:r>
              <a:rPr lang="pt-BR" noProof="0" dirty="0"/>
              <a:t>Site da empresa</a:t>
            </a:r>
          </a:p>
        </p:txBody>
      </p:sp>
      <p:sp>
        <p:nvSpPr>
          <p:cNvPr id="14" name="Forma 4157">
            <a:extLst>
              <a:ext uri="{FF2B5EF4-FFF2-40B4-BE49-F238E27FC236}">
                <a16:creationId xmlns=""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5" name="Forma 4186">
            <a:extLst>
              <a:ext uri="{FF2B5EF4-FFF2-40B4-BE49-F238E27FC236}">
                <a16:creationId xmlns=""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19" name="Forma 4379">
            <a:extLst>
              <a:ext uri="{FF2B5EF4-FFF2-40B4-BE49-F238E27FC236}">
                <a16:creationId xmlns=""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0" name="Forma 4487">
            <a:extLst>
              <a:ext uri="{FF2B5EF4-FFF2-40B4-BE49-F238E27FC236}">
                <a16:creationId xmlns=""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rtlCol="0" anchor="ctr"/>
          <a:lstStyle/>
          <a:p>
            <a:pPr algn="ctr" defTabSz="457200" rtl="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pt-BR" noProof="0" dirty="0"/>
          </a:p>
        </p:txBody>
      </p:sp>
      <p:sp>
        <p:nvSpPr>
          <p:cNvPr id="21" name="Triângulo Reto 20">
            <a:extLst>
              <a:ext uri="{FF2B5EF4-FFF2-40B4-BE49-F238E27FC236}">
                <a16:creationId xmlns=""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 dirty="0"/>
          </a:p>
        </p:txBody>
      </p:sp>
      <p:cxnSp>
        <p:nvCxnSpPr>
          <p:cNvPr id="22" name="Conector Reto 21">
            <a:extLst>
              <a:ext uri="{FF2B5EF4-FFF2-40B4-BE49-F238E27FC236}">
                <a16:creationId xmlns=""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=""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=""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Espaço Reservado para Imagem 24">
            <a:extLst>
              <a:ext uri="{FF2B5EF4-FFF2-40B4-BE49-F238E27FC236}">
                <a16:creationId xmlns=""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prstGeom prst="rect">
            <a:avLst/>
          </a:pr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 dirty="0"/>
              <a:t>Clique no ícone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rtl="0"/>
            <a:r>
              <a:rPr lang="pt-BR" noProof="0" dirty="0"/>
              <a:t>Adicionar um rodapé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=""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rtl="0"/>
            <a:fld id="{8699F50C-BE38-4BD0-BA84-9B090E1F2B9B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  <p:sp>
        <p:nvSpPr>
          <p:cNvPr id="9" name="Espaço Reservado para Título 8">
            <a:extLst>
              <a:ext uri="{FF2B5EF4-FFF2-40B4-BE49-F238E27FC236}">
                <a16:creationId xmlns=""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34148" y="3820494"/>
            <a:ext cx="6239283" cy="1616252"/>
          </a:xfrm>
        </p:spPr>
        <p:txBody>
          <a:bodyPr rtlCol="0">
            <a:normAutofit fontScale="90000"/>
          </a:bodyPr>
          <a:lstStyle/>
          <a:p>
            <a:r>
              <a:rPr lang="pt-PT" dirty="0"/>
              <a:t>Fernando Chau</a:t>
            </a:r>
            <a:br>
              <a:rPr lang="pt-PT" dirty="0"/>
            </a:br>
            <a:r>
              <a:rPr lang="pt-PT" dirty="0"/>
              <a:t>Fernando </a:t>
            </a:r>
            <a:r>
              <a:rPr lang="pt-PT" dirty="0" err="1"/>
              <a:t>Maleiane</a:t>
            </a:r>
            <a:r>
              <a:rPr lang="pt-PT" dirty="0"/>
              <a:t/>
            </a:r>
            <a:br>
              <a:rPr lang="pt-PT" dirty="0"/>
            </a:br>
            <a:r>
              <a:rPr lang="pt-PT" dirty="0"/>
              <a:t>Francisco Bento Novela</a:t>
            </a:r>
          </a:p>
        </p:txBody>
      </p:sp>
      <p:sp>
        <p:nvSpPr>
          <p:cNvPr id="6" name="Rectângulo 5"/>
          <p:cNvSpPr/>
          <p:nvPr/>
        </p:nvSpPr>
        <p:spPr>
          <a:xfrm>
            <a:off x="1227909" y="869407"/>
            <a:ext cx="987552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PT" sz="3200" b="1" dirty="0"/>
              <a:t>Licenciatura em Informática   </a:t>
            </a:r>
            <a:endParaRPr lang="pt-PT" sz="3200" dirty="0"/>
          </a:p>
          <a:p>
            <a:pPr algn="ctr"/>
            <a:r>
              <a:rPr lang="pt-PT" sz="3200" dirty="0"/>
              <a:t>4</a:t>
            </a:r>
            <a:r>
              <a:rPr lang="pt-PT" sz="3200" baseline="30000" dirty="0"/>
              <a:t>o</a:t>
            </a:r>
            <a:r>
              <a:rPr lang="pt-PT" sz="3200" dirty="0"/>
              <a:t> Ano – laboral</a:t>
            </a:r>
          </a:p>
          <a:p>
            <a:pPr algn="ctr"/>
            <a:r>
              <a:rPr lang="pt-PT" sz="3200" b="1" dirty="0"/>
              <a:t>Restauração de projecto do Sistema de Gestão de Material Académico: </a:t>
            </a:r>
            <a:r>
              <a:rPr lang="pt-PT" sz="3200" b="1" dirty="0" err="1"/>
              <a:t>Dziva</a:t>
            </a:r>
            <a:r>
              <a:rPr lang="pt-PT" sz="3200" b="1" dirty="0"/>
              <a:t> </a:t>
            </a:r>
            <a:r>
              <a:rPr lang="pt-PT" sz="3200" b="1" dirty="0" err="1"/>
              <a:t>ngutu</a:t>
            </a:r>
            <a:endParaRPr lang="pt-PT" sz="3200" dirty="0"/>
          </a:p>
        </p:txBody>
      </p:sp>
      <p:sp>
        <p:nvSpPr>
          <p:cNvPr id="7" name="Rectângulo 6"/>
          <p:cNvSpPr/>
          <p:nvPr/>
        </p:nvSpPr>
        <p:spPr>
          <a:xfrm>
            <a:off x="4576353" y="5945667"/>
            <a:ext cx="2660469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800" dirty="0" smtClean="0">
                <a:latin typeface="Times New Roman" pitchFamily="18" charset="0"/>
                <a:cs typeface="Times New Roman" pitchFamily="18" charset="0"/>
              </a:rPr>
              <a:t>Maputo, 2025</a:t>
            </a:r>
            <a:endParaRPr lang="pt-PT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21" y="-73208"/>
            <a:ext cx="8333222" cy="664666"/>
          </a:xfrm>
        </p:spPr>
        <p:txBody>
          <a:bodyPr rtlCol="0"/>
          <a:lstStyle/>
          <a:p>
            <a:pPr lvl="1"/>
            <a:r>
              <a:rPr lang="pt-PT" b="1" dirty="0"/>
              <a:t>Diagrama de Classes</a:t>
            </a:r>
            <a:endParaRPr lang="pt-PT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1026" name="Picture 2" descr="C:\Users\Francisco_Novela\Desktop\lixo\Diagrama_de_class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8433" y="571697"/>
            <a:ext cx="8112033" cy="615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140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Guntu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11</a:t>
            </a:fld>
            <a:endParaRPr lang="pt-BR" dirty="0"/>
          </a:p>
        </p:txBody>
      </p:sp>
      <p:sp>
        <p:nvSpPr>
          <p:cNvPr id="8" name="Título 7">
            <a:extLst>
              <a:ext uri="{FF2B5EF4-FFF2-40B4-BE49-F238E27FC236}">
                <a16:creationId xmlns=""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332" y="2978354"/>
            <a:ext cx="8333222" cy="1147969"/>
          </a:xfrm>
        </p:spPr>
        <p:txBody>
          <a:bodyPr rtlCol="0">
            <a:normAutofit fontScale="90000"/>
          </a:bodyPr>
          <a:lstStyle/>
          <a:p>
            <a:pPr rtl="0"/>
            <a:r>
              <a:rPr lang="pt-BR" sz="8800" dirty="0" smtClean="0"/>
              <a:t>Obrigado!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69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=""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352" y="92534"/>
            <a:ext cx="7342622" cy="1215566"/>
          </a:xfrm>
        </p:spPr>
        <p:txBody>
          <a:bodyPr rtlCol="0"/>
          <a:lstStyle/>
          <a:p>
            <a:pPr lvl="0"/>
            <a:r>
              <a:rPr lang="pt-PT" dirty="0"/>
              <a:t>Introdução </a:t>
            </a:r>
          </a:p>
        </p:txBody>
      </p:sp>
      <p:sp>
        <p:nvSpPr>
          <p:cNvPr id="7" name="Espaço Reservado para Conteúdo 6">
            <a:extLst>
              <a:ext uri="{FF2B5EF4-FFF2-40B4-BE49-F238E27FC236}">
                <a16:creationId xmlns=""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1308100"/>
            <a:ext cx="10493673" cy="4975133"/>
          </a:xfrm>
        </p:spPr>
        <p:txBody>
          <a:bodyPr rtlCol="0">
            <a:normAutofit fontScale="92500" lnSpcReduction="10000"/>
          </a:bodyPr>
          <a:lstStyle/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Este documento tem como objectivo descrever o processo de desenvolvimento e restauração do Sistema de Gestão de Material Académico, doravante denominado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Dziva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Ngutu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. </a:t>
            </a: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sistema em apreço foi explicitamente concebido para apoiar actividades de partilha de material académico entre os docentes e estudantes da Universidade Pedagógica de Maputo. O problema abordado pelo projecto é a falta de uma ferramenta eficiente e centralizada para organizar, distribuir e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acessar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conteúdos educacionais no sector académico. </a:t>
            </a:r>
          </a:p>
          <a:p>
            <a:r>
              <a:rPr lang="pt-PT" dirty="0">
                <a:latin typeface="Times New Roman" pitchFamily="18" charset="0"/>
                <a:cs typeface="Times New Roman" pitchFamily="18" charset="0"/>
              </a:rPr>
              <a:t>Actualmente, os estudantes têm dificuldade em obter materiais actualizados e organizados, enquanto os professores não dispõem de ferramentas práticas para disseminar os recursos de forma adequada. </a:t>
            </a:r>
            <a:endParaRPr lang="pt-PT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pt-PT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importância do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Dziva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Ngutu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é sua capacidade de fornecer um meio seguro, acessível e optimizado para gerenciar e compartilhar materiais académicos. Espera-se que o sistema, desenvolvido para ser fácil de usar, seguro e escalável, atenda às diversas necessidades de professores e alunos, facilitando assim o E-</a:t>
            </a:r>
            <a:r>
              <a:rPr lang="pt-PT" dirty="0" err="1">
                <a:latin typeface="Times New Roman" pitchFamily="18" charset="0"/>
                <a:cs typeface="Times New Roman" pitchFamily="18" charset="0"/>
              </a:rPr>
              <a:t>learning</a:t>
            </a:r>
            <a:r>
              <a:rPr lang="pt-PT" dirty="0">
                <a:latin typeface="Times New Roman" pitchFamily="18" charset="0"/>
                <a:cs typeface="Times New Roman" pitchFamily="18" charset="0"/>
              </a:rPr>
              <a:t> e a gestão de conteúdos.</a:t>
            </a:r>
          </a:p>
          <a:p>
            <a:pPr lvl="0" rtl="0"/>
            <a:endParaRPr lang="pt-BR" dirty="0"/>
          </a:p>
        </p:txBody>
      </p:sp>
      <p:sp>
        <p:nvSpPr>
          <p:cNvPr id="11" name="Espaço Reservado para Rodapé 10">
            <a:extLst>
              <a:ext uri="{FF2B5EF4-FFF2-40B4-BE49-F238E27FC236}">
                <a16:creationId xmlns=""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Nguntu</a:t>
            </a:r>
            <a:endParaRPr lang="pt-BR" dirty="0"/>
          </a:p>
        </p:txBody>
      </p:sp>
      <p:sp>
        <p:nvSpPr>
          <p:cNvPr id="12" name="Espaço Reservado para o Número do Slide 11">
            <a:extLst>
              <a:ext uri="{FF2B5EF4-FFF2-40B4-BE49-F238E27FC236}">
                <a16:creationId xmlns=""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15" name="Retângulo 6">
            <a:extLst>
              <a:ext uri="{FF2B5EF4-FFF2-40B4-BE49-F238E27FC236}">
                <a16:creationId xmlns="" xmlns:a16="http://schemas.microsoft.com/office/drawing/2014/main" id="{2590ADEE-BBC0-4161-A1BF-CFFA4BC69A3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174068" y="3235014"/>
            <a:ext cx="3045666" cy="3665240"/>
          </a:xfrm>
          <a:custGeom>
            <a:avLst/>
            <a:gdLst>
              <a:gd name="connsiteX0" fmla="*/ 0 w 2295144"/>
              <a:gd name="connsiteY0" fmla="*/ 0 h 2770638"/>
              <a:gd name="connsiteX1" fmla="*/ 2295144 w 2295144"/>
              <a:gd name="connsiteY1" fmla="*/ 0 h 2770638"/>
              <a:gd name="connsiteX2" fmla="*/ 2295144 w 2295144"/>
              <a:gd name="connsiteY2" fmla="*/ 2770638 h 2770638"/>
              <a:gd name="connsiteX3" fmla="*/ 0 w 2295144"/>
              <a:gd name="connsiteY3" fmla="*/ 2770638 h 2770638"/>
              <a:gd name="connsiteX4" fmla="*/ 0 w 22951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2295144 w 3666744"/>
              <a:gd name="connsiteY2" fmla="*/ 2770638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0638"/>
              <a:gd name="connsiteX1" fmla="*/ 3666744 w 3666744"/>
              <a:gd name="connsiteY1" fmla="*/ 0 h 2770638"/>
              <a:gd name="connsiteX2" fmla="*/ 1389888 w 3666744"/>
              <a:gd name="connsiteY2" fmla="*/ 2706630 h 2770638"/>
              <a:gd name="connsiteX3" fmla="*/ 0 w 3666744"/>
              <a:gd name="connsiteY3" fmla="*/ 2770638 h 2770638"/>
              <a:gd name="connsiteX4" fmla="*/ 0 w 3666744"/>
              <a:gd name="connsiteY4" fmla="*/ 0 h 2770638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0 w 3666744"/>
              <a:gd name="connsiteY3" fmla="*/ 2770638 h 2779782"/>
              <a:gd name="connsiteX4" fmla="*/ 0 w 3666744"/>
              <a:gd name="connsiteY4" fmla="*/ 0 h 2779782"/>
              <a:gd name="connsiteX0" fmla="*/ 0 w 3666744"/>
              <a:gd name="connsiteY0" fmla="*/ 0 h 2779782"/>
              <a:gd name="connsiteX1" fmla="*/ 3666744 w 3666744"/>
              <a:gd name="connsiteY1" fmla="*/ 0 h 2779782"/>
              <a:gd name="connsiteX2" fmla="*/ 1353312 w 3666744"/>
              <a:gd name="connsiteY2" fmla="*/ 2779782 h 2779782"/>
              <a:gd name="connsiteX3" fmla="*/ 676656 w 3666744"/>
              <a:gd name="connsiteY3" fmla="*/ 2770638 h 2779782"/>
              <a:gd name="connsiteX4" fmla="*/ 0 w 3666744"/>
              <a:gd name="connsiteY4" fmla="*/ 0 h 2779782"/>
              <a:gd name="connsiteX0" fmla="*/ 2340864 w 2990088"/>
              <a:gd name="connsiteY0" fmla="*/ 0 h 2779782"/>
              <a:gd name="connsiteX1" fmla="*/ 2990088 w 2990088"/>
              <a:gd name="connsiteY1" fmla="*/ 0 h 2779782"/>
              <a:gd name="connsiteX2" fmla="*/ 676656 w 2990088"/>
              <a:gd name="connsiteY2" fmla="*/ 2779782 h 2779782"/>
              <a:gd name="connsiteX3" fmla="*/ 0 w 2990088"/>
              <a:gd name="connsiteY3" fmla="*/ 2770638 h 2779782"/>
              <a:gd name="connsiteX4" fmla="*/ 2340864 w 2990088"/>
              <a:gd name="connsiteY4" fmla="*/ 0 h 2779782"/>
              <a:gd name="connsiteX0" fmla="*/ 2997578 w 2997578"/>
              <a:gd name="connsiteY0" fmla="*/ 0 h 3561541"/>
              <a:gd name="connsiteX1" fmla="*/ 2990088 w 2997578"/>
              <a:gd name="connsiteY1" fmla="*/ 781759 h 3561541"/>
              <a:gd name="connsiteX2" fmla="*/ 676656 w 2997578"/>
              <a:gd name="connsiteY2" fmla="*/ 3561541 h 3561541"/>
              <a:gd name="connsiteX3" fmla="*/ 0 w 2997578"/>
              <a:gd name="connsiteY3" fmla="*/ 3552397 h 3561541"/>
              <a:gd name="connsiteX4" fmla="*/ 2997578 w 2997578"/>
              <a:gd name="connsiteY4" fmla="*/ 0 h 3561541"/>
              <a:gd name="connsiteX0" fmla="*/ 2997578 w 2997578"/>
              <a:gd name="connsiteY0" fmla="*/ 0 h 3552397"/>
              <a:gd name="connsiteX1" fmla="*/ 2990088 w 2997578"/>
              <a:gd name="connsiteY1" fmla="*/ 781759 h 3552397"/>
              <a:gd name="connsiteX2" fmla="*/ 2100586 w 2997578"/>
              <a:gd name="connsiteY2" fmla="*/ 1861618 h 3552397"/>
              <a:gd name="connsiteX3" fmla="*/ 0 w 2997578"/>
              <a:gd name="connsiteY3" fmla="*/ 3552397 h 3552397"/>
              <a:gd name="connsiteX4" fmla="*/ 2997578 w 2997578"/>
              <a:gd name="connsiteY4" fmla="*/ 0 h 3552397"/>
              <a:gd name="connsiteX0" fmla="*/ 1573648 w 1573648"/>
              <a:gd name="connsiteY0" fmla="*/ 0 h 1865401"/>
              <a:gd name="connsiteX1" fmla="*/ 1566158 w 1573648"/>
              <a:gd name="connsiteY1" fmla="*/ 781759 h 1865401"/>
              <a:gd name="connsiteX2" fmla="*/ 676656 w 1573648"/>
              <a:gd name="connsiteY2" fmla="*/ 1861618 h 1865401"/>
              <a:gd name="connsiteX3" fmla="*/ 0 w 1573648"/>
              <a:gd name="connsiteY3" fmla="*/ 1865401 h 1865401"/>
              <a:gd name="connsiteX4" fmla="*/ 1573648 w 1573648"/>
              <a:gd name="connsiteY4" fmla="*/ 0 h 1865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3648" h="1865401">
                <a:moveTo>
                  <a:pt x="1573648" y="0"/>
                </a:moveTo>
                <a:cubicBezTo>
                  <a:pt x="1571151" y="260586"/>
                  <a:pt x="1568655" y="521173"/>
                  <a:pt x="1566158" y="781759"/>
                </a:cubicBezTo>
                <a:lnTo>
                  <a:pt x="676656" y="1861618"/>
                </a:lnTo>
                <a:lnTo>
                  <a:pt x="0" y="1865401"/>
                </a:lnTo>
                <a:lnTo>
                  <a:pt x="1573648" y="0"/>
                </a:lnTo>
                <a:close/>
              </a:path>
            </a:pathLst>
          </a:custGeom>
          <a:solidFill>
            <a:schemeClr val="bg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dirty="0"/>
          </a:p>
        </p:txBody>
      </p:sp>
      <p:sp>
        <p:nvSpPr>
          <p:cNvPr id="16" name="Paralelogramo 15">
            <a:extLst>
              <a:ext uri="{FF2B5EF4-FFF2-40B4-BE49-F238E27FC236}">
                <a16:creationId xmlns="" xmlns:a16="http://schemas.microsoft.com/office/drawing/2014/main" id="{8ADC8153-1F7D-47D6-B96D-45A86AC07AC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ítulo 3">
            <a:extLst>
              <a:ext uri="{FF2B5EF4-FFF2-40B4-BE49-F238E27FC236}">
                <a16:creationId xmlns=""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183" y="1188718"/>
            <a:ext cx="7342622" cy="734439"/>
          </a:xfrm>
        </p:spPr>
        <p:txBody>
          <a:bodyPr rtlCol="0"/>
          <a:lstStyle/>
          <a:p>
            <a:pPr lvl="0"/>
            <a:r>
              <a:rPr lang="pt-PT" dirty="0"/>
              <a:t>Visão geral do sistema</a:t>
            </a:r>
          </a:p>
        </p:txBody>
      </p:sp>
      <p:sp>
        <p:nvSpPr>
          <p:cNvPr id="42" name="Espaço Reservado para Conteúdo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74" y="2416629"/>
            <a:ext cx="10794120" cy="4261076"/>
          </a:xfrm>
        </p:spPr>
        <p:txBody>
          <a:bodyPr rtlCol="0">
            <a:normAutofit/>
          </a:bodyPr>
          <a:lstStyle/>
          <a:p>
            <a:r>
              <a:rPr lang="pt-PT" dirty="0" err="1"/>
              <a:t>Dziva</a:t>
            </a:r>
            <a:r>
              <a:rPr lang="pt-PT" dirty="0"/>
              <a:t> </a:t>
            </a:r>
            <a:r>
              <a:rPr lang="pt-PT" dirty="0" err="1"/>
              <a:t>Ngutu</a:t>
            </a:r>
            <a:r>
              <a:rPr lang="pt-PT" dirty="0"/>
              <a:t>, é uma plataforma de gestão de material académico concebida para facilitar a organização, partilha e acesso a recursos educativos dentro da Universidade Pedagógica de Maputo. </a:t>
            </a:r>
            <a:endParaRPr lang="pt-PT" dirty="0" smtClean="0"/>
          </a:p>
          <a:p>
            <a:r>
              <a:rPr lang="pt-PT" dirty="0" smtClean="0"/>
              <a:t>Foi </a:t>
            </a:r>
            <a:r>
              <a:rPr lang="pt-PT" dirty="0"/>
              <a:t>desenvolvido para permitir que os docentes tenham um ambiente digital centralizado onde possam partilhar material académico entre os seus alunos. </a:t>
            </a:r>
            <a:endParaRPr lang="pt-PT" dirty="0" smtClean="0"/>
          </a:p>
          <a:p>
            <a:r>
              <a:rPr lang="pt-PT" dirty="0" smtClean="0"/>
              <a:t>Os </a:t>
            </a:r>
            <a:r>
              <a:rPr lang="pt-PT" dirty="0"/>
              <a:t>alunos, por outro lado, também recebem um sistema seguro e eficiente para </a:t>
            </a:r>
            <a:r>
              <a:rPr lang="pt-PT" dirty="0" err="1"/>
              <a:t>acessar</a:t>
            </a:r>
            <a:r>
              <a:rPr lang="pt-PT" dirty="0"/>
              <a:t> materiais académicos facilmente e ao seu alcance.</a:t>
            </a:r>
          </a:p>
          <a:p>
            <a:pPr lvl="0" rtl="0"/>
            <a:endParaRPr lang="pt-BR" dirty="0"/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dirty="0"/>
              <a:t>Adicionar um rodapé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Espaço Reservado para Conteúdo 6">
            <a:extLst>
              <a:ext uri="{FF2B5EF4-FFF2-40B4-BE49-F238E27FC236}">
                <a16:creationId xmlns=""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812" y="1201783"/>
            <a:ext cx="10976999" cy="5293042"/>
          </a:xfrm>
        </p:spPr>
        <p:txBody>
          <a:bodyPr rtlCol="0">
            <a:normAutofit fontScale="92500" lnSpcReduction="10000"/>
          </a:bodyPr>
          <a:lstStyle/>
          <a:p>
            <a:pPr marL="0" indent="0">
              <a:buNone/>
            </a:pPr>
            <a:r>
              <a:rPr lang="pt-PT" dirty="0"/>
              <a:t>As principais funcionalidades deste sistema incluem: </a:t>
            </a:r>
          </a:p>
          <a:p>
            <a:r>
              <a:rPr lang="pt-PT" b="1" dirty="0"/>
              <a:t>Gestão de Utilizadores</a:t>
            </a:r>
            <a:r>
              <a:rPr lang="pt-PT" dirty="0"/>
              <a:t>: Registo de docentes, alunos, faculdades, cursos e disciplinas pelo administrador </a:t>
            </a:r>
          </a:p>
          <a:p>
            <a:pPr lvl="0"/>
            <a:r>
              <a:rPr lang="pt-PT" b="1" dirty="0"/>
              <a:t>Distribuição de materiais:</a:t>
            </a:r>
            <a:r>
              <a:rPr lang="pt-PT" dirty="0"/>
              <a:t> Os docentes fazem </a:t>
            </a:r>
            <a:r>
              <a:rPr lang="pt-PT" dirty="0" err="1"/>
              <a:t>Upload</a:t>
            </a:r>
            <a:r>
              <a:rPr lang="pt-PT" dirty="0"/>
              <a:t> materiais do curso como slides, artigos, apresentações, etc. e associa-nos ao curso e disciplina específicas. </a:t>
            </a:r>
          </a:p>
          <a:p>
            <a:pPr lvl="0"/>
            <a:r>
              <a:rPr lang="pt-PT" b="1" dirty="0"/>
              <a:t>Visualizar e baixar: </a:t>
            </a:r>
            <a:r>
              <a:rPr lang="pt-PT" dirty="0"/>
              <a:t>Os alunos podem visualizar todos os materiais disponíveis e baixá-los também. </a:t>
            </a:r>
          </a:p>
          <a:p>
            <a:pPr lvl="0"/>
            <a:r>
              <a:rPr lang="pt-PT" b="1" dirty="0"/>
              <a:t>Interactividade</a:t>
            </a:r>
            <a:r>
              <a:rPr lang="pt-PT" dirty="0"/>
              <a:t>: Os alunos recebem permissão para comentar os materiais. Isso promove feedback contínuo e ajuda a colaboração. </a:t>
            </a:r>
          </a:p>
          <a:p>
            <a:pPr lvl="0"/>
            <a:r>
              <a:rPr lang="pt-PT" b="1" dirty="0"/>
              <a:t>Segurança</a:t>
            </a:r>
            <a:r>
              <a:rPr lang="pt-PT" dirty="0"/>
              <a:t>: Isso inclui utilizadores sendo autenticados e gerenciados com credenciais. Isso ajuda a manter a segurança e a integridade dos </a:t>
            </a:r>
            <a:r>
              <a:rPr lang="pt-PT" dirty="0" smtClean="0"/>
              <a:t>dados.</a:t>
            </a:r>
          </a:p>
          <a:p>
            <a:pPr marL="0" lvl="0" indent="0">
              <a:buNone/>
            </a:pPr>
            <a:r>
              <a:rPr lang="pt-PT" dirty="0" smtClean="0"/>
              <a:t>O </a:t>
            </a:r>
            <a:r>
              <a:rPr lang="pt-PT" dirty="0"/>
              <a:t>público-alvo deste sistema abrange dois grupos principais:</a:t>
            </a:r>
          </a:p>
          <a:p>
            <a:pPr lvl="0"/>
            <a:r>
              <a:rPr lang="pt-PT" b="1" dirty="0"/>
              <a:t>Docentes</a:t>
            </a:r>
            <a:r>
              <a:rPr lang="pt-PT" dirty="0"/>
              <a:t>, que utilizarão o sistema para compartilhar conteúdos com seus estudantes.</a:t>
            </a:r>
          </a:p>
          <a:p>
            <a:r>
              <a:rPr lang="pt-PT" b="1" dirty="0"/>
              <a:t>Estudantes</a:t>
            </a:r>
            <a:r>
              <a:rPr lang="pt-PT" dirty="0"/>
              <a:t>, que </a:t>
            </a:r>
            <a:r>
              <a:rPr lang="pt-PT" dirty="0" err="1"/>
              <a:t>acessarão</a:t>
            </a:r>
            <a:r>
              <a:rPr lang="pt-PT" dirty="0"/>
              <a:t> os materiais disponibilizados para complementar seus estudos.</a:t>
            </a:r>
            <a:endParaRPr lang="pt-BR" dirty="0"/>
          </a:p>
        </p:txBody>
      </p:sp>
      <p:sp>
        <p:nvSpPr>
          <p:cNvPr id="35" name="Espaço Reservado para Rodapé 34">
            <a:extLst>
              <a:ext uri="{FF2B5EF4-FFF2-40B4-BE49-F238E27FC236}">
                <a16:creationId xmlns=""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Ngutu</a:t>
            </a:r>
            <a:endParaRPr lang="pt-BR" dirty="0"/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=""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169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3">
            <a:extLst>
              <a:ext uri="{FF2B5EF4-FFF2-40B4-BE49-F238E27FC236}">
                <a16:creationId xmlns=""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861" y="0"/>
            <a:ext cx="8333222" cy="1147969"/>
          </a:xfrm>
        </p:spPr>
        <p:txBody>
          <a:bodyPr rtlCol="0"/>
          <a:lstStyle/>
          <a:p>
            <a:pPr lvl="0"/>
            <a:r>
              <a:rPr lang="pt-PT" dirty="0"/>
              <a:t>Requisitos do Sistema</a:t>
            </a:r>
          </a:p>
        </p:txBody>
      </p:sp>
      <p:graphicFrame>
        <p:nvGraphicFramePr>
          <p:cNvPr id="6" name="Marcador de Posição de Conteúdo 5"/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2426267859"/>
              </p:ext>
            </p:extLst>
          </p:nvPr>
        </p:nvGraphicFramePr>
        <p:xfrm>
          <a:off x="378823" y="1449979"/>
          <a:ext cx="11390811" cy="482019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77042"/>
                <a:gridCol w="2331683"/>
                <a:gridCol w="3033602"/>
                <a:gridCol w="1923693"/>
                <a:gridCol w="1924791"/>
              </a:tblGrid>
              <a:tr h="216748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Código do requisito</a:t>
                      </a:r>
                      <a:endParaRPr lang="pt-PT" sz="10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Requisitos funcionais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Descrição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Actores envolvidos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Prioridade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63793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[RF001]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Autenticar utilizador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aos utilizadores autenticar as suas contas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Administrador, doccente e o estudante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Obrigatório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5996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[RF002]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Registar utilizadores, faculdades, cursos e disciplinas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que novos utilizadores sejam registados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Administrador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600" kern="100" dirty="0">
                          <a:effectLst/>
                        </a:rPr>
                        <a:t> </a:t>
                      </a:r>
                      <a:endParaRPr lang="pt-PT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Obrigatório</a:t>
                      </a:r>
                      <a:endParaRPr lang="pt-PT" sz="10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5996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[RF003]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700">
                          <a:effectLst/>
                        </a:rPr>
                        <a:t> </a:t>
                      </a:r>
                      <a:endParaRPr lang="pt-PT" sz="900">
                        <a:effectLst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Fazer upload do material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fazer upload do material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6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Docente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 dirty="0">
                          <a:effectLst/>
                        </a:rPr>
                        <a:t> </a:t>
                      </a:r>
                      <a:endParaRPr lang="pt-PT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Obrigatório</a:t>
                      </a:r>
                      <a:endParaRPr lang="pt-PT" sz="10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569983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[RF004]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Actualizar a submissão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peremitir a actualização dos dados submetidos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Docente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6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Importante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47937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[RF005]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300">
                          <a:effectLst/>
                        </a:rPr>
                        <a:t> </a:t>
                      </a:r>
                      <a:endParaRPr lang="pt-PT" sz="900">
                        <a:effectLst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Baixar material.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o fazer download do material disponivel.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Estudante e docente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6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Obrigatório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47937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[RF006]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300">
                          <a:effectLst/>
                        </a:rPr>
                        <a:t> </a:t>
                      </a:r>
                      <a:endParaRPr lang="pt-PT" sz="900">
                        <a:effectLst/>
                      </a:endParaRP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Visualizar material.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a visualição do material disponibilizado.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Estudante e docente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6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Importante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599610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[RF007]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Comentar o material.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permitir comentar sobre o material disponibilizado.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Estudante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Opcional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  <a:tr h="637938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[RF008]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900">
                          <a:effectLst/>
                        </a:rPr>
                        <a:t>Alterar palavra-passe.</a:t>
                      </a:r>
                      <a:endParaRPr lang="pt-PT" sz="9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O sistema deve obrigar a alterar a senha de acesso  padrão no primeiro login.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300" kern="100">
                          <a:effectLst/>
                        </a:rPr>
                        <a:t> </a:t>
                      </a:r>
                      <a:endParaRPr lang="pt-PT" sz="1000" kern="10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>
                          <a:effectLst/>
                        </a:rPr>
                        <a:t>Estudante, docente e administrador</a:t>
                      </a:r>
                      <a:endParaRPr lang="pt-PT" sz="10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 </a:t>
                      </a:r>
                      <a:endParaRPr lang="pt-PT" sz="1000" kern="100" dirty="0">
                        <a:effectLst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BR" sz="1000" kern="100" dirty="0">
                          <a:effectLst/>
                        </a:rPr>
                        <a:t>Importante</a:t>
                      </a:r>
                      <a:endParaRPr lang="pt-PT" sz="10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54685" marR="54685" marT="0" marB="0"/>
                </a:tc>
              </a:tr>
            </a:tbl>
          </a:graphicData>
        </a:graphic>
      </p:graphicFrame>
      <p:sp>
        <p:nvSpPr>
          <p:cNvPr id="20" name="Espaço Reservado para Rodapé 4">
            <a:extLst>
              <a:ext uri="{FF2B5EF4-FFF2-40B4-BE49-F238E27FC236}">
                <a16:creationId xmlns=""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 rtl="0"/>
            <a:r>
              <a:rPr lang="pt-BR" dirty="0" smtClean="0"/>
              <a:t>Dziva Ngutu</a:t>
            </a:r>
            <a:endParaRPr lang="pt-BR" dirty="0"/>
          </a:p>
        </p:txBody>
      </p:sp>
      <p:sp>
        <p:nvSpPr>
          <p:cNvPr id="21" name="Espaço Reservado para o Número do Slide 5">
            <a:extLst>
              <a:ext uri="{FF2B5EF4-FFF2-40B4-BE49-F238E27FC236}">
                <a16:creationId xmlns=""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8699F50C-BE38-4BD0-BA84-9B090E1F2B9B}" type="slidenum">
              <a:rPr lang="pt-BR" smtClean="0"/>
              <a:pPr rtl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1"/>
            <a:r>
              <a:rPr lang="pt-PT" b="1" dirty="0"/>
              <a:t>Requisitos Não Funcionais</a:t>
            </a:r>
            <a:endParaRPr lang="pt-PT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Ngutu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6" name="Marcador de Posição da Tabela 5"/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4050960179"/>
              </p:ext>
            </p:extLst>
          </p:nvPr>
        </p:nvGraphicFramePr>
        <p:xfrm>
          <a:off x="470263" y="2024742"/>
          <a:ext cx="11220993" cy="39057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5742"/>
                <a:gridCol w="4259169"/>
                <a:gridCol w="5506082"/>
              </a:tblGrid>
              <a:tr h="40694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Código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Requisitos não funcionais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Descrição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29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[NF001]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Desempenho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O sistema deve prover um mínimo tempo de processamento de dados.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29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[NF002]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Usabilidade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O sistema deve prover uma interface de utilizador intuitiva e semântica.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406947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[NF003]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Escalabilidade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O sistema deve suportar altas requisições.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29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[NF004]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Segurança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>
                          <a:effectLst/>
                        </a:rPr>
                        <a:t>O sistema deve garantir segurança da informação e dos dados em formulários.</a:t>
                      </a:r>
                      <a:endParaRPr lang="pt-PT" sz="1200" kern="10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772975"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[NF005]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 </a:t>
                      </a:r>
                    </a:p>
                    <a:p>
                      <a:pPr marL="457200"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pt-PT" sz="1100">
                          <a:effectLst/>
                        </a:rPr>
                        <a:t>Portabilidade</a:t>
                      </a:r>
                      <a:endParaRPr lang="pt-PT" sz="11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pt-PT" sz="1200" kern="100" dirty="0">
                          <a:effectLst/>
                        </a:rPr>
                        <a:t>O sistema deve ser capaz de se adaptar a diferentes dispositivos.</a:t>
                      </a:r>
                      <a:endParaRPr lang="pt-PT" sz="1200" kern="100" dirty="0">
                        <a:effectLst/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pt-PT" dirty="0"/>
              <a:t>Modelagem do Sistema</a:t>
            </a:r>
            <a:endParaRPr lang="pt-PT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Nguntu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7</a:t>
            </a:fld>
            <a:endParaRPr lang="pt-BR" dirty="0"/>
          </a:p>
        </p:txBody>
      </p:sp>
      <p:sp>
        <p:nvSpPr>
          <p:cNvPr id="7" name="Rectângulo 6"/>
          <p:cNvSpPr/>
          <p:nvPr/>
        </p:nvSpPr>
        <p:spPr>
          <a:xfrm>
            <a:off x="522513" y="1945421"/>
            <a:ext cx="11103429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pt-PT" b="1" dirty="0"/>
              <a:t>Diagrama de Casos de Uso</a:t>
            </a:r>
            <a:endParaRPr lang="pt-PT" sz="1600" dirty="0"/>
          </a:p>
          <a:p>
            <a:r>
              <a:rPr lang="pt-PT" dirty="0"/>
              <a:t>Esse diagrama documenta o que o sistema faz do ponto de vista do utilizador. Em outras palavras, ele descreve as principais funcionalidades do sistema e a interacção dessas funcionalidades com os utilizadores do mesmo sistema.</a:t>
            </a:r>
            <a:endParaRPr lang="pt-PT" sz="1600" dirty="0"/>
          </a:p>
          <a:p>
            <a:endParaRPr lang="pt-PT" dirty="0" smtClean="0"/>
          </a:p>
          <a:p>
            <a:r>
              <a:rPr lang="pt-PT" dirty="0" smtClean="0"/>
              <a:t>Diagramas </a:t>
            </a:r>
            <a:r>
              <a:rPr lang="pt-PT" dirty="0"/>
              <a:t>de Casos de Uso são compostos basicamente por quatro partes:</a:t>
            </a:r>
            <a:endParaRPr lang="pt-PT" sz="1600" dirty="0"/>
          </a:p>
          <a:p>
            <a:pPr lvl="0"/>
            <a:r>
              <a:rPr lang="pt-PT" b="1" dirty="0"/>
              <a:t>Cenário:</a:t>
            </a:r>
            <a:r>
              <a:rPr lang="pt-PT" dirty="0"/>
              <a:t> Sequência de eventos que acontecem quando um utilizador interage com o sistema.</a:t>
            </a:r>
            <a:endParaRPr lang="pt-PT" sz="1600" dirty="0"/>
          </a:p>
          <a:p>
            <a:pPr lvl="0"/>
            <a:r>
              <a:rPr lang="pt-PT" b="1" dirty="0"/>
              <a:t>Actor:</a:t>
            </a:r>
            <a:r>
              <a:rPr lang="pt-PT" dirty="0"/>
              <a:t> Usuário do sistema, ou melhor, um tipo de usuário.</a:t>
            </a:r>
            <a:endParaRPr lang="pt-PT" sz="1600" dirty="0"/>
          </a:p>
          <a:p>
            <a:pPr lvl="0"/>
            <a:r>
              <a:rPr lang="pt-PT" b="1" dirty="0"/>
              <a:t>Caso de uso:</a:t>
            </a:r>
            <a:r>
              <a:rPr lang="pt-PT" dirty="0"/>
              <a:t> É uma tarefa ou uma funcionalidade realizada pelo actor (usuário)</a:t>
            </a:r>
            <a:endParaRPr lang="pt-PT" sz="1600" dirty="0"/>
          </a:p>
          <a:p>
            <a:pPr lvl="0"/>
            <a:r>
              <a:rPr lang="pt-PT" b="1" dirty="0"/>
              <a:t>Comunicação:</a:t>
            </a:r>
            <a:r>
              <a:rPr lang="pt-PT" dirty="0"/>
              <a:t> é o que liga um actor com um caso de uso</a:t>
            </a:r>
            <a:endParaRPr lang="pt-PT" sz="1600" dirty="0"/>
          </a:p>
          <a:p>
            <a:r>
              <a:rPr lang="pt-PT" b="1" dirty="0"/>
              <a:t>Actores do sistema:</a:t>
            </a:r>
            <a:endParaRPr lang="pt-PT" sz="1600" dirty="0"/>
          </a:p>
          <a:p>
            <a:pPr marL="285750" lvl="0" indent="-285750">
              <a:buFont typeface="Arial" pitchFamily="34" charset="0"/>
              <a:buChar char="•"/>
            </a:pPr>
            <a:r>
              <a:rPr lang="pt-PT" dirty="0"/>
              <a:t>Administrador </a:t>
            </a:r>
            <a:endParaRPr lang="pt-PT" dirty="0" smtClean="0"/>
          </a:p>
          <a:p>
            <a:pPr marL="285750" lvl="0" indent="-285750">
              <a:buFont typeface="Arial" pitchFamily="34" charset="0"/>
              <a:buChar char="•"/>
            </a:pPr>
            <a:r>
              <a:rPr lang="pt-PT" sz="1600" dirty="0"/>
              <a:t>Docentes </a:t>
            </a:r>
          </a:p>
          <a:p>
            <a:pPr marL="285750" lvl="0" indent="-285750">
              <a:buFont typeface="Arial" pitchFamily="34" charset="0"/>
              <a:buChar char="•"/>
            </a:pPr>
            <a:r>
              <a:rPr lang="pt-PT" sz="1600" dirty="0"/>
              <a:t>Estudantes </a:t>
            </a:r>
          </a:p>
        </p:txBody>
      </p:sp>
    </p:spTree>
    <p:extLst>
      <p:ext uri="{BB962C8B-B14F-4D97-AF65-F5344CB8AC3E}">
        <p14:creationId xmlns:p14="http://schemas.microsoft.com/office/powerpoint/2010/main" val="2987014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lvl="0"/>
            <a:r>
              <a:rPr lang="pt-PT" dirty="0"/>
              <a:t>Modelagem do Sistema</a:t>
            </a:r>
            <a:endParaRPr lang="pt-PT" sz="4000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pPr rtl="0"/>
            <a:r>
              <a:rPr lang="pt-BR" dirty="0" smtClean="0"/>
              <a:t>Dziva Ngutu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8</a:t>
            </a:fld>
            <a:endParaRPr lang="pt-BR" dirty="0"/>
          </a:p>
        </p:txBody>
      </p:sp>
      <p:sp>
        <p:nvSpPr>
          <p:cNvPr id="7" name="Rectângulo 6"/>
          <p:cNvSpPr/>
          <p:nvPr/>
        </p:nvSpPr>
        <p:spPr>
          <a:xfrm>
            <a:off x="522513" y="1945421"/>
            <a:ext cx="11103429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Acções de cada utilizador: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Administrador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Cadastra, visualiza, actualiza e elimina dados das faculdades (cursos e disciplinas), docentes e estudantes.</a:t>
            </a:r>
          </a:p>
          <a:p>
            <a:pPr lvl="0"/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Docentes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Visualiza o perfil e altera a senha;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Partilha, visualiza, altera e remove os materiais académicos;</a:t>
            </a:r>
          </a:p>
          <a:p>
            <a:pPr lvl="0"/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Alunos 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Visualiza o perfil e altera a senha;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Visualiza, baixa e comenta os materiais partilhados.  </a:t>
            </a:r>
          </a:p>
          <a:p>
            <a:r>
              <a:rPr lang="pt-PT" sz="2000" b="1" dirty="0">
                <a:latin typeface="Times New Roman" pitchFamily="18" charset="0"/>
                <a:cs typeface="Times New Roman" pitchFamily="18" charset="0"/>
              </a:rPr>
              <a:t>Relações</a:t>
            </a:r>
            <a:r>
              <a:rPr lang="pt-PT" sz="2000" i="1" dirty="0">
                <a:latin typeface="Times New Roman" pitchFamily="18" charset="0"/>
                <a:cs typeface="Times New Roman" pitchFamily="18" charset="0"/>
              </a:rPr>
              <a:t>:</a:t>
            </a:r>
            <a:endParaRPr lang="pt-PT" sz="2000" dirty="0">
              <a:latin typeface="Times New Roman" pitchFamily="18" charset="0"/>
              <a:cs typeface="Times New Roman" pitchFamily="18" charset="0"/>
            </a:endParaRP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b="1" dirty="0" err="1">
                <a:latin typeface="Times New Roman" pitchFamily="18" charset="0"/>
                <a:cs typeface="Times New Roman" pitchFamily="18" charset="0"/>
              </a:rPr>
              <a:t>Include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: Representa acções obrigatórias que são parte de outro caso de uso.</a:t>
            </a:r>
          </a:p>
          <a:p>
            <a:pPr marL="342900" lvl="0" indent="-342900">
              <a:buFont typeface="Arial" pitchFamily="34" charset="0"/>
              <a:buChar char="•"/>
            </a:pPr>
            <a:r>
              <a:rPr lang="pt-PT" sz="2000" b="1" dirty="0" err="1">
                <a:latin typeface="Times New Roman" pitchFamily="18" charset="0"/>
                <a:cs typeface="Times New Roman" pitchFamily="18" charset="0"/>
              </a:rPr>
              <a:t>Extend</a:t>
            </a:r>
            <a:r>
              <a:rPr lang="pt-PT" sz="2000" dirty="0">
                <a:latin typeface="Times New Roman" pitchFamily="18" charset="0"/>
                <a:cs typeface="Times New Roman" pitchFamily="18" charset="0"/>
              </a:rPr>
              <a:t>: Representa situações opcionais que podem ocorrer durante um caso de uso.</a:t>
            </a:r>
          </a:p>
          <a:p>
            <a:pPr lvl="1"/>
            <a:endParaRPr lang="pt-PT" sz="1600" dirty="0"/>
          </a:p>
        </p:txBody>
      </p:sp>
    </p:spTree>
    <p:extLst>
      <p:ext uri="{BB962C8B-B14F-4D97-AF65-F5344CB8AC3E}">
        <p14:creationId xmlns:p14="http://schemas.microsoft.com/office/powerpoint/2010/main" val="225330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13">
            <a:extLst>
              <a:ext uri="{FF2B5EF4-FFF2-40B4-BE49-F238E27FC236}">
                <a16:creationId xmlns=""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610" y="156754"/>
            <a:ext cx="8333222" cy="664666"/>
          </a:xfrm>
        </p:spPr>
        <p:txBody>
          <a:bodyPr rtlCol="0"/>
          <a:lstStyle/>
          <a:p>
            <a:pPr lvl="1"/>
            <a:r>
              <a:rPr lang="pt-PT" b="1" dirty="0"/>
              <a:t>Diagrama de Casos de Uso</a:t>
            </a:r>
            <a:endParaRPr lang="pt-PT" sz="1600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=""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 rtlCol="0"/>
          <a:lstStyle/>
          <a:p>
            <a:pPr rtl="0"/>
            <a:fld id="{8699F50C-BE38-4BD0-BA84-9B090E1F2B9B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6" name="Imagem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5714" y="1018903"/>
            <a:ext cx="5682343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4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Status xmlns="71af3243-3dd4-4a8d-8c0d-dd76da1f02a5">Not started</Statu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B57EF8E-3088-4B8D-AE89-9AA6B62E96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9220B3-790D-4FDF-A046-BB08A9FCEE9A}">
  <ds:schemaRefs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terms/"/>
    <ds:schemaRef ds:uri="71af3243-3dd4-4a8d-8c0d-dd76da1f02a5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8C7978F-257A-4BE0-A03A-F72747BCF3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TF00951641</Template>
  <TotalTime>0</TotalTime>
  <Words>855</Words>
  <Application>Microsoft Office PowerPoint</Application>
  <PresentationFormat>Personalizados</PresentationFormat>
  <Paragraphs>195</Paragraphs>
  <Slides>11</Slides>
  <Notes>11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Tema do Office</vt:lpstr>
      <vt:lpstr>Fernando Chau Fernando Maleiane Francisco Bento Novela</vt:lpstr>
      <vt:lpstr>Introdução </vt:lpstr>
      <vt:lpstr>Visão geral do sistema</vt:lpstr>
      <vt:lpstr>Apresentação do PowerPoint</vt:lpstr>
      <vt:lpstr>Requisitos do Sistema</vt:lpstr>
      <vt:lpstr>Requisitos Não Funcionais</vt:lpstr>
      <vt:lpstr>Modelagem do Sistema</vt:lpstr>
      <vt:lpstr>Modelagem do Sistema</vt:lpstr>
      <vt:lpstr>Diagrama de Casos de Uso</vt:lpstr>
      <vt:lpstr>Diagrama de Classes</vt:lpstr>
      <vt:lpstr>Obrigado!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2019-06-16T18:33:06Z</dcterms:created>
  <dcterms:modified xsi:type="dcterms:W3CDTF">2025-05-14T10:02:54Z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v-abdarl@microsoft.com</vt:lpwstr>
  </property>
  <property fmtid="{D5CDD505-2E9C-101B-9397-08002B2CF9AE}" pid="6" name="MSIP_Label_f42aa342-8706-4288-bd11-ebb85995028c_SetDate">
    <vt:lpwstr>2019-09-17T00:22:56.7659324Z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ActionId">
    <vt:lpwstr>6013971f-27a3-458d-bf5e-621050f896fd</vt:lpwstr>
  </property>
  <property fmtid="{D5CDD505-2E9C-101B-9397-08002B2CF9AE}" pid="10" name="MSIP_Label_f42aa342-8706-4288-bd11-ebb85995028c_Extended_MSFT_Method">
    <vt:lpwstr>Automatic</vt:lpwstr>
  </property>
  <property fmtid="{D5CDD505-2E9C-101B-9397-08002B2CF9AE}" pid="11" name="Sensitivity">
    <vt:lpwstr>General</vt:lpwstr>
  </property>
</Properties>
</file>