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  <p:sldId id="613" r:id="rId3"/>
    <p:sldId id="616" r:id="rId4"/>
    <p:sldId id="612" r:id="rId5"/>
    <p:sldId id="641" r:id="rId6"/>
    <p:sldId id="617" r:id="rId7"/>
    <p:sldId id="627" r:id="rId8"/>
    <p:sldId id="6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7D"/>
    <a:srgbClr val="42AFB6"/>
    <a:srgbClr val="CB1B4A"/>
    <a:srgbClr val="C2C923"/>
    <a:srgbClr val="282F39"/>
    <a:srgbClr val="FFFF00"/>
    <a:srgbClr val="00B050"/>
    <a:srgbClr val="FCB414"/>
    <a:srgbClr val="074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9" autoAdjust="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29/09/2019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0" y="4384443"/>
            <a:ext cx="12192000" cy="2501900"/>
            <a:chOff x="0" y="5204122"/>
            <a:chExt cx="10506757" cy="1653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A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576F30A-447C-48A1-B84E-D436AF0BEB32}"/>
              </a:ext>
            </a:extLst>
          </p:cNvPr>
          <p:cNvGrpSpPr/>
          <p:nvPr/>
        </p:nvGrpSpPr>
        <p:grpSpPr>
          <a:xfrm>
            <a:off x="619999" y="4884449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D3D92ED4-AEF1-4E41-B93B-FB97F5BC9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B236241F-E108-4E5A-A67A-2CCD5375A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5517E576-B23C-4D18-96FF-51733AC2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A481A547-63C7-452D-B73F-68F1941DB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196052" y="6239957"/>
            <a:ext cx="20562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2500" dirty="0">
                <a:solidFill>
                  <a:srgbClr val="FFFFFF"/>
                </a:solidFill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DESAROLLO</a:t>
            </a:r>
            <a:r>
              <a:rPr kumimoji="0" lang="es-PA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DFDF02-1F76-4104-94A8-215D7D5C2FB7}"/>
              </a:ext>
            </a:extLst>
          </p:cNvPr>
          <p:cNvSpPr txBox="1"/>
          <p:nvPr/>
        </p:nvSpPr>
        <p:spPr>
          <a:xfrm>
            <a:off x="-47878" y="1088884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30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TRINIDAD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96D426E-90F0-4A7F-9FB4-9AFA99319362}"/>
              </a:ext>
            </a:extLst>
          </p:cNvPr>
          <p:cNvGrpSpPr/>
          <p:nvPr/>
        </p:nvGrpSpPr>
        <p:grpSpPr>
          <a:xfrm>
            <a:off x="3193173" y="4834041"/>
            <a:ext cx="959348" cy="1170156"/>
            <a:chOff x="7931851" y="2464731"/>
            <a:chExt cx="1002842" cy="1223210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A1D3055B-21A9-456F-92D5-3AB79D533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B1C77D41-A04A-4973-BC1B-6EA285FFC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F4F85FB6-B3F8-486C-8024-5D3465E56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00B9A38B-F932-4E94-8D57-B389F30F3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C14CA64D-AC43-4DD6-BA6C-65A2B9CAC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4CA1BB6-1CEA-4F33-932D-12A6CF4DE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42D3BA46-C851-4EDF-A8D2-45CF7B0CB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448384A2-35C8-4E17-958E-9B2221E22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1977A44-EA8B-4B92-A343-98D15D162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36F2FE51-267D-4BB0-9772-615CBB79C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86F42967-3FAD-401A-AC4E-9CBB99B6A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4B9AEB0F-22A7-48A3-8B45-76CF95673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A022BEBA-F7A5-4041-AF9C-E1FAC1A2FC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FC3FE3DB-0F0B-439F-94C1-4CE8F917E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799989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IDEA</a:t>
            </a:r>
            <a:r>
              <a:rPr lang="es-419" sz="2500" dirty="0">
                <a:solidFill>
                  <a:srgbClr val="FFFFFF"/>
                </a:solidFill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S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44AA647-B91D-4609-9EAB-C411E1BE09B8}"/>
              </a:ext>
            </a:extLst>
          </p:cNvPr>
          <p:cNvGrpSpPr/>
          <p:nvPr/>
        </p:nvGrpSpPr>
        <p:grpSpPr>
          <a:xfrm>
            <a:off x="5559081" y="4893232"/>
            <a:ext cx="1066143" cy="1065886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6727F35E-2A1C-46E4-88D8-EAF1FF568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DF20D24B-37D4-4469-BA9A-1FFA7724F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23D629DD-4175-465B-9807-28E3A4F35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24B82205-CEED-4EAE-849A-959A69D74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5236075" y="623977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2500" dirty="0">
                <a:solidFill>
                  <a:srgbClr val="FFFFFF"/>
                </a:solidFill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EQUIPO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258EBE-B76E-4BF5-A2E3-33EB66F3491D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02F4ED08-223E-4453-9206-406DF35C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EC273AA9-D643-45E9-8CE2-F02FAF17A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55E45729-5B77-4027-8364-C56C89640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510518" y="6237778"/>
            <a:ext cx="20146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MARKETING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E0C7ECA-30FE-4BE4-B8CF-E1D419CC4D53}"/>
              </a:ext>
            </a:extLst>
          </p:cNvPr>
          <p:cNvGrpSpPr/>
          <p:nvPr/>
        </p:nvGrpSpPr>
        <p:grpSpPr>
          <a:xfrm>
            <a:off x="7997738" y="4937416"/>
            <a:ext cx="1315317" cy="1046274"/>
            <a:chOff x="3665538" y="1665288"/>
            <a:chExt cx="3702050" cy="2944812"/>
          </a:xfrm>
          <a:solidFill>
            <a:schemeClr val="bg1"/>
          </a:solidFill>
        </p:grpSpPr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47DADA43-01A1-4A76-B29B-AF4D053DE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2D99839E-028A-4C69-A6B5-B41DC9C0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53907A76-7A4D-4C4E-BB1C-9D1D2DF4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0E15121A-A7D8-4145-92BB-507F05E96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873A7A96-282A-4057-B931-171723AA5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10004515" y="6235331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2500" dirty="0">
                <a:solidFill>
                  <a:srgbClr val="FFFFFF"/>
                </a:solidFill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META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13AA9A-75D1-45C8-B707-48D5600B9AFF}"/>
              </a:ext>
            </a:extLst>
          </p:cNvPr>
          <p:cNvSpPr txBox="1"/>
          <p:nvPr/>
        </p:nvSpPr>
        <p:spPr>
          <a:xfrm>
            <a:off x="0" y="26759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Noto Sans" panose="020B0502040504020204" pitchFamily="34"/>
                <a:cs typeface="Noto Sans" panose="020B0502040504020204" pitchFamily="34"/>
              </a:rPr>
              <a:t>PRO</a:t>
            </a:r>
            <a:r>
              <a:rPr lang="en-GB" sz="5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Noto Sans" panose="020B0502040504020204" pitchFamily="34"/>
                <a:cs typeface="Noto Sans" panose="020B0502040504020204" pitchFamily="34"/>
              </a:rPr>
              <a:t>YECTO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oper Black" panose="0208090404030B0204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916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878469" y="3693016"/>
            <a:ext cx="6313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8000" b="1" dirty="0">
                <a:solidFill>
                  <a:srgbClr val="FCB4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Noto Sans Disp ExtBd" panose="020B0902040504020204" pitchFamily="34"/>
                <a:cs typeface="Noto Sans Disp ExtBd" panose="020B0902040504020204" pitchFamily="34"/>
              </a:rPr>
              <a:t>DATA</a:t>
            </a:r>
            <a:r>
              <a:rPr lang="es-419" sz="8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Noto Sans Disp ExtBd" panose="020B0902040504020204" pitchFamily="34"/>
                <a:cs typeface="Noto Sans Disp ExtBd" panose="020B0902040504020204" pitchFamily="34"/>
              </a:rPr>
              <a:t>EASY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7321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947180" y="5222345"/>
            <a:ext cx="4003264" cy="38005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530983" y="294478"/>
            <a:ext cx="7859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" panose="020B0502040504020204" pitchFamily="34"/>
                <a:cs typeface="Noto Sans" panose="020B0502040504020204" pitchFamily="34"/>
              </a:rPr>
              <a:t>OBJETIVOS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7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" panose="020B0502040504020204" pitchFamily="34"/>
                <a:cs typeface="Noto Sans" panose="020B0502040504020204" pitchFamily="34"/>
              </a:rPr>
              <a:t>Y MISIÓN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oper Black" panose="0208090404030B0204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" name="Group 11"/>
          <p:cNvGrpSpPr/>
          <p:nvPr/>
        </p:nvGrpSpPr>
        <p:grpSpPr>
          <a:xfrm rot="471722">
            <a:off x="862219" y="1531672"/>
            <a:ext cx="4160118" cy="3613151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5172810" y="2539417"/>
            <a:ext cx="647013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PA" sz="2000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  <a:t>FACILITAR EL ANÁLISIS DE LA INFORMACIÓN PRESUPUESTARIA OFRECIDA POR LAS ENTENDIDADES PUBLICAS</a:t>
            </a:r>
            <a:r>
              <a:rPr kumimoji="0" lang="es-PA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PA" sz="2000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  <a:t>CONTRIBUIR CON EL DESARROLLO SOCIAL Y LA TRANSPARENCIA A TRAVÉS DE LA SIMPLIFICACIÓN DEL TRABAJO INVESTIGATIVO AL ÁREA PERIODISTICA.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A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</a:rPr>
              <a:t>SER </a:t>
            </a:r>
            <a:r>
              <a:rPr lang="es-PA" sz="2000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  <a:t>EL CANAL PRINCIPAL DE INTERCAMBIO DE INFORMACIÓN ENTRE EL GOBIERNO, LA POLÍTICA Y EL PUEBLO PANAMEÑO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</a:rPr>
              <a:t>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343219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" panose="020B0502040504020204" pitchFamily="34"/>
                <a:cs typeface="Noto Sans" panose="020B0502040504020204" pitchFamily="34"/>
              </a:rPr>
              <a:t>PLANEACIÓN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oper Black" panose="0208090404030B020404" pitchFamily="18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39567" y="4177996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2">
              <a:lumMod val="50000"/>
            </a:schemeClr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18107" y="2649462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5154822" y="1257875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678664" y="279094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59148" y="4476904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584264" y="2838494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5154822" y="1458664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605981" y="386341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453987" y="3076679"/>
            <a:ext cx="1931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b="1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  <a:t>UTILIZAR LOS ALGORITMOS INFORMÁTICOS PARA LA RECOPILACIÓN, DEPURACIÓN Y VISUALIZACIÓN DE DATOS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</a:rPr>
              <a:t>. 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752872" y="1536725"/>
            <a:ext cx="1931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  <a:t>PRESENTAR UNA AMPLIACIÓN DE NUESTRAS HERRAMIENTAS PARA EL USO SOCIAL Y POLÍTICO.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</a:rPr>
              <a:t> 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284720" y="3813279"/>
            <a:ext cx="1931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dirty="0">
                <a:solidFill>
                  <a:srgbClr val="FFFFFF"/>
                </a:solidFill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PROMOVER EL INTERÉS DEL CIUDADO MEDIANTE LOS MEDIOS DE COMUNICACIÓN</a:t>
            </a:r>
            <a:r>
              <a:rPr kumimoji="0" lang="es-PA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1087013"/>
            <a:ext cx="1931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</a:rPr>
              <a:t>LOGRAR LA COMPLETA TRA</a:t>
            </a:r>
            <a:r>
              <a:rPr lang="en-US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  <a:t>NSPARENCIA ENTRE EL ESTADO Y LOS CIUDADANOS DE FORMA QUE PANAMÁ RECIBA IMPACTOS POSITIVOS EN TODOS LOS SECTORES PUBLICOS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</a:rPr>
              <a:t>. 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548006" y="2917597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361806" y="3654197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2079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¿</a:t>
            </a:r>
            <a:r>
              <a:rPr kumimoji="0" lang="es-PA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Cómo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s-PA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funciona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?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B9D946-5AA1-4354-B33E-5DD44832EBB3}"/>
              </a:ext>
            </a:extLst>
          </p:cNvPr>
          <p:cNvSpPr>
            <a:spLocks/>
          </p:cNvSpPr>
          <p:nvPr/>
        </p:nvSpPr>
        <p:spPr bwMode="auto">
          <a:xfrm>
            <a:off x="1167548" y="3954708"/>
            <a:ext cx="519218" cy="458782"/>
          </a:xfrm>
          <a:custGeom>
            <a:avLst/>
            <a:gdLst>
              <a:gd name="T0" fmla="*/ 529 w 613"/>
              <a:gd name="T1" fmla="*/ 5 h 525"/>
              <a:gd name="T2" fmla="*/ 604 w 613"/>
              <a:gd name="T3" fmla="*/ 62 h 525"/>
              <a:gd name="T4" fmla="*/ 574 w 613"/>
              <a:gd name="T5" fmla="*/ 144 h 525"/>
              <a:gd name="T6" fmla="*/ 393 w 613"/>
              <a:gd name="T7" fmla="*/ 293 h 525"/>
              <a:gd name="T8" fmla="*/ 261 w 613"/>
              <a:gd name="T9" fmla="*/ 400 h 525"/>
              <a:gd name="T10" fmla="*/ 153 w 613"/>
              <a:gd name="T11" fmla="*/ 491 h 525"/>
              <a:gd name="T12" fmla="*/ 47 w 613"/>
              <a:gd name="T13" fmla="*/ 506 h 525"/>
              <a:gd name="T14" fmla="*/ 41 w 613"/>
              <a:gd name="T15" fmla="*/ 380 h 525"/>
              <a:gd name="T16" fmla="*/ 266 w 613"/>
              <a:gd name="T17" fmla="*/ 197 h 525"/>
              <a:gd name="T18" fmla="*/ 471 w 613"/>
              <a:gd name="T19" fmla="*/ 28 h 525"/>
              <a:gd name="T20" fmla="*/ 526 w 613"/>
              <a:gd name="T21" fmla="*/ 0 h 525"/>
              <a:gd name="T22" fmla="*/ 529 w 613"/>
              <a:gd name="T23" fmla="*/ 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3" h="525">
                <a:moveTo>
                  <a:pt x="529" y="5"/>
                </a:moveTo>
                <a:cubicBezTo>
                  <a:pt x="565" y="2"/>
                  <a:pt x="593" y="29"/>
                  <a:pt x="604" y="62"/>
                </a:cubicBezTo>
                <a:cubicBezTo>
                  <a:pt x="613" y="88"/>
                  <a:pt x="598" y="125"/>
                  <a:pt x="574" y="144"/>
                </a:cubicBezTo>
                <a:cubicBezTo>
                  <a:pt x="513" y="193"/>
                  <a:pt x="453" y="243"/>
                  <a:pt x="393" y="293"/>
                </a:cubicBezTo>
                <a:cubicBezTo>
                  <a:pt x="349" y="329"/>
                  <a:pt x="305" y="364"/>
                  <a:pt x="261" y="400"/>
                </a:cubicBezTo>
                <a:cubicBezTo>
                  <a:pt x="225" y="430"/>
                  <a:pt x="188" y="460"/>
                  <a:pt x="153" y="491"/>
                </a:cubicBezTo>
                <a:cubicBezTo>
                  <a:pt x="118" y="521"/>
                  <a:pt x="76" y="525"/>
                  <a:pt x="47" y="506"/>
                </a:cubicBezTo>
                <a:cubicBezTo>
                  <a:pt x="3" y="477"/>
                  <a:pt x="0" y="413"/>
                  <a:pt x="41" y="380"/>
                </a:cubicBezTo>
                <a:cubicBezTo>
                  <a:pt x="116" y="319"/>
                  <a:pt x="191" y="258"/>
                  <a:pt x="266" y="197"/>
                </a:cubicBezTo>
                <a:cubicBezTo>
                  <a:pt x="335" y="140"/>
                  <a:pt x="402" y="83"/>
                  <a:pt x="471" y="28"/>
                </a:cubicBezTo>
                <a:cubicBezTo>
                  <a:pt x="487" y="15"/>
                  <a:pt x="508" y="9"/>
                  <a:pt x="526" y="0"/>
                </a:cubicBezTo>
                <a:cubicBezTo>
                  <a:pt x="527" y="2"/>
                  <a:pt x="528" y="3"/>
                  <a:pt x="529" y="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001D5C10-AA1D-4389-A5D2-802608A39CA8}"/>
              </a:ext>
            </a:extLst>
          </p:cNvPr>
          <p:cNvSpPr>
            <a:spLocks/>
          </p:cNvSpPr>
          <p:nvPr/>
        </p:nvSpPr>
        <p:spPr bwMode="auto">
          <a:xfrm>
            <a:off x="3269991" y="1441321"/>
            <a:ext cx="391331" cy="571164"/>
          </a:xfrm>
          <a:custGeom>
            <a:avLst/>
            <a:gdLst>
              <a:gd name="T0" fmla="*/ 370 w 461"/>
              <a:gd name="T1" fmla="*/ 0 h 652"/>
              <a:gd name="T2" fmla="*/ 437 w 461"/>
              <a:gd name="T3" fmla="*/ 106 h 652"/>
              <a:gd name="T4" fmla="*/ 384 w 461"/>
              <a:gd name="T5" fmla="*/ 204 h 652"/>
              <a:gd name="T6" fmla="*/ 289 w 461"/>
              <a:gd name="T7" fmla="*/ 371 h 652"/>
              <a:gd name="T8" fmla="*/ 180 w 461"/>
              <a:gd name="T9" fmla="*/ 556 h 652"/>
              <a:gd name="T10" fmla="*/ 139 w 461"/>
              <a:gd name="T11" fmla="*/ 621 h 652"/>
              <a:gd name="T12" fmla="*/ 41 w 461"/>
              <a:gd name="T13" fmla="*/ 632 h 652"/>
              <a:gd name="T14" fmla="*/ 11 w 461"/>
              <a:gd name="T15" fmla="*/ 547 h 652"/>
              <a:gd name="T16" fmla="*/ 41 w 461"/>
              <a:gd name="T17" fmla="*/ 488 h 652"/>
              <a:gd name="T18" fmla="*/ 156 w 461"/>
              <a:gd name="T19" fmla="*/ 287 h 652"/>
              <a:gd name="T20" fmla="*/ 265 w 461"/>
              <a:gd name="T21" fmla="*/ 100 h 652"/>
              <a:gd name="T22" fmla="*/ 303 w 461"/>
              <a:gd name="T23" fmla="*/ 35 h 652"/>
              <a:gd name="T24" fmla="*/ 370 w 461"/>
              <a:gd name="T2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" h="652">
                <a:moveTo>
                  <a:pt x="370" y="0"/>
                </a:moveTo>
                <a:cubicBezTo>
                  <a:pt x="426" y="2"/>
                  <a:pt x="461" y="55"/>
                  <a:pt x="437" y="106"/>
                </a:cubicBezTo>
                <a:cubicBezTo>
                  <a:pt x="422" y="140"/>
                  <a:pt x="402" y="172"/>
                  <a:pt x="384" y="204"/>
                </a:cubicBezTo>
                <a:cubicBezTo>
                  <a:pt x="353" y="260"/>
                  <a:pt x="321" y="315"/>
                  <a:pt x="289" y="371"/>
                </a:cubicBezTo>
                <a:cubicBezTo>
                  <a:pt x="253" y="433"/>
                  <a:pt x="217" y="494"/>
                  <a:pt x="180" y="556"/>
                </a:cubicBezTo>
                <a:cubicBezTo>
                  <a:pt x="167" y="578"/>
                  <a:pt x="156" y="601"/>
                  <a:pt x="139" y="621"/>
                </a:cubicBezTo>
                <a:cubicBezTo>
                  <a:pt x="116" y="649"/>
                  <a:pt x="75" y="652"/>
                  <a:pt x="41" y="632"/>
                </a:cubicBezTo>
                <a:cubicBezTo>
                  <a:pt x="15" y="617"/>
                  <a:pt x="0" y="578"/>
                  <a:pt x="11" y="547"/>
                </a:cubicBezTo>
                <a:cubicBezTo>
                  <a:pt x="19" y="526"/>
                  <a:pt x="30" y="507"/>
                  <a:pt x="41" y="488"/>
                </a:cubicBezTo>
                <a:cubicBezTo>
                  <a:pt x="79" y="421"/>
                  <a:pt x="117" y="354"/>
                  <a:pt x="156" y="287"/>
                </a:cubicBezTo>
                <a:cubicBezTo>
                  <a:pt x="192" y="224"/>
                  <a:pt x="229" y="162"/>
                  <a:pt x="265" y="100"/>
                </a:cubicBezTo>
                <a:cubicBezTo>
                  <a:pt x="277" y="78"/>
                  <a:pt x="289" y="56"/>
                  <a:pt x="303" y="35"/>
                </a:cubicBezTo>
                <a:cubicBezTo>
                  <a:pt x="320" y="9"/>
                  <a:pt x="339" y="0"/>
                  <a:pt x="37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75B308AE-556B-4362-A5E9-8C09F14A7C91}"/>
              </a:ext>
            </a:extLst>
          </p:cNvPr>
          <p:cNvSpPr>
            <a:spLocks/>
          </p:cNvSpPr>
          <p:nvPr/>
        </p:nvSpPr>
        <p:spPr bwMode="auto">
          <a:xfrm>
            <a:off x="1689322" y="1474375"/>
            <a:ext cx="370870" cy="576453"/>
          </a:xfrm>
          <a:custGeom>
            <a:avLst/>
            <a:gdLst>
              <a:gd name="T0" fmla="*/ 81 w 438"/>
              <a:gd name="T1" fmla="*/ 4 h 660"/>
              <a:gd name="T2" fmla="*/ 152 w 438"/>
              <a:gd name="T3" fmla="*/ 45 h 660"/>
              <a:gd name="T4" fmla="*/ 285 w 438"/>
              <a:gd name="T5" fmla="*/ 281 h 660"/>
              <a:gd name="T6" fmla="*/ 410 w 438"/>
              <a:gd name="T7" fmla="*/ 509 h 660"/>
              <a:gd name="T8" fmla="*/ 434 w 438"/>
              <a:gd name="T9" fmla="*/ 575 h 660"/>
              <a:gd name="T10" fmla="*/ 379 w 438"/>
              <a:gd name="T11" fmla="*/ 651 h 660"/>
              <a:gd name="T12" fmla="*/ 289 w 438"/>
              <a:gd name="T13" fmla="*/ 610 h 660"/>
              <a:gd name="T14" fmla="*/ 200 w 438"/>
              <a:gd name="T15" fmla="*/ 449 h 660"/>
              <a:gd name="T16" fmla="*/ 108 w 438"/>
              <a:gd name="T17" fmla="*/ 282 h 660"/>
              <a:gd name="T18" fmla="*/ 17 w 438"/>
              <a:gd name="T19" fmla="*/ 122 h 660"/>
              <a:gd name="T20" fmla="*/ 16 w 438"/>
              <a:gd name="T21" fmla="*/ 40 h 660"/>
              <a:gd name="T22" fmla="*/ 81 w 438"/>
              <a:gd name="T23" fmla="*/ 4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8" h="660">
                <a:moveTo>
                  <a:pt x="81" y="4"/>
                </a:moveTo>
                <a:cubicBezTo>
                  <a:pt x="116" y="3"/>
                  <a:pt x="137" y="18"/>
                  <a:pt x="152" y="45"/>
                </a:cubicBezTo>
                <a:cubicBezTo>
                  <a:pt x="196" y="123"/>
                  <a:pt x="241" y="202"/>
                  <a:pt x="285" y="281"/>
                </a:cubicBezTo>
                <a:cubicBezTo>
                  <a:pt x="327" y="357"/>
                  <a:pt x="369" y="433"/>
                  <a:pt x="410" y="509"/>
                </a:cubicBezTo>
                <a:cubicBezTo>
                  <a:pt x="421" y="530"/>
                  <a:pt x="432" y="553"/>
                  <a:pt x="434" y="575"/>
                </a:cubicBezTo>
                <a:cubicBezTo>
                  <a:pt x="438" y="612"/>
                  <a:pt x="412" y="642"/>
                  <a:pt x="379" y="651"/>
                </a:cubicBezTo>
                <a:cubicBezTo>
                  <a:pt x="346" y="660"/>
                  <a:pt x="306" y="641"/>
                  <a:pt x="289" y="610"/>
                </a:cubicBezTo>
                <a:cubicBezTo>
                  <a:pt x="260" y="556"/>
                  <a:pt x="230" y="502"/>
                  <a:pt x="200" y="449"/>
                </a:cubicBezTo>
                <a:cubicBezTo>
                  <a:pt x="169" y="393"/>
                  <a:pt x="139" y="337"/>
                  <a:pt x="108" y="282"/>
                </a:cubicBezTo>
                <a:cubicBezTo>
                  <a:pt x="78" y="229"/>
                  <a:pt x="47" y="175"/>
                  <a:pt x="17" y="122"/>
                </a:cubicBezTo>
                <a:cubicBezTo>
                  <a:pt x="2" y="95"/>
                  <a:pt x="0" y="66"/>
                  <a:pt x="16" y="40"/>
                </a:cubicBezTo>
                <a:cubicBezTo>
                  <a:pt x="31" y="15"/>
                  <a:pt x="53" y="0"/>
                  <a:pt x="81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B74DAA6-E969-49FE-970A-35824B70F5D7}"/>
              </a:ext>
            </a:extLst>
          </p:cNvPr>
          <p:cNvSpPr>
            <a:spLocks/>
          </p:cNvSpPr>
          <p:nvPr/>
        </p:nvSpPr>
        <p:spPr bwMode="auto">
          <a:xfrm>
            <a:off x="3625515" y="3897855"/>
            <a:ext cx="521774" cy="452171"/>
          </a:xfrm>
          <a:custGeom>
            <a:avLst/>
            <a:gdLst>
              <a:gd name="T0" fmla="*/ 528 w 618"/>
              <a:gd name="T1" fmla="*/ 516 h 516"/>
              <a:gd name="T2" fmla="*/ 479 w 618"/>
              <a:gd name="T3" fmla="*/ 493 h 516"/>
              <a:gd name="T4" fmla="*/ 233 w 618"/>
              <a:gd name="T5" fmla="*/ 302 h 516"/>
              <a:gd name="T6" fmla="*/ 70 w 618"/>
              <a:gd name="T7" fmla="*/ 172 h 516"/>
              <a:gd name="T8" fmla="*/ 27 w 618"/>
              <a:gd name="T9" fmla="*/ 136 h 516"/>
              <a:gd name="T10" fmla="*/ 28 w 618"/>
              <a:gd name="T11" fmla="*/ 31 h 516"/>
              <a:gd name="T12" fmla="*/ 131 w 618"/>
              <a:gd name="T13" fmla="*/ 24 h 516"/>
              <a:gd name="T14" fmla="*/ 308 w 618"/>
              <a:gd name="T15" fmla="*/ 163 h 516"/>
              <a:gd name="T16" fmla="*/ 519 w 618"/>
              <a:gd name="T17" fmla="*/ 327 h 516"/>
              <a:gd name="T18" fmla="*/ 581 w 618"/>
              <a:gd name="T19" fmla="*/ 377 h 516"/>
              <a:gd name="T20" fmla="*/ 580 w 618"/>
              <a:gd name="T21" fmla="*/ 495 h 516"/>
              <a:gd name="T22" fmla="*/ 528 w 618"/>
              <a:gd name="T23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8" h="516">
                <a:moveTo>
                  <a:pt x="528" y="516"/>
                </a:moveTo>
                <a:cubicBezTo>
                  <a:pt x="511" y="508"/>
                  <a:pt x="493" y="504"/>
                  <a:pt x="479" y="493"/>
                </a:cubicBezTo>
                <a:cubicBezTo>
                  <a:pt x="397" y="430"/>
                  <a:pt x="315" y="366"/>
                  <a:pt x="233" y="302"/>
                </a:cubicBezTo>
                <a:cubicBezTo>
                  <a:pt x="179" y="259"/>
                  <a:pt x="125" y="216"/>
                  <a:pt x="70" y="172"/>
                </a:cubicBezTo>
                <a:cubicBezTo>
                  <a:pt x="55" y="160"/>
                  <a:pt x="39" y="149"/>
                  <a:pt x="27" y="136"/>
                </a:cubicBezTo>
                <a:cubicBezTo>
                  <a:pt x="0" y="106"/>
                  <a:pt x="1" y="60"/>
                  <a:pt x="28" y="31"/>
                </a:cubicBezTo>
                <a:cubicBezTo>
                  <a:pt x="54" y="4"/>
                  <a:pt x="100" y="0"/>
                  <a:pt x="131" y="24"/>
                </a:cubicBezTo>
                <a:cubicBezTo>
                  <a:pt x="190" y="70"/>
                  <a:pt x="249" y="117"/>
                  <a:pt x="308" y="163"/>
                </a:cubicBezTo>
                <a:cubicBezTo>
                  <a:pt x="378" y="217"/>
                  <a:pt x="449" y="272"/>
                  <a:pt x="519" y="327"/>
                </a:cubicBezTo>
                <a:cubicBezTo>
                  <a:pt x="540" y="343"/>
                  <a:pt x="560" y="361"/>
                  <a:pt x="581" y="377"/>
                </a:cubicBezTo>
                <a:cubicBezTo>
                  <a:pt x="613" y="403"/>
                  <a:pt x="618" y="463"/>
                  <a:pt x="580" y="495"/>
                </a:cubicBezTo>
                <a:cubicBezTo>
                  <a:pt x="566" y="506"/>
                  <a:pt x="547" y="509"/>
                  <a:pt x="528" y="51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7FE553E-5115-4116-8AA7-9A6BCF6AC1A9}"/>
              </a:ext>
            </a:extLst>
          </p:cNvPr>
          <p:cNvSpPr>
            <a:spLocks/>
          </p:cNvSpPr>
          <p:nvPr/>
        </p:nvSpPr>
        <p:spPr bwMode="auto">
          <a:xfrm>
            <a:off x="3909420" y="2726440"/>
            <a:ext cx="608736" cy="239308"/>
          </a:xfrm>
          <a:custGeom>
            <a:avLst/>
            <a:gdLst>
              <a:gd name="T0" fmla="*/ 717 w 718"/>
              <a:gd name="T1" fmla="*/ 86 h 273"/>
              <a:gd name="T2" fmla="*/ 666 w 718"/>
              <a:gd name="T3" fmla="*/ 155 h 273"/>
              <a:gd name="T4" fmla="*/ 576 w 718"/>
              <a:gd name="T5" fmla="*/ 175 h 273"/>
              <a:gd name="T6" fmla="*/ 342 w 718"/>
              <a:gd name="T7" fmla="*/ 222 h 273"/>
              <a:gd name="T8" fmla="*/ 174 w 718"/>
              <a:gd name="T9" fmla="*/ 253 h 273"/>
              <a:gd name="T10" fmla="*/ 93 w 718"/>
              <a:gd name="T11" fmla="*/ 268 h 273"/>
              <a:gd name="T12" fmla="*/ 17 w 718"/>
              <a:gd name="T13" fmla="*/ 236 h 273"/>
              <a:gd name="T14" fmla="*/ 14 w 718"/>
              <a:gd name="T15" fmla="*/ 154 h 273"/>
              <a:gd name="T16" fmla="*/ 60 w 718"/>
              <a:gd name="T17" fmla="*/ 120 h 273"/>
              <a:gd name="T18" fmla="*/ 256 w 718"/>
              <a:gd name="T19" fmla="*/ 81 h 273"/>
              <a:gd name="T20" fmla="*/ 488 w 718"/>
              <a:gd name="T21" fmla="*/ 33 h 273"/>
              <a:gd name="T22" fmla="*/ 627 w 718"/>
              <a:gd name="T23" fmla="*/ 9 h 273"/>
              <a:gd name="T24" fmla="*/ 717 w 718"/>
              <a:gd name="T25" fmla="*/ 8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273">
                <a:moveTo>
                  <a:pt x="717" y="86"/>
                </a:moveTo>
                <a:cubicBezTo>
                  <a:pt x="716" y="117"/>
                  <a:pt x="696" y="147"/>
                  <a:pt x="666" y="155"/>
                </a:cubicBezTo>
                <a:cubicBezTo>
                  <a:pt x="637" y="164"/>
                  <a:pt x="606" y="169"/>
                  <a:pt x="576" y="175"/>
                </a:cubicBezTo>
                <a:cubicBezTo>
                  <a:pt x="498" y="191"/>
                  <a:pt x="420" y="207"/>
                  <a:pt x="342" y="222"/>
                </a:cubicBezTo>
                <a:cubicBezTo>
                  <a:pt x="286" y="233"/>
                  <a:pt x="230" y="243"/>
                  <a:pt x="174" y="253"/>
                </a:cubicBezTo>
                <a:cubicBezTo>
                  <a:pt x="147" y="258"/>
                  <a:pt x="120" y="264"/>
                  <a:pt x="93" y="268"/>
                </a:cubicBezTo>
                <a:cubicBezTo>
                  <a:pt x="62" y="273"/>
                  <a:pt x="35" y="263"/>
                  <a:pt x="17" y="236"/>
                </a:cubicBezTo>
                <a:cubicBezTo>
                  <a:pt x="0" y="210"/>
                  <a:pt x="1" y="180"/>
                  <a:pt x="14" y="154"/>
                </a:cubicBezTo>
                <a:cubicBezTo>
                  <a:pt x="23" y="137"/>
                  <a:pt x="39" y="124"/>
                  <a:pt x="60" y="120"/>
                </a:cubicBezTo>
                <a:cubicBezTo>
                  <a:pt x="125" y="107"/>
                  <a:pt x="191" y="94"/>
                  <a:pt x="256" y="81"/>
                </a:cubicBezTo>
                <a:cubicBezTo>
                  <a:pt x="333" y="65"/>
                  <a:pt x="410" y="49"/>
                  <a:pt x="488" y="33"/>
                </a:cubicBezTo>
                <a:cubicBezTo>
                  <a:pt x="534" y="24"/>
                  <a:pt x="581" y="16"/>
                  <a:pt x="627" y="9"/>
                </a:cubicBezTo>
                <a:cubicBezTo>
                  <a:pt x="686" y="0"/>
                  <a:pt x="718" y="49"/>
                  <a:pt x="717" y="8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A2FC5CCE-E15D-4C65-A51B-39F2A1F9E8F9}"/>
              </a:ext>
            </a:extLst>
          </p:cNvPr>
          <p:cNvSpPr>
            <a:spLocks/>
          </p:cNvSpPr>
          <p:nvPr/>
        </p:nvSpPr>
        <p:spPr bwMode="auto">
          <a:xfrm>
            <a:off x="812025" y="2788581"/>
            <a:ext cx="618968" cy="211542"/>
          </a:xfrm>
          <a:custGeom>
            <a:avLst/>
            <a:gdLst>
              <a:gd name="T0" fmla="*/ 632 w 728"/>
              <a:gd name="T1" fmla="*/ 242 h 242"/>
              <a:gd name="T2" fmla="*/ 531 w 728"/>
              <a:gd name="T3" fmla="*/ 226 h 242"/>
              <a:gd name="T4" fmla="*/ 466 w 728"/>
              <a:gd name="T5" fmla="*/ 215 h 242"/>
              <a:gd name="T6" fmla="*/ 298 w 728"/>
              <a:gd name="T7" fmla="*/ 192 h 242"/>
              <a:gd name="T8" fmla="*/ 64 w 728"/>
              <a:gd name="T9" fmla="*/ 154 h 242"/>
              <a:gd name="T10" fmla="*/ 4 w 728"/>
              <a:gd name="T11" fmla="*/ 88 h 242"/>
              <a:gd name="T12" fmla="*/ 46 w 728"/>
              <a:gd name="T13" fmla="*/ 11 h 242"/>
              <a:gd name="T14" fmla="*/ 98 w 728"/>
              <a:gd name="T15" fmla="*/ 2 h 242"/>
              <a:gd name="T16" fmla="*/ 346 w 728"/>
              <a:gd name="T17" fmla="*/ 40 h 242"/>
              <a:gd name="T18" fmla="*/ 553 w 728"/>
              <a:gd name="T19" fmla="*/ 74 h 242"/>
              <a:gd name="T20" fmla="*/ 654 w 728"/>
              <a:gd name="T21" fmla="*/ 89 h 242"/>
              <a:gd name="T22" fmla="*/ 716 w 728"/>
              <a:gd name="T23" fmla="*/ 190 h 242"/>
              <a:gd name="T24" fmla="*/ 632 w 728"/>
              <a:gd name="T2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8" h="242">
                <a:moveTo>
                  <a:pt x="632" y="242"/>
                </a:moveTo>
                <a:cubicBezTo>
                  <a:pt x="605" y="238"/>
                  <a:pt x="568" y="232"/>
                  <a:pt x="531" y="226"/>
                </a:cubicBezTo>
                <a:cubicBezTo>
                  <a:pt x="509" y="223"/>
                  <a:pt x="487" y="218"/>
                  <a:pt x="466" y="215"/>
                </a:cubicBezTo>
                <a:cubicBezTo>
                  <a:pt x="410" y="207"/>
                  <a:pt x="354" y="200"/>
                  <a:pt x="298" y="192"/>
                </a:cubicBezTo>
                <a:cubicBezTo>
                  <a:pt x="220" y="180"/>
                  <a:pt x="142" y="167"/>
                  <a:pt x="64" y="154"/>
                </a:cubicBezTo>
                <a:cubicBezTo>
                  <a:pt x="37" y="149"/>
                  <a:pt x="9" y="118"/>
                  <a:pt x="4" y="88"/>
                </a:cubicBezTo>
                <a:cubicBezTo>
                  <a:pt x="0" y="59"/>
                  <a:pt x="18" y="22"/>
                  <a:pt x="46" y="11"/>
                </a:cubicBezTo>
                <a:cubicBezTo>
                  <a:pt x="62" y="4"/>
                  <a:pt x="81" y="0"/>
                  <a:pt x="98" y="2"/>
                </a:cubicBezTo>
                <a:cubicBezTo>
                  <a:pt x="181" y="14"/>
                  <a:pt x="263" y="27"/>
                  <a:pt x="346" y="40"/>
                </a:cubicBezTo>
                <a:cubicBezTo>
                  <a:pt x="415" y="51"/>
                  <a:pt x="484" y="63"/>
                  <a:pt x="553" y="74"/>
                </a:cubicBezTo>
                <a:cubicBezTo>
                  <a:pt x="586" y="80"/>
                  <a:pt x="620" y="85"/>
                  <a:pt x="654" y="89"/>
                </a:cubicBezTo>
                <a:cubicBezTo>
                  <a:pt x="707" y="97"/>
                  <a:pt x="728" y="145"/>
                  <a:pt x="716" y="190"/>
                </a:cubicBezTo>
                <a:cubicBezTo>
                  <a:pt x="707" y="222"/>
                  <a:pt x="679" y="242"/>
                  <a:pt x="632" y="24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265BB47C-24B7-4135-87C4-643A28ED5897}"/>
              </a:ext>
            </a:extLst>
          </p:cNvPr>
          <p:cNvSpPr>
            <a:spLocks/>
          </p:cNvSpPr>
          <p:nvPr/>
        </p:nvSpPr>
        <p:spPr bwMode="auto">
          <a:xfrm>
            <a:off x="2124134" y="2693387"/>
            <a:ext cx="363196" cy="879223"/>
          </a:xfrm>
          <a:custGeom>
            <a:avLst/>
            <a:gdLst>
              <a:gd name="T0" fmla="*/ 0 w 431"/>
              <a:gd name="T1" fmla="*/ 579 h 1005"/>
              <a:gd name="T2" fmla="*/ 45 w 431"/>
              <a:gd name="T3" fmla="*/ 334 h 1005"/>
              <a:gd name="T4" fmla="*/ 210 w 431"/>
              <a:gd name="T5" fmla="*/ 93 h 1005"/>
              <a:gd name="T6" fmla="*/ 338 w 431"/>
              <a:gd name="T7" fmla="*/ 13 h 1005"/>
              <a:gd name="T8" fmla="*/ 420 w 431"/>
              <a:gd name="T9" fmla="*/ 52 h 1005"/>
              <a:gd name="T10" fmla="*/ 385 w 431"/>
              <a:gd name="T11" fmla="*/ 128 h 1005"/>
              <a:gd name="T12" fmla="*/ 244 w 431"/>
              <a:gd name="T13" fmla="*/ 238 h 1005"/>
              <a:gd name="T14" fmla="*/ 153 w 431"/>
              <a:gd name="T15" fmla="*/ 399 h 1005"/>
              <a:gd name="T16" fmla="*/ 139 w 431"/>
              <a:gd name="T17" fmla="*/ 686 h 1005"/>
              <a:gd name="T18" fmla="*/ 259 w 431"/>
              <a:gd name="T19" fmla="*/ 895 h 1005"/>
              <a:gd name="T20" fmla="*/ 258 w 431"/>
              <a:gd name="T21" fmla="*/ 979 h 1005"/>
              <a:gd name="T22" fmla="*/ 170 w 431"/>
              <a:gd name="T23" fmla="*/ 982 h 1005"/>
              <a:gd name="T24" fmla="*/ 42 w 431"/>
              <a:gd name="T25" fmla="*/ 784 h 1005"/>
              <a:gd name="T26" fmla="*/ 0 w 431"/>
              <a:gd name="T27" fmla="*/ 579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1" h="1005">
                <a:moveTo>
                  <a:pt x="0" y="579"/>
                </a:moveTo>
                <a:cubicBezTo>
                  <a:pt x="1" y="484"/>
                  <a:pt x="16" y="408"/>
                  <a:pt x="45" y="334"/>
                </a:cubicBezTo>
                <a:cubicBezTo>
                  <a:pt x="82" y="241"/>
                  <a:pt x="136" y="160"/>
                  <a:pt x="210" y="93"/>
                </a:cubicBezTo>
                <a:cubicBezTo>
                  <a:pt x="247" y="58"/>
                  <a:pt x="290" y="31"/>
                  <a:pt x="338" y="13"/>
                </a:cubicBezTo>
                <a:cubicBezTo>
                  <a:pt x="373" y="0"/>
                  <a:pt x="402" y="14"/>
                  <a:pt x="420" y="52"/>
                </a:cubicBezTo>
                <a:cubicBezTo>
                  <a:pt x="431" y="76"/>
                  <a:pt x="417" y="114"/>
                  <a:pt x="385" y="128"/>
                </a:cubicBezTo>
                <a:cubicBezTo>
                  <a:pt x="328" y="152"/>
                  <a:pt x="284" y="190"/>
                  <a:pt x="244" y="238"/>
                </a:cubicBezTo>
                <a:cubicBezTo>
                  <a:pt x="204" y="287"/>
                  <a:pt x="174" y="340"/>
                  <a:pt x="153" y="399"/>
                </a:cubicBezTo>
                <a:cubicBezTo>
                  <a:pt x="118" y="493"/>
                  <a:pt x="114" y="589"/>
                  <a:pt x="139" y="686"/>
                </a:cubicBezTo>
                <a:cubicBezTo>
                  <a:pt x="159" y="766"/>
                  <a:pt x="202" y="835"/>
                  <a:pt x="259" y="895"/>
                </a:cubicBezTo>
                <a:cubicBezTo>
                  <a:pt x="279" y="916"/>
                  <a:pt x="279" y="959"/>
                  <a:pt x="258" y="979"/>
                </a:cubicBezTo>
                <a:cubicBezTo>
                  <a:pt x="233" y="1004"/>
                  <a:pt x="192" y="1005"/>
                  <a:pt x="170" y="982"/>
                </a:cubicBezTo>
                <a:cubicBezTo>
                  <a:pt x="115" y="924"/>
                  <a:pt x="72" y="858"/>
                  <a:pt x="42" y="784"/>
                </a:cubicBezTo>
                <a:cubicBezTo>
                  <a:pt x="13" y="713"/>
                  <a:pt x="1" y="639"/>
                  <a:pt x="0" y="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705689" y="1618377"/>
            <a:ext cx="5600335" cy="952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5705689" y="2661284"/>
            <a:ext cx="5600335" cy="952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B51B94-506F-4380-A597-06AB89D66D77}"/>
              </a:ext>
            </a:extLst>
          </p:cNvPr>
          <p:cNvSpPr/>
          <p:nvPr/>
        </p:nvSpPr>
        <p:spPr>
          <a:xfrm>
            <a:off x="5705689" y="3704191"/>
            <a:ext cx="5600335" cy="9525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17829E-6DBD-46E2-A0FA-EF1A05D59AA2}"/>
              </a:ext>
            </a:extLst>
          </p:cNvPr>
          <p:cNvSpPr/>
          <p:nvPr/>
        </p:nvSpPr>
        <p:spPr>
          <a:xfrm>
            <a:off x="5705689" y="4755199"/>
            <a:ext cx="5600335" cy="9525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5813112" y="1702253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C2C923">
                    <a:lumMod val="20000"/>
                    <a:lumOff val="8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C2C923">
                  <a:lumMod val="20000"/>
                  <a:lumOff val="80000"/>
                </a:srgb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F1FA9-DFA5-44DD-ACE2-E0B67BEBD639}"/>
              </a:ext>
            </a:extLst>
          </p:cNvPr>
          <p:cNvSpPr txBox="1"/>
          <p:nvPr/>
        </p:nvSpPr>
        <p:spPr>
          <a:xfrm>
            <a:off x="5813112" y="2722531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42AFB6">
                    <a:lumMod val="20000"/>
                    <a:lumOff val="8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42AFB6">
                  <a:lumMod val="20000"/>
                  <a:lumOff val="80000"/>
                </a:srgb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72E19-7853-4F29-A477-B3FC2B9801F4}"/>
              </a:ext>
            </a:extLst>
          </p:cNvPr>
          <p:cNvSpPr txBox="1"/>
          <p:nvPr/>
        </p:nvSpPr>
        <p:spPr>
          <a:xfrm>
            <a:off x="5813112" y="3781310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CB1B4A">
                    <a:lumMod val="20000"/>
                    <a:lumOff val="8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CB1B4A">
                  <a:lumMod val="20000"/>
                  <a:lumOff val="80000"/>
                </a:srgb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DEC08-2D9E-4E4E-9381-354A4120B26C}"/>
              </a:ext>
            </a:extLst>
          </p:cNvPr>
          <p:cNvSpPr txBox="1"/>
          <p:nvPr/>
        </p:nvSpPr>
        <p:spPr>
          <a:xfrm>
            <a:off x="5813112" y="4820838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42AFB6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42AFB6">
                  <a:lumMod val="60000"/>
                  <a:lumOff val="40000"/>
                </a:srgb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806356" y="1702253"/>
            <a:ext cx="4456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1600" b="0" i="0" u="none" strike="noStrike" kern="1200" cap="none" spc="0" normalizeH="0" baseline="0" noProof="0" dirty="0">
                <a:ln>
                  <a:noFill/>
                </a:ln>
                <a:solidFill>
                  <a:srgbClr val="C2C923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Mediante un algoritmo recopilamos toda la información  gubernamental de manera automática.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C2C923">
                  <a:lumMod val="20000"/>
                  <a:lumOff val="8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ADF0-60ED-427C-8750-80ACC702B290}"/>
              </a:ext>
            </a:extLst>
          </p:cNvPr>
          <p:cNvSpPr txBox="1"/>
          <p:nvPr/>
        </p:nvSpPr>
        <p:spPr>
          <a:xfrm>
            <a:off x="6806356" y="2817810"/>
            <a:ext cx="441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1600" b="0" i="0" u="none" strike="noStrike" kern="1200" cap="none" spc="0" normalizeH="0" baseline="0" noProof="0" dirty="0">
                <a:ln>
                  <a:noFill/>
                </a:ln>
                <a:solidFill>
                  <a:srgbClr val="42AFB6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Luego, limpiamos  y depuramos los datos para facilitar el análisis de los mismos 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42AFB6">
                  <a:lumMod val="20000"/>
                  <a:lumOff val="8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8E29FF-87BE-45A8-882B-B961681B3697}"/>
              </a:ext>
            </a:extLst>
          </p:cNvPr>
          <p:cNvSpPr txBox="1"/>
          <p:nvPr/>
        </p:nvSpPr>
        <p:spPr>
          <a:xfrm>
            <a:off x="6806356" y="3764983"/>
            <a:ext cx="437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1600" b="0" i="0" u="none" strike="noStrike" kern="1200" cap="none" spc="0" normalizeH="0" baseline="0" noProof="0" dirty="0">
                <a:ln>
                  <a:noFill/>
                </a:ln>
                <a:solidFill>
                  <a:srgbClr val="CB1B4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Gracias a nuestro sistema hacer la visualización de estos datos mas entendibles  a través de gráficos dinámicos y predictivos.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CB1B4A">
                  <a:lumMod val="20000"/>
                  <a:lumOff val="8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206D10-CBD0-4232-AD3B-0197AEE2F8E0}"/>
              </a:ext>
            </a:extLst>
          </p:cNvPr>
          <p:cNvSpPr txBox="1"/>
          <p:nvPr/>
        </p:nvSpPr>
        <p:spPr>
          <a:xfrm>
            <a:off x="6849565" y="4920865"/>
            <a:ext cx="402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1600" b="0" i="0" u="none" strike="noStrike" kern="1200" cap="none" spc="0" normalizeH="0" baseline="0" noProof="0" dirty="0">
                <a:ln>
                  <a:noFill/>
                </a:ln>
                <a:solidFill>
                  <a:srgbClr val="42AFB6">
                    <a:lumMod val="60000"/>
                    <a:lumOff val="4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Por ultimo,  facilitar a los medios de comunicación la información de veracidad ofrecida por el gobierno para que este llegue a toda la ciudadanía.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42AFB6">
                  <a:lumMod val="60000"/>
                  <a:lumOff val="4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6751595-9F70-4EFE-9250-F0EB55B31968}"/>
              </a:ext>
            </a:extLst>
          </p:cNvPr>
          <p:cNvSpPr>
            <a:spLocks noEditPoints="1"/>
          </p:cNvSpPr>
          <p:nvPr/>
        </p:nvSpPr>
        <p:spPr bwMode="auto">
          <a:xfrm>
            <a:off x="1794189" y="2260150"/>
            <a:ext cx="1821279" cy="3568964"/>
          </a:xfrm>
          <a:custGeom>
            <a:avLst/>
            <a:gdLst>
              <a:gd name="T0" fmla="*/ 0 w 1736"/>
              <a:gd name="T1" fmla="*/ 868 h 3417"/>
              <a:gd name="T2" fmla="*/ 339 w 1736"/>
              <a:gd name="T3" fmla="*/ 1767 h 3417"/>
              <a:gd name="T4" fmla="*/ 430 w 1736"/>
              <a:gd name="T5" fmla="*/ 2129 h 3417"/>
              <a:gd name="T6" fmla="*/ 432 w 1736"/>
              <a:gd name="T7" fmla="*/ 2415 h 3417"/>
              <a:gd name="T8" fmla="*/ 443 w 1736"/>
              <a:gd name="T9" fmla="*/ 2750 h 3417"/>
              <a:gd name="T10" fmla="*/ 581 w 1736"/>
              <a:gd name="T11" fmla="*/ 2994 h 3417"/>
              <a:gd name="T12" fmla="*/ 806 w 1736"/>
              <a:gd name="T13" fmla="*/ 3385 h 3417"/>
              <a:gd name="T14" fmla="*/ 964 w 1736"/>
              <a:gd name="T15" fmla="*/ 3254 h 3417"/>
              <a:gd name="T16" fmla="*/ 1166 w 1736"/>
              <a:gd name="T17" fmla="*/ 2907 h 3417"/>
              <a:gd name="T18" fmla="*/ 1269 w 1736"/>
              <a:gd name="T19" fmla="*/ 2685 h 3417"/>
              <a:gd name="T20" fmla="*/ 1281 w 1736"/>
              <a:gd name="T21" fmla="*/ 2020 h 3417"/>
              <a:gd name="T22" fmla="*/ 1376 w 1736"/>
              <a:gd name="T23" fmla="*/ 1740 h 3417"/>
              <a:gd name="T24" fmla="*/ 1736 w 1736"/>
              <a:gd name="T25" fmla="*/ 868 h 3417"/>
              <a:gd name="T26" fmla="*/ 537 w 1736"/>
              <a:gd name="T27" fmla="*/ 2650 h 3417"/>
              <a:gd name="T28" fmla="*/ 556 w 1736"/>
              <a:gd name="T29" fmla="*/ 2178 h 3417"/>
              <a:gd name="T30" fmla="*/ 673 w 1736"/>
              <a:gd name="T31" fmla="*/ 2197 h 3417"/>
              <a:gd name="T32" fmla="*/ 673 w 1736"/>
              <a:gd name="T33" fmla="*/ 2643 h 3417"/>
              <a:gd name="T34" fmla="*/ 557 w 1736"/>
              <a:gd name="T35" fmla="*/ 2670 h 3417"/>
              <a:gd name="T36" fmla="*/ 902 w 1736"/>
              <a:gd name="T37" fmla="*/ 3175 h 3417"/>
              <a:gd name="T38" fmla="*/ 838 w 1736"/>
              <a:gd name="T39" fmla="*/ 3256 h 3417"/>
              <a:gd name="T40" fmla="*/ 799 w 1736"/>
              <a:gd name="T41" fmla="*/ 3156 h 3417"/>
              <a:gd name="T42" fmla="*/ 893 w 1736"/>
              <a:gd name="T43" fmla="*/ 3156 h 3417"/>
              <a:gd name="T44" fmla="*/ 1130 w 1736"/>
              <a:gd name="T45" fmla="*/ 2786 h 3417"/>
              <a:gd name="T46" fmla="*/ 976 w 1736"/>
              <a:gd name="T47" fmla="*/ 3049 h 3417"/>
              <a:gd name="T48" fmla="*/ 744 w 1736"/>
              <a:gd name="T49" fmla="*/ 3063 h 3417"/>
              <a:gd name="T50" fmla="*/ 597 w 1736"/>
              <a:gd name="T51" fmla="*/ 2835 h 3417"/>
              <a:gd name="T52" fmla="*/ 563 w 1736"/>
              <a:gd name="T53" fmla="*/ 2769 h 3417"/>
              <a:gd name="T54" fmla="*/ 851 w 1736"/>
              <a:gd name="T55" fmla="*/ 2763 h 3417"/>
              <a:gd name="T56" fmla="*/ 1136 w 1736"/>
              <a:gd name="T57" fmla="*/ 2767 h 3417"/>
              <a:gd name="T58" fmla="*/ 779 w 1736"/>
              <a:gd name="T59" fmla="*/ 2199 h 3417"/>
              <a:gd name="T60" fmla="*/ 885 w 1736"/>
              <a:gd name="T61" fmla="*/ 2178 h 3417"/>
              <a:gd name="T62" fmla="*/ 910 w 1736"/>
              <a:gd name="T63" fmla="*/ 2488 h 3417"/>
              <a:gd name="T64" fmla="*/ 885 w 1736"/>
              <a:gd name="T65" fmla="*/ 2670 h 3417"/>
              <a:gd name="T66" fmla="*/ 780 w 1736"/>
              <a:gd name="T67" fmla="*/ 2648 h 3417"/>
              <a:gd name="T68" fmla="*/ 779 w 1736"/>
              <a:gd name="T69" fmla="*/ 2199 h 3417"/>
              <a:gd name="T70" fmla="*/ 1140 w 1736"/>
              <a:gd name="T71" fmla="*/ 2670 h 3417"/>
              <a:gd name="T72" fmla="*/ 1016 w 1736"/>
              <a:gd name="T73" fmla="*/ 2648 h 3417"/>
              <a:gd name="T74" fmla="*/ 1035 w 1736"/>
              <a:gd name="T75" fmla="*/ 2178 h 3417"/>
              <a:gd name="T76" fmla="*/ 1165 w 1736"/>
              <a:gd name="T77" fmla="*/ 2200 h 3417"/>
              <a:gd name="T78" fmla="*/ 1164 w 1736"/>
              <a:gd name="T79" fmla="*/ 2644 h 3417"/>
              <a:gd name="T80" fmla="*/ 1273 w 1736"/>
              <a:gd name="T81" fmla="*/ 1681 h 3417"/>
              <a:gd name="T82" fmla="*/ 1165 w 1736"/>
              <a:gd name="T83" fmla="*/ 2028 h 3417"/>
              <a:gd name="T84" fmla="*/ 850 w 1736"/>
              <a:gd name="T85" fmla="*/ 2055 h 3417"/>
              <a:gd name="T86" fmla="*/ 537 w 1736"/>
              <a:gd name="T87" fmla="*/ 2031 h 3417"/>
              <a:gd name="T88" fmla="*/ 412 w 1736"/>
              <a:gd name="T89" fmla="*/ 1638 h 3417"/>
              <a:gd name="T90" fmla="*/ 868 w 1736"/>
              <a:gd name="T91" fmla="*/ 123 h 3417"/>
              <a:gd name="T92" fmla="*/ 1307 w 1736"/>
              <a:gd name="T93" fmla="*/ 1617 h 3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6" h="3417">
                <a:moveTo>
                  <a:pt x="868" y="0"/>
                </a:moveTo>
                <a:cubicBezTo>
                  <a:pt x="389" y="0"/>
                  <a:pt x="0" y="389"/>
                  <a:pt x="0" y="868"/>
                </a:cubicBezTo>
                <a:cubicBezTo>
                  <a:pt x="0" y="1232"/>
                  <a:pt x="226" y="1534"/>
                  <a:pt x="255" y="1591"/>
                </a:cubicBezTo>
                <a:cubicBezTo>
                  <a:pt x="283" y="1649"/>
                  <a:pt x="314" y="1708"/>
                  <a:pt x="339" y="1767"/>
                </a:cubicBezTo>
                <a:cubicBezTo>
                  <a:pt x="360" y="1819"/>
                  <a:pt x="376" y="1874"/>
                  <a:pt x="394" y="1927"/>
                </a:cubicBezTo>
                <a:cubicBezTo>
                  <a:pt x="416" y="1993"/>
                  <a:pt x="428" y="2060"/>
                  <a:pt x="430" y="2129"/>
                </a:cubicBezTo>
                <a:cubicBezTo>
                  <a:pt x="434" y="2224"/>
                  <a:pt x="431" y="2320"/>
                  <a:pt x="431" y="2415"/>
                </a:cubicBezTo>
                <a:cubicBezTo>
                  <a:pt x="432" y="2415"/>
                  <a:pt x="432" y="2415"/>
                  <a:pt x="432" y="2415"/>
                </a:cubicBezTo>
                <a:cubicBezTo>
                  <a:pt x="432" y="2511"/>
                  <a:pt x="431" y="2608"/>
                  <a:pt x="432" y="2704"/>
                </a:cubicBezTo>
                <a:cubicBezTo>
                  <a:pt x="433" y="2720"/>
                  <a:pt x="436" y="2737"/>
                  <a:pt x="443" y="2750"/>
                </a:cubicBezTo>
                <a:cubicBezTo>
                  <a:pt x="459" y="2782"/>
                  <a:pt x="479" y="2812"/>
                  <a:pt x="496" y="2843"/>
                </a:cubicBezTo>
                <a:cubicBezTo>
                  <a:pt x="525" y="2893"/>
                  <a:pt x="553" y="2944"/>
                  <a:pt x="581" y="2994"/>
                </a:cubicBezTo>
                <a:cubicBezTo>
                  <a:pt x="615" y="3053"/>
                  <a:pt x="650" y="3111"/>
                  <a:pt x="683" y="3170"/>
                </a:cubicBezTo>
                <a:cubicBezTo>
                  <a:pt x="725" y="3242"/>
                  <a:pt x="765" y="3313"/>
                  <a:pt x="806" y="3385"/>
                </a:cubicBezTo>
                <a:cubicBezTo>
                  <a:pt x="825" y="3417"/>
                  <a:pt x="867" y="3416"/>
                  <a:pt x="886" y="3384"/>
                </a:cubicBezTo>
                <a:cubicBezTo>
                  <a:pt x="911" y="3340"/>
                  <a:pt x="937" y="3297"/>
                  <a:pt x="964" y="3254"/>
                </a:cubicBezTo>
                <a:cubicBezTo>
                  <a:pt x="1008" y="3178"/>
                  <a:pt x="1052" y="3102"/>
                  <a:pt x="1096" y="3026"/>
                </a:cubicBezTo>
                <a:cubicBezTo>
                  <a:pt x="1120" y="2986"/>
                  <a:pt x="1143" y="2947"/>
                  <a:pt x="1166" y="2907"/>
                </a:cubicBezTo>
                <a:cubicBezTo>
                  <a:pt x="1191" y="2865"/>
                  <a:pt x="1215" y="2823"/>
                  <a:pt x="1239" y="2782"/>
                </a:cubicBezTo>
                <a:cubicBezTo>
                  <a:pt x="1258" y="2752"/>
                  <a:pt x="1270" y="2722"/>
                  <a:pt x="1269" y="2685"/>
                </a:cubicBezTo>
                <a:cubicBezTo>
                  <a:pt x="1268" y="2504"/>
                  <a:pt x="1269" y="2322"/>
                  <a:pt x="1269" y="2141"/>
                </a:cubicBezTo>
                <a:cubicBezTo>
                  <a:pt x="1269" y="2101"/>
                  <a:pt x="1273" y="2060"/>
                  <a:pt x="1281" y="2020"/>
                </a:cubicBezTo>
                <a:cubicBezTo>
                  <a:pt x="1292" y="1971"/>
                  <a:pt x="1306" y="1922"/>
                  <a:pt x="1321" y="1875"/>
                </a:cubicBezTo>
                <a:cubicBezTo>
                  <a:pt x="1337" y="1829"/>
                  <a:pt x="1355" y="1783"/>
                  <a:pt x="1376" y="1740"/>
                </a:cubicBezTo>
                <a:cubicBezTo>
                  <a:pt x="1404" y="1682"/>
                  <a:pt x="1437" y="1627"/>
                  <a:pt x="1467" y="1570"/>
                </a:cubicBezTo>
                <a:cubicBezTo>
                  <a:pt x="1500" y="1510"/>
                  <a:pt x="1736" y="1180"/>
                  <a:pt x="1736" y="868"/>
                </a:cubicBezTo>
                <a:cubicBezTo>
                  <a:pt x="1736" y="389"/>
                  <a:pt x="1347" y="0"/>
                  <a:pt x="868" y="0"/>
                </a:cubicBezTo>
                <a:close/>
                <a:moveTo>
                  <a:pt x="537" y="2650"/>
                </a:moveTo>
                <a:cubicBezTo>
                  <a:pt x="537" y="2499"/>
                  <a:pt x="537" y="2348"/>
                  <a:pt x="537" y="2197"/>
                </a:cubicBezTo>
                <a:cubicBezTo>
                  <a:pt x="537" y="2183"/>
                  <a:pt x="542" y="2178"/>
                  <a:pt x="556" y="2178"/>
                </a:cubicBezTo>
                <a:cubicBezTo>
                  <a:pt x="589" y="2178"/>
                  <a:pt x="622" y="2179"/>
                  <a:pt x="655" y="2178"/>
                </a:cubicBezTo>
                <a:cubicBezTo>
                  <a:pt x="669" y="2178"/>
                  <a:pt x="673" y="2183"/>
                  <a:pt x="673" y="2197"/>
                </a:cubicBezTo>
                <a:cubicBezTo>
                  <a:pt x="673" y="2273"/>
                  <a:pt x="673" y="2348"/>
                  <a:pt x="673" y="2424"/>
                </a:cubicBezTo>
                <a:cubicBezTo>
                  <a:pt x="673" y="2497"/>
                  <a:pt x="673" y="2570"/>
                  <a:pt x="673" y="2643"/>
                </a:cubicBezTo>
                <a:cubicBezTo>
                  <a:pt x="673" y="2670"/>
                  <a:pt x="673" y="2670"/>
                  <a:pt x="647" y="2670"/>
                </a:cubicBezTo>
                <a:cubicBezTo>
                  <a:pt x="617" y="2670"/>
                  <a:pt x="587" y="2669"/>
                  <a:pt x="557" y="2670"/>
                </a:cubicBezTo>
                <a:cubicBezTo>
                  <a:pt x="543" y="2670"/>
                  <a:pt x="537" y="2665"/>
                  <a:pt x="537" y="2650"/>
                </a:cubicBezTo>
                <a:close/>
                <a:moveTo>
                  <a:pt x="902" y="3175"/>
                </a:moveTo>
                <a:cubicBezTo>
                  <a:pt x="887" y="3202"/>
                  <a:pt x="871" y="3229"/>
                  <a:pt x="855" y="3255"/>
                </a:cubicBezTo>
                <a:cubicBezTo>
                  <a:pt x="851" y="3263"/>
                  <a:pt x="844" y="3266"/>
                  <a:pt x="838" y="3256"/>
                </a:cubicBezTo>
                <a:cubicBezTo>
                  <a:pt x="822" y="3227"/>
                  <a:pt x="804" y="3198"/>
                  <a:pt x="788" y="3169"/>
                </a:cubicBezTo>
                <a:cubicBezTo>
                  <a:pt x="783" y="3159"/>
                  <a:pt x="791" y="3157"/>
                  <a:pt x="799" y="3156"/>
                </a:cubicBezTo>
                <a:cubicBezTo>
                  <a:pt x="814" y="3156"/>
                  <a:pt x="831" y="3156"/>
                  <a:pt x="847" y="3156"/>
                </a:cubicBezTo>
                <a:cubicBezTo>
                  <a:pt x="863" y="3156"/>
                  <a:pt x="878" y="3156"/>
                  <a:pt x="893" y="3156"/>
                </a:cubicBezTo>
                <a:cubicBezTo>
                  <a:pt x="906" y="3157"/>
                  <a:pt x="909" y="3163"/>
                  <a:pt x="902" y="3175"/>
                </a:cubicBezTo>
                <a:close/>
                <a:moveTo>
                  <a:pt x="1130" y="2786"/>
                </a:moveTo>
                <a:cubicBezTo>
                  <a:pt x="1102" y="2836"/>
                  <a:pt x="1072" y="2885"/>
                  <a:pt x="1043" y="2935"/>
                </a:cubicBezTo>
                <a:cubicBezTo>
                  <a:pt x="1020" y="2973"/>
                  <a:pt x="998" y="3011"/>
                  <a:pt x="976" y="3049"/>
                </a:cubicBezTo>
                <a:cubicBezTo>
                  <a:pt x="970" y="3059"/>
                  <a:pt x="963" y="3063"/>
                  <a:pt x="952" y="3063"/>
                </a:cubicBezTo>
                <a:cubicBezTo>
                  <a:pt x="882" y="3063"/>
                  <a:pt x="813" y="3063"/>
                  <a:pt x="744" y="3063"/>
                </a:cubicBezTo>
                <a:cubicBezTo>
                  <a:pt x="732" y="3063"/>
                  <a:pt x="725" y="3058"/>
                  <a:pt x="719" y="3049"/>
                </a:cubicBezTo>
                <a:cubicBezTo>
                  <a:pt x="678" y="2977"/>
                  <a:pt x="637" y="2906"/>
                  <a:pt x="597" y="2835"/>
                </a:cubicBezTo>
                <a:cubicBezTo>
                  <a:pt x="587" y="2818"/>
                  <a:pt x="577" y="2801"/>
                  <a:pt x="568" y="2784"/>
                </a:cubicBezTo>
                <a:cubicBezTo>
                  <a:pt x="565" y="2779"/>
                  <a:pt x="565" y="2774"/>
                  <a:pt x="563" y="2769"/>
                </a:cubicBezTo>
                <a:cubicBezTo>
                  <a:pt x="568" y="2767"/>
                  <a:pt x="573" y="2764"/>
                  <a:pt x="578" y="2764"/>
                </a:cubicBezTo>
                <a:cubicBezTo>
                  <a:pt x="669" y="2763"/>
                  <a:pt x="760" y="2763"/>
                  <a:pt x="851" y="2763"/>
                </a:cubicBezTo>
                <a:cubicBezTo>
                  <a:pt x="940" y="2763"/>
                  <a:pt x="1030" y="2763"/>
                  <a:pt x="1119" y="2763"/>
                </a:cubicBezTo>
                <a:cubicBezTo>
                  <a:pt x="1124" y="2763"/>
                  <a:pt x="1131" y="2766"/>
                  <a:pt x="1136" y="2767"/>
                </a:cubicBezTo>
                <a:cubicBezTo>
                  <a:pt x="1135" y="2774"/>
                  <a:pt x="1133" y="2781"/>
                  <a:pt x="1130" y="2786"/>
                </a:cubicBezTo>
                <a:close/>
                <a:moveTo>
                  <a:pt x="779" y="2199"/>
                </a:moveTo>
                <a:cubicBezTo>
                  <a:pt x="779" y="2183"/>
                  <a:pt x="783" y="2178"/>
                  <a:pt x="799" y="2178"/>
                </a:cubicBezTo>
                <a:cubicBezTo>
                  <a:pt x="828" y="2179"/>
                  <a:pt x="856" y="2178"/>
                  <a:pt x="885" y="2178"/>
                </a:cubicBezTo>
                <a:cubicBezTo>
                  <a:pt x="908" y="2178"/>
                  <a:pt x="909" y="2179"/>
                  <a:pt x="910" y="2203"/>
                </a:cubicBezTo>
                <a:cubicBezTo>
                  <a:pt x="910" y="2298"/>
                  <a:pt x="910" y="2393"/>
                  <a:pt x="910" y="2488"/>
                </a:cubicBezTo>
                <a:cubicBezTo>
                  <a:pt x="910" y="2539"/>
                  <a:pt x="910" y="2592"/>
                  <a:pt x="909" y="2644"/>
                </a:cubicBezTo>
                <a:cubicBezTo>
                  <a:pt x="909" y="2668"/>
                  <a:pt x="907" y="2670"/>
                  <a:pt x="885" y="2670"/>
                </a:cubicBezTo>
                <a:cubicBezTo>
                  <a:pt x="857" y="2670"/>
                  <a:pt x="829" y="2670"/>
                  <a:pt x="800" y="2670"/>
                </a:cubicBezTo>
                <a:cubicBezTo>
                  <a:pt x="781" y="2669"/>
                  <a:pt x="780" y="2668"/>
                  <a:pt x="780" y="2648"/>
                </a:cubicBezTo>
                <a:cubicBezTo>
                  <a:pt x="779" y="2574"/>
                  <a:pt x="779" y="2499"/>
                  <a:pt x="779" y="2424"/>
                </a:cubicBezTo>
                <a:cubicBezTo>
                  <a:pt x="779" y="2349"/>
                  <a:pt x="780" y="2274"/>
                  <a:pt x="779" y="2199"/>
                </a:cubicBezTo>
                <a:close/>
                <a:moveTo>
                  <a:pt x="1164" y="2644"/>
                </a:moveTo>
                <a:cubicBezTo>
                  <a:pt x="1164" y="2668"/>
                  <a:pt x="1162" y="2670"/>
                  <a:pt x="1140" y="2670"/>
                </a:cubicBezTo>
                <a:cubicBezTo>
                  <a:pt x="1105" y="2670"/>
                  <a:pt x="1071" y="2669"/>
                  <a:pt x="1036" y="2670"/>
                </a:cubicBezTo>
                <a:cubicBezTo>
                  <a:pt x="1021" y="2670"/>
                  <a:pt x="1016" y="2663"/>
                  <a:pt x="1016" y="2648"/>
                </a:cubicBezTo>
                <a:cubicBezTo>
                  <a:pt x="1016" y="2498"/>
                  <a:pt x="1016" y="2348"/>
                  <a:pt x="1016" y="2197"/>
                </a:cubicBezTo>
                <a:cubicBezTo>
                  <a:pt x="1016" y="2183"/>
                  <a:pt x="1021" y="2178"/>
                  <a:pt x="1035" y="2178"/>
                </a:cubicBezTo>
                <a:cubicBezTo>
                  <a:pt x="1072" y="2178"/>
                  <a:pt x="1108" y="2179"/>
                  <a:pt x="1144" y="2178"/>
                </a:cubicBezTo>
                <a:cubicBezTo>
                  <a:pt x="1161" y="2178"/>
                  <a:pt x="1165" y="2184"/>
                  <a:pt x="1165" y="2200"/>
                </a:cubicBezTo>
                <a:cubicBezTo>
                  <a:pt x="1164" y="2275"/>
                  <a:pt x="1164" y="2349"/>
                  <a:pt x="1164" y="2423"/>
                </a:cubicBezTo>
                <a:cubicBezTo>
                  <a:pt x="1164" y="2497"/>
                  <a:pt x="1165" y="2570"/>
                  <a:pt x="1164" y="2644"/>
                </a:cubicBezTo>
                <a:close/>
                <a:moveTo>
                  <a:pt x="1307" y="1617"/>
                </a:moveTo>
                <a:cubicBezTo>
                  <a:pt x="1295" y="1638"/>
                  <a:pt x="1284" y="1659"/>
                  <a:pt x="1273" y="1681"/>
                </a:cubicBezTo>
                <a:cubicBezTo>
                  <a:pt x="1246" y="1731"/>
                  <a:pt x="1222" y="1783"/>
                  <a:pt x="1202" y="1836"/>
                </a:cubicBezTo>
                <a:cubicBezTo>
                  <a:pt x="1180" y="1897"/>
                  <a:pt x="1165" y="1961"/>
                  <a:pt x="1165" y="2028"/>
                </a:cubicBezTo>
                <a:cubicBezTo>
                  <a:pt x="1164" y="2054"/>
                  <a:pt x="1163" y="2055"/>
                  <a:pt x="1137" y="2055"/>
                </a:cubicBezTo>
                <a:cubicBezTo>
                  <a:pt x="1042" y="2055"/>
                  <a:pt x="945" y="2055"/>
                  <a:pt x="850" y="2055"/>
                </a:cubicBezTo>
                <a:cubicBezTo>
                  <a:pt x="754" y="2055"/>
                  <a:pt x="658" y="2055"/>
                  <a:pt x="561" y="2055"/>
                </a:cubicBezTo>
                <a:cubicBezTo>
                  <a:pt x="540" y="2055"/>
                  <a:pt x="538" y="2053"/>
                  <a:pt x="537" y="2031"/>
                </a:cubicBezTo>
                <a:cubicBezTo>
                  <a:pt x="534" y="1969"/>
                  <a:pt x="522" y="1909"/>
                  <a:pt x="502" y="1850"/>
                </a:cubicBezTo>
                <a:cubicBezTo>
                  <a:pt x="479" y="1776"/>
                  <a:pt x="448" y="1706"/>
                  <a:pt x="412" y="1638"/>
                </a:cubicBezTo>
                <a:cubicBezTo>
                  <a:pt x="404" y="1623"/>
                  <a:pt x="120" y="1212"/>
                  <a:pt x="123" y="868"/>
                </a:cubicBezTo>
                <a:cubicBezTo>
                  <a:pt x="127" y="457"/>
                  <a:pt x="457" y="123"/>
                  <a:pt x="868" y="123"/>
                </a:cubicBezTo>
                <a:cubicBezTo>
                  <a:pt x="1279" y="123"/>
                  <a:pt x="1619" y="457"/>
                  <a:pt x="1613" y="868"/>
                </a:cubicBezTo>
                <a:cubicBezTo>
                  <a:pt x="1608" y="1184"/>
                  <a:pt x="1305" y="1618"/>
                  <a:pt x="1307" y="16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4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4" grpId="0"/>
      <p:bldP spid="25" grpId="0"/>
      <p:bldP spid="26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749751" y="2012747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7647183" y="2314693"/>
            <a:ext cx="3601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No se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cobrará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s-PA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por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s-PA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ingresar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ninguno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de los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recursos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749751" y="3312397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749751" y="4723811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647183" y="1993763"/>
            <a:ext cx="277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GRATUITO 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69279-16FD-4A80-99DF-6C485353C880}"/>
              </a:ext>
            </a:extLst>
          </p:cNvPr>
          <p:cNvSpPr txBox="1"/>
          <p:nvPr/>
        </p:nvSpPr>
        <p:spPr>
          <a:xfrm>
            <a:off x="7647183" y="3580720"/>
            <a:ext cx="335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Fácil accesibilidad a los datos recopilados.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647183" y="3247594"/>
            <a:ext cx="277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C</a:t>
            </a:r>
            <a:r>
              <a:rPr kumimoji="0" lang="es-419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ANAl</a:t>
            </a:r>
            <a:r>
              <a:rPr kumimoji="0" lang="es-419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07854E-7A9D-4676-B80A-0FE9D0109C4E}"/>
              </a:ext>
            </a:extLst>
          </p:cNvPr>
          <p:cNvSpPr txBox="1"/>
          <p:nvPr/>
        </p:nvSpPr>
        <p:spPr>
          <a:xfrm>
            <a:off x="7649327" y="5014703"/>
            <a:ext cx="374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Se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necesita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crear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porque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la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transparencia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que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nos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afecta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cada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uno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nosotros</a:t>
            </a:r>
            <a:r>
              <a:rPr kumimoji="0" lang="es-PA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; como sociedad y país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647183" y="4721957"/>
            <a:ext cx="277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Noto Sans" panose="020B0502040504020204" pitchFamily="34"/>
                <a:cs typeface="Noto Sans" panose="020B0502040504020204" pitchFamily="34"/>
              </a:rPr>
              <a:t>INTERÉS 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SemiBold Condensed" panose="020B0502040204020203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34A315FD-8580-4173-8441-3772E353524D}"/>
              </a:ext>
            </a:extLst>
          </p:cNvPr>
          <p:cNvSpPr txBox="1"/>
          <p:nvPr/>
        </p:nvSpPr>
        <p:spPr>
          <a:xfrm>
            <a:off x="2237172" y="-24469"/>
            <a:ext cx="6963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ExtBd" panose="020B0902040504020204" pitchFamily="34"/>
                <a:cs typeface="Noto Sans Disp ExtBd" panose="020B0902040504020204" pitchFamily="34"/>
              </a:rPr>
              <a:t>DATA</a:t>
            </a:r>
            <a:r>
              <a:rPr kumimoji="0" lang="es-419" sz="8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ExtBd" panose="020B0902040504020204" pitchFamily="34"/>
                <a:cs typeface="Noto Sans Disp ExtBd" panose="020B0902040504020204" pitchFamily="34"/>
              </a:rPr>
              <a:t>EASY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22545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945712" y="897404"/>
            <a:ext cx="105889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Hacer cambios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endParaRPr kumimoji="0" lang="es-419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oper Black" panose="0208090404030B020404" pitchFamily="18" charset="0"/>
              <a:ea typeface="Noto Sans Disp SemCond SemBd" panose="020B0702040504020204" pitchFamily="34"/>
              <a:cs typeface="Noto Sans Disp SemCond SemBd" panose="020B0702040504020204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6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Construir inicios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endParaRPr kumimoji="0" lang="es-419" sz="6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oper Black" panose="0208090404030B020404" pitchFamily="18" charset="0"/>
              <a:ea typeface="Noto Sans Disp SemCond SemBd" panose="020B0702040504020204" pitchFamily="34"/>
              <a:cs typeface="Noto Sans Disp SemCond SemBd" panose="020B0702040504020204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6000" b="0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Proponer funciones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6000" b="0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Promover transparencia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6000" b="0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Hacer uso de lo aprendido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endParaRPr kumimoji="0" lang="es-419" sz="60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oper Black" panose="0208090404030B020404" pitchFamily="18" charset="0"/>
              <a:ea typeface="Noto Sans Disp SemCond SemBd" panose="020B0702040504020204" pitchFamily="34"/>
              <a:cs typeface="Noto Sans Disp SemCond SemBd" panose="020B0702040504020204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6000" b="0" i="0" u="none" strike="noStrike" kern="1200" cap="none" spc="0" normalizeH="0" baseline="0" noProof="0" dirty="0">
                <a:ln>
                  <a:noFill/>
                </a:ln>
                <a:solidFill>
                  <a:srgbClr val="007A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Mejoramiento social</a:t>
            </a:r>
            <a:endParaRPr kumimoji="0" lang="en-GB" sz="66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oper Black" panose="0208090404030B020404" pitchFamily="18" charset="0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3284502" y="5888638"/>
            <a:ext cx="84531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942777" y="-1472509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1272929" y="-1341298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10938986" y="-1706136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C5F5F-FB68-4BF3-94D9-3EFE192598B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3187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-279389" y="2598050"/>
            <a:ext cx="128396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“ Realiza el cambio para la </a:t>
            </a:r>
            <a:r>
              <a:rPr kumimoji="0" lang="es-419" sz="5400" b="0" i="0" u="none" strike="noStrike" kern="1200" cap="none" spc="0" normalizeH="0" baseline="0" noProof="0" dirty="0">
                <a:ln>
                  <a:noFill/>
                </a:ln>
                <a:solidFill>
                  <a:srgbClr val="007A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excelencia</a:t>
            </a:r>
            <a:r>
              <a:rPr kumimoji="0" lang="es-419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oper Black" panose="0208090404030B020404" pitchFamily="18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3284502" y="5888638"/>
            <a:ext cx="84531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902147" y="-1433583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1272929" y="-1302373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10191001" y="-2521919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C5F5F-FB68-4BF3-94D9-3EFE192598B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796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14658</TotalTime>
  <Words>279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Bahnschrift SemiBold Condensed</vt:lpstr>
      <vt:lpstr>Calibri</vt:lpstr>
      <vt:lpstr>Calibri Light</vt:lpstr>
      <vt:lpstr>Cooper Black</vt:lpstr>
      <vt:lpstr>Noto Sans</vt:lpstr>
      <vt:lpstr>Noto Sans Disp ExtBd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fernando cutire</cp:lastModifiedBy>
  <cp:revision>1047</cp:revision>
  <dcterms:created xsi:type="dcterms:W3CDTF">2017-12-05T16:25:52Z</dcterms:created>
  <dcterms:modified xsi:type="dcterms:W3CDTF">2019-09-29T14:50:39Z</dcterms:modified>
</cp:coreProperties>
</file>