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66" r:id="rId6"/>
    <p:sldId id="259" r:id="rId7"/>
    <p:sldId id="264" r:id="rId8"/>
    <p:sldId id="260" r:id="rId9"/>
    <p:sldId id="267" r:id="rId10"/>
    <p:sldId id="268" r:id="rId11"/>
    <p:sldId id="263" r:id="rId12"/>
    <p:sldId id="261" r:id="rId13"/>
    <p:sldId id="269" r:id="rId14"/>
    <p:sldId id="262" r:id="rId15"/>
    <p:sldId id="270" r:id="rId16"/>
    <p:sldId id="271" r:id="rId17"/>
  </p:sldIdLst>
  <p:sldSz cx="12192000" cy="6858000"/>
  <p:notesSz cx="6858000" cy="9144000"/>
  <p:defaultTextStyle>
    <a:defPPr>
      <a:defRPr lang="es-P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51DD14-13CD-4973-8EFF-63CD4A4C20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409EDAA-A2D3-4E6F-95B8-D8C71122FB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6A37E8-F74F-4775-9AB9-722DA126E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360F-97AE-47CD-B3CC-7B7615DA9423}" type="datetimeFigureOut">
              <a:rPr lang="es-PA" smtClean="0"/>
              <a:t>09/29/2019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A8F7B8-C528-413A-A68B-97BE5070D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117583-7B46-4500-A784-54C1E502F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6037-C4A6-408F-9E4F-539E28B265C0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31595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B4E094-6423-4EBD-AB3F-015837A4E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779D95F-D631-4F36-83CA-BD5A1355C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402B70-4BF7-4C13-8EF1-1DF277732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360F-97AE-47CD-B3CC-7B7615DA9423}" type="datetimeFigureOut">
              <a:rPr lang="es-PA" smtClean="0"/>
              <a:t>09/29/2019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6752C8-AD58-413F-94E0-77186799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BB73A0-1814-4581-82B6-B750BFF01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6037-C4A6-408F-9E4F-539E28B265C0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090377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01A83AB-1B21-4A6E-9295-F2987A8943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F7BC76A-BABF-4E56-AAB1-8B2BE4F8D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8A7BDE-01F5-494E-82D5-7FC102137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360F-97AE-47CD-B3CC-7B7615DA9423}" type="datetimeFigureOut">
              <a:rPr lang="es-PA" smtClean="0"/>
              <a:t>09/29/2019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26CCF9-744D-4A16-97CC-6FB9DFEF5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BE90E5-6E43-4981-BB14-32C81A899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6037-C4A6-408F-9E4F-539E28B265C0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004363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664A48-ACD8-431D-97C0-82FFF421B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662E26-52DC-4F37-8A4B-F5F70355C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7981F7-8F8F-44A4-903B-07065CD9F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360F-97AE-47CD-B3CC-7B7615DA9423}" type="datetimeFigureOut">
              <a:rPr lang="es-PA" smtClean="0"/>
              <a:t>09/29/2019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99CCAA-044C-49F9-89C8-46D114A65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5DB7B7-6E01-4EDF-A247-6D6D8BB17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6037-C4A6-408F-9E4F-539E28B265C0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949033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FDECED-E10F-4056-B124-AE3198204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289D5C0-B999-4BF4-AC39-7133270BB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C404F9-DDB1-483F-B0C3-15A201570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360F-97AE-47CD-B3CC-7B7615DA9423}" type="datetimeFigureOut">
              <a:rPr lang="es-PA" smtClean="0"/>
              <a:t>09/29/2019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38C6D7-D0F8-40C5-8158-58B29EF2F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60466A-4A7C-4ED0-B8BE-A42B3D1A1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6037-C4A6-408F-9E4F-539E28B265C0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874884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CA9107-5370-40DB-8B08-05E64244E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977A9A-56B0-4CA1-A331-94957B4064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3246230-45AC-4619-B1EF-4DBD8DF61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B410682-2E79-4272-833E-E5EA888DD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360F-97AE-47CD-B3CC-7B7615DA9423}" type="datetimeFigureOut">
              <a:rPr lang="es-PA" smtClean="0"/>
              <a:t>09/29/2019</a:t>
            </a:fld>
            <a:endParaRPr lang="es-PA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9A415A5-CEEC-47B2-AF9C-D94C886AD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6F3FAB0-AC49-43B1-B323-1860C3448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6037-C4A6-408F-9E4F-539E28B265C0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604186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5D116C-8572-46B1-BC67-0571E9D42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5B1C11-F501-408B-AFC9-80A815EF0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8227D0F-E60C-4516-B617-B6C121B8E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6E87145-48F5-4FA9-8890-A17A0F90DE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6E4BF5F-96A2-4A34-8563-21A4104A16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C9A4473-E456-4945-8A2A-B8CF9C949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360F-97AE-47CD-B3CC-7B7615DA9423}" type="datetimeFigureOut">
              <a:rPr lang="es-PA" smtClean="0"/>
              <a:t>09/29/2019</a:t>
            </a:fld>
            <a:endParaRPr lang="es-PA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45480BD-DB71-4FCD-959F-75E0982EC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4906639-370D-49BD-A006-D8D641A3C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6037-C4A6-408F-9E4F-539E28B265C0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40323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4DCC62-32B9-4B8D-A5EE-AFF07F25D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7A7348B-801B-4F12-B277-A59A323AE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360F-97AE-47CD-B3CC-7B7615DA9423}" type="datetimeFigureOut">
              <a:rPr lang="es-PA" smtClean="0"/>
              <a:t>09/29/2019</a:t>
            </a:fld>
            <a:endParaRPr lang="es-PA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0F42747-2DEB-4EEF-9307-4196A5336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951B7A2-993D-4F69-B15E-E25E620BA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6037-C4A6-408F-9E4F-539E28B265C0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799883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B79936B-4355-46B8-80F9-7C917FE38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360F-97AE-47CD-B3CC-7B7615DA9423}" type="datetimeFigureOut">
              <a:rPr lang="es-PA" smtClean="0"/>
              <a:t>09/29/2019</a:t>
            </a:fld>
            <a:endParaRPr lang="es-PA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A58D5CB-2D43-4EE7-A5D5-B5E7A0CB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BD7BE80-3C2D-4A34-B56D-13B5BEAE6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6037-C4A6-408F-9E4F-539E28B265C0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323994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A388C6-AF46-4612-8C24-A2EDC27DE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FE60B5-C4F1-41BF-9C3E-E561861D2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3756525-76AA-497C-AC20-1428C1F07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51C309B-A76F-4EF9-A1E6-B35F682C0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360F-97AE-47CD-B3CC-7B7615DA9423}" type="datetimeFigureOut">
              <a:rPr lang="es-PA" smtClean="0"/>
              <a:t>09/29/2019</a:t>
            </a:fld>
            <a:endParaRPr lang="es-PA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DF9E08C-5C9B-45D8-847B-8DA4B967A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695E2D-0D64-4FCD-90FA-BB97D533C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6037-C4A6-408F-9E4F-539E28B265C0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259022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2ADAAA-C281-45DC-A49D-1DFE8B33A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189BD4D-6304-48BA-B73A-092C3293BA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A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5710EEB-B059-4D7F-804C-B81AF0CC2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49C86D1-E59F-4408-BCFC-6306CB5ED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360F-97AE-47CD-B3CC-7B7615DA9423}" type="datetimeFigureOut">
              <a:rPr lang="es-PA" smtClean="0"/>
              <a:t>09/29/2019</a:t>
            </a:fld>
            <a:endParaRPr lang="es-PA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1A11AFE-2618-4CF5-8686-6B0A45709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0F7371A-6848-4781-A4D1-C00A450E2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6037-C4A6-408F-9E4F-539E28B265C0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875419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7CFF5BA-FC98-40DB-B399-EDD9D84DE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AE2F420-2A65-4FDE-93A1-604446B6A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C3455F-97B0-4D67-BB76-899CEFE998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1360F-97AE-47CD-B3CC-7B7615DA9423}" type="datetimeFigureOut">
              <a:rPr lang="es-PA" smtClean="0"/>
              <a:t>09/29/2019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E53447-936A-4E3F-9EDC-D397F9DB1D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2ACF76-5CF7-4B92-A6CD-D908652638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C6037-C4A6-408F-9E4F-539E28B265C0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318542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7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12.xml"/><Relationship Id="rId4" Type="http://schemas.openxmlformats.org/officeDocument/2006/relationships/slide" Target="slide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slide" Target="slide8.xml"/><Relationship Id="rId4" Type="http://schemas.openxmlformats.org/officeDocument/2006/relationships/slide" Target="slide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7" Type="http://schemas.openxmlformats.org/officeDocument/2006/relationships/image" Target="../media/image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14.xml"/><Relationship Id="rId4" Type="http://schemas.openxmlformats.org/officeDocument/2006/relationships/slide" Target="slide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image" Target="../media/image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slide" Target="slide11.xml"/><Relationship Id="rId4" Type="http://schemas.openxmlformats.org/officeDocument/2006/relationships/slide" Target="slide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slide" Target="slide12.xml"/><Relationship Id="rId4" Type="http://schemas.openxmlformats.org/officeDocument/2006/relationships/slide" Target="slide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slide" Target="slid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.xml"/><Relationship Id="rId4" Type="http://schemas.openxmlformats.org/officeDocument/2006/relationships/slide" Target="slide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4" Type="http://schemas.openxmlformats.org/officeDocument/2006/relationships/slide" Target="slide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slide" Target="slide4.xml"/><Relationship Id="rId4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image" Target="../media/image1.png"/><Relationship Id="rId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slide" Target="slide8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7" Type="http://schemas.openxmlformats.org/officeDocument/2006/relationships/slide" Target="slide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slide" Target="slide10.xml"/><Relationship Id="rId4" Type="http://schemas.openxmlformats.org/officeDocument/2006/relationships/slide" Target="slide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7A823084-33A6-49B3-A6F9-1A81A1419A76}"/>
              </a:ext>
            </a:extLst>
          </p:cNvPr>
          <p:cNvSpPr/>
          <p:nvPr/>
        </p:nvSpPr>
        <p:spPr>
          <a:xfrm>
            <a:off x="0" y="-3717"/>
            <a:ext cx="12192000" cy="1756279"/>
          </a:xfrm>
          <a:prstGeom prst="roundRect">
            <a:avLst>
              <a:gd name="adj" fmla="val 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24CD83A-4344-4338-BC06-4468F2E5D93B}"/>
              </a:ext>
            </a:extLst>
          </p:cNvPr>
          <p:cNvSpPr/>
          <p:nvPr/>
        </p:nvSpPr>
        <p:spPr>
          <a:xfrm>
            <a:off x="8032" y="1116955"/>
            <a:ext cx="12192001" cy="5695025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C5D6E5B-3A63-4D85-8B9B-09DA83064D06}"/>
              </a:ext>
            </a:extLst>
          </p:cNvPr>
          <p:cNvSpPr/>
          <p:nvPr/>
        </p:nvSpPr>
        <p:spPr>
          <a:xfrm>
            <a:off x="-2" y="1106963"/>
            <a:ext cx="12191999" cy="577048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422C521-1A85-4B0A-82FF-270757902F94}"/>
              </a:ext>
            </a:extLst>
          </p:cNvPr>
          <p:cNvSpPr/>
          <p:nvPr/>
        </p:nvSpPr>
        <p:spPr>
          <a:xfrm>
            <a:off x="-6" y="1116955"/>
            <a:ext cx="10138299" cy="561378"/>
          </a:xfrm>
          <a:prstGeom prst="rect">
            <a:avLst/>
          </a:prstGeom>
          <a:ln/>
          <a:effectLst>
            <a:softEdge rad="3175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2716201-63FE-4829-BF43-0861FB193E2A}"/>
              </a:ext>
            </a:extLst>
          </p:cNvPr>
          <p:cNvSpPr/>
          <p:nvPr/>
        </p:nvSpPr>
        <p:spPr>
          <a:xfrm>
            <a:off x="4545367" y="2061838"/>
            <a:ext cx="3808520" cy="466965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CFE89ADD-485E-46AA-BA0A-5CA4943D7EA7}"/>
              </a:ext>
            </a:extLst>
          </p:cNvPr>
          <p:cNvSpPr/>
          <p:nvPr/>
        </p:nvSpPr>
        <p:spPr>
          <a:xfrm>
            <a:off x="4691848" y="2257146"/>
            <a:ext cx="3515558" cy="42790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CDB4094F-0D89-4A46-B5D1-51F5E34ACC0F}"/>
              </a:ext>
            </a:extLst>
          </p:cNvPr>
          <p:cNvSpPr/>
          <p:nvPr/>
        </p:nvSpPr>
        <p:spPr>
          <a:xfrm>
            <a:off x="4882718" y="2681056"/>
            <a:ext cx="3195962" cy="47051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DD87EE2E-1960-467D-AA94-226C49E60093}"/>
              </a:ext>
            </a:extLst>
          </p:cNvPr>
          <p:cNvSpPr/>
          <p:nvPr/>
        </p:nvSpPr>
        <p:spPr>
          <a:xfrm>
            <a:off x="4882718" y="3652440"/>
            <a:ext cx="3195962" cy="47051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005ED24B-2320-44EC-8E0B-1C097D50D395}"/>
              </a:ext>
            </a:extLst>
          </p:cNvPr>
          <p:cNvSpPr/>
          <p:nvPr/>
        </p:nvSpPr>
        <p:spPr>
          <a:xfrm>
            <a:off x="4882718" y="4554248"/>
            <a:ext cx="3195962" cy="47051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99094BC-62B8-4D04-BE0F-87C06B69896E}"/>
              </a:ext>
            </a:extLst>
          </p:cNvPr>
          <p:cNvSpPr/>
          <p:nvPr/>
        </p:nvSpPr>
        <p:spPr>
          <a:xfrm>
            <a:off x="5410940" y="5695025"/>
            <a:ext cx="2139518" cy="47051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7918FFAE-09A5-4B5C-AC4E-D6EA9BECF941}"/>
              </a:ext>
            </a:extLst>
          </p:cNvPr>
          <p:cNvSpPr txBox="1"/>
          <p:nvPr/>
        </p:nvSpPr>
        <p:spPr>
          <a:xfrm>
            <a:off x="5628443" y="5758279"/>
            <a:ext cx="174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REGISTRARSE</a:t>
            </a:r>
            <a:endParaRPr lang="es-PA" dirty="0">
              <a:solidFill>
                <a:schemeClr val="bg1"/>
              </a:solidFill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C66B272-C04F-46F2-8ACA-8103B2658692}"/>
              </a:ext>
            </a:extLst>
          </p:cNvPr>
          <p:cNvSpPr txBox="1"/>
          <p:nvPr/>
        </p:nvSpPr>
        <p:spPr>
          <a:xfrm>
            <a:off x="4882718" y="2398736"/>
            <a:ext cx="3124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>
                <a:solidFill>
                  <a:schemeClr val="bg1"/>
                </a:solidFill>
              </a:rPr>
              <a:t>NOMBRE</a:t>
            </a:r>
            <a:r>
              <a:rPr lang="es-PA" dirty="0"/>
              <a:t>E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74313C27-A35B-49D4-A0BE-A68692D49C16}"/>
              </a:ext>
            </a:extLst>
          </p:cNvPr>
          <p:cNvSpPr txBox="1"/>
          <p:nvPr/>
        </p:nvSpPr>
        <p:spPr>
          <a:xfrm>
            <a:off x="4882718" y="3370120"/>
            <a:ext cx="3124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>
                <a:solidFill>
                  <a:schemeClr val="bg1"/>
                </a:solidFill>
              </a:rPr>
              <a:t>APELLIDO</a:t>
            </a:r>
            <a:endParaRPr lang="es-PA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7D46BDCC-BE0A-43A3-BEAE-E3DB1D8A1C30}"/>
              </a:ext>
            </a:extLst>
          </p:cNvPr>
          <p:cNvSpPr txBox="1"/>
          <p:nvPr/>
        </p:nvSpPr>
        <p:spPr>
          <a:xfrm>
            <a:off x="4882718" y="4278585"/>
            <a:ext cx="3124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>
                <a:solidFill>
                  <a:schemeClr val="bg1"/>
                </a:solidFill>
              </a:rPr>
              <a:t>DIRECCIÓN DE CORREO </a:t>
            </a:r>
            <a:r>
              <a:rPr lang="es-PA" dirty="0"/>
              <a:t>E</a:t>
            </a:r>
          </a:p>
        </p:txBody>
      </p:sp>
      <p:sp>
        <p:nvSpPr>
          <p:cNvPr id="35" name="Rectángulo: una sola esquina cortada 34">
            <a:extLst>
              <a:ext uri="{FF2B5EF4-FFF2-40B4-BE49-F238E27FC236}">
                <a16:creationId xmlns:a16="http://schemas.microsoft.com/office/drawing/2014/main" id="{1AE529EF-42C6-4FEC-A679-B05D851F6D6F}"/>
              </a:ext>
            </a:extLst>
          </p:cNvPr>
          <p:cNvSpPr/>
          <p:nvPr/>
        </p:nvSpPr>
        <p:spPr>
          <a:xfrm>
            <a:off x="175148" y="268849"/>
            <a:ext cx="3533312" cy="577048"/>
          </a:xfrm>
          <a:prstGeom prst="snip1Rect">
            <a:avLst>
              <a:gd name="adj" fmla="val 3924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12A90043-25D7-4ED2-BAF2-BB965278DC8A}"/>
              </a:ext>
            </a:extLst>
          </p:cNvPr>
          <p:cNvSpPr txBox="1"/>
          <p:nvPr/>
        </p:nvSpPr>
        <p:spPr>
          <a:xfrm>
            <a:off x="158326" y="82896"/>
            <a:ext cx="9374819" cy="101566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PA" sz="6000" i="1" dirty="0">
                <a:solidFill>
                  <a:schemeClr val="bg1"/>
                </a:solidFill>
              </a:rPr>
              <a:t>DATAEASY</a:t>
            </a:r>
          </a:p>
        </p:txBody>
      </p:sp>
      <p:sp>
        <p:nvSpPr>
          <p:cNvPr id="30" name="Google Shape;588;p42">
            <a:extLst>
              <a:ext uri="{FF2B5EF4-FFF2-40B4-BE49-F238E27FC236}">
                <a16:creationId xmlns:a16="http://schemas.microsoft.com/office/drawing/2014/main" id="{09175FD0-1D32-4F88-B409-886F2B430CF7}"/>
              </a:ext>
            </a:extLst>
          </p:cNvPr>
          <p:cNvSpPr/>
          <p:nvPr/>
        </p:nvSpPr>
        <p:spPr>
          <a:xfrm>
            <a:off x="7826713" y="2281968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47" name="Rectángulo: una sola esquina cortada 46">
            <a:extLst>
              <a:ext uri="{FF2B5EF4-FFF2-40B4-BE49-F238E27FC236}">
                <a16:creationId xmlns:a16="http://schemas.microsoft.com/office/drawing/2014/main" id="{C1BB90DB-95F4-456A-8AEA-7DC90B54AAAC}"/>
              </a:ext>
            </a:extLst>
          </p:cNvPr>
          <p:cNvSpPr/>
          <p:nvPr/>
        </p:nvSpPr>
        <p:spPr>
          <a:xfrm>
            <a:off x="10262586" y="1198833"/>
            <a:ext cx="736847" cy="401400"/>
          </a:xfrm>
          <a:prstGeom prst="snip1Rect">
            <a:avLst>
              <a:gd name="adj" fmla="val 5000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 dirty="0"/>
          </a:p>
        </p:txBody>
      </p:sp>
      <p:grpSp>
        <p:nvGrpSpPr>
          <p:cNvPr id="41" name="Google Shape;610;p42">
            <a:extLst>
              <a:ext uri="{FF2B5EF4-FFF2-40B4-BE49-F238E27FC236}">
                <a16:creationId xmlns:a16="http://schemas.microsoft.com/office/drawing/2014/main" id="{F943D2AD-71B7-4E12-8CB3-50807C162A0C}"/>
              </a:ext>
            </a:extLst>
          </p:cNvPr>
          <p:cNvGrpSpPr/>
          <p:nvPr/>
        </p:nvGrpSpPr>
        <p:grpSpPr>
          <a:xfrm>
            <a:off x="10425533" y="1220453"/>
            <a:ext cx="342881" cy="350068"/>
            <a:chOff x="3951850" y="2985350"/>
            <a:chExt cx="407950" cy="416500"/>
          </a:xfrm>
        </p:grpSpPr>
        <p:sp>
          <p:nvSpPr>
            <p:cNvPr id="42" name="Google Shape;611;p42">
              <a:extLst>
                <a:ext uri="{FF2B5EF4-FFF2-40B4-BE49-F238E27FC236}">
                  <a16:creationId xmlns:a16="http://schemas.microsoft.com/office/drawing/2014/main" id="{0B2D746A-B634-41F3-95B4-A214CBD1524D}"/>
                </a:ext>
              </a:extLst>
            </p:cNvPr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12;p42">
              <a:extLst>
                <a:ext uri="{FF2B5EF4-FFF2-40B4-BE49-F238E27FC236}">
                  <a16:creationId xmlns:a16="http://schemas.microsoft.com/office/drawing/2014/main" id="{BFA6C9E6-4E99-48DC-925C-3971499B64C8}"/>
                </a:ext>
              </a:extLst>
            </p:cNvPr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613;p42">
              <a:extLst>
                <a:ext uri="{FF2B5EF4-FFF2-40B4-BE49-F238E27FC236}">
                  <a16:creationId xmlns:a16="http://schemas.microsoft.com/office/drawing/2014/main" id="{A300F1AA-AB3E-4DDC-BDA1-7937E671B678}"/>
                </a:ext>
              </a:extLst>
            </p:cNvPr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14;p42">
              <a:extLst>
                <a:ext uri="{FF2B5EF4-FFF2-40B4-BE49-F238E27FC236}">
                  <a16:creationId xmlns:a16="http://schemas.microsoft.com/office/drawing/2014/main" id="{0A00C085-1EA8-4D08-9C17-A8F104FF11D7}"/>
                </a:ext>
              </a:extLst>
            </p:cNvPr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Rectángulo: una sola esquina cortada 47">
            <a:extLst>
              <a:ext uri="{FF2B5EF4-FFF2-40B4-BE49-F238E27FC236}">
                <a16:creationId xmlns:a16="http://schemas.microsoft.com/office/drawing/2014/main" id="{5436F33C-FB95-4FE6-8C08-F4A257443225}"/>
              </a:ext>
            </a:extLst>
          </p:cNvPr>
          <p:cNvSpPr/>
          <p:nvPr/>
        </p:nvSpPr>
        <p:spPr>
          <a:xfrm>
            <a:off x="11412544" y="1198833"/>
            <a:ext cx="736847" cy="401400"/>
          </a:xfrm>
          <a:prstGeom prst="snip1Rect">
            <a:avLst>
              <a:gd name="adj" fmla="val 5000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6" name="Google Shape;588;p42">
            <a:extLst>
              <a:ext uri="{FF2B5EF4-FFF2-40B4-BE49-F238E27FC236}">
                <a16:creationId xmlns:a16="http://schemas.microsoft.com/office/drawing/2014/main" id="{96EEAFC9-55E6-4918-AD6B-6A5684A4F109}"/>
              </a:ext>
            </a:extLst>
          </p:cNvPr>
          <p:cNvSpPr/>
          <p:nvPr/>
        </p:nvSpPr>
        <p:spPr>
          <a:xfrm>
            <a:off x="11606981" y="1226599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</a:endParaRPr>
          </a:p>
        </p:txBody>
      </p:sp>
      <p:sp>
        <p:nvSpPr>
          <p:cNvPr id="49" name="Rectángulo: una sola esquina cortada 48">
            <a:extLst>
              <a:ext uri="{FF2B5EF4-FFF2-40B4-BE49-F238E27FC236}">
                <a16:creationId xmlns:a16="http://schemas.microsoft.com/office/drawing/2014/main" id="{8C592591-E1D3-4A1C-BC4C-8916B5CA5326}"/>
              </a:ext>
            </a:extLst>
          </p:cNvPr>
          <p:cNvSpPr/>
          <p:nvPr/>
        </p:nvSpPr>
        <p:spPr>
          <a:xfrm>
            <a:off x="175148" y="1214305"/>
            <a:ext cx="1207363" cy="362364"/>
          </a:xfrm>
          <a:prstGeom prst="snip1Rect">
            <a:avLst>
              <a:gd name="adj" fmla="val 5000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50" name="Rectángulo: una sola esquina cortada 49">
            <a:extLst>
              <a:ext uri="{FF2B5EF4-FFF2-40B4-BE49-F238E27FC236}">
                <a16:creationId xmlns:a16="http://schemas.microsoft.com/office/drawing/2014/main" id="{BF05C85F-79D6-4A3E-B23B-434EE3C808D8}"/>
              </a:ext>
            </a:extLst>
          </p:cNvPr>
          <p:cNvSpPr/>
          <p:nvPr/>
        </p:nvSpPr>
        <p:spPr>
          <a:xfrm>
            <a:off x="1634425" y="1215786"/>
            <a:ext cx="1333939" cy="362364"/>
          </a:xfrm>
          <a:prstGeom prst="snip1Rect">
            <a:avLst>
              <a:gd name="adj" fmla="val 5000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51" name="Rectángulo: una sola esquina cortada 50">
            <a:extLst>
              <a:ext uri="{FF2B5EF4-FFF2-40B4-BE49-F238E27FC236}">
                <a16:creationId xmlns:a16="http://schemas.microsoft.com/office/drawing/2014/main" id="{AB918B67-F216-4BCE-9420-D6ED44246569}"/>
              </a:ext>
            </a:extLst>
          </p:cNvPr>
          <p:cNvSpPr/>
          <p:nvPr/>
        </p:nvSpPr>
        <p:spPr>
          <a:xfrm>
            <a:off x="3218137" y="1214305"/>
            <a:ext cx="1207363" cy="362364"/>
          </a:xfrm>
          <a:prstGeom prst="snip1Rect">
            <a:avLst>
              <a:gd name="adj" fmla="val 4510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D29FB368-D52E-4A84-97A3-B07023400D4A}"/>
              </a:ext>
            </a:extLst>
          </p:cNvPr>
          <p:cNvSpPr txBox="1"/>
          <p:nvPr/>
        </p:nvSpPr>
        <p:spPr>
          <a:xfrm>
            <a:off x="206429" y="1278973"/>
            <a:ext cx="106047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PA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6C3BCF6D-72E5-4447-8180-11068F3DFFFD}"/>
              </a:ext>
            </a:extLst>
          </p:cNvPr>
          <p:cNvSpPr txBox="1"/>
          <p:nvPr/>
        </p:nvSpPr>
        <p:spPr>
          <a:xfrm>
            <a:off x="1588940" y="1278973"/>
            <a:ext cx="1261674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PA" dirty="0">
                <a:solidFill>
                  <a:schemeClr val="bg1"/>
                </a:solidFill>
              </a:rPr>
              <a:t>CONVIERTE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C631C246-0A92-4F10-9B88-0BEACFEFED6C}"/>
              </a:ext>
            </a:extLst>
          </p:cNvPr>
          <p:cNvSpPr txBox="1"/>
          <p:nvPr/>
        </p:nvSpPr>
        <p:spPr>
          <a:xfrm>
            <a:off x="3181766" y="1278973"/>
            <a:ext cx="120736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PA" dirty="0">
                <a:solidFill>
                  <a:schemeClr val="bg1"/>
                </a:solidFill>
              </a:rPr>
              <a:t>GRÁFICOS</a:t>
            </a:r>
          </a:p>
        </p:txBody>
      </p:sp>
    </p:spTree>
    <p:extLst>
      <p:ext uri="{BB962C8B-B14F-4D97-AF65-F5344CB8AC3E}">
        <p14:creationId xmlns:p14="http://schemas.microsoft.com/office/powerpoint/2010/main" val="3996123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E25331-201E-47FA-820E-B72F9E428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24CB2D4D-5A7A-447B-AF8D-3DE8BEC33BD4}"/>
              </a:ext>
            </a:extLst>
          </p:cNvPr>
          <p:cNvSpPr/>
          <p:nvPr/>
        </p:nvSpPr>
        <p:spPr>
          <a:xfrm>
            <a:off x="0" y="-3717"/>
            <a:ext cx="12192000" cy="1756279"/>
          </a:xfrm>
          <a:prstGeom prst="roundRect">
            <a:avLst>
              <a:gd name="adj" fmla="val 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1A6B5D1-C5DC-4D31-A258-6EA62568AEEF}"/>
              </a:ext>
            </a:extLst>
          </p:cNvPr>
          <p:cNvSpPr/>
          <p:nvPr/>
        </p:nvSpPr>
        <p:spPr>
          <a:xfrm>
            <a:off x="-1" y="1162975"/>
            <a:ext cx="12192001" cy="5695025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3E460EA-2E8D-4255-A3DF-BF9B3D512677}"/>
              </a:ext>
            </a:extLst>
          </p:cNvPr>
          <p:cNvSpPr/>
          <p:nvPr/>
        </p:nvSpPr>
        <p:spPr>
          <a:xfrm>
            <a:off x="-2" y="1106963"/>
            <a:ext cx="12191999" cy="577048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12AF04F-8BEA-410A-9732-2609F58D2458}"/>
              </a:ext>
            </a:extLst>
          </p:cNvPr>
          <p:cNvSpPr/>
          <p:nvPr/>
        </p:nvSpPr>
        <p:spPr>
          <a:xfrm>
            <a:off x="-6" y="1116955"/>
            <a:ext cx="10138299" cy="561378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16" name="Rectángulo: una sola esquina cortada 15">
            <a:extLst>
              <a:ext uri="{FF2B5EF4-FFF2-40B4-BE49-F238E27FC236}">
                <a16:creationId xmlns:a16="http://schemas.microsoft.com/office/drawing/2014/main" id="{F1A285EE-17C7-41B9-88D1-ED1835AA0F8A}"/>
              </a:ext>
            </a:extLst>
          </p:cNvPr>
          <p:cNvSpPr/>
          <p:nvPr/>
        </p:nvSpPr>
        <p:spPr>
          <a:xfrm>
            <a:off x="175148" y="268849"/>
            <a:ext cx="3533312" cy="577048"/>
          </a:xfrm>
          <a:prstGeom prst="snip1Rect">
            <a:avLst>
              <a:gd name="adj" fmla="val 3924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015B610-0632-4710-8BAE-AEC7962BF0D4}"/>
              </a:ext>
            </a:extLst>
          </p:cNvPr>
          <p:cNvSpPr txBox="1"/>
          <p:nvPr/>
        </p:nvSpPr>
        <p:spPr>
          <a:xfrm>
            <a:off x="158326" y="82896"/>
            <a:ext cx="9374819" cy="101566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PA" sz="6000" i="1" dirty="0">
                <a:solidFill>
                  <a:schemeClr val="bg1"/>
                </a:solidFill>
              </a:rPr>
              <a:t>DATAEASY</a:t>
            </a:r>
          </a:p>
        </p:txBody>
      </p:sp>
      <p:sp>
        <p:nvSpPr>
          <p:cNvPr id="8" name="Rectángulo: una sola esquina cortada 7">
            <a:extLst>
              <a:ext uri="{FF2B5EF4-FFF2-40B4-BE49-F238E27FC236}">
                <a16:creationId xmlns:a16="http://schemas.microsoft.com/office/drawing/2014/main" id="{00534A2F-E3B3-4723-B904-3AEA72772728}"/>
              </a:ext>
            </a:extLst>
          </p:cNvPr>
          <p:cNvSpPr/>
          <p:nvPr/>
        </p:nvSpPr>
        <p:spPr>
          <a:xfrm>
            <a:off x="10262586" y="1198833"/>
            <a:ext cx="736847" cy="401400"/>
          </a:xfrm>
          <a:prstGeom prst="snip1Rect">
            <a:avLst>
              <a:gd name="adj" fmla="val 5000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 dirty="0"/>
          </a:p>
        </p:txBody>
      </p:sp>
      <p:grpSp>
        <p:nvGrpSpPr>
          <p:cNvPr id="9" name="Google Shape;610;p42">
            <a:extLst>
              <a:ext uri="{FF2B5EF4-FFF2-40B4-BE49-F238E27FC236}">
                <a16:creationId xmlns:a16="http://schemas.microsoft.com/office/drawing/2014/main" id="{20F130E4-530C-469C-8BAA-C3524AE1A514}"/>
              </a:ext>
            </a:extLst>
          </p:cNvPr>
          <p:cNvGrpSpPr/>
          <p:nvPr/>
        </p:nvGrpSpPr>
        <p:grpSpPr>
          <a:xfrm>
            <a:off x="10425533" y="1220453"/>
            <a:ext cx="342881" cy="350068"/>
            <a:chOff x="3951850" y="2985350"/>
            <a:chExt cx="407950" cy="416500"/>
          </a:xfrm>
        </p:grpSpPr>
        <p:sp>
          <p:nvSpPr>
            <p:cNvPr id="10" name="Google Shape;611;p42">
              <a:extLst>
                <a:ext uri="{FF2B5EF4-FFF2-40B4-BE49-F238E27FC236}">
                  <a16:creationId xmlns:a16="http://schemas.microsoft.com/office/drawing/2014/main" id="{E1EE6C65-49A3-420B-956D-C16A3F693B6C}"/>
                </a:ext>
              </a:extLst>
            </p:cNvPr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12;p42">
              <a:extLst>
                <a:ext uri="{FF2B5EF4-FFF2-40B4-BE49-F238E27FC236}">
                  <a16:creationId xmlns:a16="http://schemas.microsoft.com/office/drawing/2014/main" id="{A514D781-B97E-4D19-87E0-9534826B4C84}"/>
                </a:ext>
              </a:extLst>
            </p:cNvPr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613;p42">
              <a:extLst>
                <a:ext uri="{FF2B5EF4-FFF2-40B4-BE49-F238E27FC236}">
                  <a16:creationId xmlns:a16="http://schemas.microsoft.com/office/drawing/2014/main" id="{08751CD9-2655-442B-9904-7F4C62B3ED82}"/>
                </a:ext>
              </a:extLst>
            </p:cNvPr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14;p42">
              <a:extLst>
                <a:ext uri="{FF2B5EF4-FFF2-40B4-BE49-F238E27FC236}">
                  <a16:creationId xmlns:a16="http://schemas.microsoft.com/office/drawing/2014/main" id="{C2B70D59-FDAE-4B47-8CE2-36A6028568BE}"/>
                </a:ext>
              </a:extLst>
            </p:cNvPr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Rectángulo: una sola esquina cortada 13">
            <a:extLst>
              <a:ext uri="{FF2B5EF4-FFF2-40B4-BE49-F238E27FC236}">
                <a16:creationId xmlns:a16="http://schemas.microsoft.com/office/drawing/2014/main" id="{EF098A3B-61BD-41D8-BB83-0DF4D3AAE297}"/>
              </a:ext>
            </a:extLst>
          </p:cNvPr>
          <p:cNvSpPr/>
          <p:nvPr/>
        </p:nvSpPr>
        <p:spPr>
          <a:xfrm>
            <a:off x="11412544" y="1198833"/>
            <a:ext cx="736847" cy="401400"/>
          </a:xfrm>
          <a:prstGeom prst="snip1Rect">
            <a:avLst>
              <a:gd name="adj" fmla="val 5000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15" name="Google Shape;588;p42">
            <a:extLst>
              <a:ext uri="{FF2B5EF4-FFF2-40B4-BE49-F238E27FC236}">
                <a16:creationId xmlns:a16="http://schemas.microsoft.com/office/drawing/2014/main" id="{9EB84DB4-014C-45E3-B751-289C3F967EAC}"/>
              </a:ext>
            </a:extLst>
          </p:cNvPr>
          <p:cNvSpPr/>
          <p:nvPr/>
        </p:nvSpPr>
        <p:spPr>
          <a:xfrm>
            <a:off x="11606981" y="1226599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</a:endParaRPr>
          </a:p>
        </p:txBody>
      </p:sp>
      <p:sp>
        <p:nvSpPr>
          <p:cNvPr id="18" name="Rectángulo: una sola esquina cortada 17">
            <a:extLst>
              <a:ext uri="{FF2B5EF4-FFF2-40B4-BE49-F238E27FC236}">
                <a16:creationId xmlns:a16="http://schemas.microsoft.com/office/drawing/2014/main" id="{6F2473C4-3DE6-4E3A-8417-D0B77400FA93}"/>
              </a:ext>
            </a:extLst>
          </p:cNvPr>
          <p:cNvSpPr/>
          <p:nvPr/>
        </p:nvSpPr>
        <p:spPr>
          <a:xfrm>
            <a:off x="175148" y="1214305"/>
            <a:ext cx="1207363" cy="362364"/>
          </a:xfrm>
          <a:prstGeom prst="snip1Rect">
            <a:avLst>
              <a:gd name="adj" fmla="val 5000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19" name="Rectángulo: una sola esquina cortada 18">
            <a:extLst>
              <a:ext uri="{FF2B5EF4-FFF2-40B4-BE49-F238E27FC236}">
                <a16:creationId xmlns:a16="http://schemas.microsoft.com/office/drawing/2014/main" id="{74EDEB70-01C1-447A-8671-3A8BAC0424BB}"/>
              </a:ext>
            </a:extLst>
          </p:cNvPr>
          <p:cNvSpPr/>
          <p:nvPr/>
        </p:nvSpPr>
        <p:spPr>
          <a:xfrm>
            <a:off x="1634425" y="1215786"/>
            <a:ext cx="1333939" cy="362364"/>
          </a:xfrm>
          <a:prstGeom prst="snip1Rect">
            <a:avLst>
              <a:gd name="adj" fmla="val 5000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20" name="Rectángulo: una sola esquina cortada 19">
            <a:extLst>
              <a:ext uri="{FF2B5EF4-FFF2-40B4-BE49-F238E27FC236}">
                <a16:creationId xmlns:a16="http://schemas.microsoft.com/office/drawing/2014/main" id="{8D9D959E-B857-4646-A1CA-6EC939E275E2}"/>
              </a:ext>
            </a:extLst>
          </p:cNvPr>
          <p:cNvSpPr/>
          <p:nvPr/>
        </p:nvSpPr>
        <p:spPr>
          <a:xfrm>
            <a:off x="3218137" y="1214305"/>
            <a:ext cx="1207363" cy="362364"/>
          </a:xfrm>
          <a:prstGeom prst="snip1Rect">
            <a:avLst>
              <a:gd name="adj" fmla="val 4510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BFC8BF5-F7C7-4A3E-9A03-696A26C7426C}"/>
              </a:ext>
            </a:extLst>
          </p:cNvPr>
          <p:cNvSpPr txBox="1"/>
          <p:nvPr/>
        </p:nvSpPr>
        <p:spPr>
          <a:xfrm>
            <a:off x="206429" y="1278973"/>
            <a:ext cx="106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lang="es-PA" dirty="0">
              <a:solidFill>
                <a:schemeClr val="bg1"/>
              </a:solidFill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1DF7711-2602-4D12-B577-236F55CFE95E}"/>
              </a:ext>
            </a:extLst>
          </p:cNvPr>
          <p:cNvSpPr txBox="1"/>
          <p:nvPr/>
        </p:nvSpPr>
        <p:spPr>
          <a:xfrm>
            <a:off x="1588940" y="1278973"/>
            <a:ext cx="1261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>
                <a:solidFill>
                  <a:schemeClr val="bg1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CONVIERTE</a:t>
            </a:r>
            <a:endParaRPr lang="es-PA" dirty="0">
              <a:solidFill>
                <a:schemeClr val="bg1"/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35BC162B-7C84-4938-9060-D1F283E70056}"/>
              </a:ext>
            </a:extLst>
          </p:cNvPr>
          <p:cNvSpPr txBox="1"/>
          <p:nvPr/>
        </p:nvSpPr>
        <p:spPr>
          <a:xfrm>
            <a:off x="3181766" y="1278973"/>
            <a:ext cx="1207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>
                <a:solidFill>
                  <a:schemeClr val="bg1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GRÁFICOS</a:t>
            </a:r>
            <a:endParaRPr lang="es-PA" dirty="0">
              <a:solidFill>
                <a:schemeClr val="bg1"/>
              </a:solidFill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079C2A4F-5A2D-4DC5-AAF9-E9D10CC0CBE7}"/>
              </a:ext>
            </a:extLst>
          </p:cNvPr>
          <p:cNvSpPr/>
          <p:nvPr/>
        </p:nvSpPr>
        <p:spPr>
          <a:xfrm>
            <a:off x="206429" y="1762554"/>
            <a:ext cx="11813936" cy="48326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27" name="Rectángulo: una sola esquina cortada 26">
            <a:extLst>
              <a:ext uri="{FF2B5EF4-FFF2-40B4-BE49-F238E27FC236}">
                <a16:creationId xmlns:a16="http://schemas.microsoft.com/office/drawing/2014/main" id="{EF9BECEE-E0F6-4E3B-98AA-547BD20B2B2B}"/>
              </a:ext>
            </a:extLst>
          </p:cNvPr>
          <p:cNvSpPr/>
          <p:nvPr/>
        </p:nvSpPr>
        <p:spPr>
          <a:xfrm>
            <a:off x="337351" y="1966569"/>
            <a:ext cx="5193437" cy="654466"/>
          </a:xfrm>
          <a:prstGeom prst="snip1Rect">
            <a:avLst>
              <a:gd name="adj" fmla="val 4515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7D1188BE-AB67-469D-BF9F-C54965EF1DBA}"/>
              </a:ext>
            </a:extLst>
          </p:cNvPr>
          <p:cNvSpPr txBox="1"/>
          <p:nvPr/>
        </p:nvSpPr>
        <p:spPr>
          <a:xfrm>
            <a:off x="337351" y="1953087"/>
            <a:ext cx="5370991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s-PA" sz="4000" i="1" dirty="0">
                <a:solidFill>
                  <a:schemeClr val="bg1"/>
                </a:solidFill>
              </a:rPr>
              <a:t>GRÁFICAS DISPONIBLES</a:t>
            </a:r>
          </a:p>
        </p:txBody>
      </p:sp>
      <p:sp>
        <p:nvSpPr>
          <p:cNvPr id="30" name="Diagrama de flujo: extraer 29">
            <a:extLst>
              <a:ext uri="{FF2B5EF4-FFF2-40B4-BE49-F238E27FC236}">
                <a16:creationId xmlns:a16="http://schemas.microsoft.com/office/drawing/2014/main" id="{721C9AC7-392F-4C80-B8A6-7EB9B93CEAAE}"/>
              </a:ext>
            </a:extLst>
          </p:cNvPr>
          <p:cNvSpPr/>
          <p:nvPr/>
        </p:nvSpPr>
        <p:spPr>
          <a:xfrm rot="5400000">
            <a:off x="3428204" y="5863956"/>
            <a:ext cx="379334" cy="302692"/>
          </a:xfrm>
          <a:prstGeom prst="flowChartExtra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7A9D3F8-0DFE-4843-8481-F193AAAD4816}"/>
              </a:ext>
            </a:extLst>
          </p:cNvPr>
          <p:cNvSpPr txBox="1"/>
          <p:nvPr/>
        </p:nvSpPr>
        <p:spPr>
          <a:xfrm>
            <a:off x="10814474" y="4162546"/>
            <a:ext cx="4779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2000" dirty="0"/>
              <a:t>G</a:t>
            </a:r>
          </a:p>
        </p:txBody>
      </p:sp>
      <p:sp>
        <p:nvSpPr>
          <p:cNvPr id="47" name="Diagrama de flujo: extraer 46">
            <a:hlinkClick r:id="rId2" action="ppaction://hlinksldjump"/>
            <a:extLst>
              <a:ext uri="{FF2B5EF4-FFF2-40B4-BE49-F238E27FC236}">
                <a16:creationId xmlns:a16="http://schemas.microsoft.com/office/drawing/2014/main" id="{46CCF881-4FF4-438B-B7DB-7140F8FB1C7C}"/>
              </a:ext>
            </a:extLst>
          </p:cNvPr>
          <p:cNvSpPr/>
          <p:nvPr/>
        </p:nvSpPr>
        <p:spPr>
          <a:xfrm rot="5400000" flipV="1">
            <a:off x="820660" y="5863834"/>
            <a:ext cx="379334" cy="302692"/>
          </a:xfrm>
          <a:prstGeom prst="flowChartExtra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CCF69469-A163-47D6-98EB-B542E60AB8B2}"/>
              </a:ext>
            </a:extLst>
          </p:cNvPr>
          <p:cNvSpPr/>
          <p:nvPr/>
        </p:nvSpPr>
        <p:spPr>
          <a:xfrm>
            <a:off x="8262909" y="2778643"/>
            <a:ext cx="3542190" cy="2208136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 dirty="0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46487046-B7BD-4494-BC7C-DB19C192D51C}"/>
              </a:ext>
            </a:extLst>
          </p:cNvPr>
          <p:cNvSpPr txBox="1"/>
          <p:nvPr/>
        </p:nvSpPr>
        <p:spPr>
          <a:xfrm>
            <a:off x="8639858" y="2947979"/>
            <a:ext cx="3000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dirty="0">
                <a:solidFill>
                  <a:schemeClr val="bg1"/>
                </a:solidFill>
              </a:rPr>
              <a:t>VISUALIZACIÓN DE INSTITUCIONES-TOTAL</a:t>
            </a:r>
          </a:p>
        </p:txBody>
      </p:sp>
      <p:sp>
        <p:nvSpPr>
          <p:cNvPr id="53" name="Diagrama de flujo: extraer 52">
            <a:hlinkClick r:id="rId5" action="ppaction://hlinksldjump"/>
            <a:extLst>
              <a:ext uri="{FF2B5EF4-FFF2-40B4-BE49-F238E27FC236}">
                <a16:creationId xmlns:a16="http://schemas.microsoft.com/office/drawing/2014/main" id="{FAB67DC4-75FA-42E5-B50A-04C36CBEF3E6}"/>
              </a:ext>
            </a:extLst>
          </p:cNvPr>
          <p:cNvSpPr/>
          <p:nvPr/>
        </p:nvSpPr>
        <p:spPr>
          <a:xfrm rot="5400000">
            <a:off x="10939254" y="5371961"/>
            <a:ext cx="821686" cy="852965"/>
          </a:xfrm>
          <a:prstGeom prst="flowChartExtract">
            <a:avLst/>
          </a:prstGeom>
          <a:solidFill>
            <a:schemeClr val="accent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73187665-25AA-475D-A59B-C02D8DF69D90}"/>
              </a:ext>
            </a:extLst>
          </p:cNvPr>
          <p:cNvSpPr txBox="1"/>
          <p:nvPr/>
        </p:nvSpPr>
        <p:spPr>
          <a:xfrm>
            <a:off x="8517685" y="3870993"/>
            <a:ext cx="30006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>
                <a:solidFill>
                  <a:schemeClr val="bg1"/>
                </a:solidFill>
              </a:rPr>
              <a:t>DATOS EXTRAIDOS DEL  PORTAL DE DATOS ABIERTOS</a:t>
            </a:r>
          </a:p>
          <a:p>
            <a:r>
              <a:rPr lang="es-PA" dirty="0">
                <a:solidFill>
                  <a:schemeClr val="bg1"/>
                </a:solidFill>
              </a:rPr>
              <a:t>DE PANAMÁ</a:t>
            </a:r>
          </a:p>
        </p:txBody>
      </p:sp>
      <p:sp>
        <p:nvSpPr>
          <p:cNvPr id="46" name="Diagrama de flujo: extraer 45">
            <a:hlinkClick r:id="rId6" action="ppaction://hlinksldjump"/>
            <a:extLst>
              <a:ext uri="{FF2B5EF4-FFF2-40B4-BE49-F238E27FC236}">
                <a16:creationId xmlns:a16="http://schemas.microsoft.com/office/drawing/2014/main" id="{6E074F04-BC43-4E72-B631-27ABB81A2895}"/>
              </a:ext>
            </a:extLst>
          </p:cNvPr>
          <p:cNvSpPr/>
          <p:nvPr/>
        </p:nvSpPr>
        <p:spPr>
          <a:xfrm rot="5400000" flipV="1">
            <a:off x="8695819" y="5371961"/>
            <a:ext cx="821686" cy="852965"/>
          </a:xfrm>
          <a:prstGeom prst="flowChartExtract">
            <a:avLst/>
          </a:prstGeom>
          <a:solidFill>
            <a:schemeClr val="accent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pic>
        <p:nvPicPr>
          <p:cNvPr id="26" name="Imagen 25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8ADC6556-E923-4186-A54D-B9E332CE1A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01" y="2743360"/>
            <a:ext cx="7274528" cy="367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076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E25331-201E-47FA-820E-B72F9E428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24CB2D4D-5A7A-447B-AF8D-3DE8BEC33BD4}"/>
              </a:ext>
            </a:extLst>
          </p:cNvPr>
          <p:cNvSpPr/>
          <p:nvPr/>
        </p:nvSpPr>
        <p:spPr>
          <a:xfrm>
            <a:off x="0" y="-3717"/>
            <a:ext cx="12192000" cy="1756279"/>
          </a:xfrm>
          <a:prstGeom prst="roundRect">
            <a:avLst>
              <a:gd name="adj" fmla="val 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1A6B5D1-C5DC-4D31-A258-6EA62568AEEF}"/>
              </a:ext>
            </a:extLst>
          </p:cNvPr>
          <p:cNvSpPr/>
          <p:nvPr/>
        </p:nvSpPr>
        <p:spPr>
          <a:xfrm>
            <a:off x="-1" y="1162975"/>
            <a:ext cx="12192001" cy="5695025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3E460EA-2E8D-4255-A3DF-BF9B3D512677}"/>
              </a:ext>
            </a:extLst>
          </p:cNvPr>
          <p:cNvSpPr/>
          <p:nvPr/>
        </p:nvSpPr>
        <p:spPr>
          <a:xfrm>
            <a:off x="-2" y="1106963"/>
            <a:ext cx="12191999" cy="577048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12AF04F-8BEA-410A-9732-2609F58D2458}"/>
              </a:ext>
            </a:extLst>
          </p:cNvPr>
          <p:cNvSpPr/>
          <p:nvPr/>
        </p:nvSpPr>
        <p:spPr>
          <a:xfrm>
            <a:off x="-6" y="1116955"/>
            <a:ext cx="10138299" cy="561378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16" name="Rectángulo: una sola esquina cortada 15">
            <a:extLst>
              <a:ext uri="{FF2B5EF4-FFF2-40B4-BE49-F238E27FC236}">
                <a16:creationId xmlns:a16="http://schemas.microsoft.com/office/drawing/2014/main" id="{F1A285EE-17C7-41B9-88D1-ED1835AA0F8A}"/>
              </a:ext>
            </a:extLst>
          </p:cNvPr>
          <p:cNvSpPr/>
          <p:nvPr/>
        </p:nvSpPr>
        <p:spPr>
          <a:xfrm>
            <a:off x="175148" y="268849"/>
            <a:ext cx="3533312" cy="577048"/>
          </a:xfrm>
          <a:prstGeom prst="snip1Rect">
            <a:avLst>
              <a:gd name="adj" fmla="val 3924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015B610-0632-4710-8BAE-AEC7962BF0D4}"/>
              </a:ext>
            </a:extLst>
          </p:cNvPr>
          <p:cNvSpPr txBox="1"/>
          <p:nvPr/>
        </p:nvSpPr>
        <p:spPr>
          <a:xfrm>
            <a:off x="158326" y="82896"/>
            <a:ext cx="9374819" cy="101566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PA" sz="6000" i="1" dirty="0">
                <a:solidFill>
                  <a:schemeClr val="bg1"/>
                </a:solidFill>
              </a:rPr>
              <a:t>DATAEASY</a:t>
            </a:r>
          </a:p>
        </p:txBody>
      </p:sp>
      <p:sp>
        <p:nvSpPr>
          <p:cNvPr id="8" name="Rectángulo: una sola esquina cortada 7">
            <a:extLst>
              <a:ext uri="{FF2B5EF4-FFF2-40B4-BE49-F238E27FC236}">
                <a16:creationId xmlns:a16="http://schemas.microsoft.com/office/drawing/2014/main" id="{00534A2F-E3B3-4723-B904-3AEA72772728}"/>
              </a:ext>
            </a:extLst>
          </p:cNvPr>
          <p:cNvSpPr/>
          <p:nvPr/>
        </p:nvSpPr>
        <p:spPr>
          <a:xfrm>
            <a:off x="10262586" y="1198833"/>
            <a:ext cx="736847" cy="401400"/>
          </a:xfrm>
          <a:prstGeom prst="snip1Rect">
            <a:avLst>
              <a:gd name="adj" fmla="val 5000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 dirty="0"/>
          </a:p>
        </p:txBody>
      </p:sp>
      <p:grpSp>
        <p:nvGrpSpPr>
          <p:cNvPr id="9" name="Google Shape;610;p42">
            <a:extLst>
              <a:ext uri="{FF2B5EF4-FFF2-40B4-BE49-F238E27FC236}">
                <a16:creationId xmlns:a16="http://schemas.microsoft.com/office/drawing/2014/main" id="{20F130E4-530C-469C-8BAA-C3524AE1A514}"/>
              </a:ext>
            </a:extLst>
          </p:cNvPr>
          <p:cNvGrpSpPr/>
          <p:nvPr/>
        </p:nvGrpSpPr>
        <p:grpSpPr>
          <a:xfrm>
            <a:off x="10425533" y="1220453"/>
            <a:ext cx="342881" cy="350068"/>
            <a:chOff x="3951850" y="2985350"/>
            <a:chExt cx="407950" cy="416500"/>
          </a:xfrm>
        </p:grpSpPr>
        <p:sp>
          <p:nvSpPr>
            <p:cNvPr id="10" name="Google Shape;611;p42">
              <a:extLst>
                <a:ext uri="{FF2B5EF4-FFF2-40B4-BE49-F238E27FC236}">
                  <a16:creationId xmlns:a16="http://schemas.microsoft.com/office/drawing/2014/main" id="{E1EE6C65-49A3-420B-956D-C16A3F693B6C}"/>
                </a:ext>
              </a:extLst>
            </p:cNvPr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12;p42">
              <a:extLst>
                <a:ext uri="{FF2B5EF4-FFF2-40B4-BE49-F238E27FC236}">
                  <a16:creationId xmlns:a16="http://schemas.microsoft.com/office/drawing/2014/main" id="{A514D781-B97E-4D19-87E0-9534826B4C84}"/>
                </a:ext>
              </a:extLst>
            </p:cNvPr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613;p42">
              <a:extLst>
                <a:ext uri="{FF2B5EF4-FFF2-40B4-BE49-F238E27FC236}">
                  <a16:creationId xmlns:a16="http://schemas.microsoft.com/office/drawing/2014/main" id="{08751CD9-2655-442B-9904-7F4C62B3ED82}"/>
                </a:ext>
              </a:extLst>
            </p:cNvPr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14;p42">
              <a:extLst>
                <a:ext uri="{FF2B5EF4-FFF2-40B4-BE49-F238E27FC236}">
                  <a16:creationId xmlns:a16="http://schemas.microsoft.com/office/drawing/2014/main" id="{C2B70D59-FDAE-4B47-8CE2-36A6028568BE}"/>
                </a:ext>
              </a:extLst>
            </p:cNvPr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Rectángulo: una sola esquina cortada 13">
            <a:extLst>
              <a:ext uri="{FF2B5EF4-FFF2-40B4-BE49-F238E27FC236}">
                <a16:creationId xmlns:a16="http://schemas.microsoft.com/office/drawing/2014/main" id="{EF098A3B-61BD-41D8-BB83-0DF4D3AAE297}"/>
              </a:ext>
            </a:extLst>
          </p:cNvPr>
          <p:cNvSpPr/>
          <p:nvPr/>
        </p:nvSpPr>
        <p:spPr>
          <a:xfrm>
            <a:off x="11412544" y="1198833"/>
            <a:ext cx="736847" cy="401400"/>
          </a:xfrm>
          <a:prstGeom prst="snip1Rect">
            <a:avLst>
              <a:gd name="adj" fmla="val 5000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15" name="Google Shape;588;p42">
            <a:extLst>
              <a:ext uri="{FF2B5EF4-FFF2-40B4-BE49-F238E27FC236}">
                <a16:creationId xmlns:a16="http://schemas.microsoft.com/office/drawing/2014/main" id="{9EB84DB4-014C-45E3-B751-289C3F967EAC}"/>
              </a:ext>
            </a:extLst>
          </p:cNvPr>
          <p:cNvSpPr/>
          <p:nvPr/>
        </p:nvSpPr>
        <p:spPr>
          <a:xfrm>
            <a:off x="11606981" y="1226599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</a:endParaRPr>
          </a:p>
        </p:txBody>
      </p:sp>
      <p:sp>
        <p:nvSpPr>
          <p:cNvPr id="18" name="Rectángulo: una sola esquina cortada 17">
            <a:extLst>
              <a:ext uri="{FF2B5EF4-FFF2-40B4-BE49-F238E27FC236}">
                <a16:creationId xmlns:a16="http://schemas.microsoft.com/office/drawing/2014/main" id="{6F2473C4-3DE6-4E3A-8417-D0B77400FA93}"/>
              </a:ext>
            </a:extLst>
          </p:cNvPr>
          <p:cNvSpPr/>
          <p:nvPr/>
        </p:nvSpPr>
        <p:spPr>
          <a:xfrm>
            <a:off x="175148" y="1214305"/>
            <a:ext cx="1207363" cy="362364"/>
          </a:xfrm>
          <a:prstGeom prst="snip1Rect">
            <a:avLst>
              <a:gd name="adj" fmla="val 5000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19" name="Rectángulo: una sola esquina cortada 18">
            <a:extLst>
              <a:ext uri="{FF2B5EF4-FFF2-40B4-BE49-F238E27FC236}">
                <a16:creationId xmlns:a16="http://schemas.microsoft.com/office/drawing/2014/main" id="{74EDEB70-01C1-447A-8671-3A8BAC0424BB}"/>
              </a:ext>
            </a:extLst>
          </p:cNvPr>
          <p:cNvSpPr/>
          <p:nvPr/>
        </p:nvSpPr>
        <p:spPr>
          <a:xfrm>
            <a:off x="1634425" y="1215786"/>
            <a:ext cx="1333939" cy="362364"/>
          </a:xfrm>
          <a:prstGeom prst="snip1Rect">
            <a:avLst>
              <a:gd name="adj" fmla="val 5000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20" name="Rectángulo: una sola esquina cortada 19">
            <a:extLst>
              <a:ext uri="{FF2B5EF4-FFF2-40B4-BE49-F238E27FC236}">
                <a16:creationId xmlns:a16="http://schemas.microsoft.com/office/drawing/2014/main" id="{8D9D959E-B857-4646-A1CA-6EC939E275E2}"/>
              </a:ext>
            </a:extLst>
          </p:cNvPr>
          <p:cNvSpPr/>
          <p:nvPr/>
        </p:nvSpPr>
        <p:spPr>
          <a:xfrm>
            <a:off x="3218137" y="1214305"/>
            <a:ext cx="1207363" cy="362364"/>
          </a:xfrm>
          <a:prstGeom prst="snip1Rect">
            <a:avLst>
              <a:gd name="adj" fmla="val 4510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BFC8BF5-F7C7-4A3E-9A03-696A26C7426C}"/>
              </a:ext>
            </a:extLst>
          </p:cNvPr>
          <p:cNvSpPr txBox="1"/>
          <p:nvPr/>
        </p:nvSpPr>
        <p:spPr>
          <a:xfrm>
            <a:off x="206429" y="1278973"/>
            <a:ext cx="106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lang="es-PA" dirty="0">
              <a:solidFill>
                <a:schemeClr val="bg1"/>
              </a:solidFill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1DF7711-2602-4D12-B577-236F55CFE95E}"/>
              </a:ext>
            </a:extLst>
          </p:cNvPr>
          <p:cNvSpPr txBox="1"/>
          <p:nvPr/>
        </p:nvSpPr>
        <p:spPr>
          <a:xfrm>
            <a:off x="1588940" y="1278973"/>
            <a:ext cx="1261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>
                <a:solidFill>
                  <a:schemeClr val="bg1"/>
                </a:solidFill>
              </a:rPr>
              <a:t>CONVIERTE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35BC162B-7C84-4938-9060-D1F283E70056}"/>
              </a:ext>
            </a:extLst>
          </p:cNvPr>
          <p:cNvSpPr txBox="1"/>
          <p:nvPr/>
        </p:nvSpPr>
        <p:spPr>
          <a:xfrm>
            <a:off x="3181766" y="1278973"/>
            <a:ext cx="1207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>
                <a:solidFill>
                  <a:schemeClr val="bg1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GRÁFICOS</a:t>
            </a:r>
            <a:endParaRPr lang="es-PA" dirty="0">
              <a:solidFill>
                <a:schemeClr val="bg1"/>
              </a:solidFill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079C2A4F-5A2D-4DC5-AAF9-E9D10CC0CBE7}"/>
              </a:ext>
            </a:extLst>
          </p:cNvPr>
          <p:cNvSpPr/>
          <p:nvPr/>
        </p:nvSpPr>
        <p:spPr>
          <a:xfrm>
            <a:off x="206429" y="1762554"/>
            <a:ext cx="11813936" cy="48326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27" name="Rectángulo: una sola esquina cortada 26">
            <a:extLst>
              <a:ext uri="{FF2B5EF4-FFF2-40B4-BE49-F238E27FC236}">
                <a16:creationId xmlns:a16="http://schemas.microsoft.com/office/drawing/2014/main" id="{EF9BECEE-E0F6-4E3B-98AA-547BD20B2B2B}"/>
              </a:ext>
            </a:extLst>
          </p:cNvPr>
          <p:cNvSpPr/>
          <p:nvPr/>
        </p:nvSpPr>
        <p:spPr>
          <a:xfrm>
            <a:off x="337351" y="1966569"/>
            <a:ext cx="5193437" cy="654466"/>
          </a:xfrm>
          <a:prstGeom prst="snip1Rect">
            <a:avLst>
              <a:gd name="adj" fmla="val 4515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7D1188BE-AB67-469D-BF9F-C54965EF1DBA}"/>
              </a:ext>
            </a:extLst>
          </p:cNvPr>
          <p:cNvSpPr txBox="1"/>
          <p:nvPr/>
        </p:nvSpPr>
        <p:spPr>
          <a:xfrm>
            <a:off x="337351" y="1953087"/>
            <a:ext cx="5370991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s-PA" sz="4000" i="1" dirty="0">
                <a:solidFill>
                  <a:schemeClr val="bg1"/>
                </a:solidFill>
              </a:rPr>
              <a:t>GRÁFICAS DISPONIBLES</a:t>
            </a:r>
          </a:p>
        </p:txBody>
      </p:sp>
      <p:sp>
        <p:nvSpPr>
          <p:cNvPr id="30" name="Diagrama de flujo: extraer 29">
            <a:extLst>
              <a:ext uri="{FF2B5EF4-FFF2-40B4-BE49-F238E27FC236}">
                <a16:creationId xmlns:a16="http://schemas.microsoft.com/office/drawing/2014/main" id="{721C9AC7-392F-4C80-B8A6-7EB9B93CEAAE}"/>
              </a:ext>
            </a:extLst>
          </p:cNvPr>
          <p:cNvSpPr/>
          <p:nvPr/>
        </p:nvSpPr>
        <p:spPr>
          <a:xfrm rot="5400000">
            <a:off x="3428204" y="5863956"/>
            <a:ext cx="379334" cy="302692"/>
          </a:xfrm>
          <a:prstGeom prst="flowChartExtra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7A9D3F8-0DFE-4843-8481-F193AAAD4816}"/>
              </a:ext>
            </a:extLst>
          </p:cNvPr>
          <p:cNvSpPr txBox="1"/>
          <p:nvPr/>
        </p:nvSpPr>
        <p:spPr>
          <a:xfrm>
            <a:off x="10814474" y="4162546"/>
            <a:ext cx="4779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2000" dirty="0"/>
              <a:t>G</a:t>
            </a:r>
          </a:p>
        </p:txBody>
      </p:sp>
      <p:sp>
        <p:nvSpPr>
          <p:cNvPr id="47" name="Diagrama de flujo: extraer 46">
            <a:hlinkClick r:id="rId2" action="ppaction://hlinksldjump"/>
            <a:extLst>
              <a:ext uri="{FF2B5EF4-FFF2-40B4-BE49-F238E27FC236}">
                <a16:creationId xmlns:a16="http://schemas.microsoft.com/office/drawing/2014/main" id="{46CCF881-4FF4-438B-B7DB-7140F8FB1C7C}"/>
              </a:ext>
            </a:extLst>
          </p:cNvPr>
          <p:cNvSpPr/>
          <p:nvPr/>
        </p:nvSpPr>
        <p:spPr>
          <a:xfrm rot="5400000" flipV="1">
            <a:off x="820660" y="5863834"/>
            <a:ext cx="379334" cy="302692"/>
          </a:xfrm>
          <a:prstGeom prst="flowChartExtra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CCF69469-A163-47D6-98EB-B542E60AB8B2}"/>
              </a:ext>
            </a:extLst>
          </p:cNvPr>
          <p:cNvSpPr/>
          <p:nvPr/>
        </p:nvSpPr>
        <p:spPr>
          <a:xfrm>
            <a:off x="8262909" y="2778643"/>
            <a:ext cx="3542190" cy="2208136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 dirty="0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46487046-B7BD-4494-BC7C-DB19C192D51C}"/>
              </a:ext>
            </a:extLst>
          </p:cNvPr>
          <p:cNvSpPr txBox="1"/>
          <p:nvPr/>
        </p:nvSpPr>
        <p:spPr>
          <a:xfrm>
            <a:off x="8639858" y="2947979"/>
            <a:ext cx="3000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dirty="0">
                <a:solidFill>
                  <a:schemeClr val="bg1"/>
                </a:solidFill>
              </a:rPr>
              <a:t>VISUALIZACIÓN DE INSTITUCIONES-TOTAL</a:t>
            </a:r>
          </a:p>
        </p:txBody>
      </p:sp>
      <p:sp>
        <p:nvSpPr>
          <p:cNvPr id="53" name="Diagrama de flujo: extraer 52">
            <a:hlinkClick r:id="rId4" action="ppaction://hlinksldjump"/>
            <a:extLst>
              <a:ext uri="{FF2B5EF4-FFF2-40B4-BE49-F238E27FC236}">
                <a16:creationId xmlns:a16="http://schemas.microsoft.com/office/drawing/2014/main" id="{FAB67DC4-75FA-42E5-B50A-04C36CBEF3E6}"/>
              </a:ext>
            </a:extLst>
          </p:cNvPr>
          <p:cNvSpPr/>
          <p:nvPr/>
        </p:nvSpPr>
        <p:spPr>
          <a:xfrm rot="5400000">
            <a:off x="10939254" y="5371961"/>
            <a:ext cx="821686" cy="852965"/>
          </a:xfrm>
          <a:prstGeom prst="flowChartExtract">
            <a:avLst/>
          </a:prstGeom>
          <a:solidFill>
            <a:schemeClr val="accent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73187665-25AA-475D-A59B-C02D8DF69D90}"/>
              </a:ext>
            </a:extLst>
          </p:cNvPr>
          <p:cNvSpPr txBox="1"/>
          <p:nvPr/>
        </p:nvSpPr>
        <p:spPr>
          <a:xfrm>
            <a:off x="8517685" y="3870993"/>
            <a:ext cx="30006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>
                <a:solidFill>
                  <a:schemeClr val="bg1"/>
                </a:solidFill>
              </a:rPr>
              <a:t>DATOS EXTRAIDOS DEL  PORTAL DE DATOS ABIERTOS</a:t>
            </a:r>
          </a:p>
          <a:p>
            <a:r>
              <a:rPr lang="es-PA" dirty="0">
                <a:solidFill>
                  <a:schemeClr val="bg1"/>
                </a:solidFill>
              </a:rPr>
              <a:t>DE PANAMÁ</a:t>
            </a:r>
          </a:p>
        </p:txBody>
      </p:sp>
      <p:sp>
        <p:nvSpPr>
          <p:cNvPr id="46" name="Diagrama de flujo: extraer 45">
            <a:hlinkClick r:id="rId5" action="ppaction://hlinksldjump"/>
            <a:extLst>
              <a:ext uri="{FF2B5EF4-FFF2-40B4-BE49-F238E27FC236}">
                <a16:creationId xmlns:a16="http://schemas.microsoft.com/office/drawing/2014/main" id="{6E074F04-BC43-4E72-B631-27ABB81A2895}"/>
              </a:ext>
            </a:extLst>
          </p:cNvPr>
          <p:cNvSpPr/>
          <p:nvPr/>
        </p:nvSpPr>
        <p:spPr>
          <a:xfrm rot="5400000" flipV="1">
            <a:off x="8695819" y="5371961"/>
            <a:ext cx="821686" cy="852965"/>
          </a:xfrm>
          <a:prstGeom prst="flowChartExtract">
            <a:avLst/>
          </a:prstGeom>
          <a:solidFill>
            <a:schemeClr val="accent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pic>
        <p:nvPicPr>
          <p:cNvPr id="26" name="Imagen 25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8ADC6556-E923-4186-A54D-B9E332CE1A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01" y="2743360"/>
            <a:ext cx="7274528" cy="3670135"/>
          </a:xfrm>
          <a:prstGeom prst="rect">
            <a:avLst/>
          </a:prstGeom>
        </p:spPr>
      </p:pic>
      <p:sp>
        <p:nvSpPr>
          <p:cNvPr id="37" name="Rectángulo: una sola esquina cortada 36">
            <a:extLst>
              <a:ext uri="{FF2B5EF4-FFF2-40B4-BE49-F238E27FC236}">
                <a16:creationId xmlns:a16="http://schemas.microsoft.com/office/drawing/2014/main" id="{7B1CF719-7A52-433F-84DB-B37B9992EDFA}"/>
              </a:ext>
            </a:extLst>
          </p:cNvPr>
          <p:cNvSpPr/>
          <p:nvPr/>
        </p:nvSpPr>
        <p:spPr>
          <a:xfrm>
            <a:off x="3218137" y="1564375"/>
            <a:ext cx="1207363" cy="1566026"/>
          </a:xfrm>
          <a:prstGeom prst="snip1Rect">
            <a:avLst/>
          </a:prstGeom>
          <a:effectLst>
            <a:softEdge rad="3175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008C329A-F2AB-4A5A-88F3-34D8693653CD}"/>
              </a:ext>
            </a:extLst>
          </p:cNvPr>
          <p:cNvSpPr/>
          <p:nvPr/>
        </p:nvSpPr>
        <p:spPr>
          <a:xfrm>
            <a:off x="3218136" y="1907907"/>
            <a:ext cx="1207363" cy="311323"/>
          </a:xfrm>
          <a:prstGeom prst="rect">
            <a:avLst/>
          </a:prstGeom>
          <a:solidFill>
            <a:schemeClr val="accent4"/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C55EE18C-1D5E-4E1E-8FDB-A7EDDAF59501}"/>
              </a:ext>
            </a:extLst>
          </p:cNvPr>
          <p:cNvSpPr txBox="1"/>
          <p:nvPr/>
        </p:nvSpPr>
        <p:spPr>
          <a:xfrm>
            <a:off x="3218137" y="1926631"/>
            <a:ext cx="1069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IDAAN</a:t>
            </a:r>
            <a:endParaRPr lang="es-PA" dirty="0"/>
          </a:p>
        </p:txBody>
      </p:sp>
      <p:sp>
        <p:nvSpPr>
          <p:cNvPr id="41" name="Rectángulo 40">
            <a:hlinkClick r:id="rId3" action="ppaction://hlinksldjump"/>
            <a:extLst>
              <a:ext uri="{FF2B5EF4-FFF2-40B4-BE49-F238E27FC236}">
                <a16:creationId xmlns:a16="http://schemas.microsoft.com/office/drawing/2014/main" id="{D87964DF-1EB4-4423-8242-51280833DAC2}"/>
              </a:ext>
            </a:extLst>
          </p:cNvPr>
          <p:cNvSpPr/>
          <p:nvPr/>
        </p:nvSpPr>
        <p:spPr>
          <a:xfrm>
            <a:off x="3218136" y="2274692"/>
            <a:ext cx="1207363" cy="311323"/>
          </a:xfrm>
          <a:prstGeom prst="rect">
            <a:avLst/>
          </a:prstGeom>
          <a:solidFill>
            <a:schemeClr val="accent4"/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4" name="CuadroTexto 43">
            <a:hlinkClick r:id="rId3" action="ppaction://hlinksldjump"/>
            <a:extLst>
              <a:ext uri="{FF2B5EF4-FFF2-40B4-BE49-F238E27FC236}">
                <a16:creationId xmlns:a16="http://schemas.microsoft.com/office/drawing/2014/main" id="{4F6EA016-52FA-497B-BE5E-C394BFCA691B}"/>
              </a:ext>
            </a:extLst>
          </p:cNvPr>
          <p:cNvSpPr txBox="1"/>
          <p:nvPr/>
        </p:nvSpPr>
        <p:spPr>
          <a:xfrm>
            <a:off x="3209259" y="2267234"/>
            <a:ext cx="1104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sz="1600" dirty="0"/>
              <a:t>GOBIERNO</a:t>
            </a:r>
          </a:p>
        </p:txBody>
      </p:sp>
    </p:spTree>
    <p:extLst>
      <p:ext uri="{BB962C8B-B14F-4D97-AF65-F5344CB8AC3E}">
        <p14:creationId xmlns:p14="http://schemas.microsoft.com/office/powerpoint/2010/main" val="909172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E25331-201E-47FA-820E-B72F9E428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24CB2D4D-5A7A-447B-AF8D-3DE8BEC33BD4}"/>
              </a:ext>
            </a:extLst>
          </p:cNvPr>
          <p:cNvSpPr/>
          <p:nvPr/>
        </p:nvSpPr>
        <p:spPr>
          <a:xfrm>
            <a:off x="0" y="-3717"/>
            <a:ext cx="12192000" cy="1756279"/>
          </a:xfrm>
          <a:prstGeom prst="roundRect">
            <a:avLst>
              <a:gd name="adj" fmla="val 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1A6B5D1-C5DC-4D31-A258-6EA62568AEEF}"/>
              </a:ext>
            </a:extLst>
          </p:cNvPr>
          <p:cNvSpPr/>
          <p:nvPr/>
        </p:nvSpPr>
        <p:spPr>
          <a:xfrm>
            <a:off x="-1" y="1162975"/>
            <a:ext cx="12192001" cy="5695025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3E460EA-2E8D-4255-A3DF-BF9B3D512677}"/>
              </a:ext>
            </a:extLst>
          </p:cNvPr>
          <p:cNvSpPr/>
          <p:nvPr/>
        </p:nvSpPr>
        <p:spPr>
          <a:xfrm>
            <a:off x="-2" y="1106963"/>
            <a:ext cx="12191999" cy="577048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12AF04F-8BEA-410A-9732-2609F58D2458}"/>
              </a:ext>
            </a:extLst>
          </p:cNvPr>
          <p:cNvSpPr/>
          <p:nvPr/>
        </p:nvSpPr>
        <p:spPr>
          <a:xfrm>
            <a:off x="-6" y="1116955"/>
            <a:ext cx="10138299" cy="561378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16" name="Rectángulo: una sola esquina cortada 15">
            <a:extLst>
              <a:ext uri="{FF2B5EF4-FFF2-40B4-BE49-F238E27FC236}">
                <a16:creationId xmlns:a16="http://schemas.microsoft.com/office/drawing/2014/main" id="{F1A285EE-17C7-41B9-88D1-ED1835AA0F8A}"/>
              </a:ext>
            </a:extLst>
          </p:cNvPr>
          <p:cNvSpPr/>
          <p:nvPr/>
        </p:nvSpPr>
        <p:spPr>
          <a:xfrm>
            <a:off x="175148" y="268849"/>
            <a:ext cx="3533312" cy="577048"/>
          </a:xfrm>
          <a:prstGeom prst="snip1Rect">
            <a:avLst>
              <a:gd name="adj" fmla="val 3924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015B610-0632-4710-8BAE-AEC7962BF0D4}"/>
              </a:ext>
            </a:extLst>
          </p:cNvPr>
          <p:cNvSpPr txBox="1"/>
          <p:nvPr/>
        </p:nvSpPr>
        <p:spPr>
          <a:xfrm>
            <a:off x="158326" y="82896"/>
            <a:ext cx="9374819" cy="101566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PA" sz="6000" i="1" dirty="0">
                <a:solidFill>
                  <a:schemeClr val="bg1"/>
                </a:solidFill>
              </a:rPr>
              <a:t>DATAEASY</a:t>
            </a:r>
          </a:p>
        </p:txBody>
      </p:sp>
      <p:sp>
        <p:nvSpPr>
          <p:cNvPr id="8" name="Rectángulo: una sola esquina cortada 7">
            <a:extLst>
              <a:ext uri="{FF2B5EF4-FFF2-40B4-BE49-F238E27FC236}">
                <a16:creationId xmlns:a16="http://schemas.microsoft.com/office/drawing/2014/main" id="{00534A2F-E3B3-4723-B904-3AEA72772728}"/>
              </a:ext>
            </a:extLst>
          </p:cNvPr>
          <p:cNvSpPr/>
          <p:nvPr/>
        </p:nvSpPr>
        <p:spPr>
          <a:xfrm>
            <a:off x="10262586" y="1198833"/>
            <a:ext cx="736847" cy="401400"/>
          </a:xfrm>
          <a:prstGeom prst="snip1Rect">
            <a:avLst>
              <a:gd name="adj" fmla="val 5000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 dirty="0"/>
          </a:p>
        </p:txBody>
      </p:sp>
      <p:grpSp>
        <p:nvGrpSpPr>
          <p:cNvPr id="9" name="Google Shape;610;p42">
            <a:extLst>
              <a:ext uri="{FF2B5EF4-FFF2-40B4-BE49-F238E27FC236}">
                <a16:creationId xmlns:a16="http://schemas.microsoft.com/office/drawing/2014/main" id="{20F130E4-530C-469C-8BAA-C3524AE1A514}"/>
              </a:ext>
            </a:extLst>
          </p:cNvPr>
          <p:cNvGrpSpPr/>
          <p:nvPr/>
        </p:nvGrpSpPr>
        <p:grpSpPr>
          <a:xfrm>
            <a:off x="10425533" y="1220453"/>
            <a:ext cx="342881" cy="350068"/>
            <a:chOff x="3951850" y="2985350"/>
            <a:chExt cx="407950" cy="416500"/>
          </a:xfrm>
        </p:grpSpPr>
        <p:sp>
          <p:nvSpPr>
            <p:cNvPr id="10" name="Google Shape;611;p42">
              <a:extLst>
                <a:ext uri="{FF2B5EF4-FFF2-40B4-BE49-F238E27FC236}">
                  <a16:creationId xmlns:a16="http://schemas.microsoft.com/office/drawing/2014/main" id="{E1EE6C65-49A3-420B-956D-C16A3F693B6C}"/>
                </a:ext>
              </a:extLst>
            </p:cNvPr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12;p42">
              <a:extLst>
                <a:ext uri="{FF2B5EF4-FFF2-40B4-BE49-F238E27FC236}">
                  <a16:creationId xmlns:a16="http://schemas.microsoft.com/office/drawing/2014/main" id="{A514D781-B97E-4D19-87E0-9534826B4C84}"/>
                </a:ext>
              </a:extLst>
            </p:cNvPr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613;p42">
              <a:extLst>
                <a:ext uri="{FF2B5EF4-FFF2-40B4-BE49-F238E27FC236}">
                  <a16:creationId xmlns:a16="http://schemas.microsoft.com/office/drawing/2014/main" id="{08751CD9-2655-442B-9904-7F4C62B3ED82}"/>
                </a:ext>
              </a:extLst>
            </p:cNvPr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14;p42">
              <a:extLst>
                <a:ext uri="{FF2B5EF4-FFF2-40B4-BE49-F238E27FC236}">
                  <a16:creationId xmlns:a16="http://schemas.microsoft.com/office/drawing/2014/main" id="{C2B70D59-FDAE-4B47-8CE2-36A6028568BE}"/>
                </a:ext>
              </a:extLst>
            </p:cNvPr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Rectángulo: una sola esquina cortada 13">
            <a:extLst>
              <a:ext uri="{FF2B5EF4-FFF2-40B4-BE49-F238E27FC236}">
                <a16:creationId xmlns:a16="http://schemas.microsoft.com/office/drawing/2014/main" id="{EF098A3B-61BD-41D8-BB83-0DF4D3AAE297}"/>
              </a:ext>
            </a:extLst>
          </p:cNvPr>
          <p:cNvSpPr/>
          <p:nvPr/>
        </p:nvSpPr>
        <p:spPr>
          <a:xfrm>
            <a:off x="11412544" y="1198833"/>
            <a:ext cx="736847" cy="401400"/>
          </a:xfrm>
          <a:prstGeom prst="snip1Rect">
            <a:avLst>
              <a:gd name="adj" fmla="val 5000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15" name="Google Shape;588;p42">
            <a:extLst>
              <a:ext uri="{FF2B5EF4-FFF2-40B4-BE49-F238E27FC236}">
                <a16:creationId xmlns:a16="http://schemas.microsoft.com/office/drawing/2014/main" id="{9EB84DB4-014C-45E3-B751-289C3F967EAC}"/>
              </a:ext>
            </a:extLst>
          </p:cNvPr>
          <p:cNvSpPr/>
          <p:nvPr/>
        </p:nvSpPr>
        <p:spPr>
          <a:xfrm>
            <a:off x="11606981" y="1226599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</a:endParaRPr>
          </a:p>
        </p:txBody>
      </p:sp>
      <p:sp>
        <p:nvSpPr>
          <p:cNvPr id="18" name="Rectángulo: una sola esquina cortada 17">
            <a:extLst>
              <a:ext uri="{FF2B5EF4-FFF2-40B4-BE49-F238E27FC236}">
                <a16:creationId xmlns:a16="http://schemas.microsoft.com/office/drawing/2014/main" id="{6F2473C4-3DE6-4E3A-8417-D0B77400FA93}"/>
              </a:ext>
            </a:extLst>
          </p:cNvPr>
          <p:cNvSpPr/>
          <p:nvPr/>
        </p:nvSpPr>
        <p:spPr>
          <a:xfrm>
            <a:off x="175148" y="1214305"/>
            <a:ext cx="1207363" cy="362364"/>
          </a:xfrm>
          <a:prstGeom prst="snip1Rect">
            <a:avLst>
              <a:gd name="adj" fmla="val 5000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19" name="Rectángulo: una sola esquina cortada 18">
            <a:extLst>
              <a:ext uri="{FF2B5EF4-FFF2-40B4-BE49-F238E27FC236}">
                <a16:creationId xmlns:a16="http://schemas.microsoft.com/office/drawing/2014/main" id="{74EDEB70-01C1-447A-8671-3A8BAC0424BB}"/>
              </a:ext>
            </a:extLst>
          </p:cNvPr>
          <p:cNvSpPr/>
          <p:nvPr/>
        </p:nvSpPr>
        <p:spPr>
          <a:xfrm>
            <a:off x="1634425" y="1215786"/>
            <a:ext cx="1333939" cy="362364"/>
          </a:xfrm>
          <a:prstGeom prst="snip1Rect">
            <a:avLst>
              <a:gd name="adj" fmla="val 5000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20" name="Rectángulo: una sola esquina cortada 19">
            <a:extLst>
              <a:ext uri="{FF2B5EF4-FFF2-40B4-BE49-F238E27FC236}">
                <a16:creationId xmlns:a16="http://schemas.microsoft.com/office/drawing/2014/main" id="{8D9D959E-B857-4646-A1CA-6EC939E275E2}"/>
              </a:ext>
            </a:extLst>
          </p:cNvPr>
          <p:cNvSpPr/>
          <p:nvPr/>
        </p:nvSpPr>
        <p:spPr>
          <a:xfrm>
            <a:off x="3218137" y="1214305"/>
            <a:ext cx="1207363" cy="362364"/>
          </a:xfrm>
          <a:prstGeom prst="snip1Rect">
            <a:avLst>
              <a:gd name="adj" fmla="val 4510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BFC8BF5-F7C7-4A3E-9A03-696A26C7426C}"/>
              </a:ext>
            </a:extLst>
          </p:cNvPr>
          <p:cNvSpPr txBox="1"/>
          <p:nvPr/>
        </p:nvSpPr>
        <p:spPr>
          <a:xfrm>
            <a:off x="206429" y="1278973"/>
            <a:ext cx="106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lang="es-PA" dirty="0">
              <a:solidFill>
                <a:schemeClr val="bg1"/>
              </a:solidFill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1DF7711-2602-4D12-B577-236F55CFE95E}"/>
              </a:ext>
            </a:extLst>
          </p:cNvPr>
          <p:cNvSpPr txBox="1"/>
          <p:nvPr/>
        </p:nvSpPr>
        <p:spPr>
          <a:xfrm>
            <a:off x="1588940" y="1278973"/>
            <a:ext cx="1261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>
                <a:solidFill>
                  <a:schemeClr val="bg1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CONVIERTE</a:t>
            </a:r>
            <a:endParaRPr lang="es-PA" dirty="0">
              <a:solidFill>
                <a:schemeClr val="bg1"/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35BC162B-7C84-4938-9060-D1F283E70056}"/>
              </a:ext>
            </a:extLst>
          </p:cNvPr>
          <p:cNvSpPr txBox="1"/>
          <p:nvPr/>
        </p:nvSpPr>
        <p:spPr>
          <a:xfrm>
            <a:off x="3181766" y="1278973"/>
            <a:ext cx="1207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>
                <a:solidFill>
                  <a:schemeClr val="bg1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GRÁFICOS</a:t>
            </a:r>
            <a:endParaRPr lang="es-PA" dirty="0">
              <a:solidFill>
                <a:schemeClr val="bg1"/>
              </a:solidFill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079C2A4F-5A2D-4DC5-AAF9-E9D10CC0CBE7}"/>
              </a:ext>
            </a:extLst>
          </p:cNvPr>
          <p:cNvSpPr/>
          <p:nvPr/>
        </p:nvSpPr>
        <p:spPr>
          <a:xfrm>
            <a:off x="206429" y="1762554"/>
            <a:ext cx="11813936" cy="48326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27" name="Rectángulo: una sola esquina cortada 26">
            <a:extLst>
              <a:ext uri="{FF2B5EF4-FFF2-40B4-BE49-F238E27FC236}">
                <a16:creationId xmlns:a16="http://schemas.microsoft.com/office/drawing/2014/main" id="{EF9BECEE-E0F6-4E3B-98AA-547BD20B2B2B}"/>
              </a:ext>
            </a:extLst>
          </p:cNvPr>
          <p:cNvSpPr/>
          <p:nvPr/>
        </p:nvSpPr>
        <p:spPr>
          <a:xfrm>
            <a:off x="337351" y="1966569"/>
            <a:ext cx="5193437" cy="654466"/>
          </a:xfrm>
          <a:prstGeom prst="snip1Rect">
            <a:avLst>
              <a:gd name="adj" fmla="val 4515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7D1188BE-AB67-469D-BF9F-C54965EF1DBA}"/>
              </a:ext>
            </a:extLst>
          </p:cNvPr>
          <p:cNvSpPr txBox="1"/>
          <p:nvPr/>
        </p:nvSpPr>
        <p:spPr>
          <a:xfrm>
            <a:off x="337351" y="1953087"/>
            <a:ext cx="5370991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s-PA" sz="4000" i="1" dirty="0">
                <a:solidFill>
                  <a:schemeClr val="bg1"/>
                </a:solidFill>
              </a:rPr>
              <a:t>GRÁFICAS DISPONIBLES</a:t>
            </a:r>
          </a:p>
        </p:txBody>
      </p:sp>
      <p:sp>
        <p:nvSpPr>
          <p:cNvPr id="30" name="Diagrama de flujo: extraer 29">
            <a:extLst>
              <a:ext uri="{FF2B5EF4-FFF2-40B4-BE49-F238E27FC236}">
                <a16:creationId xmlns:a16="http://schemas.microsoft.com/office/drawing/2014/main" id="{721C9AC7-392F-4C80-B8A6-7EB9B93CEAAE}"/>
              </a:ext>
            </a:extLst>
          </p:cNvPr>
          <p:cNvSpPr/>
          <p:nvPr/>
        </p:nvSpPr>
        <p:spPr>
          <a:xfrm rot="5400000">
            <a:off x="3428204" y="5863956"/>
            <a:ext cx="379334" cy="302692"/>
          </a:xfrm>
          <a:prstGeom prst="flowChartExtra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7A9D3F8-0DFE-4843-8481-F193AAAD4816}"/>
              </a:ext>
            </a:extLst>
          </p:cNvPr>
          <p:cNvSpPr txBox="1"/>
          <p:nvPr/>
        </p:nvSpPr>
        <p:spPr>
          <a:xfrm>
            <a:off x="10814474" y="4162546"/>
            <a:ext cx="4779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2000" dirty="0"/>
              <a:t>G</a:t>
            </a:r>
          </a:p>
        </p:txBody>
      </p:sp>
      <p:sp>
        <p:nvSpPr>
          <p:cNvPr id="47" name="Diagrama de flujo: extraer 46">
            <a:hlinkClick r:id="rId2" action="ppaction://hlinksldjump"/>
            <a:extLst>
              <a:ext uri="{FF2B5EF4-FFF2-40B4-BE49-F238E27FC236}">
                <a16:creationId xmlns:a16="http://schemas.microsoft.com/office/drawing/2014/main" id="{46CCF881-4FF4-438B-B7DB-7140F8FB1C7C}"/>
              </a:ext>
            </a:extLst>
          </p:cNvPr>
          <p:cNvSpPr/>
          <p:nvPr/>
        </p:nvSpPr>
        <p:spPr>
          <a:xfrm rot="5400000" flipV="1">
            <a:off x="820660" y="5863834"/>
            <a:ext cx="379334" cy="302692"/>
          </a:xfrm>
          <a:prstGeom prst="flowChartExtra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CCF69469-A163-47D6-98EB-B542E60AB8B2}"/>
              </a:ext>
            </a:extLst>
          </p:cNvPr>
          <p:cNvSpPr/>
          <p:nvPr/>
        </p:nvSpPr>
        <p:spPr>
          <a:xfrm>
            <a:off x="8356002" y="2766925"/>
            <a:ext cx="3542190" cy="2208136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 dirty="0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46487046-B7BD-4494-BC7C-DB19C192D51C}"/>
              </a:ext>
            </a:extLst>
          </p:cNvPr>
          <p:cNvSpPr txBox="1"/>
          <p:nvPr/>
        </p:nvSpPr>
        <p:spPr>
          <a:xfrm>
            <a:off x="8639858" y="2947979"/>
            <a:ext cx="3000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dirty="0">
                <a:solidFill>
                  <a:schemeClr val="bg1"/>
                </a:solidFill>
              </a:rPr>
              <a:t>ANÁLISIS DE DINERO DE IDAAN EN 2018</a:t>
            </a:r>
          </a:p>
        </p:txBody>
      </p:sp>
      <p:sp>
        <p:nvSpPr>
          <p:cNvPr id="53" name="Diagrama de flujo: extraer 52">
            <a:hlinkClick r:id="rId5" action="ppaction://hlinksldjump"/>
            <a:extLst>
              <a:ext uri="{FF2B5EF4-FFF2-40B4-BE49-F238E27FC236}">
                <a16:creationId xmlns:a16="http://schemas.microsoft.com/office/drawing/2014/main" id="{FAB67DC4-75FA-42E5-B50A-04C36CBEF3E6}"/>
              </a:ext>
            </a:extLst>
          </p:cNvPr>
          <p:cNvSpPr/>
          <p:nvPr/>
        </p:nvSpPr>
        <p:spPr>
          <a:xfrm rot="5400000">
            <a:off x="10939254" y="5371961"/>
            <a:ext cx="821686" cy="852965"/>
          </a:xfrm>
          <a:prstGeom prst="flowChartExtract">
            <a:avLst/>
          </a:prstGeom>
          <a:solidFill>
            <a:schemeClr val="accent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73187665-25AA-475D-A59B-C02D8DF69D90}"/>
              </a:ext>
            </a:extLst>
          </p:cNvPr>
          <p:cNvSpPr txBox="1"/>
          <p:nvPr/>
        </p:nvSpPr>
        <p:spPr>
          <a:xfrm>
            <a:off x="8517685" y="3870993"/>
            <a:ext cx="3000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>
                <a:solidFill>
                  <a:schemeClr val="bg1"/>
                </a:solidFill>
              </a:rPr>
              <a:t>DATOS EXTRAIDOS DEL SITIO WEB DEL IDAAN.</a:t>
            </a:r>
          </a:p>
        </p:txBody>
      </p:sp>
      <p:sp>
        <p:nvSpPr>
          <p:cNvPr id="46" name="Diagrama de flujo: extraer 45">
            <a:hlinkClick r:id="rId6" action="ppaction://hlinksldjump"/>
            <a:extLst>
              <a:ext uri="{FF2B5EF4-FFF2-40B4-BE49-F238E27FC236}">
                <a16:creationId xmlns:a16="http://schemas.microsoft.com/office/drawing/2014/main" id="{6E074F04-BC43-4E72-B631-27ABB81A2895}"/>
              </a:ext>
            </a:extLst>
          </p:cNvPr>
          <p:cNvSpPr/>
          <p:nvPr/>
        </p:nvSpPr>
        <p:spPr>
          <a:xfrm rot="5400000" flipV="1">
            <a:off x="8655498" y="5371961"/>
            <a:ext cx="821686" cy="852965"/>
          </a:xfrm>
          <a:prstGeom prst="flowChartExtract">
            <a:avLst/>
          </a:prstGeom>
          <a:solidFill>
            <a:schemeClr val="accent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pic>
        <p:nvPicPr>
          <p:cNvPr id="31" name="Imagen 30" descr="Imagen que contiene tarjeta de presentación, texto&#10;&#10;Descripción generada automáticamente">
            <a:extLst>
              <a:ext uri="{FF2B5EF4-FFF2-40B4-BE49-F238E27FC236}">
                <a16:creationId xmlns:a16="http://schemas.microsoft.com/office/drawing/2014/main" id="{F65F4839-B1A0-4124-B206-BC9742364C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59" y="2757581"/>
            <a:ext cx="6944332" cy="361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442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E25331-201E-47FA-820E-B72F9E428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24CB2D4D-5A7A-447B-AF8D-3DE8BEC33BD4}"/>
              </a:ext>
            </a:extLst>
          </p:cNvPr>
          <p:cNvSpPr/>
          <p:nvPr/>
        </p:nvSpPr>
        <p:spPr>
          <a:xfrm>
            <a:off x="0" y="-3717"/>
            <a:ext cx="12192000" cy="1756279"/>
          </a:xfrm>
          <a:prstGeom prst="roundRect">
            <a:avLst>
              <a:gd name="adj" fmla="val 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1A6B5D1-C5DC-4D31-A258-6EA62568AEEF}"/>
              </a:ext>
            </a:extLst>
          </p:cNvPr>
          <p:cNvSpPr/>
          <p:nvPr/>
        </p:nvSpPr>
        <p:spPr>
          <a:xfrm>
            <a:off x="-1" y="1162975"/>
            <a:ext cx="12192001" cy="5695025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3E460EA-2E8D-4255-A3DF-BF9B3D512677}"/>
              </a:ext>
            </a:extLst>
          </p:cNvPr>
          <p:cNvSpPr/>
          <p:nvPr/>
        </p:nvSpPr>
        <p:spPr>
          <a:xfrm>
            <a:off x="-2" y="1106963"/>
            <a:ext cx="12191999" cy="577048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12AF04F-8BEA-410A-9732-2609F58D2458}"/>
              </a:ext>
            </a:extLst>
          </p:cNvPr>
          <p:cNvSpPr/>
          <p:nvPr/>
        </p:nvSpPr>
        <p:spPr>
          <a:xfrm>
            <a:off x="-6" y="1116955"/>
            <a:ext cx="10138299" cy="561378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16" name="Rectángulo: una sola esquina cortada 15">
            <a:extLst>
              <a:ext uri="{FF2B5EF4-FFF2-40B4-BE49-F238E27FC236}">
                <a16:creationId xmlns:a16="http://schemas.microsoft.com/office/drawing/2014/main" id="{F1A285EE-17C7-41B9-88D1-ED1835AA0F8A}"/>
              </a:ext>
            </a:extLst>
          </p:cNvPr>
          <p:cNvSpPr/>
          <p:nvPr/>
        </p:nvSpPr>
        <p:spPr>
          <a:xfrm>
            <a:off x="175148" y="268849"/>
            <a:ext cx="3533312" cy="577048"/>
          </a:xfrm>
          <a:prstGeom prst="snip1Rect">
            <a:avLst>
              <a:gd name="adj" fmla="val 3924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015B610-0632-4710-8BAE-AEC7962BF0D4}"/>
              </a:ext>
            </a:extLst>
          </p:cNvPr>
          <p:cNvSpPr txBox="1"/>
          <p:nvPr/>
        </p:nvSpPr>
        <p:spPr>
          <a:xfrm>
            <a:off x="158326" y="82896"/>
            <a:ext cx="9374819" cy="101566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PA" sz="6000" i="1" dirty="0">
                <a:solidFill>
                  <a:schemeClr val="bg1"/>
                </a:solidFill>
              </a:rPr>
              <a:t>DATAEASY</a:t>
            </a:r>
          </a:p>
        </p:txBody>
      </p:sp>
      <p:sp>
        <p:nvSpPr>
          <p:cNvPr id="8" name="Rectángulo: una sola esquina cortada 7">
            <a:extLst>
              <a:ext uri="{FF2B5EF4-FFF2-40B4-BE49-F238E27FC236}">
                <a16:creationId xmlns:a16="http://schemas.microsoft.com/office/drawing/2014/main" id="{00534A2F-E3B3-4723-B904-3AEA72772728}"/>
              </a:ext>
            </a:extLst>
          </p:cNvPr>
          <p:cNvSpPr/>
          <p:nvPr/>
        </p:nvSpPr>
        <p:spPr>
          <a:xfrm>
            <a:off x="10262586" y="1198833"/>
            <a:ext cx="736847" cy="401400"/>
          </a:xfrm>
          <a:prstGeom prst="snip1Rect">
            <a:avLst>
              <a:gd name="adj" fmla="val 5000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 dirty="0"/>
          </a:p>
        </p:txBody>
      </p:sp>
      <p:grpSp>
        <p:nvGrpSpPr>
          <p:cNvPr id="9" name="Google Shape;610;p42">
            <a:extLst>
              <a:ext uri="{FF2B5EF4-FFF2-40B4-BE49-F238E27FC236}">
                <a16:creationId xmlns:a16="http://schemas.microsoft.com/office/drawing/2014/main" id="{20F130E4-530C-469C-8BAA-C3524AE1A514}"/>
              </a:ext>
            </a:extLst>
          </p:cNvPr>
          <p:cNvGrpSpPr/>
          <p:nvPr/>
        </p:nvGrpSpPr>
        <p:grpSpPr>
          <a:xfrm>
            <a:off x="10425533" y="1220453"/>
            <a:ext cx="342881" cy="350068"/>
            <a:chOff x="3951850" y="2985350"/>
            <a:chExt cx="407950" cy="416500"/>
          </a:xfrm>
        </p:grpSpPr>
        <p:sp>
          <p:nvSpPr>
            <p:cNvPr id="10" name="Google Shape;611;p42">
              <a:extLst>
                <a:ext uri="{FF2B5EF4-FFF2-40B4-BE49-F238E27FC236}">
                  <a16:creationId xmlns:a16="http://schemas.microsoft.com/office/drawing/2014/main" id="{E1EE6C65-49A3-420B-956D-C16A3F693B6C}"/>
                </a:ext>
              </a:extLst>
            </p:cNvPr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12;p42">
              <a:extLst>
                <a:ext uri="{FF2B5EF4-FFF2-40B4-BE49-F238E27FC236}">
                  <a16:creationId xmlns:a16="http://schemas.microsoft.com/office/drawing/2014/main" id="{A514D781-B97E-4D19-87E0-9534826B4C84}"/>
                </a:ext>
              </a:extLst>
            </p:cNvPr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613;p42">
              <a:extLst>
                <a:ext uri="{FF2B5EF4-FFF2-40B4-BE49-F238E27FC236}">
                  <a16:creationId xmlns:a16="http://schemas.microsoft.com/office/drawing/2014/main" id="{08751CD9-2655-442B-9904-7F4C62B3ED82}"/>
                </a:ext>
              </a:extLst>
            </p:cNvPr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14;p42">
              <a:extLst>
                <a:ext uri="{FF2B5EF4-FFF2-40B4-BE49-F238E27FC236}">
                  <a16:creationId xmlns:a16="http://schemas.microsoft.com/office/drawing/2014/main" id="{C2B70D59-FDAE-4B47-8CE2-36A6028568BE}"/>
                </a:ext>
              </a:extLst>
            </p:cNvPr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Rectángulo: una sola esquina cortada 13">
            <a:extLst>
              <a:ext uri="{FF2B5EF4-FFF2-40B4-BE49-F238E27FC236}">
                <a16:creationId xmlns:a16="http://schemas.microsoft.com/office/drawing/2014/main" id="{EF098A3B-61BD-41D8-BB83-0DF4D3AAE297}"/>
              </a:ext>
            </a:extLst>
          </p:cNvPr>
          <p:cNvSpPr/>
          <p:nvPr/>
        </p:nvSpPr>
        <p:spPr>
          <a:xfrm>
            <a:off x="11412544" y="1198833"/>
            <a:ext cx="736847" cy="401400"/>
          </a:xfrm>
          <a:prstGeom prst="snip1Rect">
            <a:avLst>
              <a:gd name="adj" fmla="val 5000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15" name="Google Shape;588;p42">
            <a:extLst>
              <a:ext uri="{FF2B5EF4-FFF2-40B4-BE49-F238E27FC236}">
                <a16:creationId xmlns:a16="http://schemas.microsoft.com/office/drawing/2014/main" id="{9EB84DB4-014C-45E3-B751-289C3F967EAC}"/>
              </a:ext>
            </a:extLst>
          </p:cNvPr>
          <p:cNvSpPr/>
          <p:nvPr/>
        </p:nvSpPr>
        <p:spPr>
          <a:xfrm>
            <a:off x="11606981" y="1226599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</a:endParaRPr>
          </a:p>
        </p:txBody>
      </p:sp>
      <p:sp>
        <p:nvSpPr>
          <p:cNvPr id="18" name="Rectángulo: una sola esquina cortada 17">
            <a:extLst>
              <a:ext uri="{FF2B5EF4-FFF2-40B4-BE49-F238E27FC236}">
                <a16:creationId xmlns:a16="http://schemas.microsoft.com/office/drawing/2014/main" id="{6F2473C4-3DE6-4E3A-8417-D0B77400FA93}"/>
              </a:ext>
            </a:extLst>
          </p:cNvPr>
          <p:cNvSpPr/>
          <p:nvPr/>
        </p:nvSpPr>
        <p:spPr>
          <a:xfrm>
            <a:off x="175148" y="1214305"/>
            <a:ext cx="1207363" cy="362364"/>
          </a:xfrm>
          <a:prstGeom prst="snip1Rect">
            <a:avLst>
              <a:gd name="adj" fmla="val 5000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19" name="Rectángulo: una sola esquina cortada 18">
            <a:extLst>
              <a:ext uri="{FF2B5EF4-FFF2-40B4-BE49-F238E27FC236}">
                <a16:creationId xmlns:a16="http://schemas.microsoft.com/office/drawing/2014/main" id="{74EDEB70-01C1-447A-8671-3A8BAC0424BB}"/>
              </a:ext>
            </a:extLst>
          </p:cNvPr>
          <p:cNvSpPr/>
          <p:nvPr/>
        </p:nvSpPr>
        <p:spPr>
          <a:xfrm>
            <a:off x="1634425" y="1215786"/>
            <a:ext cx="1333939" cy="362364"/>
          </a:xfrm>
          <a:prstGeom prst="snip1Rect">
            <a:avLst>
              <a:gd name="adj" fmla="val 5000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20" name="Rectángulo: una sola esquina cortada 19">
            <a:extLst>
              <a:ext uri="{FF2B5EF4-FFF2-40B4-BE49-F238E27FC236}">
                <a16:creationId xmlns:a16="http://schemas.microsoft.com/office/drawing/2014/main" id="{8D9D959E-B857-4646-A1CA-6EC939E275E2}"/>
              </a:ext>
            </a:extLst>
          </p:cNvPr>
          <p:cNvSpPr/>
          <p:nvPr/>
        </p:nvSpPr>
        <p:spPr>
          <a:xfrm>
            <a:off x="3218137" y="1214305"/>
            <a:ext cx="1207363" cy="362364"/>
          </a:xfrm>
          <a:prstGeom prst="snip1Rect">
            <a:avLst>
              <a:gd name="adj" fmla="val 4510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BFC8BF5-F7C7-4A3E-9A03-696A26C7426C}"/>
              </a:ext>
            </a:extLst>
          </p:cNvPr>
          <p:cNvSpPr txBox="1"/>
          <p:nvPr/>
        </p:nvSpPr>
        <p:spPr>
          <a:xfrm>
            <a:off x="206429" y="1278973"/>
            <a:ext cx="106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lang="es-PA" dirty="0">
              <a:solidFill>
                <a:schemeClr val="bg1"/>
              </a:solidFill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1DF7711-2602-4D12-B577-236F55CFE95E}"/>
              </a:ext>
            </a:extLst>
          </p:cNvPr>
          <p:cNvSpPr txBox="1"/>
          <p:nvPr/>
        </p:nvSpPr>
        <p:spPr>
          <a:xfrm>
            <a:off x="1588940" y="1278973"/>
            <a:ext cx="1261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>
                <a:solidFill>
                  <a:schemeClr val="bg1"/>
                </a:solidFill>
              </a:rPr>
              <a:t>CONVIERTE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35BC162B-7C84-4938-9060-D1F283E70056}"/>
              </a:ext>
            </a:extLst>
          </p:cNvPr>
          <p:cNvSpPr txBox="1"/>
          <p:nvPr/>
        </p:nvSpPr>
        <p:spPr>
          <a:xfrm>
            <a:off x="3181766" y="1278973"/>
            <a:ext cx="1207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>
                <a:solidFill>
                  <a:schemeClr val="bg1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GRÁFICOS</a:t>
            </a:r>
            <a:endParaRPr lang="es-PA" dirty="0">
              <a:solidFill>
                <a:schemeClr val="bg1"/>
              </a:solidFill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079C2A4F-5A2D-4DC5-AAF9-E9D10CC0CBE7}"/>
              </a:ext>
            </a:extLst>
          </p:cNvPr>
          <p:cNvSpPr/>
          <p:nvPr/>
        </p:nvSpPr>
        <p:spPr>
          <a:xfrm>
            <a:off x="206429" y="1762554"/>
            <a:ext cx="11813936" cy="48326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27" name="Rectángulo: una sola esquina cortada 26">
            <a:extLst>
              <a:ext uri="{FF2B5EF4-FFF2-40B4-BE49-F238E27FC236}">
                <a16:creationId xmlns:a16="http://schemas.microsoft.com/office/drawing/2014/main" id="{EF9BECEE-E0F6-4E3B-98AA-547BD20B2B2B}"/>
              </a:ext>
            </a:extLst>
          </p:cNvPr>
          <p:cNvSpPr/>
          <p:nvPr/>
        </p:nvSpPr>
        <p:spPr>
          <a:xfrm>
            <a:off x="337351" y="1966569"/>
            <a:ext cx="5193437" cy="654466"/>
          </a:xfrm>
          <a:prstGeom prst="snip1Rect">
            <a:avLst>
              <a:gd name="adj" fmla="val 4515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7D1188BE-AB67-469D-BF9F-C54965EF1DBA}"/>
              </a:ext>
            </a:extLst>
          </p:cNvPr>
          <p:cNvSpPr txBox="1"/>
          <p:nvPr/>
        </p:nvSpPr>
        <p:spPr>
          <a:xfrm>
            <a:off x="337351" y="1953087"/>
            <a:ext cx="5370991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s-PA" sz="4000" i="1" dirty="0">
                <a:solidFill>
                  <a:schemeClr val="bg1"/>
                </a:solidFill>
              </a:rPr>
              <a:t>GRÁFICAS DISPONIBLES</a:t>
            </a:r>
          </a:p>
        </p:txBody>
      </p:sp>
      <p:sp>
        <p:nvSpPr>
          <p:cNvPr id="30" name="Diagrama de flujo: extraer 29">
            <a:extLst>
              <a:ext uri="{FF2B5EF4-FFF2-40B4-BE49-F238E27FC236}">
                <a16:creationId xmlns:a16="http://schemas.microsoft.com/office/drawing/2014/main" id="{721C9AC7-392F-4C80-B8A6-7EB9B93CEAAE}"/>
              </a:ext>
            </a:extLst>
          </p:cNvPr>
          <p:cNvSpPr/>
          <p:nvPr/>
        </p:nvSpPr>
        <p:spPr>
          <a:xfrm rot="5400000">
            <a:off x="3428204" y="5863956"/>
            <a:ext cx="379334" cy="302692"/>
          </a:xfrm>
          <a:prstGeom prst="flowChartExtra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7A9D3F8-0DFE-4843-8481-F193AAAD4816}"/>
              </a:ext>
            </a:extLst>
          </p:cNvPr>
          <p:cNvSpPr txBox="1"/>
          <p:nvPr/>
        </p:nvSpPr>
        <p:spPr>
          <a:xfrm>
            <a:off x="10814474" y="4162546"/>
            <a:ext cx="4779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2000" dirty="0"/>
              <a:t>G</a:t>
            </a:r>
          </a:p>
        </p:txBody>
      </p:sp>
      <p:sp>
        <p:nvSpPr>
          <p:cNvPr id="47" name="Diagrama de flujo: extraer 46">
            <a:hlinkClick r:id="rId2" action="ppaction://hlinksldjump"/>
            <a:extLst>
              <a:ext uri="{FF2B5EF4-FFF2-40B4-BE49-F238E27FC236}">
                <a16:creationId xmlns:a16="http://schemas.microsoft.com/office/drawing/2014/main" id="{46CCF881-4FF4-438B-B7DB-7140F8FB1C7C}"/>
              </a:ext>
            </a:extLst>
          </p:cNvPr>
          <p:cNvSpPr/>
          <p:nvPr/>
        </p:nvSpPr>
        <p:spPr>
          <a:xfrm rot="5400000" flipV="1">
            <a:off x="820660" y="5863834"/>
            <a:ext cx="379334" cy="302692"/>
          </a:xfrm>
          <a:prstGeom prst="flowChartExtra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CCF69469-A163-47D6-98EB-B542E60AB8B2}"/>
              </a:ext>
            </a:extLst>
          </p:cNvPr>
          <p:cNvSpPr/>
          <p:nvPr/>
        </p:nvSpPr>
        <p:spPr>
          <a:xfrm>
            <a:off x="8356002" y="2766925"/>
            <a:ext cx="3542190" cy="2208136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 dirty="0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46487046-B7BD-4494-BC7C-DB19C192D51C}"/>
              </a:ext>
            </a:extLst>
          </p:cNvPr>
          <p:cNvSpPr txBox="1"/>
          <p:nvPr/>
        </p:nvSpPr>
        <p:spPr>
          <a:xfrm>
            <a:off x="8639858" y="2947979"/>
            <a:ext cx="3000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dirty="0">
                <a:solidFill>
                  <a:schemeClr val="bg1"/>
                </a:solidFill>
              </a:rPr>
              <a:t>ANÁLISIS DE DINERO DE IDAAN EN 2018</a:t>
            </a:r>
          </a:p>
        </p:txBody>
      </p:sp>
      <p:sp>
        <p:nvSpPr>
          <p:cNvPr id="53" name="Diagrama de flujo: extraer 52">
            <a:hlinkClick r:id="rId4" action="ppaction://hlinksldjump"/>
            <a:extLst>
              <a:ext uri="{FF2B5EF4-FFF2-40B4-BE49-F238E27FC236}">
                <a16:creationId xmlns:a16="http://schemas.microsoft.com/office/drawing/2014/main" id="{FAB67DC4-75FA-42E5-B50A-04C36CBEF3E6}"/>
              </a:ext>
            </a:extLst>
          </p:cNvPr>
          <p:cNvSpPr/>
          <p:nvPr/>
        </p:nvSpPr>
        <p:spPr>
          <a:xfrm rot="5400000">
            <a:off x="10939254" y="5371961"/>
            <a:ext cx="821686" cy="852965"/>
          </a:xfrm>
          <a:prstGeom prst="flowChartExtract">
            <a:avLst/>
          </a:prstGeom>
          <a:solidFill>
            <a:schemeClr val="accent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73187665-25AA-475D-A59B-C02D8DF69D90}"/>
              </a:ext>
            </a:extLst>
          </p:cNvPr>
          <p:cNvSpPr txBox="1"/>
          <p:nvPr/>
        </p:nvSpPr>
        <p:spPr>
          <a:xfrm>
            <a:off x="8517685" y="3870993"/>
            <a:ext cx="3000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>
                <a:solidFill>
                  <a:schemeClr val="bg1"/>
                </a:solidFill>
              </a:rPr>
              <a:t>DATOS EXTRAIDOS DEL SITIO WEB DEL IDAAN.</a:t>
            </a:r>
          </a:p>
        </p:txBody>
      </p:sp>
      <p:sp>
        <p:nvSpPr>
          <p:cNvPr id="46" name="Diagrama de flujo: extraer 45">
            <a:hlinkClick r:id="rId5" action="ppaction://hlinksldjump"/>
            <a:extLst>
              <a:ext uri="{FF2B5EF4-FFF2-40B4-BE49-F238E27FC236}">
                <a16:creationId xmlns:a16="http://schemas.microsoft.com/office/drawing/2014/main" id="{6E074F04-BC43-4E72-B631-27ABB81A2895}"/>
              </a:ext>
            </a:extLst>
          </p:cNvPr>
          <p:cNvSpPr/>
          <p:nvPr/>
        </p:nvSpPr>
        <p:spPr>
          <a:xfrm rot="5400000" flipV="1">
            <a:off x="8695819" y="5371961"/>
            <a:ext cx="821686" cy="852965"/>
          </a:xfrm>
          <a:prstGeom prst="flowChartExtract">
            <a:avLst/>
          </a:prstGeom>
          <a:solidFill>
            <a:schemeClr val="accent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35" name="Rectángulo: una sola esquina cortada 34">
            <a:extLst>
              <a:ext uri="{FF2B5EF4-FFF2-40B4-BE49-F238E27FC236}">
                <a16:creationId xmlns:a16="http://schemas.microsoft.com/office/drawing/2014/main" id="{09646C2E-68FB-4388-840F-02F8A7AC3819}"/>
              </a:ext>
            </a:extLst>
          </p:cNvPr>
          <p:cNvSpPr/>
          <p:nvPr/>
        </p:nvSpPr>
        <p:spPr>
          <a:xfrm>
            <a:off x="3218137" y="1564375"/>
            <a:ext cx="1207363" cy="1566026"/>
          </a:xfrm>
          <a:prstGeom prst="snip1Rect">
            <a:avLst/>
          </a:prstGeom>
          <a:effectLst>
            <a:softEdge rad="3175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18233038-3009-4FB8-8A12-414476A35EE7}"/>
              </a:ext>
            </a:extLst>
          </p:cNvPr>
          <p:cNvSpPr/>
          <p:nvPr/>
        </p:nvSpPr>
        <p:spPr>
          <a:xfrm>
            <a:off x="3218136" y="1907907"/>
            <a:ext cx="1207363" cy="311323"/>
          </a:xfrm>
          <a:prstGeom prst="rect">
            <a:avLst/>
          </a:prstGeom>
          <a:solidFill>
            <a:schemeClr val="accent4"/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08A34BE0-EBF5-49C4-A074-45B80E7E4B07}"/>
              </a:ext>
            </a:extLst>
          </p:cNvPr>
          <p:cNvSpPr txBox="1"/>
          <p:nvPr/>
        </p:nvSpPr>
        <p:spPr>
          <a:xfrm>
            <a:off x="3218137" y="1926631"/>
            <a:ext cx="1069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IDAAN</a:t>
            </a:r>
            <a:endParaRPr lang="es-PA" dirty="0"/>
          </a:p>
        </p:txBody>
      </p:sp>
      <p:sp>
        <p:nvSpPr>
          <p:cNvPr id="38" name="Rectángulo 37">
            <a:hlinkClick r:id="rId3" action="ppaction://hlinksldjump"/>
            <a:extLst>
              <a:ext uri="{FF2B5EF4-FFF2-40B4-BE49-F238E27FC236}">
                <a16:creationId xmlns:a16="http://schemas.microsoft.com/office/drawing/2014/main" id="{143E9822-0CC6-4716-879A-DEB20E32A7D4}"/>
              </a:ext>
            </a:extLst>
          </p:cNvPr>
          <p:cNvSpPr/>
          <p:nvPr/>
        </p:nvSpPr>
        <p:spPr>
          <a:xfrm>
            <a:off x="3209259" y="2317937"/>
            <a:ext cx="1207363" cy="311323"/>
          </a:xfrm>
          <a:prstGeom prst="rect">
            <a:avLst/>
          </a:prstGeom>
          <a:solidFill>
            <a:schemeClr val="accent4"/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1" name="CuadroTexto 40">
            <a:hlinkClick r:id="rId6" action="ppaction://hlinksldjump"/>
            <a:extLst>
              <a:ext uri="{FF2B5EF4-FFF2-40B4-BE49-F238E27FC236}">
                <a16:creationId xmlns:a16="http://schemas.microsoft.com/office/drawing/2014/main" id="{2CE995F4-92AA-4041-AA4C-98839A006D89}"/>
              </a:ext>
            </a:extLst>
          </p:cNvPr>
          <p:cNvSpPr txBox="1"/>
          <p:nvPr/>
        </p:nvSpPr>
        <p:spPr>
          <a:xfrm>
            <a:off x="3209259" y="2267234"/>
            <a:ext cx="1087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sz="1600" dirty="0"/>
              <a:t>GOBIERNO</a:t>
            </a:r>
          </a:p>
        </p:txBody>
      </p:sp>
      <p:pic>
        <p:nvPicPr>
          <p:cNvPr id="43" name="Imagen 42" descr="Imagen que contiene tarjeta de presentación, texto&#10;&#10;Descripción generada automáticamente">
            <a:extLst>
              <a:ext uri="{FF2B5EF4-FFF2-40B4-BE49-F238E27FC236}">
                <a16:creationId xmlns:a16="http://schemas.microsoft.com/office/drawing/2014/main" id="{AD7112CC-F67B-411D-808D-2C2E718785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59" y="2757581"/>
            <a:ext cx="6944332" cy="361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378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E25331-201E-47FA-820E-B72F9E428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24CB2D4D-5A7A-447B-AF8D-3DE8BEC33BD4}"/>
              </a:ext>
            </a:extLst>
          </p:cNvPr>
          <p:cNvSpPr/>
          <p:nvPr/>
        </p:nvSpPr>
        <p:spPr>
          <a:xfrm>
            <a:off x="0" y="-3717"/>
            <a:ext cx="12192000" cy="1756279"/>
          </a:xfrm>
          <a:prstGeom prst="roundRect">
            <a:avLst>
              <a:gd name="adj" fmla="val 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1A6B5D1-C5DC-4D31-A258-6EA62568AEEF}"/>
              </a:ext>
            </a:extLst>
          </p:cNvPr>
          <p:cNvSpPr/>
          <p:nvPr/>
        </p:nvSpPr>
        <p:spPr>
          <a:xfrm>
            <a:off x="-1" y="1162975"/>
            <a:ext cx="12192001" cy="5695025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3E460EA-2E8D-4255-A3DF-BF9B3D512677}"/>
              </a:ext>
            </a:extLst>
          </p:cNvPr>
          <p:cNvSpPr/>
          <p:nvPr/>
        </p:nvSpPr>
        <p:spPr>
          <a:xfrm>
            <a:off x="-2" y="1106963"/>
            <a:ext cx="12191999" cy="577048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12AF04F-8BEA-410A-9732-2609F58D2458}"/>
              </a:ext>
            </a:extLst>
          </p:cNvPr>
          <p:cNvSpPr/>
          <p:nvPr/>
        </p:nvSpPr>
        <p:spPr>
          <a:xfrm>
            <a:off x="-6" y="1116955"/>
            <a:ext cx="10138299" cy="561378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16" name="Rectángulo: una sola esquina cortada 15">
            <a:extLst>
              <a:ext uri="{FF2B5EF4-FFF2-40B4-BE49-F238E27FC236}">
                <a16:creationId xmlns:a16="http://schemas.microsoft.com/office/drawing/2014/main" id="{F1A285EE-17C7-41B9-88D1-ED1835AA0F8A}"/>
              </a:ext>
            </a:extLst>
          </p:cNvPr>
          <p:cNvSpPr/>
          <p:nvPr/>
        </p:nvSpPr>
        <p:spPr>
          <a:xfrm>
            <a:off x="175148" y="268849"/>
            <a:ext cx="3533312" cy="577048"/>
          </a:xfrm>
          <a:prstGeom prst="snip1Rect">
            <a:avLst>
              <a:gd name="adj" fmla="val 3924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015B610-0632-4710-8BAE-AEC7962BF0D4}"/>
              </a:ext>
            </a:extLst>
          </p:cNvPr>
          <p:cNvSpPr txBox="1"/>
          <p:nvPr/>
        </p:nvSpPr>
        <p:spPr>
          <a:xfrm>
            <a:off x="158326" y="82896"/>
            <a:ext cx="9374819" cy="101566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PA" sz="6000" i="1" dirty="0">
                <a:solidFill>
                  <a:schemeClr val="bg1"/>
                </a:solidFill>
              </a:rPr>
              <a:t>DATAEASY</a:t>
            </a:r>
          </a:p>
        </p:txBody>
      </p:sp>
      <p:sp>
        <p:nvSpPr>
          <p:cNvPr id="8" name="Rectángulo: una sola esquina cortada 7">
            <a:extLst>
              <a:ext uri="{FF2B5EF4-FFF2-40B4-BE49-F238E27FC236}">
                <a16:creationId xmlns:a16="http://schemas.microsoft.com/office/drawing/2014/main" id="{00534A2F-E3B3-4723-B904-3AEA72772728}"/>
              </a:ext>
            </a:extLst>
          </p:cNvPr>
          <p:cNvSpPr/>
          <p:nvPr/>
        </p:nvSpPr>
        <p:spPr>
          <a:xfrm>
            <a:off x="10262586" y="1198833"/>
            <a:ext cx="736847" cy="401400"/>
          </a:xfrm>
          <a:prstGeom prst="snip1Rect">
            <a:avLst>
              <a:gd name="adj" fmla="val 5000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 dirty="0"/>
          </a:p>
        </p:txBody>
      </p:sp>
      <p:grpSp>
        <p:nvGrpSpPr>
          <p:cNvPr id="9" name="Google Shape;610;p42">
            <a:extLst>
              <a:ext uri="{FF2B5EF4-FFF2-40B4-BE49-F238E27FC236}">
                <a16:creationId xmlns:a16="http://schemas.microsoft.com/office/drawing/2014/main" id="{20F130E4-530C-469C-8BAA-C3524AE1A514}"/>
              </a:ext>
            </a:extLst>
          </p:cNvPr>
          <p:cNvGrpSpPr/>
          <p:nvPr/>
        </p:nvGrpSpPr>
        <p:grpSpPr>
          <a:xfrm>
            <a:off x="10425533" y="1220453"/>
            <a:ext cx="342881" cy="350068"/>
            <a:chOff x="3951850" y="2985350"/>
            <a:chExt cx="407950" cy="416500"/>
          </a:xfrm>
        </p:grpSpPr>
        <p:sp>
          <p:nvSpPr>
            <p:cNvPr id="10" name="Google Shape;611;p42">
              <a:extLst>
                <a:ext uri="{FF2B5EF4-FFF2-40B4-BE49-F238E27FC236}">
                  <a16:creationId xmlns:a16="http://schemas.microsoft.com/office/drawing/2014/main" id="{E1EE6C65-49A3-420B-956D-C16A3F693B6C}"/>
                </a:ext>
              </a:extLst>
            </p:cNvPr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12;p42">
              <a:extLst>
                <a:ext uri="{FF2B5EF4-FFF2-40B4-BE49-F238E27FC236}">
                  <a16:creationId xmlns:a16="http://schemas.microsoft.com/office/drawing/2014/main" id="{A514D781-B97E-4D19-87E0-9534826B4C84}"/>
                </a:ext>
              </a:extLst>
            </p:cNvPr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613;p42">
              <a:extLst>
                <a:ext uri="{FF2B5EF4-FFF2-40B4-BE49-F238E27FC236}">
                  <a16:creationId xmlns:a16="http://schemas.microsoft.com/office/drawing/2014/main" id="{08751CD9-2655-442B-9904-7F4C62B3ED82}"/>
                </a:ext>
              </a:extLst>
            </p:cNvPr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14;p42">
              <a:extLst>
                <a:ext uri="{FF2B5EF4-FFF2-40B4-BE49-F238E27FC236}">
                  <a16:creationId xmlns:a16="http://schemas.microsoft.com/office/drawing/2014/main" id="{C2B70D59-FDAE-4B47-8CE2-36A6028568BE}"/>
                </a:ext>
              </a:extLst>
            </p:cNvPr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Rectángulo: una sola esquina cortada 13">
            <a:extLst>
              <a:ext uri="{FF2B5EF4-FFF2-40B4-BE49-F238E27FC236}">
                <a16:creationId xmlns:a16="http://schemas.microsoft.com/office/drawing/2014/main" id="{EF098A3B-61BD-41D8-BB83-0DF4D3AAE297}"/>
              </a:ext>
            </a:extLst>
          </p:cNvPr>
          <p:cNvSpPr/>
          <p:nvPr/>
        </p:nvSpPr>
        <p:spPr>
          <a:xfrm>
            <a:off x="11412544" y="1198833"/>
            <a:ext cx="736847" cy="401400"/>
          </a:xfrm>
          <a:prstGeom prst="snip1Rect">
            <a:avLst>
              <a:gd name="adj" fmla="val 5000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15" name="Google Shape;588;p42">
            <a:extLst>
              <a:ext uri="{FF2B5EF4-FFF2-40B4-BE49-F238E27FC236}">
                <a16:creationId xmlns:a16="http://schemas.microsoft.com/office/drawing/2014/main" id="{9EB84DB4-014C-45E3-B751-289C3F967EAC}"/>
              </a:ext>
            </a:extLst>
          </p:cNvPr>
          <p:cNvSpPr/>
          <p:nvPr/>
        </p:nvSpPr>
        <p:spPr>
          <a:xfrm>
            <a:off x="11606981" y="1226599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</a:endParaRPr>
          </a:p>
        </p:txBody>
      </p:sp>
      <p:sp>
        <p:nvSpPr>
          <p:cNvPr id="18" name="Rectángulo: una sola esquina cortada 17">
            <a:extLst>
              <a:ext uri="{FF2B5EF4-FFF2-40B4-BE49-F238E27FC236}">
                <a16:creationId xmlns:a16="http://schemas.microsoft.com/office/drawing/2014/main" id="{6F2473C4-3DE6-4E3A-8417-D0B77400FA93}"/>
              </a:ext>
            </a:extLst>
          </p:cNvPr>
          <p:cNvSpPr/>
          <p:nvPr/>
        </p:nvSpPr>
        <p:spPr>
          <a:xfrm>
            <a:off x="175148" y="1214305"/>
            <a:ext cx="1207363" cy="362364"/>
          </a:xfrm>
          <a:prstGeom prst="snip1Rect">
            <a:avLst>
              <a:gd name="adj" fmla="val 5000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19" name="Rectángulo: una sola esquina cortada 18">
            <a:extLst>
              <a:ext uri="{FF2B5EF4-FFF2-40B4-BE49-F238E27FC236}">
                <a16:creationId xmlns:a16="http://schemas.microsoft.com/office/drawing/2014/main" id="{74EDEB70-01C1-447A-8671-3A8BAC0424BB}"/>
              </a:ext>
            </a:extLst>
          </p:cNvPr>
          <p:cNvSpPr/>
          <p:nvPr/>
        </p:nvSpPr>
        <p:spPr>
          <a:xfrm>
            <a:off x="1634425" y="1215786"/>
            <a:ext cx="1333939" cy="362364"/>
          </a:xfrm>
          <a:prstGeom prst="snip1Rect">
            <a:avLst>
              <a:gd name="adj" fmla="val 5000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20" name="Rectángulo: una sola esquina cortada 19">
            <a:extLst>
              <a:ext uri="{FF2B5EF4-FFF2-40B4-BE49-F238E27FC236}">
                <a16:creationId xmlns:a16="http://schemas.microsoft.com/office/drawing/2014/main" id="{8D9D959E-B857-4646-A1CA-6EC939E275E2}"/>
              </a:ext>
            </a:extLst>
          </p:cNvPr>
          <p:cNvSpPr/>
          <p:nvPr/>
        </p:nvSpPr>
        <p:spPr>
          <a:xfrm>
            <a:off x="3218137" y="1214305"/>
            <a:ext cx="1207363" cy="362364"/>
          </a:xfrm>
          <a:prstGeom prst="snip1Rect">
            <a:avLst>
              <a:gd name="adj" fmla="val 4510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BFC8BF5-F7C7-4A3E-9A03-696A26C7426C}"/>
              </a:ext>
            </a:extLst>
          </p:cNvPr>
          <p:cNvSpPr txBox="1"/>
          <p:nvPr/>
        </p:nvSpPr>
        <p:spPr>
          <a:xfrm>
            <a:off x="206429" y="1278973"/>
            <a:ext cx="106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lang="es-PA" dirty="0">
              <a:solidFill>
                <a:schemeClr val="bg1"/>
              </a:solidFill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1DF7711-2602-4D12-B577-236F55CFE95E}"/>
              </a:ext>
            </a:extLst>
          </p:cNvPr>
          <p:cNvSpPr txBox="1"/>
          <p:nvPr/>
        </p:nvSpPr>
        <p:spPr>
          <a:xfrm>
            <a:off x="1588940" y="1278973"/>
            <a:ext cx="1261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>
                <a:solidFill>
                  <a:schemeClr val="bg1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CONVIERTE</a:t>
            </a:r>
            <a:endParaRPr lang="es-PA" dirty="0">
              <a:solidFill>
                <a:schemeClr val="bg1"/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35BC162B-7C84-4938-9060-D1F283E70056}"/>
              </a:ext>
            </a:extLst>
          </p:cNvPr>
          <p:cNvSpPr txBox="1"/>
          <p:nvPr/>
        </p:nvSpPr>
        <p:spPr>
          <a:xfrm>
            <a:off x="3181766" y="1278973"/>
            <a:ext cx="1207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>
                <a:solidFill>
                  <a:schemeClr val="bg1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GRÁFICOS</a:t>
            </a:r>
            <a:endParaRPr lang="es-PA" dirty="0">
              <a:solidFill>
                <a:schemeClr val="bg1"/>
              </a:solidFill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079C2A4F-5A2D-4DC5-AAF9-E9D10CC0CBE7}"/>
              </a:ext>
            </a:extLst>
          </p:cNvPr>
          <p:cNvSpPr/>
          <p:nvPr/>
        </p:nvSpPr>
        <p:spPr>
          <a:xfrm>
            <a:off x="206429" y="1762554"/>
            <a:ext cx="11813936" cy="48326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27" name="Rectángulo: una sola esquina cortada 26">
            <a:extLst>
              <a:ext uri="{FF2B5EF4-FFF2-40B4-BE49-F238E27FC236}">
                <a16:creationId xmlns:a16="http://schemas.microsoft.com/office/drawing/2014/main" id="{EF9BECEE-E0F6-4E3B-98AA-547BD20B2B2B}"/>
              </a:ext>
            </a:extLst>
          </p:cNvPr>
          <p:cNvSpPr/>
          <p:nvPr/>
        </p:nvSpPr>
        <p:spPr>
          <a:xfrm>
            <a:off x="337351" y="1966569"/>
            <a:ext cx="5193437" cy="654466"/>
          </a:xfrm>
          <a:prstGeom prst="snip1Rect">
            <a:avLst>
              <a:gd name="adj" fmla="val 4515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7D1188BE-AB67-469D-BF9F-C54965EF1DBA}"/>
              </a:ext>
            </a:extLst>
          </p:cNvPr>
          <p:cNvSpPr txBox="1"/>
          <p:nvPr/>
        </p:nvSpPr>
        <p:spPr>
          <a:xfrm>
            <a:off x="337351" y="1953087"/>
            <a:ext cx="5370991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s-PA" sz="4000" i="1" dirty="0">
                <a:solidFill>
                  <a:schemeClr val="bg1"/>
                </a:solidFill>
              </a:rPr>
              <a:t>GRÁFICAS DISPONIBLES</a:t>
            </a:r>
          </a:p>
        </p:txBody>
      </p:sp>
      <p:sp>
        <p:nvSpPr>
          <p:cNvPr id="30" name="Diagrama de flujo: extraer 29">
            <a:extLst>
              <a:ext uri="{FF2B5EF4-FFF2-40B4-BE49-F238E27FC236}">
                <a16:creationId xmlns:a16="http://schemas.microsoft.com/office/drawing/2014/main" id="{721C9AC7-392F-4C80-B8A6-7EB9B93CEAAE}"/>
              </a:ext>
            </a:extLst>
          </p:cNvPr>
          <p:cNvSpPr/>
          <p:nvPr/>
        </p:nvSpPr>
        <p:spPr>
          <a:xfrm rot="5400000">
            <a:off x="3428204" y="5863956"/>
            <a:ext cx="379334" cy="302692"/>
          </a:xfrm>
          <a:prstGeom prst="flowChartExtra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7A9D3F8-0DFE-4843-8481-F193AAAD4816}"/>
              </a:ext>
            </a:extLst>
          </p:cNvPr>
          <p:cNvSpPr txBox="1"/>
          <p:nvPr/>
        </p:nvSpPr>
        <p:spPr>
          <a:xfrm>
            <a:off x="10814474" y="4162546"/>
            <a:ext cx="4779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2000" dirty="0"/>
              <a:t>G</a:t>
            </a:r>
          </a:p>
        </p:txBody>
      </p:sp>
      <p:sp>
        <p:nvSpPr>
          <p:cNvPr id="47" name="Diagrama de flujo: extraer 46">
            <a:hlinkClick r:id="rId2" action="ppaction://hlinksldjump"/>
            <a:extLst>
              <a:ext uri="{FF2B5EF4-FFF2-40B4-BE49-F238E27FC236}">
                <a16:creationId xmlns:a16="http://schemas.microsoft.com/office/drawing/2014/main" id="{46CCF881-4FF4-438B-B7DB-7140F8FB1C7C}"/>
              </a:ext>
            </a:extLst>
          </p:cNvPr>
          <p:cNvSpPr/>
          <p:nvPr/>
        </p:nvSpPr>
        <p:spPr>
          <a:xfrm rot="5400000" flipV="1">
            <a:off x="820660" y="5863834"/>
            <a:ext cx="379334" cy="302692"/>
          </a:xfrm>
          <a:prstGeom prst="flowChartExtra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CCF69469-A163-47D6-98EB-B542E60AB8B2}"/>
              </a:ext>
            </a:extLst>
          </p:cNvPr>
          <p:cNvSpPr/>
          <p:nvPr/>
        </p:nvSpPr>
        <p:spPr>
          <a:xfrm>
            <a:off x="8356002" y="2766925"/>
            <a:ext cx="3542190" cy="2208136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 dirty="0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46487046-B7BD-4494-BC7C-DB19C192D51C}"/>
              </a:ext>
            </a:extLst>
          </p:cNvPr>
          <p:cNvSpPr txBox="1"/>
          <p:nvPr/>
        </p:nvSpPr>
        <p:spPr>
          <a:xfrm>
            <a:off x="8639858" y="2947979"/>
            <a:ext cx="3000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dirty="0">
                <a:solidFill>
                  <a:schemeClr val="bg1"/>
                </a:solidFill>
              </a:rPr>
              <a:t>VISUALIZACIÓN DE BALANCE DE GASTOS DEL IDAAN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73187665-25AA-475D-A59B-C02D8DF69D90}"/>
              </a:ext>
            </a:extLst>
          </p:cNvPr>
          <p:cNvSpPr txBox="1"/>
          <p:nvPr/>
        </p:nvSpPr>
        <p:spPr>
          <a:xfrm>
            <a:off x="8517685" y="3870993"/>
            <a:ext cx="30006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>
                <a:solidFill>
                  <a:schemeClr val="bg1"/>
                </a:solidFill>
              </a:rPr>
              <a:t>DATOS EXTRAIDOS DEL SITIO WEB DEL IDAAN.</a:t>
            </a:r>
          </a:p>
          <a:p>
            <a:endParaRPr lang="es-PA" dirty="0">
              <a:solidFill>
                <a:schemeClr val="bg1"/>
              </a:solidFill>
            </a:endParaRPr>
          </a:p>
        </p:txBody>
      </p:sp>
      <p:sp>
        <p:nvSpPr>
          <p:cNvPr id="46" name="Diagrama de flujo: extraer 45">
            <a:hlinkClick r:id="rId5" action="ppaction://hlinksldjump"/>
            <a:extLst>
              <a:ext uri="{FF2B5EF4-FFF2-40B4-BE49-F238E27FC236}">
                <a16:creationId xmlns:a16="http://schemas.microsoft.com/office/drawing/2014/main" id="{6E074F04-BC43-4E72-B631-27ABB81A2895}"/>
              </a:ext>
            </a:extLst>
          </p:cNvPr>
          <p:cNvSpPr/>
          <p:nvPr/>
        </p:nvSpPr>
        <p:spPr>
          <a:xfrm rot="5400000" flipV="1">
            <a:off x="8695819" y="5371961"/>
            <a:ext cx="821686" cy="852965"/>
          </a:xfrm>
          <a:prstGeom prst="flowChartExtract">
            <a:avLst/>
          </a:prstGeom>
          <a:solidFill>
            <a:schemeClr val="accent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pic>
        <p:nvPicPr>
          <p:cNvPr id="28" name="Imagen 27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9EE45BB8-6F51-41A0-B069-19385CAEC3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77" y="2776158"/>
            <a:ext cx="7379174" cy="365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783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E25331-201E-47FA-820E-B72F9E428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24CB2D4D-5A7A-447B-AF8D-3DE8BEC33BD4}"/>
              </a:ext>
            </a:extLst>
          </p:cNvPr>
          <p:cNvSpPr/>
          <p:nvPr/>
        </p:nvSpPr>
        <p:spPr>
          <a:xfrm>
            <a:off x="0" y="-3717"/>
            <a:ext cx="12192000" cy="1756279"/>
          </a:xfrm>
          <a:prstGeom prst="roundRect">
            <a:avLst>
              <a:gd name="adj" fmla="val 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1A6B5D1-C5DC-4D31-A258-6EA62568AEEF}"/>
              </a:ext>
            </a:extLst>
          </p:cNvPr>
          <p:cNvSpPr/>
          <p:nvPr/>
        </p:nvSpPr>
        <p:spPr>
          <a:xfrm>
            <a:off x="-1" y="1162975"/>
            <a:ext cx="12192001" cy="5695025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3E460EA-2E8D-4255-A3DF-BF9B3D512677}"/>
              </a:ext>
            </a:extLst>
          </p:cNvPr>
          <p:cNvSpPr/>
          <p:nvPr/>
        </p:nvSpPr>
        <p:spPr>
          <a:xfrm>
            <a:off x="-2" y="1106963"/>
            <a:ext cx="12191999" cy="577048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12AF04F-8BEA-410A-9732-2609F58D2458}"/>
              </a:ext>
            </a:extLst>
          </p:cNvPr>
          <p:cNvSpPr/>
          <p:nvPr/>
        </p:nvSpPr>
        <p:spPr>
          <a:xfrm>
            <a:off x="-6" y="1116955"/>
            <a:ext cx="10138299" cy="561378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16" name="Rectángulo: una sola esquina cortada 15">
            <a:extLst>
              <a:ext uri="{FF2B5EF4-FFF2-40B4-BE49-F238E27FC236}">
                <a16:creationId xmlns:a16="http://schemas.microsoft.com/office/drawing/2014/main" id="{F1A285EE-17C7-41B9-88D1-ED1835AA0F8A}"/>
              </a:ext>
            </a:extLst>
          </p:cNvPr>
          <p:cNvSpPr/>
          <p:nvPr/>
        </p:nvSpPr>
        <p:spPr>
          <a:xfrm>
            <a:off x="175148" y="268849"/>
            <a:ext cx="3533312" cy="577048"/>
          </a:xfrm>
          <a:prstGeom prst="snip1Rect">
            <a:avLst>
              <a:gd name="adj" fmla="val 3924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015B610-0632-4710-8BAE-AEC7962BF0D4}"/>
              </a:ext>
            </a:extLst>
          </p:cNvPr>
          <p:cNvSpPr txBox="1"/>
          <p:nvPr/>
        </p:nvSpPr>
        <p:spPr>
          <a:xfrm>
            <a:off x="158326" y="82896"/>
            <a:ext cx="9374819" cy="101566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PA" sz="6000" i="1" dirty="0">
                <a:solidFill>
                  <a:schemeClr val="bg1"/>
                </a:solidFill>
              </a:rPr>
              <a:t>DATAEASY</a:t>
            </a:r>
          </a:p>
        </p:txBody>
      </p:sp>
      <p:sp>
        <p:nvSpPr>
          <p:cNvPr id="8" name="Rectángulo: una sola esquina cortada 7">
            <a:extLst>
              <a:ext uri="{FF2B5EF4-FFF2-40B4-BE49-F238E27FC236}">
                <a16:creationId xmlns:a16="http://schemas.microsoft.com/office/drawing/2014/main" id="{00534A2F-E3B3-4723-B904-3AEA72772728}"/>
              </a:ext>
            </a:extLst>
          </p:cNvPr>
          <p:cNvSpPr/>
          <p:nvPr/>
        </p:nvSpPr>
        <p:spPr>
          <a:xfrm>
            <a:off x="10262586" y="1198833"/>
            <a:ext cx="736847" cy="401400"/>
          </a:xfrm>
          <a:prstGeom prst="snip1Rect">
            <a:avLst>
              <a:gd name="adj" fmla="val 5000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 dirty="0"/>
          </a:p>
        </p:txBody>
      </p:sp>
      <p:grpSp>
        <p:nvGrpSpPr>
          <p:cNvPr id="9" name="Google Shape;610;p42">
            <a:extLst>
              <a:ext uri="{FF2B5EF4-FFF2-40B4-BE49-F238E27FC236}">
                <a16:creationId xmlns:a16="http://schemas.microsoft.com/office/drawing/2014/main" id="{20F130E4-530C-469C-8BAA-C3524AE1A514}"/>
              </a:ext>
            </a:extLst>
          </p:cNvPr>
          <p:cNvGrpSpPr/>
          <p:nvPr/>
        </p:nvGrpSpPr>
        <p:grpSpPr>
          <a:xfrm>
            <a:off x="10425533" y="1220453"/>
            <a:ext cx="342881" cy="350068"/>
            <a:chOff x="3951850" y="2985350"/>
            <a:chExt cx="407950" cy="416500"/>
          </a:xfrm>
        </p:grpSpPr>
        <p:sp>
          <p:nvSpPr>
            <p:cNvPr id="10" name="Google Shape;611;p42">
              <a:extLst>
                <a:ext uri="{FF2B5EF4-FFF2-40B4-BE49-F238E27FC236}">
                  <a16:creationId xmlns:a16="http://schemas.microsoft.com/office/drawing/2014/main" id="{E1EE6C65-49A3-420B-956D-C16A3F693B6C}"/>
                </a:ext>
              </a:extLst>
            </p:cNvPr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12;p42">
              <a:extLst>
                <a:ext uri="{FF2B5EF4-FFF2-40B4-BE49-F238E27FC236}">
                  <a16:creationId xmlns:a16="http://schemas.microsoft.com/office/drawing/2014/main" id="{A514D781-B97E-4D19-87E0-9534826B4C84}"/>
                </a:ext>
              </a:extLst>
            </p:cNvPr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613;p42">
              <a:extLst>
                <a:ext uri="{FF2B5EF4-FFF2-40B4-BE49-F238E27FC236}">
                  <a16:creationId xmlns:a16="http://schemas.microsoft.com/office/drawing/2014/main" id="{08751CD9-2655-442B-9904-7F4C62B3ED82}"/>
                </a:ext>
              </a:extLst>
            </p:cNvPr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14;p42">
              <a:extLst>
                <a:ext uri="{FF2B5EF4-FFF2-40B4-BE49-F238E27FC236}">
                  <a16:creationId xmlns:a16="http://schemas.microsoft.com/office/drawing/2014/main" id="{C2B70D59-FDAE-4B47-8CE2-36A6028568BE}"/>
                </a:ext>
              </a:extLst>
            </p:cNvPr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Rectángulo: una sola esquina cortada 13">
            <a:extLst>
              <a:ext uri="{FF2B5EF4-FFF2-40B4-BE49-F238E27FC236}">
                <a16:creationId xmlns:a16="http://schemas.microsoft.com/office/drawing/2014/main" id="{EF098A3B-61BD-41D8-BB83-0DF4D3AAE297}"/>
              </a:ext>
            </a:extLst>
          </p:cNvPr>
          <p:cNvSpPr/>
          <p:nvPr/>
        </p:nvSpPr>
        <p:spPr>
          <a:xfrm>
            <a:off x="11412544" y="1198833"/>
            <a:ext cx="736847" cy="401400"/>
          </a:xfrm>
          <a:prstGeom prst="snip1Rect">
            <a:avLst>
              <a:gd name="adj" fmla="val 5000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15" name="Google Shape;588;p42">
            <a:extLst>
              <a:ext uri="{FF2B5EF4-FFF2-40B4-BE49-F238E27FC236}">
                <a16:creationId xmlns:a16="http://schemas.microsoft.com/office/drawing/2014/main" id="{9EB84DB4-014C-45E3-B751-289C3F967EAC}"/>
              </a:ext>
            </a:extLst>
          </p:cNvPr>
          <p:cNvSpPr/>
          <p:nvPr/>
        </p:nvSpPr>
        <p:spPr>
          <a:xfrm>
            <a:off x="11606981" y="1226599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</a:endParaRPr>
          </a:p>
        </p:txBody>
      </p:sp>
      <p:sp>
        <p:nvSpPr>
          <p:cNvPr id="18" name="Rectángulo: una sola esquina cortada 17">
            <a:extLst>
              <a:ext uri="{FF2B5EF4-FFF2-40B4-BE49-F238E27FC236}">
                <a16:creationId xmlns:a16="http://schemas.microsoft.com/office/drawing/2014/main" id="{6F2473C4-3DE6-4E3A-8417-D0B77400FA93}"/>
              </a:ext>
            </a:extLst>
          </p:cNvPr>
          <p:cNvSpPr/>
          <p:nvPr/>
        </p:nvSpPr>
        <p:spPr>
          <a:xfrm>
            <a:off x="175148" y="1214305"/>
            <a:ext cx="1207363" cy="362364"/>
          </a:xfrm>
          <a:prstGeom prst="snip1Rect">
            <a:avLst>
              <a:gd name="adj" fmla="val 5000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19" name="Rectángulo: una sola esquina cortada 18">
            <a:extLst>
              <a:ext uri="{FF2B5EF4-FFF2-40B4-BE49-F238E27FC236}">
                <a16:creationId xmlns:a16="http://schemas.microsoft.com/office/drawing/2014/main" id="{74EDEB70-01C1-447A-8671-3A8BAC0424BB}"/>
              </a:ext>
            </a:extLst>
          </p:cNvPr>
          <p:cNvSpPr/>
          <p:nvPr/>
        </p:nvSpPr>
        <p:spPr>
          <a:xfrm>
            <a:off x="1634425" y="1215786"/>
            <a:ext cx="1333939" cy="362364"/>
          </a:xfrm>
          <a:prstGeom prst="snip1Rect">
            <a:avLst>
              <a:gd name="adj" fmla="val 5000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20" name="Rectángulo: una sola esquina cortada 19">
            <a:extLst>
              <a:ext uri="{FF2B5EF4-FFF2-40B4-BE49-F238E27FC236}">
                <a16:creationId xmlns:a16="http://schemas.microsoft.com/office/drawing/2014/main" id="{8D9D959E-B857-4646-A1CA-6EC939E275E2}"/>
              </a:ext>
            </a:extLst>
          </p:cNvPr>
          <p:cNvSpPr/>
          <p:nvPr/>
        </p:nvSpPr>
        <p:spPr>
          <a:xfrm>
            <a:off x="3218137" y="1214305"/>
            <a:ext cx="1207363" cy="362364"/>
          </a:xfrm>
          <a:prstGeom prst="snip1Rect">
            <a:avLst>
              <a:gd name="adj" fmla="val 4510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BFC8BF5-F7C7-4A3E-9A03-696A26C7426C}"/>
              </a:ext>
            </a:extLst>
          </p:cNvPr>
          <p:cNvSpPr txBox="1"/>
          <p:nvPr/>
        </p:nvSpPr>
        <p:spPr>
          <a:xfrm>
            <a:off x="206429" y="1278973"/>
            <a:ext cx="106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lang="es-PA" dirty="0">
              <a:solidFill>
                <a:schemeClr val="bg1"/>
              </a:solidFill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1DF7711-2602-4D12-B577-236F55CFE95E}"/>
              </a:ext>
            </a:extLst>
          </p:cNvPr>
          <p:cNvSpPr txBox="1"/>
          <p:nvPr/>
        </p:nvSpPr>
        <p:spPr>
          <a:xfrm>
            <a:off x="1588940" y="1278973"/>
            <a:ext cx="1261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>
                <a:solidFill>
                  <a:schemeClr val="bg1"/>
                </a:solidFill>
              </a:rPr>
              <a:t>CONVIERTE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35BC162B-7C84-4938-9060-D1F283E70056}"/>
              </a:ext>
            </a:extLst>
          </p:cNvPr>
          <p:cNvSpPr txBox="1"/>
          <p:nvPr/>
        </p:nvSpPr>
        <p:spPr>
          <a:xfrm>
            <a:off x="3181766" y="1278973"/>
            <a:ext cx="1207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>
                <a:solidFill>
                  <a:schemeClr val="bg1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GRÁFICOS</a:t>
            </a:r>
            <a:endParaRPr lang="es-PA" dirty="0">
              <a:solidFill>
                <a:schemeClr val="bg1"/>
              </a:solidFill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079C2A4F-5A2D-4DC5-AAF9-E9D10CC0CBE7}"/>
              </a:ext>
            </a:extLst>
          </p:cNvPr>
          <p:cNvSpPr/>
          <p:nvPr/>
        </p:nvSpPr>
        <p:spPr>
          <a:xfrm>
            <a:off x="206429" y="1762554"/>
            <a:ext cx="11813936" cy="48326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27" name="Rectángulo: una sola esquina cortada 26">
            <a:extLst>
              <a:ext uri="{FF2B5EF4-FFF2-40B4-BE49-F238E27FC236}">
                <a16:creationId xmlns:a16="http://schemas.microsoft.com/office/drawing/2014/main" id="{EF9BECEE-E0F6-4E3B-98AA-547BD20B2B2B}"/>
              </a:ext>
            </a:extLst>
          </p:cNvPr>
          <p:cNvSpPr/>
          <p:nvPr/>
        </p:nvSpPr>
        <p:spPr>
          <a:xfrm>
            <a:off x="337351" y="1966569"/>
            <a:ext cx="5193437" cy="654466"/>
          </a:xfrm>
          <a:prstGeom prst="snip1Rect">
            <a:avLst>
              <a:gd name="adj" fmla="val 4515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7D1188BE-AB67-469D-BF9F-C54965EF1DBA}"/>
              </a:ext>
            </a:extLst>
          </p:cNvPr>
          <p:cNvSpPr txBox="1"/>
          <p:nvPr/>
        </p:nvSpPr>
        <p:spPr>
          <a:xfrm>
            <a:off x="337351" y="1953087"/>
            <a:ext cx="5370991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s-PA" sz="4000" i="1" dirty="0">
                <a:solidFill>
                  <a:schemeClr val="bg1"/>
                </a:solidFill>
              </a:rPr>
              <a:t>GRÁFICAS DISPONIBLES</a:t>
            </a:r>
          </a:p>
        </p:txBody>
      </p:sp>
      <p:sp>
        <p:nvSpPr>
          <p:cNvPr id="30" name="Diagrama de flujo: extraer 29">
            <a:extLst>
              <a:ext uri="{FF2B5EF4-FFF2-40B4-BE49-F238E27FC236}">
                <a16:creationId xmlns:a16="http://schemas.microsoft.com/office/drawing/2014/main" id="{721C9AC7-392F-4C80-B8A6-7EB9B93CEAAE}"/>
              </a:ext>
            </a:extLst>
          </p:cNvPr>
          <p:cNvSpPr/>
          <p:nvPr/>
        </p:nvSpPr>
        <p:spPr>
          <a:xfrm rot="5400000">
            <a:off x="3428204" y="5863956"/>
            <a:ext cx="379334" cy="302692"/>
          </a:xfrm>
          <a:prstGeom prst="flowChartExtra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7A9D3F8-0DFE-4843-8481-F193AAAD4816}"/>
              </a:ext>
            </a:extLst>
          </p:cNvPr>
          <p:cNvSpPr txBox="1"/>
          <p:nvPr/>
        </p:nvSpPr>
        <p:spPr>
          <a:xfrm>
            <a:off x="10814474" y="4162546"/>
            <a:ext cx="4779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2000" dirty="0"/>
              <a:t>G</a:t>
            </a:r>
          </a:p>
        </p:txBody>
      </p:sp>
      <p:sp>
        <p:nvSpPr>
          <p:cNvPr id="47" name="Diagrama de flujo: extraer 46">
            <a:hlinkClick r:id="rId2" action="ppaction://hlinksldjump"/>
            <a:extLst>
              <a:ext uri="{FF2B5EF4-FFF2-40B4-BE49-F238E27FC236}">
                <a16:creationId xmlns:a16="http://schemas.microsoft.com/office/drawing/2014/main" id="{46CCF881-4FF4-438B-B7DB-7140F8FB1C7C}"/>
              </a:ext>
            </a:extLst>
          </p:cNvPr>
          <p:cNvSpPr/>
          <p:nvPr/>
        </p:nvSpPr>
        <p:spPr>
          <a:xfrm rot="5400000" flipV="1">
            <a:off x="820660" y="5863834"/>
            <a:ext cx="379334" cy="302692"/>
          </a:xfrm>
          <a:prstGeom prst="flowChartExtra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CCF69469-A163-47D6-98EB-B542E60AB8B2}"/>
              </a:ext>
            </a:extLst>
          </p:cNvPr>
          <p:cNvSpPr/>
          <p:nvPr/>
        </p:nvSpPr>
        <p:spPr>
          <a:xfrm>
            <a:off x="8356002" y="2766925"/>
            <a:ext cx="3542190" cy="2208136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 dirty="0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46487046-B7BD-4494-BC7C-DB19C192D51C}"/>
              </a:ext>
            </a:extLst>
          </p:cNvPr>
          <p:cNvSpPr txBox="1"/>
          <p:nvPr/>
        </p:nvSpPr>
        <p:spPr>
          <a:xfrm>
            <a:off x="8639858" y="2947979"/>
            <a:ext cx="3000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dirty="0">
                <a:solidFill>
                  <a:schemeClr val="bg1"/>
                </a:solidFill>
              </a:rPr>
              <a:t>VISUALIZACIÓN DE BALANCE DE GASTOS DEL IDAAN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73187665-25AA-475D-A59B-C02D8DF69D90}"/>
              </a:ext>
            </a:extLst>
          </p:cNvPr>
          <p:cNvSpPr txBox="1"/>
          <p:nvPr/>
        </p:nvSpPr>
        <p:spPr>
          <a:xfrm>
            <a:off x="8517685" y="3870993"/>
            <a:ext cx="30006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>
                <a:solidFill>
                  <a:schemeClr val="bg1"/>
                </a:solidFill>
              </a:rPr>
              <a:t>DATOS EXTRAIDOS DEL SITIO WEB DEL IDAAN.</a:t>
            </a:r>
          </a:p>
          <a:p>
            <a:endParaRPr lang="es-PA" dirty="0">
              <a:solidFill>
                <a:schemeClr val="bg1"/>
              </a:solidFill>
            </a:endParaRPr>
          </a:p>
        </p:txBody>
      </p:sp>
      <p:sp>
        <p:nvSpPr>
          <p:cNvPr id="46" name="Diagrama de flujo: extraer 45">
            <a:hlinkClick r:id="rId4" action="ppaction://hlinksldjump"/>
            <a:extLst>
              <a:ext uri="{FF2B5EF4-FFF2-40B4-BE49-F238E27FC236}">
                <a16:creationId xmlns:a16="http://schemas.microsoft.com/office/drawing/2014/main" id="{6E074F04-BC43-4E72-B631-27ABB81A2895}"/>
              </a:ext>
            </a:extLst>
          </p:cNvPr>
          <p:cNvSpPr/>
          <p:nvPr/>
        </p:nvSpPr>
        <p:spPr>
          <a:xfrm rot="5400000" flipV="1">
            <a:off x="8695819" y="5371961"/>
            <a:ext cx="821686" cy="852965"/>
          </a:xfrm>
          <a:prstGeom prst="flowChartExtract">
            <a:avLst/>
          </a:prstGeom>
          <a:solidFill>
            <a:schemeClr val="accent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pic>
        <p:nvPicPr>
          <p:cNvPr id="28" name="Imagen 27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9EE45BB8-6F51-41A0-B069-19385CAEC3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77" y="2776158"/>
            <a:ext cx="7379174" cy="3651980"/>
          </a:xfrm>
          <a:prstGeom prst="rect">
            <a:avLst/>
          </a:prstGeom>
        </p:spPr>
      </p:pic>
      <p:sp>
        <p:nvSpPr>
          <p:cNvPr id="34" name="Rectángulo: una sola esquina cortada 33">
            <a:extLst>
              <a:ext uri="{FF2B5EF4-FFF2-40B4-BE49-F238E27FC236}">
                <a16:creationId xmlns:a16="http://schemas.microsoft.com/office/drawing/2014/main" id="{9361BB34-5C18-4C6D-96C9-176A1E5DF865}"/>
              </a:ext>
            </a:extLst>
          </p:cNvPr>
          <p:cNvSpPr/>
          <p:nvPr/>
        </p:nvSpPr>
        <p:spPr>
          <a:xfrm>
            <a:off x="3218137" y="1564375"/>
            <a:ext cx="1207363" cy="1566026"/>
          </a:xfrm>
          <a:prstGeom prst="snip1Rect">
            <a:avLst/>
          </a:prstGeom>
          <a:effectLst>
            <a:softEdge rad="3175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28BF5B94-04E1-4572-8E45-6D5A431C3B9F}"/>
              </a:ext>
            </a:extLst>
          </p:cNvPr>
          <p:cNvSpPr/>
          <p:nvPr/>
        </p:nvSpPr>
        <p:spPr>
          <a:xfrm>
            <a:off x="3218136" y="1907907"/>
            <a:ext cx="1207363" cy="311323"/>
          </a:xfrm>
          <a:prstGeom prst="rect">
            <a:avLst/>
          </a:prstGeom>
          <a:solidFill>
            <a:schemeClr val="accent4"/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58BD896D-ADC8-4979-A6AE-77E64262E70D}"/>
              </a:ext>
            </a:extLst>
          </p:cNvPr>
          <p:cNvSpPr txBox="1"/>
          <p:nvPr/>
        </p:nvSpPr>
        <p:spPr>
          <a:xfrm>
            <a:off x="3218137" y="1926631"/>
            <a:ext cx="1069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IDAAN</a:t>
            </a:r>
            <a:endParaRPr lang="es-PA" dirty="0"/>
          </a:p>
        </p:txBody>
      </p:sp>
      <p:sp>
        <p:nvSpPr>
          <p:cNvPr id="37" name="Rectángulo 36">
            <a:hlinkClick r:id="rId3" action="ppaction://hlinksldjump"/>
            <a:extLst>
              <a:ext uri="{FF2B5EF4-FFF2-40B4-BE49-F238E27FC236}">
                <a16:creationId xmlns:a16="http://schemas.microsoft.com/office/drawing/2014/main" id="{1657E6DB-6B7F-4987-AC17-38F1D4D801A3}"/>
              </a:ext>
            </a:extLst>
          </p:cNvPr>
          <p:cNvSpPr/>
          <p:nvPr/>
        </p:nvSpPr>
        <p:spPr>
          <a:xfrm>
            <a:off x="3218136" y="2282909"/>
            <a:ext cx="1207363" cy="311323"/>
          </a:xfrm>
          <a:prstGeom prst="rect">
            <a:avLst/>
          </a:prstGeom>
          <a:solidFill>
            <a:schemeClr val="accent4"/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0" name="CuadroTexto 39">
            <a:hlinkClick r:id="rId4" action="ppaction://hlinksldjump"/>
            <a:extLst>
              <a:ext uri="{FF2B5EF4-FFF2-40B4-BE49-F238E27FC236}">
                <a16:creationId xmlns:a16="http://schemas.microsoft.com/office/drawing/2014/main" id="{2A9E4C66-7FCB-4C0C-9554-C3AA23E026AE}"/>
              </a:ext>
            </a:extLst>
          </p:cNvPr>
          <p:cNvSpPr txBox="1"/>
          <p:nvPr/>
        </p:nvSpPr>
        <p:spPr>
          <a:xfrm>
            <a:off x="3209259" y="2267234"/>
            <a:ext cx="1104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sz="1600" dirty="0"/>
              <a:t>GOBIERNO</a:t>
            </a:r>
          </a:p>
        </p:txBody>
      </p:sp>
    </p:spTree>
    <p:extLst>
      <p:ext uri="{BB962C8B-B14F-4D97-AF65-F5344CB8AC3E}">
        <p14:creationId xmlns:p14="http://schemas.microsoft.com/office/powerpoint/2010/main" val="1835136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E25331-201E-47FA-820E-B72F9E428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759B1D-B78F-45DD-8454-1A37C672B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24CB2D4D-5A7A-447B-AF8D-3DE8BEC33BD4}"/>
              </a:ext>
            </a:extLst>
          </p:cNvPr>
          <p:cNvSpPr/>
          <p:nvPr/>
        </p:nvSpPr>
        <p:spPr>
          <a:xfrm>
            <a:off x="0" y="-3717"/>
            <a:ext cx="12192000" cy="1756279"/>
          </a:xfrm>
          <a:prstGeom prst="roundRect">
            <a:avLst>
              <a:gd name="adj" fmla="val 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1A6B5D1-C5DC-4D31-A258-6EA62568AEEF}"/>
              </a:ext>
            </a:extLst>
          </p:cNvPr>
          <p:cNvSpPr/>
          <p:nvPr/>
        </p:nvSpPr>
        <p:spPr>
          <a:xfrm>
            <a:off x="-1" y="1162975"/>
            <a:ext cx="12192001" cy="5695025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3E460EA-2E8D-4255-A3DF-BF9B3D512677}"/>
              </a:ext>
            </a:extLst>
          </p:cNvPr>
          <p:cNvSpPr/>
          <p:nvPr/>
        </p:nvSpPr>
        <p:spPr>
          <a:xfrm>
            <a:off x="-2" y="1106963"/>
            <a:ext cx="12191999" cy="577048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12AF04F-8BEA-410A-9732-2609F58D2458}"/>
              </a:ext>
            </a:extLst>
          </p:cNvPr>
          <p:cNvSpPr/>
          <p:nvPr/>
        </p:nvSpPr>
        <p:spPr>
          <a:xfrm>
            <a:off x="-6" y="1116955"/>
            <a:ext cx="10138299" cy="561378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16" name="Rectángulo: una sola esquina cortada 15">
            <a:extLst>
              <a:ext uri="{FF2B5EF4-FFF2-40B4-BE49-F238E27FC236}">
                <a16:creationId xmlns:a16="http://schemas.microsoft.com/office/drawing/2014/main" id="{F1A285EE-17C7-41B9-88D1-ED1835AA0F8A}"/>
              </a:ext>
            </a:extLst>
          </p:cNvPr>
          <p:cNvSpPr/>
          <p:nvPr/>
        </p:nvSpPr>
        <p:spPr>
          <a:xfrm>
            <a:off x="175148" y="268849"/>
            <a:ext cx="3533312" cy="577048"/>
          </a:xfrm>
          <a:prstGeom prst="snip1Rect">
            <a:avLst>
              <a:gd name="adj" fmla="val 3924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015B610-0632-4710-8BAE-AEC7962BF0D4}"/>
              </a:ext>
            </a:extLst>
          </p:cNvPr>
          <p:cNvSpPr txBox="1"/>
          <p:nvPr/>
        </p:nvSpPr>
        <p:spPr>
          <a:xfrm>
            <a:off x="158326" y="82896"/>
            <a:ext cx="9374819" cy="101566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PA" sz="6000" i="1" dirty="0">
                <a:solidFill>
                  <a:schemeClr val="bg1"/>
                </a:solidFill>
              </a:rPr>
              <a:t>DATAEASY</a:t>
            </a:r>
          </a:p>
        </p:txBody>
      </p:sp>
      <p:sp>
        <p:nvSpPr>
          <p:cNvPr id="8" name="Rectángulo: una sola esquina cortada 7">
            <a:extLst>
              <a:ext uri="{FF2B5EF4-FFF2-40B4-BE49-F238E27FC236}">
                <a16:creationId xmlns:a16="http://schemas.microsoft.com/office/drawing/2014/main" id="{00534A2F-E3B3-4723-B904-3AEA72772728}"/>
              </a:ext>
            </a:extLst>
          </p:cNvPr>
          <p:cNvSpPr/>
          <p:nvPr/>
        </p:nvSpPr>
        <p:spPr>
          <a:xfrm>
            <a:off x="10262586" y="1198833"/>
            <a:ext cx="736847" cy="401400"/>
          </a:xfrm>
          <a:prstGeom prst="snip1Rect">
            <a:avLst>
              <a:gd name="adj" fmla="val 5000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 dirty="0"/>
          </a:p>
        </p:txBody>
      </p:sp>
      <p:grpSp>
        <p:nvGrpSpPr>
          <p:cNvPr id="9" name="Google Shape;610;p42">
            <a:extLst>
              <a:ext uri="{FF2B5EF4-FFF2-40B4-BE49-F238E27FC236}">
                <a16:creationId xmlns:a16="http://schemas.microsoft.com/office/drawing/2014/main" id="{20F130E4-530C-469C-8BAA-C3524AE1A514}"/>
              </a:ext>
            </a:extLst>
          </p:cNvPr>
          <p:cNvGrpSpPr/>
          <p:nvPr/>
        </p:nvGrpSpPr>
        <p:grpSpPr>
          <a:xfrm>
            <a:off x="10425533" y="1220453"/>
            <a:ext cx="342881" cy="350068"/>
            <a:chOff x="3951850" y="2985350"/>
            <a:chExt cx="407950" cy="416500"/>
          </a:xfrm>
        </p:grpSpPr>
        <p:sp>
          <p:nvSpPr>
            <p:cNvPr id="10" name="Google Shape;611;p42">
              <a:extLst>
                <a:ext uri="{FF2B5EF4-FFF2-40B4-BE49-F238E27FC236}">
                  <a16:creationId xmlns:a16="http://schemas.microsoft.com/office/drawing/2014/main" id="{E1EE6C65-49A3-420B-956D-C16A3F693B6C}"/>
                </a:ext>
              </a:extLst>
            </p:cNvPr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12;p42">
              <a:extLst>
                <a:ext uri="{FF2B5EF4-FFF2-40B4-BE49-F238E27FC236}">
                  <a16:creationId xmlns:a16="http://schemas.microsoft.com/office/drawing/2014/main" id="{A514D781-B97E-4D19-87E0-9534826B4C84}"/>
                </a:ext>
              </a:extLst>
            </p:cNvPr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613;p42">
              <a:extLst>
                <a:ext uri="{FF2B5EF4-FFF2-40B4-BE49-F238E27FC236}">
                  <a16:creationId xmlns:a16="http://schemas.microsoft.com/office/drawing/2014/main" id="{08751CD9-2655-442B-9904-7F4C62B3ED82}"/>
                </a:ext>
              </a:extLst>
            </p:cNvPr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14;p42">
              <a:extLst>
                <a:ext uri="{FF2B5EF4-FFF2-40B4-BE49-F238E27FC236}">
                  <a16:creationId xmlns:a16="http://schemas.microsoft.com/office/drawing/2014/main" id="{C2B70D59-FDAE-4B47-8CE2-36A6028568BE}"/>
                </a:ext>
              </a:extLst>
            </p:cNvPr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Rectángulo: una sola esquina cortada 13">
            <a:extLst>
              <a:ext uri="{FF2B5EF4-FFF2-40B4-BE49-F238E27FC236}">
                <a16:creationId xmlns:a16="http://schemas.microsoft.com/office/drawing/2014/main" id="{EF098A3B-61BD-41D8-BB83-0DF4D3AAE297}"/>
              </a:ext>
            </a:extLst>
          </p:cNvPr>
          <p:cNvSpPr/>
          <p:nvPr/>
        </p:nvSpPr>
        <p:spPr>
          <a:xfrm>
            <a:off x="11412544" y="1198833"/>
            <a:ext cx="736847" cy="401400"/>
          </a:xfrm>
          <a:prstGeom prst="snip1Rect">
            <a:avLst>
              <a:gd name="adj" fmla="val 5000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15" name="Google Shape;588;p42">
            <a:hlinkClick r:id="rId2" action="ppaction://hlinksldjump"/>
            <a:extLst>
              <a:ext uri="{FF2B5EF4-FFF2-40B4-BE49-F238E27FC236}">
                <a16:creationId xmlns:a16="http://schemas.microsoft.com/office/drawing/2014/main" id="{9EB84DB4-014C-45E3-B751-289C3F967EAC}"/>
              </a:ext>
            </a:extLst>
          </p:cNvPr>
          <p:cNvSpPr/>
          <p:nvPr/>
        </p:nvSpPr>
        <p:spPr>
          <a:xfrm>
            <a:off x="11606981" y="1226599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</a:endParaRPr>
          </a:p>
        </p:txBody>
      </p:sp>
      <p:sp>
        <p:nvSpPr>
          <p:cNvPr id="18" name="Rectángulo: una sola esquina cortada 17">
            <a:extLst>
              <a:ext uri="{FF2B5EF4-FFF2-40B4-BE49-F238E27FC236}">
                <a16:creationId xmlns:a16="http://schemas.microsoft.com/office/drawing/2014/main" id="{6F2473C4-3DE6-4E3A-8417-D0B77400FA93}"/>
              </a:ext>
            </a:extLst>
          </p:cNvPr>
          <p:cNvSpPr/>
          <p:nvPr/>
        </p:nvSpPr>
        <p:spPr>
          <a:xfrm>
            <a:off x="175148" y="1214305"/>
            <a:ext cx="1207363" cy="362364"/>
          </a:xfrm>
          <a:prstGeom prst="snip1Rect">
            <a:avLst>
              <a:gd name="adj" fmla="val 5000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19" name="Rectángulo: una sola esquina cortada 18">
            <a:extLst>
              <a:ext uri="{FF2B5EF4-FFF2-40B4-BE49-F238E27FC236}">
                <a16:creationId xmlns:a16="http://schemas.microsoft.com/office/drawing/2014/main" id="{74EDEB70-01C1-447A-8671-3A8BAC0424BB}"/>
              </a:ext>
            </a:extLst>
          </p:cNvPr>
          <p:cNvSpPr/>
          <p:nvPr/>
        </p:nvSpPr>
        <p:spPr>
          <a:xfrm>
            <a:off x="1634425" y="1215786"/>
            <a:ext cx="1333939" cy="362364"/>
          </a:xfrm>
          <a:prstGeom prst="snip1Rect">
            <a:avLst>
              <a:gd name="adj" fmla="val 5000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20" name="Rectángulo: una sola esquina cortada 19">
            <a:extLst>
              <a:ext uri="{FF2B5EF4-FFF2-40B4-BE49-F238E27FC236}">
                <a16:creationId xmlns:a16="http://schemas.microsoft.com/office/drawing/2014/main" id="{8D9D959E-B857-4646-A1CA-6EC939E275E2}"/>
              </a:ext>
            </a:extLst>
          </p:cNvPr>
          <p:cNvSpPr/>
          <p:nvPr/>
        </p:nvSpPr>
        <p:spPr>
          <a:xfrm>
            <a:off x="3218137" y="1214305"/>
            <a:ext cx="1207363" cy="362364"/>
          </a:xfrm>
          <a:prstGeom prst="snip1Rect">
            <a:avLst>
              <a:gd name="adj" fmla="val 4510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21" name="CuadroTexto 20">
            <a:hlinkClick r:id="rId3" action="ppaction://hlinksldjump"/>
            <a:extLst>
              <a:ext uri="{FF2B5EF4-FFF2-40B4-BE49-F238E27FC236}">
                <a16:creationId xmlns:a16="http://schemas.microsoft.com/office/drawing/2014/main" id="{8BFC8BF5-F7C7-4A3E-9A03-696A26C7426C}"/>
              </a:ext>
            </a:extLst>
          </p:cNvPr>
          <p:cNvSpPr txBox="1"/>
          <p:nvPr/>
        </p:nvSpPr>
        <p:spPr>
          <a:xfrm>
            <a:off x="206429" y="1278973"/>
            <a:ext cx="106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>
                <a:solidFill>
                  <a:schemeClr val="bg1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lang="es-PA" dirty="0">
              <a:solidFill>
                <a:schemeClr val="bg1"/>
              </a:solidFill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1DF7711-2602-4D12-B577-236F55CFE95E}"/>
              </a:ext>
            </a:extLst>
          </p:cNvPr>
          <p:cNvSpPr txBox="1"/>
          <p:nvPr/>
        </p:nvSpPr>
        <p:spPr>
          <a:xfrm>
            <a:off x="1588940" y="1278973"/>
            <a:ext cx="1261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>
                <a:solidFill>
                  <a:schemeClr val="bg1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CONVIERTE</a:t>
            </a:r>
            <a:endParaRPr lang="es-PA" dirty="0">
              <a:solidFill>
                <a:schemeClr val="bg1"/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35BC162B-7C84-4938-9060-D1F283E70056}"/>
              </a:ext>
            </a:extLst>
          </p:cNvPr>
          <p:cNvSpPr txBox="1"/>
          <p:nvPr/>
        </p:nvSpPr>
        <p:spPr>
          <a:xfrm>
            <a:off x="3181766" y="1278973"/>
            <a:ext cx="1207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>
                <a:solidFill>
                  <a:schemeClr val="bg1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GRÁFICOS</a:t>
            </a:r>
            <a:endParaRPr lang="es-PA" dirty="0">
              <a:solidFill>
                <a:schemeClr val="bg1"/>
              </a:solidFill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079C2A4F-5A2D-4DC5-AAF9-E9D10CC0CBE7}"/>
              </a:ext>
            </a:extLst>
          </p:cNvPr>
          <p:cNvSpPr/>
          <p:nvPr/>
        </p:nvSpPr>
        <p:spPr>
          <a:xfrm>
            <a:off x="225387" y="1797741"/>
            <a:ext cx="11813936" cy="48326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27" name="Rectángulo: una sola esquina cortada 26">
            <a:extLst>
              <a:ext uri="{FF2B5EF4-FFF2-40B4-BE49-F238E27FC236}">
                <a16:creationId xmlns:a16="http://schemas.microsoft.com/office/drawing/2014/main" id="{EF9BECEE-E0F6-4E3B-98AA-547BD20B2B2B}"/>
              </a:ext>
            </a:extLst>
          </p:cNvPr>
          <p:cNvSpPr/>
          <p:nvPr/>
        </p:nvSpPr>
        <p:spPr>
          <a:xfrm>
            <a:off x="337351" y="1966569"/>
            <a:ext cx="11517298" cy="654466"/>
          </a:xfrm>
          <a:prstGeom prst="snip1Rect">
            <a:avLst>
              <a:gd name="adj" fmla="val 4515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7D1188BE-AB67-469D-BF9F-C54965EF1DBA}"/>
              </a:ext>
            </a:extLst>
          </p:cNvPr>
          <p:cNvSpPr txBox="1"/>
          <p:nvPr/>
        </p:nvSpPr>
        <p:spPr>
          <a:xfrm>
            <a:off x="337351" y="1953087"/>
            <a:ext cx="11590008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s-PA" sz="4000" i="1" dirty="0">
                <a:solidFill>
                  <a:schemeClr val="bg1"/>
                </a:solidFill>
              </a:rPr>
              <a:t>BIENVENIDO AL SISTEMA DE VISUALIZACIÓN DE DATOS </a:t>
            </a:r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8BE08B86-B594-448C-9BFD-C805247127C6}"/>
              </a:ext>
            </a:extLst>
          </p:cNvPr>
          <p:cNvSpPr/>
          <p:nvPr/>
        </p:nvSpPr>
        <p:spPr>
          <a:xfrm>
            <a:off x="546345" y="2706993"/>
            <a:ext cx="3542190" cy="3723042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7DE65B25-7D1A-43DD-8581-A90F584F8143}"/>
              </a:ext>
            </a:extLst>
          </p:cNvPr>
          <p:cNvSpPr txBox="1"/>
          <p:nvPr/>
        </p:nvSpPr>
        <p:spPr>
          <a:xfrm>
            <a:off x="650517" y="3176048"/>
            <a:ext cx="3301753" cy="255454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PA" sz="3200" dirty="0">
                <a:solidFill>
                  <a:schemeClr val="bg1"/>
                </a:solidFill>
              </a:rPr>
              <a:t>ARRASTRA TU ARCHIVO </a:t>
            </a:r>
          </a:p>
          <a:p>
            <a:pPr algn="ctr"/>
            <a:r>
              <a:rPr lang="es-PA" sz="3200" dirty="0">
                <a:solidFill>
                  <a:schemeClr val="bg1"/>
                </a:solidFill>
              </a:rPr>
              <a:t>Y DALE A GUARDAR </a:t>
            </a:r>
          </a:p>
          <a:p>
            <a:pPr algn="ctr"/>
            <a:r>
              <a:rPr lang="es-PA" sz="3200" dirty="0">
                <a:solidFill>
                  <a:schemeClr val="bg1"/>
                </a:solidFill>
              </a:rPr>
              <a:t>PARA GRAFICAR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8F511FF6-6916-4958-B1A4-9787D764A7F6}"/>
              </a:ext>
            </a:extLst>
          </p:cNvPr>
          <p:cNvSpPr/>
          <p:nvPr/>
        </p:nvSpPr>
        <p:spPr>
          <a:xfrm>
            <a:off x="4701348" y="2960703"/>
            <a:ext cx="7079320" cy="3272272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33" name="Rectángulo: una sola esquina cortada 32">
            <a:extLst>
              <a:ext uri="{FF2B5EF4-FFF2-40B4-BE49-F238E27FC236}">
                <a16:creationId xmlns:a16="http://schemas.microsoft.com/office/drawing/2014/main" id="{047A9007-DC1F-4A59-9ED8-80692A8390EC}"/>
              </a:ext>
            </a:extLst>
          </p:cNvPr>
          <p:cNvSpPr/>
          <p:nvPr/>
        </p:nvSpPr>
        <p:spPr>
          <a:xfrm>
            <a:off x="4968905" y="3173438"/>
            <a:ext cx="6598329" cy="2876366"/>
          </a:xfrm>
          <a:prstGeom prst="snip1Rect">
            <a:avLst>
              <a:gd name="adj" fmla="val 41358"/>
            </a:avLst>
          </a:prstGeom>
          <a:solidFill>
            <a:schemeClr val="accent4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34" name="Diagrama de flujo: extraer 33">
            <a:extLst>
              <a:ext uri="{FF2B5EF4-FFF2-40B4-BE49-F238E27FC236}">
                <a16:creationId xmlns:a16="http://schemas.microsoft.com/office/drawing/2014/main" id="{48327532-CEEF-4894-A9B0-FCEEA4F4C0D7}"/>
              </a:ext>
            </a:extLst>
          </p:cNvPr>
          <p:cNvSpPr/>
          <p:nvPr/>
        </p:nvSpPr>
        <p:spPr>
          <a:xfrm rot="2679270">
            <a:off x="10881956" y="3039352"/>
            <a:ext cx="1051948" cy="700376"/>
          </a:xfrm>
          <a:prstGeom prst="flowChartExtract">
            <a:avLst/>
          </a:prstGeom>
          <a:solidFill>
            <a:schemeClr val="accent4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36" name="Flecha: hacia abajo 35">
            <a:extLst>
              <a:ext uri="{FF2B5EF4-FFF2-40B4-BE49-F238E27FC236}">
                <a16:creationId xmlns:a16="http://schemas.microsoft.com/office/drawing/2014/main" id="{7B98EB6F-0882-45AA-8EE7-EFCCCF830AF9}"/>
              </a:ext>
            </a:extLst>
          </p:cNvPr>
          <p:cNvSpPr/>
          <p:nvPr/>
        </p:nvSpPr>
        <p:spPr>
          <a:xfrm>
            <a:off x="7136297" y="4162666"/>
            <a:ext cx="1162975" cy="1237560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37" name="Marco 36">
            <a:extLst>
              <a:ext uri="{FF2B5EF4-FFF2-40B4-BE49-F238E27FC236}">
                <a16:creationId xmlns:a16="http://schemas.microsoft.com/office/drawing/2014/main" id="{35D92F87-A525-45CD-B113-840DDFBC611E}"/>
              </a:ext>
            </a:extLst>
          </p:cNvPr>
          <p:cNvSpPr/>
          <p:nvPr/>
        </p:nvSpPr>
        <p:spPr>
          <a:xfrm>
            <a:off x="5106860" y="3386151"/>
            <a:ext cx="5253923" cy="2519039"/>
          </a:xfrm>
          <a:prstGeom prst="frame">
            <a:avLst>
              <a:gd name="adj1" fmla="val 4011"/>
            </a:avLst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>
              <a:solidFill>
                <a:schemeClr val="tx1"/>
              </a:solidFill>
            </a:endParaRPr>
          </a:p>
        </p:txBody>
      </p:sp>
      <p:sp>
        <p:nvSpPr>
          <p:cNvPr id="38" name="Flecha: pentágono 37">
            <a:extLst>
              <a:ext uri="{FF2B5EF4-FFF2-40B4-BE49-F238E27FC236}">
                <a16:creationId xmlns:a16="http://schemas.microsoft.com/office/drawing/2014/main" id="{CDE92D35-BE7C-4A37-8498-0DEB1AF28A00}"/>
              </a:ext>
            </a:extLst>
          </p:cNvPr>
          <p:cNvSpPr/>
          <p:nvPr/>
        </p:nvSpPr>
        <p:spPr>
          <a:xfrm rot="16200000">
            <a:off x="10114993" y="4622534"/>
            <a:ext cx="1850209" cy="699951"/>
          </a:xfrm>
          <a:prstGeom prst="homePlate">
            <a:avLst>
              <a:gd name="adj" fmla="val 53805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6" name="Flecha: pentágono 45">
            <a:extLst>
              <a:ext uri="{FF2B5EF4-FFF2-40B4-BE49-F238E27FC236}">
                <a16:creationId xmlns:a16="http://schemas.microsoft.com/office/drawing/2014/main" id="{038445AB-8213-4EE5-BEDE-1A63AD6760FD}"/>
              </a:ext>
            </a:extLst>
          </p:cNvPr>
          <p:cNvSpPr/>
          <p:nvPr/>
        </p:nvSpPr>
        <p:spPr>
          <a:xfrm rot="16200000">
            <a:off x="10199940" y="4718425"/>
            <a:ext cx="1705188" cy="587340"/>
          </a:xfrm>
          <a:prstGeom prst="homePlate">
            <a:avLst>
              <a:gd name="adj" fmla="val 53805"/>
            </a:avLst>
          </a:prstGeom>
          <a:solidFill>
            <a:schemeClr val="accent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7A9D3F8-0DFE-4843-8481-F193AAAD4816}"/>
              </a:ext>
            </a:extLst>
          </p:cNvPr>
          <p:cNvSpPr txBox="1"/>
          <p:nvPr/>
        </p:nvSpPr>
        <p:spPr>
          <a:xfrm>
            <a:off x="10814474" y="4162546"/>
            <a:ext cx="4779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2000" dirty="0"/>
              <a:t>G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60B2F9E1-6656-4594-A6B3-45A0D277D617}"/>
              </a:ext>
            </a:extLst>
          </p:cNvPr>
          <p:cNvSpPr txBox="1"/>
          <p:nvPr/>
        </p:nvSpPr>
        <p:spPr>
          <a:xfrm>
            <a:off x="10815045" y="4375481"/>
            <a:ext cx="4779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2000" dirty="0"/>
              <a:t>U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0FECC8CC-8D6A-45A1-9287-9D2F46DDC4AC}"/>
              </a:ext>
            </a:extLst>
          </p:cNvPr>
          <p:cNvSpPr txBox="1"/>
          <p:nvPr/>
        </p:nvSpPr>
        <p:spPr>
          <a:xfrm>
            <a:off x="10815581" y="4588216"/>
            <a:ext cx="4779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2000" dirty="0"/>
              <a:t>A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4CD59CCD-3625-4C11-82D5-5F18904C677A}"/>
              </a:ext>
            </a:extLst>
          </p:cNvPr>
          <p:cNvSpPr txBox="1"/>
          <p:nvPr/>
        </p:nvSpPr>
        <p:spPr>
          <a:xfrm>
            <a:off x="10822234" y="4820225"/>
            <a:ext cx="4779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2000" dirty="0"/>
              <a:t>R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1C50F3CC-578F-4EB9-BE14-97F9A059CDF0}"/>
              </a:ext>
            </a:extLst>
          </p:cNvPr>
          <p:cNvSpPr txBox="1"/>
          <p:nvPr/>
        </p:nvSpPr>
        <p:spPr>
          <a:xfrm>
            <a:off x="10838967" y="5048286"/>
            <a:ext cx="4779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2000" dirty="0"/>
              <a:t>D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09162F03-7A61-4C6A-A4D5-B681BC990D91}"/>
              </a:ext>
            </a:extLst>
          </p:cNvPr>
          <p:cNvSpPr txBox="1"/>
          <p:nvPr/>
        </p:nvSpPr>
        <p:spPr>
          <a:xfrm>
            <a:off x="10837805" y="5289712"/>
            <a:ext cx="4779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2000" dirty="0"/>
              <a:t>A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796284A3-AFB0-46A5-98F1-920BDCA56E2E}"/>
              </a:ext>
            </a:extLst>
          </p:cNvPr>
          <p:cNvSpPr txBox="1"/>
          <p:nvPr/>
        </p:nvSpPr>
        <p:spPr>
          <a:xfrm>
            <a:off x="10839694" y="5521621"/>
            <a:ext cx="4779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2000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695012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E25331-201E-47FA-820E-B72F9E428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759B1D-B78F-45DD-8454-1A37C672B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24CB2D4D-5A7A-447B-AF8D-3DE8BEC33BD4}"/>
              </a:ext>
            </a:extLst>
          </p:cNvPr>
          <p:cNvSpPr/>
          <p:nvPr/>
        </p:nvSpPr>
        <p:spPr>
          <a:xfrm>
            <a:off x="0" y="-3717"/>
            <a:ext cx="12192000" cy="1756279"/>
          </a:xfrm>
          <a:prstGeom prst="roundRect">
            <a:avLst>
              <a:gd name="adj" fmla="val 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1A6B5D1-C5DC-4D31-A258-6EA62568AEEF}"/>
              </a:ext>
            </a:extLst>
          </p:cNvPr>
          <p:cNvSpPr/>
          <p:nvPr/>
        </p:nvSpPr>
        <p:spPr>
          <a:xfrm>
            <a:off x="-1" y="1162975"/>
            <a:ext cx="12192001" cy="5695025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3E460EA-2E8D-4255-A3DF-BF9B3D512677}"/>
              </a:ext>
            </a:extLst>
          </p:cNvPr>
          <p:cNvSpPr/>
          <p:nvPr/>
        </p:nvSpPr>
        <p:spPr>
          <a:xfrm>
            <a:off x="-2" y="1106963"/>
            <a:ext cx="12191999" cy="577048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12AF04F-8BEA-410A-9732-2609F58D2458}"/>
              </a:ext>
            </a:extLst>
          </p:cNvPr>
          <p:cNvSpPr/>
          <p:nvPr/>
        </p:nvSpPr>
        <p:spPr>
          <a:xfrm>
            <a:off x="-6" y="1116955"/>
            <a:ext cx="10138299" cy="561378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16" name="Rectángulo: una sola esquina cortada 15">
            <a:extLst>
              <a:ext uri="{FF2B5EF4-FFF2-40B4-BE49-F238E27FC236}">
                <a16:creationId xmlns:a16="http://schemas.microsoft.com/office/drawing/2014/main" id="{F1A285EE-17C7-41B9-88D1-ED1835AA0F8A}"/>
              </a:ext>
            </a:extLst>
          </p:cNvPr>
          <p:cNvSpPr/>
          <p:nvPr/>
        </p:nvSpPr>
        <p:spPr>
          <a:xfrm>
            <a:off x="175148" y="268849"/>
            <a:ext cx="3533312" cy="577048"/>
          </a:xfrm>
          <a:prstGeom prst="snip1Rect">
            <a:avLst>
              <a:gd name="adj" fmla="val 3924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015B610-0632-4710-8BAE-AEC7962BF0D4}"/>
              </a:ext>
            </a:extLst>
          </p:cNvPr>
          <p:cNvSpPr txBox="1"/>
          <p:nvPr/>
        </p:nvSpPr>
        <p:spPr>
          <a:xfrm>
            <a:off x="158326" y="82896"/>
            <a:ext cx="9374819" cy="101566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PA" sz="6000" i="1" dirty="0">
                <a:solidFill>
                  <a:schemeClr val="bg1"/>
                </a:solidFill>
              </a:rPr>
              <a:t>DATAEASY</a:t>
            </a:r>
          </a:p>
        </p:txBody>
      </p:sp>
      <p:sp>
        <p:nvSpPr>
          <p:cNvPr id="8" name="Rectángulo: una sola esquina cortada 7">
            <a:extLst>
              <a:ext uri="{FF2B5EF4-FFF2-40B4-BE49-F238E27FC236}">
                <a16:creationId xmlns:a16="http://schemas.microsoft.com/office/drawing/2014/main" id="{00534A2F-E3B3-4723-B904-3AEA72772728}"/>
              </a:ext>
            </a:extLst>
          </p:cNvPr>
          <p:cNvSpPr/>
          <p:nvPr/>
        </p:nvSpPr>
        <p:spPr>
          <a:xfrm>
            <a:off x="10262586" y="1198833"/>
            <a:ext cx="736847" cy="401400"/>
          </a:xfrm>
          <a:prstGeom prst="snip1Rect">
            <a:avLst>
              <a:gd name="adj" fmla="val 5000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 dirty="0"/>
          </a:p>
        </p:txBody>
      </p:sp>
      <p:grpSp>
        <p:nvGrpSpPr>
          <p:cNvPr id="9" name="Google Shape;610;p42">
            <a:extLst>
              <a:ext uri="{FF2B5EF4-FFF2-40B4-BE49-F238E27FC236}">
                <a16:creationId xmlns:a16="http://schemas.microsoft.com/office/drawing/2014/main" id="{20F130E4-530C-469C-8BAA-C3524AE1A514}"/>
              </a:ext>
            </a:extLst>
          </p:cNvPr>
          <p:cNvGrpSpPr/>
          <p:nvPr/>
        </p:nvGrpSpPr>
        <p:grpSpPr>
          <a:xfrm>
            <a:off x="10425533" y="1220453"/>
            <a:ext cx="342881" cy="350068"/>
            <a:chOff x="3951850" y="2985350"/>
            <a:chExt cx="407950" cy="416500"/>
          </a:xfrm>
        </p:grpSpPr>
        <p:sp>
          <p:nvSpPr>
            <p:cNvPr id="10" name="Google Shape;611;p42">
              <a:extLst>
                <a:ext uri="{FF2B5EF4-FFF2-40B4-BE49-F238E27FC236}">
                  <a16:creationId xmlns:a16="http://schemas.microsoft.com/office/drawing/2014/main" id="{E1EE6C65-49A3-420B-956D-C16A3F693B6C}"/>
                </a:ext>
              </a:extLst>
            </p:cNvPr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12;p42">
              <a:extLst>
                <a:ext uri="{FF2B5EF4-FFF2-40B4-BE49-F238E27FC236}">
                  <a16:creationId xmlns:a16="http://schemas.microsoft.com/office/drawing/2014/main" id="{A514D781-B97E-4D19-87E0-9534826B4C84}"/>
                </a:ext>
              </a:extLst>
            </p:cNvPr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613;p42">
              <a:extLst>
                <a:ext uri="{FF2B5EF4-FFF2-40B4-BE49-F238E27FC236}">
                  <a16:creationId xmlns:a16="http://schemas.microsoft.com/office/drawing/2014/main" id="{08751CD9-2655-442B-9904-7F4C62B3ED82}"/>
                </a:ext>
              </a:extLst>
            </p:cNvPr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14;p42">
              <a:extLst>
                <a:ext uri="{FF2B5EF4-FFF2-40B4-BE49-F238E27FC236}">
                  <a16:creationId xmlns:a16="http://schemas.microsoft.com/office/drawing/2014/main" id="{C2B70D59-FDAE-4B47-8CE2-36A6028568BE}"/>
                </a:ext>
              </a:extLst>
            </p:cNvPr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Rectángulo: una sola esquina cortada 13">
            <a:extLst>
              <a:ext uri="{FF2B5EF4-FFF2-40B4-BE49-F238E27FC236}">
                <a16:creationId xmlns:a16="http://schemas.microsoft.com/office/drawing/2014/main" id="{EF098A3B-61BD-41D8-BB83-0DF4D3AAE297}"/>
              </a:ext>
            </a:extLst>
          </p:cNvPr>
          <p:cNvSpPr/>
          <p:nvPr/>
        </p:nvSpPr>
        <p:spPr>
          <a:xfrm>
            <a:off x="11412544" y="1198833"/>
            <a:ext cx="736847" cy="401400"/>
          </a:xfrm>
          <a:prstGeom prst="snip1Rect">
            <a:avLst>
              <a:gd name="adj" fmla="val 5000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15" name="Google Shape;588;p42">
            <a:hlinkClick r:id="rId2" action="ppaction://hlinksldjump"/>
            <a:extLst>
              <a:ext uri="{FF2B5EF4-FFF2-40B4-BE49-F238E27FC236}">
                <a16:creationId xmlns:a16="http://schemas.microsoft.com/office/drawing/2014/main" id="{9EB84DB4-014C-45E3-B751-289C3F967EAC}"/>
              </a:ext>
            </a:extLst>
          </p:cNvPr>
          <p:cNvSpPr/>
          <p:nvPr/>
        </p:nvSpPr>
        <p:spPr>
          <a:xfrm>
            <a:off x="11606981" y="1226599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</a:endParaRPr>
          </a:p>
        </p:txBody>
      </p:sp>
      <p:sp>
        <p:nvSpPr>
          <p:cNvPr id="18" name="Rectángulo: una sola esquina cortada 17">
            <a:extLst>
              <a:ext uri="{FF2B5EF4-FFF2-40B4-BE49-F238E27FC236}">
                <a16:creationId xmlns:a16="http://schemas.microsoft.com/office/drawing/2014/main" id="{6F2473C4-3DE6-4E3A-8417-D0B77400FA93}"/>
              </a:ext>
            </a:extLst>
          </p:cNvPr>
          <p:cNvSpPr/>
          <p:nvPr/>
        </p:nvSpPr>
        <p:spPr>
          <a:xfrm>
            <a:off x="175148" y="1214305"/>
            <a:ext cx="1207363" cy="362364"/>
          </a:xfrm>
          <a:prstGeom prst="snip1Rect">
            <a:avLst>
              <a:gd name="adj" fmla="val 5000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19" name="Rectángulo: una sola esquina cortada 18">
            <a:extLst>
              <a:ext uri="{FF2B5EF4-FFF2-40B4-BE49-F238E27FC236}">
                <a16:creationId xmlns:a16="http://schemas.microsoft.com/office/drawing/2014/main" id="{74EDEB70-01C1-447A-8671-3A8BAC0424BB}"/>
              </a:ext>
            </a:extLst>
          </p:cNvPr>
          <p:cNvSpPr/>
          <p:nvPr/>
        </p:nvSpPr>
        <p:spPr>
          <a:xfrm>
            <a:off x="1634425" y="1215786"/>
            <a:ext cx="1333939" cy="362364"/>
          </a:xfrm>
          <a:prstGeom prst="snip1Rect">
            <a:avLst>
              <a:gd name="adj" fmla="val 5000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20" name="Rectángulo: una sola esquina cortada 19">
            <a:extLst>
              <a:ext uri="{FF2B5EF4-FFF2-40B4-BE49-F238E27FC236}">
                <a16:creationId xmlns:a16="http://schemas.microsoft.com/office/drawing/2014/main" id="{8D9D959E-B857-4646-A1CA-6EC939E275E2}"/>
              </a:ext>
            </a:extLst>
          </p:cNvPr>
          <p:cNvSpPr/>
          <p:nvPr/>
        </p:nvSpPr>
        <p:spPr>
          <a:xfrm>
            <a:off x="3218137" y="1214305"/>
            <a:ext cx="1207363" cy="362364"/>
          </a:xfrm>
          <a:prstGeom prst="snip1Rect">
            <a:avLst>
              <a:gd name="adj" fmla="val 4510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21" name="CuadroTexto 20">
            <a:hlinkClick r:id="rId3" action="ppaction://hlinksldjump"/>
            <a:extLst>
              <a:ext uri="{FF2B5EF4-FFF2-40B4-BE49-F238E27FC236}">
                <a16:creationId xmlns:a16="http://schemas.microsoft.com/office/drawing/2014/main" id="{8BFC8BF5-F7C7-4A3E-9A03-696A26C7426C}"/>
              </a:ext>
            </a:extLst>
          </p:cNvPr>
          <p:cNvSpPr txBox="1"/>
          <p:nvPr/>
        </p:nvSpPr>
        <p:spPr>
          <a:xfrm>
            <a:off x="206429" y="1278973"/>
            <a:ext cx="106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>
                <a:solidFill>
                  <a:schemeClr val="bg1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lang="es-PA" dirty="0">
              <a:solidFill>
                <a:schemeClr val="bg1"/>
              </a:solidFill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1DF7711-2602-4D12-B577-236F55CFE95E}"/>
              </a:ext>
            </a:extLst>
          </p:cNvPr>
          <p:cNvSpPr txBox="1"/>
          <p:nvPr/>
        </p:nvSpPr>
        <p:spPr>
          <a:xfrm>
            <a:off x="1588940" y="1278973"/>
            <a:ext cx="1261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>
                <a:solidFill>
                  <a:schemeClr val="bg1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CONVIERTE</a:t>
            </a:r>
            <a:endParaRPr lang="es-PA" dirty="0">
              <a:solidFill>
                <a:schemeClr val="bg1"/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35BC162B-7C84-4938-9060-D1F283E70056}"/>
              </a:ext>
            </a:extLst>
          </p:cNvPr>
          <p:cNvSpPr txBox="1"/>
          <p:nvPr/>
        </p:nvSpPr>
        <p:spPr>
          <a:xfrm>
            <a:off x="3181766" y="1278973"/>
            <a:ext cx="1207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>
                <a:solidFill>
                  <a:schemeClr val="bg1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GRÁFICOS</a:t>
            </a:r>
            <a:endParaRPr lang="es-PA" dirty="0">
              <a:solidFill>
                <a:schemeClr val="bg1"/>
              </a:solidFill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079C2A4F-5A2D-4DC5-AAF9-E9D10CC0CBE7}"/>
              </a:ext>
            </a:extLst>
          </p:cNvPr>
          <p:cNvSpPr/>
          <p:nvPr/>
        </p:nvSpPr>
        <p:spPr>
          <a:xfrm>
            <a:off x="225387" y="1797741"/>
            <a:ext cx="11813936" cy="48326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27" name="Rectángulo: una sola esquina cortada 26">
            <a:extLst>
              <a:ext uri="{FF2B5EF4-FFF2-40B4-BE49-F238E27FC236}">
                <a16:creationId xmlns:a16="http://schemas.microsoft.com/office/drawing/2014/main" id="{EF9BECEE-E0F6-4E3B-98AA-547BD20B2B2B}"/>
              </a:ext>
            </a:extLst>
          </p:cNvPr>
          <p:cNvSpPr/>
          <p:nvPr/>
        </p:nvSpPr>
        <p:spPr>
          <a:xfrm>
            <a:off x="337351" y="1966569"/>
            <a:ext cx="11517298" cy="654466"/>
          </a:xfrm>
          <a:prstGeom prst="snip1Rect">
            <a:avLst>
              <a:gd name="adj" fmla="val 4515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7D1188BE-AB67-469D-BF9F-C54965EF1DBA}"/>
              </a:ext>
            </a:extLst>
          </p:cNvPr>
          <p:cNvSpPr txBox="1"/>
          <p:nvPr/>
        </p:nvSpPr>
        <p:spPr>
          <a:xfrm>
            <a:off x="337351" y="1953087"/>
            <a:ext cx="11590008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s-PA" sz="4000" i="1" dirty="0">
                <a:solidFill>
                  <a:schemeClr val="bg1"/>
                </a:solidFill>
              </a:rPr>
              <a:t>BIENVENIDO AL SISTEMA DE VISUALIZACIÓN DE DATOS </a:t>
            </a:r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8BE08B86-B594-448C-9BFD-C805247127C6}"/>
              </a:ext>
            </a:extLst>
          </p:cNvPr>
          <p:cNvSpPr/>
          <p:nvPr/>
        </p:nvSpPr>
        <p:spPr>
          <a:xfrm>
            <a:off x="546345" y="2706993"/>
            <a:ext cx="3542190" cy="3723042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7DE65B25-7D1A-43DD-8581-A90F584F8143}"/>
              </a:ext>
            </a:extLst>
          </p:cNvPr>
          <p:cNvSpPr txBox="1"/>
          <p:nvPr/>
        </p:nvSpPr>
        <p:spPr>
          <a:xfrm>
            <a:off x="666564" y="2919254"/>
            <a:ext cx="3301753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PA" sz="2400" dirty="0">
                <a:solidFill>
                  <a:schemeClr val="bg1"/>
                </a:solidFill>
              </a:rPr>
              <a:t>¿CÓMO TRABAJAS CON DATAEASY?</a:t>
            </a:r>
          </a:p>
        </p:txBody>
      </p:sp>
      <p:sp>
        <p:nvSpPr>
          <p:cNvPr id="30" name="Diagrama de flujo: extraer 29">
            <a:hlinkClick r:id="rId6" action="ppaction://hlinksldjump"/>
            <a:extLst>
              <a:ext uri="{FF2B5EF4-FFF2-40B4-BE49-F238E27FC236}">
                <a16:creationId xmlns:a16="http://schemas.microsoft.com/office/drawing/2014/main" id="{721C9AC7-392F-4C80-B8A6-7EB9B93CEAAE}"/>
              </a:ext>
            </a:extLst>
          </p:cNvPr>
          <p:cNvSpPr/>
          <p:nvPr/>
        </p:nvSpPr>
        <p:spPr>
          <a:xfrm rot="5400000">
            <a:off x="3428204" y="5863956"/>
            <a:ext cx="379334" cy="302692"/>
          </a:xfrm>
          <a:prstGeom prst="flowChartExtra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1CCAD30B-8A23-447D-BFE9-2AC855A0A135}"/>
              </a:ext>
            </a:extLst>
          </p:cNvPr>
          <p:cNvSpPr txBox="1"/>
          <p:nvPr/>
        </p:nvSpPr>
        <p:spPr>
          <a:xfrm>
            <a:off x="778829" y="3897297"/>
            <a:ext cx="2687696" cy="147732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just"/>
            <a:r>
              <a:rPr lang="es-PA" dirty="0">
                <a:solidFill>
                  <a:schemeClr val="bg1"/>
                </a:solidFill>
              </a:rPr>
              <a:t>TRANSFORMA CUALQUIER BASE DE DATOS A GRÁFICO CON TAN SOLO SUBIRLO EN </a:t>
            </a:r>
          </a:p>
          <a:p>
            <a:pPr algn="just"/>
            <a:r>
              <a:rPr lang="es-PA" dirty="0">
                <a:solidFill>
                  <a:schemeClr val="bg1"/>
                </a:solidFill>
              </a:rPr>
              <a:t>DATAEASY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8F511FF6-6916-4958-B1A4-9787D764A7F6}"/>
              </a:ext>
            </a:extLst>
          </p:cNvPr>
          <p:cNvSpPr/>
          <p:nvPr/>
        </p:nvSpPr>
        <p:spPr>
          <a:xfrm>
            <a:off x="4701348" y="2960703"/>
            <a:ext cx="7079320" cy="3272272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33" name="Rectángulo: una sola esquina cortada 32">
            <a:extLst>
              <a:ext uri="{FF2B5EF4-FFF2-40B4-BE49-F238E27FC236}">
                <a16:creationId xmlns:a16="http://schemas.microsoft.com/office/drawing/2014/main" id="{047A9007-DC1F-4A59-9ED8-80692A8390EC}"/>
              </a:ext>
            </a:extLst>
          </p:cNvPr>
          <p:cNvSpPr/>
          <p:nvPr/>
        </p:nvSpPr>
        <p:spPr>
          <a:xfrm>
            <a:off x="4968905" y="3173438"/>
            <a:ext cx="6598329" cy="2876366"/>
          </a:xfrm>
          <a:prstGeom prst="snip1Rect">
            <a:avLst>
              <a:gd name="adj" fmla="val 41358"/>
            </a:avLst>
          </a:prstGeom>
          <a:solidFill>
            <a:schemeClr val="accent4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34" name="Diagrama de flujo: extraer 33">
            <a:extLst>
              <a:ext uri="{FF2B5EF4-FFF2-40B4-BE49-F238E27FC236}">
                <a16:creationId xmlns:a16="http://schemas.microsoft.com/office/drawing/2014/main" id="{48327532-CEEF-4894-A9B0-FCEEA4F4C0D7}"/>
              </a:ext>
            </a:extLst>
          </p:cNvPr>
          <p:cNvSpPr/>
          <p:nvPr/>
        </p:nvSpPr>
        <p:spPr>
          <a:xfrm rot="2679270">
            <a:off x="10881956" y="3039352"/>
            <a:ext cx="1051948" cy="700376"/>
          </a:xfrm>
          <a:prstGeom prst="flowChartExtract">
            <a:avLst/>
          </a:prstGeom>
          <a:solidFill>
            <a:schemeClr val="accent4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36" name="Flecha: hacia abajo 35">
            <a:extLst>
              <a:ext uri="{FF2B5EF4-FFF2-40B4-BE49-F238E27FC236}">
                <a16:creationId xmlns:a16="http://schemas.microsoft.com/office/drawing/2014/main" id="{7B98EB6F-0882-45AA-8EE7-EFCCCF830AF9}"/>
              </a:ext>
            </a:extLst>
          </p:cNvPr>
          <p:cNvSpPr/>
          <p:nvPr/>
        </p:nvSpPr>
        <p:spPr>
          <a:xfrm>
            <a:off x="7136297" y="4162666"/>
            <a:ext cx="1162975" cy="1237560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37" name="Marco 36">
            <a:extLst>
              <a:ext uri="{FF2B5EF4-FFF2-40B4-BE49-F238E27FC236}">
                <a16:creationId xmlns:a16="http://schemas.microsoft.com/office/drawing/2014/main" id="{35D92F87-A525-45CD-B113-840DDFBC611E}"/>
              </a:ext>
            </a:extLst>
          </p:cNvPr>
          <p:cNvSpPr/>
          <p:nvPr/>
        </p:nvSpPr>
        <p:spPr>
          <a:xfrm>
            <a:off x="5106860" y="3386151"/>
            <a:ext cx="5253923" cy="2519039"/>
          </a:xfrm>
          <a:prstGeom prst="frame">
            <a:avLst>
              <a:gd name="adj1" fmla="val 4011"/>
            </a:avLst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>
              <a:solidFill>
                <a:schemeClr val="tx1"/>
              </a:solidFill>
            </a:endParaRPr>
          </a:p>
        </p:txBody>
      </p:sp>
      <p:sp>
        <p:nvSpPr>
          <p:cNvPr id="38" name="Flecha: pentágono 37">
            <a:extLst>
              <a:ext uri="{FF2B5EF4-FFF2-40B4-BE49-F238E27FC236}">
                <a16:creationId xmlns:a16="http://schemas.microsoft.com/office/drawing/2014/main" id="{CDE92D35-BE7C-4A37-8498-0DEB1AF28A00}"/>
              </a:ext>
            </a:extLst>
          </p:cNvPr>
          <p:cNvSpPr/>
          <p:nvPr/>
        </p:nvSpPr>
        <p:spPr>
          <a:xfrm rot="16200000">
            <a:off x="10114993" y="4622534"/>
            <a:ext cx="1850209" cy="699951"/>
          </a:xfrm>
          <a:prstGeom prst="homePlate">
            <a:avLst>
              <a:gd name="adj" fmla="val 53805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6" name="Flecha: pentágono 45">
            <a:extLst>
              <a:ext uri="{FF2B5EF4-FFF2-40B4-BE49-F238E27FC236}">
                <a16:creationId xmlns:a16="http://schemas.microsoft.com/office/drawing/2014/main" id="{038445AB-8213-4EE5-BEDE-1A63AD6760FD}"/>
              </a:ext>
            </a:extLst>
          </p:cNvPr>
          <p:cNvSpPr/>
          <p:nvPr/>
        </p:nvSpPr>
        <p:spPr>
          <a:xfrm rot="16200000">
            <a:off x="10199940" y="4718425"/>
            <a:ext cx="1705188" cy="587340"/>
          </a:xfrm>
          <a:prstGeom prst="homePlate">
            <a:avLst>
              <a:gd name="adj" fmla="val 53805"/>
            </a:avLst>
          </a:prstGeom>
          <a:solidFill>
            <a:schemeClr val="accent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7A9D3F8-0DFE-4843-8481-F193AAAD4816}"/>
              </a:ext>
            </a:extLst>
          </p:cNvPr>
          <p:cNvSpPr txBox="1"/>
          <p:nvPr/>
        </p:nvSpPr>
        <p:spPr>
          <a:xfrm>
            <a:off x="10814474" y="4162546"/>
            <a:ext cx="4779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2000" dirty="0"/>
              <a:t>G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60B2F9E1-6656-4594-A6B3-45A0D277D617}"/>
              </a:ext>
            </a:extLst>
          </p:cNvPr>
          <p:cNvSpPr txBox="1"/>
          <p:nvPr/>
        </p:nvSpPr>
        <p:spPr>
          <a:xfrm>
            <a:off x="10815045" y="4375481"/>
            <a:ext cx="4779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2000" dirty="0"/>
              <a:t>U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0FECC8CC-8D6A-45A1-9287-9D2F46DDC4AC}"/>
              </a:ext>
            </a:extLst>
          </p:cNvPr>
          <p:cNvSpPr txBox="1"/>
          <p:nvPr/>
        </p:nvSpPr>
        <p:spPr>
          <a:xfrm>
            <a:off x="10815581" y="4588216"/>
            <a:ext cx="4779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2000" dirty="0"/>
              <a:t>A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4CD59CCD-3625-4C11-82D5-5F18904C677A}"/>
              </a:ext>
            </a:extLst>
          </p:cNvPr>
          <p:cNvSpPr txBox="1"/>
          <p:nvPr/>
        </p:nvSpPr>
        <p:spPr>
          <a:xfrm>
            <a:off x="10822234" y="4820225"/>
            <a:ext cx="4779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2000" dirty="0"/>
              <a:t>R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1C50F3CC-578F-4EB9-BE14-97F9A059CDF0}"/>
              </a:ext>
            </a:extLst>
          </p:cNvPr>
          <p:cNvSpPr txBox="1"/>
          <p:nvPr/>
        </p:nvSpPr>
        <p:spPr>
          <a:xfrm>
            <a:off x="10838967" y="5048286"/>
            <a:ext cx="4779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2000" dirty="0"/>
              <a:t>D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09162F03-7A61-4C6A-A4D5-B681BC990D91}"/>
              </a:ext>
            </a:extLst>
          </p:cNvPr>
          <p:cNvSpPr txBox="1"/>
          <p:nvPr/>
        </p:nvSpPr>
        <p:spPr>
          <a:xfrm>
            <a:off x="10837805" y="5289712"/>
            <a:ext cx="4779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2000" dirty="0"/>
              <a:t>A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796284A3-AFB0-46A5-98F1-920BDCA56E2E}"/>
              </a:ext>
            </a:extLst>
          </p:cNvPr>
          <p:cNvSpPr txBox="1"/>
          <p:nvPr/>
        </p:nvSpPr>
        <p:spPr>
          <a:xfrm>
            <a:off x="10839694" y="5521621"/>
            <a:ext cx="4779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2000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503878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E25331-201E-47FA-820E-B72F9E428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759B1D-B78F-45DD-8454-1A37C672B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24CB2D4D-5A7A-447B-AF8D-3DE8BEC33BD4}"/>
              </a:ext>
            </a:extLst>
          </p:cNvPr>
          <p:cNvSpPr/>
          <p:nvPr/>
        </p:nvSpPr>
        <p:spPr>
          <a:xfrm>
            <a:off x="0" y="-3717"/>
            <a:ext cx="12192000" cy="1756279"/>
          </a:xfrm>
          <a:prstGeom prst="roundRect">
            <a:avLst>
              <a:gd name="adj" fmla="val 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1A6B5D1-C5DC-4D31-A258-6EA62568AEEF}"/>
              </a:ext>
            </a:extLst>
          </p:cNvPr>
          <p:cNvSpPr/>
          <p:nvPr/>
        </p:nvSpPr>
        <p:spPr>
          <a:xfrm>
            <a:off x="-1" y="1162975"/>
            <a:ext cx="12192001" cy="5695025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3E460EA-2E8D-4255-A3DF-BF9B3D512677}"/>
              </a:ext>
            </a:extLst>
          </p:cNvPr>
          <p:cNvSpPr/>
          <p:nvPr/>
        </p:nvSpPr>
        <p:spPr>
          <a:xfrm>
            <a:off x="-2" y="1106963"/>
            <a:ext cx="12191999" cy="577048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12AF04F-8BEA-410A-9732-2609F58D2458}"/>
              </a:ext>
            </a:extLst>
          </p:cNvPr>
          <p:cNvSpPr/>
          <p:nvPr/>
        </p:nvSpPr>
        <p:spPr>
          <a:xfrm>
            <a:off x="-6" y="1116955"/>
            <a:ext cx="10138299" cy="561378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16" name="Rectángulo: una sola esquina cortada 15">
            <a:extLst>
              <a:ext uri="{FF2B5EF4-FFF2-40B4-BE49-F238E27FC236}">
                <a16:creationId xmlns:a16="http://schemas.microsoft.com/office/drawing/2014/main" id="{F1A285EE-17C7-41B9-88D1-ED1835AA0F8A}"/>
              </a:ext>
            </a:extLst>
          </p:cNvPr>
          <p:cNvSpPr/>
          <p:nvPr/>
        </p:nvSpPr>
        <p:spPr>
          <a:xfrm>
            <a:off x="175148" y="268849"/>
            <a:ext cx="3533312" cy="577048"/>
          </a:xfrm>
          <a:prstGeom prst="snip1Rect">
            <a:avLst>
              <a:gd name="adj" fmla="val 3924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015B610-0632-4710-8BAE-AEC7962BF0D4}"/>
              </a:ext>
            </a:extLst>
          </p:cNvPr>
          <p:cNvSpPr txBox="1"/>
          <p:nvPr/>
        </p:nvSpPr>
        <p:spPr>
          <a:xfrm>
            <a:off x="158326" y="82896"/>
            <a:ext cx="9374819" cy="101566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PA" sz="6000" i="1" dirty="0">
                <a:solidFill>
                  <a:schemeClr val="bg1"/>
                </a:solidFill>
              </a:rPr>
              <a:t>DATAEASY</a:t>
            </a:r>
          </a:p>
        </p:txBody>
      </p:sp>
      <p:sp>
        <p:nvSpPr>
          <p:cNvPr id="8" name="Rectángulo: una sola esquina cortada 7">
            <a:extLst>
              <a:ext uri="{FF2B5EF4-FFF2-40B4-BE49-F238E27FC236}">
                <a16:creationId xmlns:a16="http://schemas.microsoft.com/office/drawing/2014/main" id="{00534A2F-E3B3-4723-B904-3AEA72772728}"/>
              </a:ext>
            </a:extLst>
          </p:cNvPr>
          <p:cNvSpPr/>
          <p:nvPr/>
        </p:nvSpPr>
        <p:spPr>
          <a:xfrm>
            <a:off x="10262586" y="1198833"/>
            <a:ext cx="736847" cy="401400"/>
          </a:xfrm>
          <a:prstGeom prst="snip1Rect">
            <a:avLst>
              <a:gd name="adj" fmla="val 5000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 dirty="0"/>
          </a:p>
        </p:txBody>
      </p:sp>
      <p:grpSp>
        <p:nvGrpSpPr>
          <p:cNvPr id="9" name="Google Shape;610;p42">
            <a:extLst>
              <a:ext uri="{FF2B5EF4-FFF2-40B4-BE49-F238E27FC236}">
                <a16:creationId xmlns:a16="http://schemas.microsoft.com/office/drawing/2014/main" id="{20F130E4-530C-469C-8BAA-C3524AE1A514}"/>
              </a:ext>
            </a:extLst>
          </p:cNvPr>
          <p:cNvGrpSpPr/>
          <p:nvPr/>
        </p:nvGrpSpPr>
        <p:grpSpPr>
          <a:xfrm>
            <a:off x="10425533" y="1220453"/>
            <a:ext cx="342881" cy="350068"/>
            <a:chOff x="3951850" y="2985350"/>
            <a:chExt cx="407950" cy="416500"/>
          </a:xfrm>
        </p:grpSpPr>
        <p:sp>
          <p:nvSpPr>
            <p:cNvPr id="10" name="Google Shape;611;p42">
              <a:extLst>
                <a:ext uri="{FF2B5EF4-FFF2-40B4-BE49-F238E27FC236}">
                  <a16:creationId xmlns:a16="http://schemas.microsoft.com/office/drawing/2014/main" id="{E1EE6C65-49A3-420B-956D-C16A3F693B6C}"/>
                </a:ext>
              </a:extLst>
            </p:cNvPr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12;p42">
              <a:extLst>
                <a:ext uri="{FF2B5EF4-FFF2-40B4-BE49-F238E27FC236}">
                  <a16:creationId xmlns:a16="http://schemas.microsoft.com/office/drawing/2014/main" id="{A514D781-B97E-4D19-87E0-9534826B4C84}"/>
                </a:ext>
              </a:extLst>
            </p:cNvPr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613;p42">
              <a:extLst>
                <a:ext uri="{FF2B5EF4-FFF2-40B4-BE49-F238E27FC236}">
                  <a16:creationId xmlns:a16="http://schemas.microsoft.com/office/drawing/2014/main" id="{08751CD9-2655-442B-9904-7F4C62B3ED82}"/>
                </a:ext>
              </a:extLst>
            </p:cNvPr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14;p42">
              <a:extLst>
                <a:ext uri="{FF2B5EF4-FFF2-40B4-BE49-F238E27FC236}">
                  <a16:creationId xmlns:a16="http://schemas.microsoft.com/office/drawing/2014/main" id="{C2B70D59-FDAE-4B47-8CE2-36A6028568BE}"/>
                </a:ext>
              </a:extLst>
            </p:cNvPr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Rectángulo: una sola esquina cortada 13">
            <a:extLst>
              <a:ext uri="{FF2B5EF4-FFF2-40B4-BE49-F238E27FC236}">
                <a16:creationId xmlns:a16="http://schemas.microsoft.com/office/drawing/2014/main" id="{EF098A3B-61BD-41D8-BB83-0DF4D3AAE297}"/>
              </a:ext>
            </a:extLst>
          </p:cNvPr>
          <p:cNvSpPr/>
          <p:nvPr/>
        </p:nvSpPr>
        <p:spPr>
          <a:xfrm>
            <a:off x="11412544" y="1198833"/>
            <a:ext cx="736847" cy="401400"/>
          </a:xfrm>
          <a:prstGeom prst="snip1Rect">
            <a:avLst>
              <a:gd name="adj" fmla="val 5000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15" name="Google Shape;588;p42">
            <a:hlinkClick r:id="rId2" action="ppaction://hlinksldjump"/>
            <a:extLst>
              <a:ext uri="{FF2B5EF4-FFF2-40B4-BE49-F238E27FC236}">
                <a16:creationId xmlns:a16="http://schemas.microsoft.com/office/drawing/2014/main" id="{9EB84DB4-014C-45E3-B751-289C3F967EAC}"/>
              </a:ext>
            </a:extLst>
          </p:cNvPr>
          <p:cNvSpPr/>
          <p:nvPr/>
        </p:nvSpPr>
        <p:spPr>
          <a:xfrm>
            <a:off x="11606981" y="1226599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</a:endParaRPr>
          </a:p>
        </p:txBody>
      </p:sp>
      <p:sp>
        <p:nvSpPr>
          <p:cNvPr id="18" name="Rectángulo: una sola esquina cortada 17">
            <a:extLst>
              <a:ext uri="{FF2B5EF4-FFF2-40B4-BE49-F238E27FC236}">
                <a16:creationId xmlns:a16="http://schemas.microsoft.com/office/drawing/2014/main" id="{6F2473C4-3DE6-4E3A-8417-D0B77400FA93}"/>
              </a:ext>
            </a:extLst>
          </p:cNvPr>
          <p:cNvSpPr/>
          <p:nvPr/>
        </p:nvSpPr>
        <p:spPr>
          <a:xfrm>
            <a:off x="175148" y="1214305"/>
            <a:ext cx="1207363" cy="362364"/>
          </a:xfrm>
          <a:prstGeom prst="snip1Rect">
            <a:avLst>
              <a:gd name="adj" fmla="val 5000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19" name="Rectángulo: una sola esquina cortada 18">
            <a:extLst>
              <a:ext uri="{FF2B5EF4-FFF2-40B4-BE49-F238E27FC236}">
                <a16:creationId xmlns:a16="http://schemas.microsoft.com/office/drawing/2014/main" id="{74EDEB70-01C1-447A-8671-3A8BAC0424BB}"/>
              </a:ext>
            </a:extLst>
          </p:cNvPr>
          <p:cNvSpPr/>
          <p:nvPr/>
        </p:nvSpPr>
        <p:spPr>
          <a:xfrm>
            <a:off x="1634425" y="1215786"/>
            <a:ext cx="1333939" cy="362364"/>
          </a:xfrm>
          <a:prstGeom prst="snip1Rect">
            <a:avLst>
              <a:gd name="adj" fmla="val 5000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20" name="Rectángulo: una sola esquina cortada 19">
            <a:extLst>
              <a:ext uri="{FF2B5EF4-FFF2-40B4-BE49-F238E27FC236}">
                <a16:creationId xmlns:a16="http://schemas.microsoft.com/office/drawing/2014/main" id="{8D9D959E-B857-4646-A1CA-6EC939E275E2}"/>
              </a:ext>
            </a:extLst>
          </p:cNvPr>
          <p:cNvSpPr/>
          <p:nvPr/>
        </p:nvSpPr>
        <p:spPr>
          <a:xfrm>
            <a:off x="3218137" y="1214305"/>
            <a:ext cx="1207363" cy="362364"/>
          </a:xfrm>
          <a:prstGeom prst="snip1Rect">
            <a:avLst>
              <a:gd name="adj" fmla="val 4510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21" name="CuadroTexto 20">
            <a:hlinkClick r:id="rId3" action="ppaction://hlinksldjump"/>
            <a:extLst>
              <a:ext uri="{FF2B5EF4-FFF2-40B4-BE49-F238E27FC236}">
                <a16:creationId xmlns:a16="http://schemas.microsoft.com/office/drawing/2014/main" id="{8BFC8BF5-F7C7-4A3E-9A03-696A26C7426C}"/>
              </a:ext>
            </a:extLst>
          </p:cNvPr>
          <p:cNvSpPr txBox="1"/>
          <p:nvPr/>
        </p:nvSpPr>
        <p:spPr>
          <a:xfrm>
            <a:off x="206429" y="1278973"/>
            <a:ext cx="106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>
                <a:solidFill>
                  <a:schemeClr val="bg1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lang="es-PA" dirty="0">
              <a:solidFill>
                <a:schemeClr val="bg1"/>
              </a:solidFill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1DF7711-2602-4D12-B577-236F55CFE95E}"/>
              </a:ext>
            </a:extLst>
          </p:cNvPr>
          <p:cNvSpPr txBox="1"/>
          <p:nvPr/>
        </p:nvSpPr>
        <p:spPr>
          <a:xfrm>
            <a:off x="1588940" y="1278973"/>
            <a:ext cx="1261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>
                <a:solidFill>
                  <a:schemeClr val="bg1"/>
                </a:solidFill>
              </a:rPr>
              <a:t>CONVIERTE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35BC162B-7C84-4938-9060-D1F283E70056}"/>
              </a:ext>
            </a:extLst>
          </p:cNvPr>
          <p:cNvSpPr txBox="1"/>
          <p:nvPr/>
        </p:nvSpPr>
        <p:spPr>
          <a:xfrm>
            <a:off x="3181766" y="1278973"/>
            <a:ext cx="1207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>
                <a:solidFill>
                  <a:schemeClr val="bg1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GRÁFICOS</a:t>
            </a:r>
            <a:endParaRPr lang="es-PA" dirty="0">
              <a:solidFill>
                <a:schemeClr val="bg1"/>
              </a:solidFill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079C2A4F-5A2D-4DC5-AAF9-E9D10CC0CBE7}"/>
              </a:ext>
            </a:extLst>
          </p:cNvPr>
          <p:cNvSpPr/>
          <p:nvPr/>
        </p:nvSpPr>
        <p:spPr>
          <a:xfrm>
            <a:off x="225387" y="1797741"/>
            <a:ext cx="11813936" cy="48326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27" name="Rectángulo: una sola esquina cortada 26">
            <a:extLst>
              <a:ext uri="{FF2B5EF4-FFF2-40B4-BE49-F238E27FC236}">
                <a16:creationId xmlns:a16="http://schemas.microsoft.com/office/drawing/2014/main" id="{EF9BECEE-E0F6-4E3B-98AA-547BD20B2B2B}"/>
              </a:ext>
            </a:extLst>
          </p:cNvPr>
          <p:cNvSpPr/>
          <p:nvPr/>
        </p:nvSpPr>
        <p:spPr>
          <a:xfrm>
            <a:off x="337351" y="1966569"/>
            <a:ext cx="11517298" cy="654466"/>
          </a:xfrm>
          <a:prstGeom prst="snip1Rect">
            <a:avLst>
              <a:gd name="adj" fmla="val 4515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7D1188BE-AB67-469D-BF9F-C54965EF1DBA}"/>
              </a:ext>
            </a:extLst>
          </p:cNvPr>
          <p:cNvSpPr txBox="1"/>
          <p:nvPr/>
        </p:nvSpPr>
        <p:spPr>
          <a:xfrm>
            <a:off x="337351" y="1953087"/>
            <a:ext cx="11590008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s-PA" sz="4000" i="1" dirty="0">
                <a:solidFill>
                  <a:schemeClr val="bg1"/>
                </a:solidFill>
              </a:rPr>
              <a:t>BIENVENIDO AL SISTEMA DE VISUALIZACIÓN DE DATOS </a:t>
            </a:r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8BE08B86-B594-448C-9BFD-C805247127C6}"/>
              </a:ext>
            </a:extLst>
          </p:cNvPr>
          <p:cNvSpPr/>
          <p:nvPr/>
        </p:nvSpPr>
        <p:spPr>
          <a:xfrm>
            <a:off x="546345" y="2706993"/>
            <a:ext cx="3542190" cy="3723042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7DE65B25-7D1A-43DD-8581-A90F584F8143}"/>
              </a:ext>
            </a:extLst>
          </p:cNvPr>
          <p:cNvSpPr txBox="1"/>
          <p:nvPr/>
        </p:nvSpPr>
        <p:spPr>
          <a:xfrm>
            <a:off x="666564" y="2919254"/>
            <a:ext cx="3301753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PA" sz="2400" dirty="0">
                <a:solidFill>
                  <a:schemeClr val="bg1"/>
                </a:solidFill>
              </a:rPr>
              <a:t>¿CÓMO TRABAJAS CON DATAEASY?</a:t>
            </a:r>
          </a:p>
        </p:txBody>
      </p:sp>
      <p:sp>
        <p:nvSpPr>
          <p:cNvPr id="30" name="Diagrama de flujo: extraer 29">
            <a:hlinkClick r:id="rId5" action="ppaction://hlinksldjump"/>
            <a:extLst>
              <a:ext uri="{FF2B5EF4-FFF2-40B4-BE49-F238E27FC236}">
                <a16:creationId xmlns:a16="http://schemas.microsoft.com/office/drawing/2014/main" id="{721C9AC7-392F-4C80-B8A6-7EB9B93CEAAE}"/>
              </a:ext>
            </a:extLst>
          </p:cNvPr>
          <p:cNvSpPr/>
          <p:nvPr/>
        </p:nvSpPr>
        <p:spPr>
          <a:xfrm rot="5400000">
            <a:off x="3428204" y="5863956"/>
            <a:ext cx="379334" cy="302692"/>
          </a:xfrm>
          <a:prstGeom prst="flowChartExtra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1CCAD30B-8A23-447D-BFE9-2AC855A0A135}"/>
              </a:ext>
            </a:extLst>
          </p:cNvPr>
          <p:cNvSpPr txBox="1"/>
          <p:nvPr/>
        </p:nvSpPr>
        <p:spPr>
          <a:xfrm>
            <a:off x="778829" y="3897297"/>
            <a:ext cx="2687696" cy="147732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just"/>
            <a:r>
              <a:rPr lang="es-PA" dirty="0">
                <a:solidFill>
                  <a:schemeClr val="bg1"/>
                </a:solidFill>
              </a:rPr>
              <a:t>TRANSFORMA CUALQUIER BASE DE DATOS A GRÁFICO CON TAN SOLO SUBIRLO EN </a:t>
            </a:r>
          </a:p>
          <a:p>
            <a:pPr algn="just"/>
            <a:r>
              <a:rPr lang="es-PA" dirty="0">
                <a:solidFill>
                  <a:schemeClr val="bg1"/>
                </a:solidFill>
              </a:rPr>
              <a:t>DATAEASY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8F511FF6-6916-4958-B1A4-9787D764A7F6}"/>
              </a:ext>
            </a:extLst>
          </p:cNvPr>
          <p:cNvSpPr/>
          <p:nvPr/>
        </p:nvSpPr>
        <p:spPr>
          <a:xfrm>
            <a:off x="4701348" y="2960703"/>
            <a:ext cx="7079320" cy="3272272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33" name="Rectángulo: una sola esquina cortada 32">
            <a:extLst>
              <a:ext uri="{FF2B5EF4-FFF2-40B4-BE49-F238E27FC236}">
                <a16:creationId xmlns:a16="http://schemas.microsoft.com/office/drawing/2014/main" id="{047A9007-DC1F-4A59-9ED8-80692A8390EC}"/>
              </a:ext>
            </a:extLst>
          </p:cNvPr>
          <p:cNvSpPr/>
          <p:nvPr/>
        </p:nvSpPr>
        <p:spPr>
          <a:xfrm>
            <a:off x="4968905" y="3173438"/>
            <a:ext cx="6598329" cy="2876366"/>
          </a:xfrm>
          <a:prstGeom prst="snip1Rect">
            <a:avLst>
              <a:gd name="adj" fmla="val 41358"/>
            </a:avLst>
          </a:prstGeom>
          <a:solidFill>
            <a:schemeClr val="accent4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34" name="Diagrama de flujo: extraer 33">
            <a:extLst>
              <a:ext uri="{FF2B5EF4-FFF2-40B4-BE49-F238E27FC236}">
                <a16:creationId xmlns:a16="http://schemas.microsoft.com/office/drawing/2014/main" id="{48327532-CEEF-4894-A9B0-FCEEA4F4C0D7}"/>
              </a:ext>
            </a:extLst>
          </p:cNvPr>
          <p:cNvSpPr/>
          <p:nvPr/>
        </p:nvSpPr>
        <p:spPr>
          <a:xfrm rot="2679270">
            <a:off x="10881956" y="3039352"/>
            <a:ext cx="1051948" cy="700376"/>
          </a:xfrm>
          <a:prstGeom prst="flowChartExtract">
            <a:avLst/>
          </a:prstGeom>
          <a:solidFill>
            <a:schemeClr val="accent4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36" name="Flecha: hacia abajo 35">
            <a:extLst>
              <a:ext uri="{FF2B5EF4-FFF2-40B4-BE49-F238E27FC236}">
                <a16:creationId xmlns:a16="http://schemas.microsoft.com/office/drawing/2014/main" id="{7B98EB6F-0882-45AA-8EE7-EFCCCF830AF9}"/>
              </a:ext>
            </a:extLst>
          </p:cNvPr>
          <p:cNvSpPr/>
          <p:nvPr/>
        </p:nvSpPr>
        <p:spPr>
          <a:xfrm>
            <a:off x="7136297" y="4162666"/>
            <a:ext cx="1162975" cy="1237560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37" name="Marco 36">
            <a:extLst>
              <a:ext uri="{FF2B5EF4-FFF2-40B4-BE49-F238E27FC236}">
                <a16:creationId xmlns:a16="http://schemas.microsoft.com/office/drawing/2014/main" id="{35D92F87-A525-45CD-B113-840DDFBC611E}"/>
              </a:ext>
            </a:extLst>
          </p:cNvPr>
          <p:cNvSpPr/>
          <p:nvPr/>
        </p:nvSpPr>
        <p:spPr>
          <a:xfrm>
            <a:off x="5106860" y="3386151"/>
            <a:ext cx="5253923" cy="2519039"/>
          </a:xfrm>
          <a:prstGeom prst="frame">
            <a:avLst>
              <a:gd name="adj1" fmla="val 4011"/>
            </a:avLst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>
              <a:solidFill>
                <a:schemeClr val="tx1"/>
              </a:solidFill>
            </a:endParaRPr>
          </a:p>
        </p:txBody>
      </p:sp>
      <p:sp>
        <p:nvSpPr>
          <p:cNvPr id="38" name="Flecha: pentágono 37">
            <a:extLst>
              <a:ext uri="{FF2B5EF4-FFF2-40B4-BE49-F238E27FC236}">
                <a16:creationId xmlns:a16="http://schemas.microsoft.com/office/drawing/2014/main" id="{CDE92D35-BE7C-4A37-8498-0DEB1AF28A00}"/>
              </a:ext>
            </a:extLst>
          </p:cNvPr>
          <p:cNvSpPr/>
          <p:nvPr/>
        </p:nvSpPr>
        <p:spPr>
          <a:xfrm rot="16200000">
            <a:off x="10114993" y="4622534"/>
            <a:ext cx="1850209" cy="699951"/>
          </a:xfrm>
          <a:prstGeom prst="homePlate">
            <a:avLst>
              <a:gd name="adj" fmla="val 53805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6" name="Flecha: pentágono 45">
            <a:extLst>
              <a:ext uri="{FF2B5EF4-FFF2-40B4-BE49-F238E27FC236}">
                <a16:creationId xmlns:a16="http://schemas.microsoft.com/office/drawing/2014/main" id="{038445AB-8213-4EE5-BEDE-1A63AD6760FD}"/>
              </a:ext>
            </a:extLst>
          </p:cNvPr>
          <p:cNvSpPr/>
          <p:nvPr/>
        </p:nvSpPr>
        <p:spPr>
          <a:xfrm rot="16200000">
            <a:off x="10199940" y="4718425"/>
            <a:ext cx="1705188" cy="587340"/>
          </a:xfrm>
          <a:prstGeom prst="homePlate">
            <a:avLst>
              <a:gd name="adj" fmla="val 53805"/>
            </a:avLst>
          </a:prstGeom>
          <a:solidFill>
            <a:schemeClr val="accent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7A9D3F8-0DFE-4843-8481-F193AAAD4816}"/>
              </a:ext>
            </a:extLst>
          </p:cNvPr>
          <p:cNvSpPr txBox="1"/>
          <p:nvPr/>
        </p:nvSpPr>
        <p:spPr>
          <a:xfrm>
            <a:off x="10814474" y="4162546"/>
            <a:ext cx="4779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2000" dirty="0"/>
              <a:t>G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60B2F9E1-6656-4594-A6B3-45A0D277D617}"/>
              </a:ext>
            </a:extLst>
          </p:cNvPr>
          <p:cNvSpPr txBox="1"/>
          <p:nvPr/>
        </p:nvSpPr>
        <p:spPr>
          <a:xfrm>
            <a:off x="10815045" y="4375481"/>
            <a:ext cx="4779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2000" dirty="0"/>
              <a:t>U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0FECC8CC-8D6A-45A1-9287-9D2F46DDC4AC}"/>
              </a:ext>
            </a:extLst>
          </p:cNvPr>
          <p:cNvSpPr txBox="1"/>
          <p:nvPr/>
        </p:nvSpPr>
        <p:spPr>
          <a:xfrm>
            <a:off x="10815581" y="4588216"/>
            <a:ext cx="4779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2000" dirty="0"/>
              <a:t>A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4CD59CCD-3625-4C11-82D5-5F18904C677A}"/>
              </a:ext>
            </a:extLst>
          </p:cNvPr>
          <p:cNvSpPr txBox="1"/>
          <p:nvPr/>
        </p:nvSpPr>
        <p:spPr>
          <a:xfrm>
            <a:off x="10822234" y="4820225"/>
            <a:ext cx="4779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2000" dirty="0"/>
              <a:t>R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1C50F3CC-578F-4EB9-BE14-97F9A059CDF0}"/>
              </a:ext>
            </a:extLst>
          </p:cNvPr>
          <p:cNvSpPr txBox="1"/>
          <p:nvPr/>
        </p:nvSpPr>
        <p:spPr>
          <a:xfrm>
            <a:off x="10838967" y="5048286"/>
            <a:ext cx="4779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2000" dirty="0"/>
              <a:t>D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09162F03-7A61-4C6A-A4D5-B681BC990D91}"/>
              </a:ext>
            </a:extLst>
          </p:cNvPr>
          <p:cNvSpPr txBox="1"/>
          <p:nvPr/>
        </p:nvSpPr>
        <p:spPr>
          <a:xfrm>
            <a:off x="10837805" y="5289712"/>
            <a:ext cx="4779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2000" dirty="0"/>
              <a:t>A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796284A3-AFB0-46A5-98F1-920BDCA56E2E}"/>
              </a:ext>
            </a:extLst>
          </p:cNvPr>
          <p:cNvSpPr txBox="1"/>
          <p:nvPr/>
        </p:nvSpPr>
        <p:spPr>
          <a:xfrm>
            <a:off x="10839694" y="5521621"/>
            <a:ext cx="4779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2000" dirty="0"/>
              <a:t>R</a:t>
            </a:r>
          </a:p>
        </p:txBody>
      </p:sp>
      <p:sp>
        <p:nvSpPr>
          <p:cNvPr id="47" name="Rectángulo: una sola esquina cortada 46">
            <a:extLst>
              <a:ext uri="{FF2B5EF4-FFF2-40B4-BE49-F238E27FC236}">
                <a16:creationId xmlns:a16="http://schemas.microsoft.com/office/drawing/2014/main" id="{81560FBE-E315-47FE-9E5E-DDCE719B6BF4}"/>
              </a:ext>
            </a:extLst>
          </p:cNvPr>
          <p:cNvSpPr/>
          <p:nvPr/>
        </p:nvSpPr>
        <p:spPr>
          <a:xfrm>
            <a:off x="3218137" y="1564375"/>
            <a:ext cx="1207363" cy="1566026"/>
          </a:xfrm>
          <a:prstGeom prst="snip1Rect">
            <a:avLst/>
          </a:prstGeom>
          <a:effectLst>
            <a:softEdge rad="3175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ABE6B804-7C82-47D3-8D8C-BD5B35C5BDEE}"/>
              </a:ext>
            </a:extLst>
          </p:cNvPr>
          <p:cNvSpPr/>
          <p:nvPr/>
        </p:nvSpPr>
        <p:spPr>
          <a:xfrm>
            <a:off x="3218136" y="1907907"/>
            <a:ext cx="1207363" cy="311323"/>
          </a:xfrm>
          <a:prstGeom prst="rect">
            <a:avLst/>
          </a:prstGeom>
          <a:solidFill>
            <a:schemeClr val="accent4"/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9" name="CuadroTexto 48">
            <a:hlinkClick r:id="rId6" action="ppaction://hlinksldjump"/>
            <a:extLst>
              <a:ext uri="{FF2B5EF4-FFF2-40B4-BE49-F238E27FC236}">
                <a16:creationId xmlns:a16="http://schemas.microsoft.com/office/drawing/2014/main" id="{425D2A70-5063-4BAE-AE82-86F244501DCE}"/>
              </a:ext>
            </a:extLst>
          </p:cNvPr>
          <p:cNvSpPr txBox="1"/>
          <p:nvPr/>
        </p:nvSpPr>
        <p:spPr>
          <a:xfrm>
            <a:off x="3218137" y="1926631"/>
            <a:ext cx="1069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IDAAN</a:t>
            </a:r>
            <a:endParaRPr lang="es-PA" dirty="0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8EB0207D-5B4C-4B58-A76F-4F8F665D21D6}"/>
              </a:ext>
            </a:extLst>
          </p:cNvPr>
          <p:cNvSpPr/>
          <p:nvPr/>
        </p:nvSpPr>
        <p:spPr>
          <a:xfrm>
            <a:off x="3209259" y="2248510"/>
            <a:ext cx="1207363" cy="311323"/>
          </a:xfrm>
          <a:prstGeom prst="rect">
            <a:avLst/>
          </a:prstGeom>
          <a:solidFill>
            <a:schemeClr val="accent4"/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51" name="CuadroTexto 50">
            <a:hlinkClick r:id="rId4" action="ppaction://hlinksldjump"/>
            <a:extLst>
              <a:ext uri="{FF2B5EF4-FFF2-40B4-BE49-F238E27FC236}">
                <a16:creationId xmlns:a16="http://schemas.microsoft.com/office/drawing/2014/main" id="{3D3D6143-CF68-4F8A-95B0-7DE374917ED7}"/>
              </a:ext>
            </a:extLst>
          </p:cNvPr>
          <p:cNvSpPr txBox="1"/>
          <p:nvPr/>
        </p:nvSpPr>
        <p:spPr>
          <a:xfrm>
            <a:off x="3209259" y="2267234"/>
            <a:ext cx="1104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sz="1600" dirty="0"/>
              <a:t>GOBIERNO</a:t>
            </a:r>
          </a:p>
        </p:txBody>
      </p:sp>
    </p:spTree>
    <p:extLst>
      <p:ext uri="{BB962C8B-B14F-4D97-AF65-F5344CB8AC3E}">
        <p14:creationId xmlns:p14="http://schemas.microsoft.com/office/powerpoint/2010/main" val="116175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E25331-201E-47FA-820E-B72F9E428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759B1D-B78F-45DD-8454-1A37C672B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24CB2D4D-5A7A-447B-AF8D-3DE8BEC33BD4}"/>
              </a:ext>
            </a:extLst>
          </p:cNvPr>
          <p:cNvSpPr/>
          <p:nvPr/>
        </p:nvSpPr>
        <p:spPr>
          <a:xfrm>
            <a:off x="0" y="-3717"/>
            <a:ext cx="12192000" cy="1756279"/>
          </a:xfrm>
          <a:prstGeom prst="roundRect">
            <a:avLst>
              <a:gd name="adj" fmla="val 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1A6B5D1-C5DC-4D31-A258-6EA62568AEEF}"/>
              </a:ext>
            </a:extLst>
          </p:cNvPr>
          <p:cNvSpPr/>
          <p:nvPr/>
        </p:nvSpPr>
        <p:spPr>
          <a:xfrm>
            <a:off x="-1" y="1162975"/>
            <a:ext cx="12192001" cy="5695025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3E460EA-2E8D-4255-A3DF-BF9B3D512677}"/>
              </a:ext>
            </a:extLst>
          </p:cNvPr>
          <p:cNvSpPr/>
          <p:nvPr/>
        </p:nvSpPr>
        <p:spPr>
          <a:xfrm>
            <a:off x="-2" y="1106963"/>
            <a:ext cx="12191999" cy="577048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12AF04F-8BEA-410A-9732-2609F58D2458}"/>
              </a:ext>
            </a:extLst>
          </p:cNvPr>
          <p:cNvSpPr/>
          <p:nvPr/>
        </p:nvSpPr>
        <p:spPr>
          <a:xfrm>
            <a:off x="-6" y="1116955"/>
            <a:ext cx="10138299" cy="561378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16" name="Rectángulo: una sola esquina cortada 15">
            <a:extLst>
              <a:ext uri="{FF2B5EF4-FFF2-40B4-BE49-F238E27FC236}">
                <a16:creationId xmlns:a16="http://schemas.microsoft.com/office/drawing/2014/main" id="{F1A285EE-17C7-41B9-88D1-ED1835AA0F8A}"/>
              </a:ext>
            </a:extLst>
          </p:cNvPr>
          <p:cNvSpPr/>
          <p:nvPr/>
        </p:nvSpPr>
        <p:spPr>
          <a:xfrm>
            <a:off x="175148" y="268849"/>
            <a:ext cx="3533312" cy="577048"/>
          </a:xfrm>
          <a:prstGeom prst="snip1Rect">
            <a:avLst>
              <a:gd name="adj" fmla="val 3924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015B610-0632-4710-8BAE-AEC7962BF0D4}"/>
              </a:ext>
            </a:extLst>
          </p:cNvPr>
          <p:cNvSpPr txBox="1"/>
          <p:nvPr/>
        </p:nvSpPr>
        <p:spPr>
          <a:xfrm>
            <a:off x="158326" y="82896"/>
            <a:ext cx="9374819" cy="101566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PA" sz="6000" i="1" dirty="0">
                <a:solidFill>
                  <a:schemeClr val="bg1"/>
                </a:solidFill>
              </a:rPr>
              <a:t>DATAEASY</a:t>
            </a:r>
          </a:p>
        </p:txBody>
      </p:sp>
      <p:sp>
        <p:nvSpPr>
          <p:cNvPr id="8" name="Rectángulo: una sola esquina cortada 7">
            <a:extLst>
              <a:ext uri="{FF2B5EF4-FFF2-40B4-BE49-F238E27FC236}">
                <a16:creationId xmlns:a16="http://schemas.microsoft.com/office/drawing/2014/main" id="{00534A2F-E3B3-4723-B904-3AEA72772728}"/>
              </a:ext>
            </a:extLst>
          </p:cNvPr>
          <p:cNvSpPr/>
          <p:nvPr/>
        </p:nvSpPr>
        <p:spPr>
          <a:xfrm>
            <a:off x="10262586" y="1198833"/>
            <a:ext cx="736847" cy="401400"/>
          </a:xfrm>
          <a:prstGeom prst="snip1Rect">
            <a:avLst>
              <a:gd name="adj" fmla="val 5000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 dirty="0"/>
          </a:p>
        </p:txBody>
      </p:sp>
      <p:grpSp>
        <p:nvGrpSpPr>
          <p:cNvPr id="9" name="Google Shape;610;p42">
            <a:extLst>
              <a:ext uri="{FF2B5EF4-FFF2-40B4-BE49-F238E27FC236}">
                <a16:creationId xmlns:a16="http://schemas.microsoft.com/office/drawing/2014/main" id="{20F130E4-530C-469C-8BAA-C3524AE1A514}"/>
              </a:ext>
            </a:extLst>
          </p:cNvPr>
          <p:cNvGrpSpPr/>
          <p:nvPr/>
        </p:nvGrpSpPr>
        <p:grpSpPr>
          <a:xfrm>
            <a:off x="10425533" y="1220453"/>
            <a:ext cx="342881" cy="350068"/>
            <a:chOff x="3951850" y="2985350"/>
            <a:chExt cx="407950" cy="416500"/>
          </a:xfrm>
        </p:grpSpPr>
        <p:sp>
          <p:nvSpPr>
            <p:cNvPr id="10" name="Google Shape;611;p42">
              <a:extLst>
                <a:ext uri="{FF2B5EF4-FFF2-40B4-BE49-F238E27FC236}">
                  <a16:creationId xmlns:a16="http://schemas.microsoft.com/office/drawing/2014/main" id="{E1EE6C65-49A3-420B-956D-C16A3F693B6C}"/>
                </a:ext>
              </a:extLst>
            </p:cNvPr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12;p42">
              <a:extLst>
                <a:ext uri="{FF2B5EF4-FFF2-40B4-BE49-F238E27FC236}">
                  <a16:creationId xmlns:a16="http://schemas.microsoft.com/office/drawing/2014/main" id="{A514D781-B97E-4D19-87E0-9534826B4C84}"/>
                </a:ext>
              </a:extLst>
            </p:cNvPr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613;p42">
              <a:extLst>
                <a:ext uri="{FF2B5EF4-FFF2-40B4-BE49-F238E27FC236}">
                  <a16:creationId xmlns:a16="http://schemas.microsoft.com/office/drawing/2014/main" id="{08751CD9-2655-442B-9904-7F4C62B3ED82}"/>
                </a:ext>
              </a:extLst>
            </p:cNvPr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14;p42">
              <a:extLst>
                <a:ext uri="{FF2B5EF4-FFF2-40B4-BE49-F238E27FC236}">
                  <a16:creationId xmlns:a16="http://schemas.microsoft.com/office/drawing/2014/main" id="{C2B70D59-FDAE-4B47-8CE2-36A6028568BE}"/>
                </a:ext>
              </a:extLst>
            </p:cNvPr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Rectángulo: una sola esquina cortada 13">
            <a:extLst>
              <a:ext uri="{FF2B5EF4-FFF2-40B4-BE49-F238E27FC236}">
                <a16:creationId xmlns:a16="http://schemas.microsoft.com/office/drawing/2014/main" id="{EF098A3B-61BD-41D8-BB83-0DF4D3AAE297}"/>
              </a:ext>
            </a:extLst>
          </p:cNvPr>
          <p:cNvSpPr/>
          <p:nvPr/>
        </p:nvSpPr>
        <p:spPr>
          <a:xfrm>
            <a:off x="11412544" y="1198833"/>
            <a:ext cx="736847" cy="401400"/>
          </a:xfrm>
          <a:prstGeom prst="snip1Rect">
            <a:avLst>
              <a:gd name="adj" fmla="val 5000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15" name="Google Shape;588;p42">
            <a:extLst>
              <a:ext uri="{FF2B5EF4-FFF2-40B4-BE49-F238E27FC236}">
                <a16:creationId xmlns:a16="http://schemas.microsoft.com/office/drawing/2014/main" id="{9EB84DB4-014C-45E3-B751-289C3F967EAC}"/>
              </a:ext>
            </a:extLst>
          </p:cNvPr>
          <p:cNvSpPr/>
          <p:nvPr/>
        </p:nvSpPr>
        <p:spPr>
          <a:xfrm>
            <a:off x="11606981" y="1226599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</a:endParaRPr>
          </a:p>
        </p:txBody>
      </p:sp>
      <p:sp>
        <p:nvSpPr>
          <p:cNvPr id="18" name="Rectángulo: una sola esquina cortada 17">
            <a:extLst>
              <a:ext uri="{FF2B5EF4-FFF2-40B4-BE49-F238E27FC236}">
                <a16:creationId xmlns:a16="http://schemas.microsoft.com/office/drawing/2014/main" id="{6F2473C4-3DE6-4E3A-8417-D0B77400FA93}"/>
              </a:ext>
            </a:extLst>
          </p:cNvPr>
          <p:cNvSpPr/>
          <p:nvPr/>
        </p:nvSpPr>
        <p:spPr>
          <a:xfrm>
            <a:off x="175148" y="1214305"/>
            <a:ext cx="1207363" cy="362364"/>
          </a:xfrm>
          <a:prstGeom prst="snip1Rect">
            <a:avLst>
              <a:gd name="adj" fmla="val 5000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19" name="Rectángulo: una sola esquina cortada 18">
            <a:extLst>
              <a:ext uri="{FF2B5EF4-FFF2-40B4-BE49-F238E27FC236}">
                <a16:creationId xmlns:a16="http://schemas.microsoft.com/office/drawing/2014/main" id="{74EDEB70-01C1-447A-8671-3A8BAC0424BB}"/>
              </a:ext>
            </a:extLst>
          </p:cNvPr>
          <p:cNvSpPr/>
          <p:nvPr/>
        </p:nvSpPr>
        <p:spPr>
          <a:xfrm>
            <a:off x="1634425" y="1215786"/>
            <a:ext cx="1333939" cy="362364"/>
          </a:xfrm>
          <a:prstGeom prst="snip1Rect">
            <a:avLst>
              <a:gd name="adj" fmla="val 5000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20" name="Rectángulo: una sola esquina cortada 19">
            <a:extLst>
              <a:ext uri="{FF2B5EF4-FFF2-40B4-BE49-F238E27FC236}">
                <a16:creationId xmlns:a16="http://schemas.microsoft.com/office/drawing/2014/main" id="{8D9D959E-B857-4646-A1CA-6EC939E275E2}"/>
              </a:ext>
            </a:extLst>
          </p:cNvPr>
          <p:cNvSpPr/>
          <p:nvPr/>
        </p:nvSpPr>
        <p:spPr>
          <a:xfrm>
            <a:off x="3218137" y="1214305"/>
            <a:ext cx="1207363" cy="362364"/>
          </a:xfrm>
          <a:prstGeom prst="snip1Rect">
            <a:avLst>
              <a:gd name="adj" fmla="val 4510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BFC8BF5-F7C7-4A3E-9A03-696A26C7426C}"/>
              </a:ext>
            </a:extLst>
          </p:cNvPr>
          <p:cNvSpPr txBox="1"/>
          <p:nvPr/>
        </p:nvSpPr>
        <p:spPr>
          <a:xfrm>
            <a:off x="206429" y="1278973"/>
            <a:ext cx="106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lang="es-PA" dirty="0">
              <a:solidFill>
                <a:schemeClr val="bg1"/>
              </a:solidFill>
            </a:endParaRPr>
          </a:p>
        </p:txBody>
      </p:sp>
      <p:sp>
        <p:nvSpPr>
          <p:cNvPr id="22" name="CuadroTexto 21">
            <a:hlinkClick r:id="rId3" action="ppaction://hlinksldjump"/>
            <a:extLst>
              <a:ext uri="{FF2B5EF4-FFF2-40B4-BE49-F238E27FC236}">
                <a16:creationId xmlns:a16="http://schemas.microsoft.com/office/drawing/2014/main" id="{A1DF7711-2602-4D12-B577-236F55CFE95E}"/>
              </a:ext>
            </a:extLst>
          </p:cNvPr>
          <p:cNvSpPr txBox="1"/>
          <p:nvPr/>
        </p:nvSpPr>
        <p:spPr>
          <a:xfrm>
            <a:off x="1588940" y="1278973"/>
            <a:ext cx="1261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>
                <a:solidFill>
                  <a:schemeClr val="bg1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CONVIERTE</a:t>
            </a:r>
            <a:endParaRPr lang="es-PA" dirty="0">
              <a:solidFill>
                <a:schemeClr val="bg1"/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35BC162B-7C84-4938-9060-D1F283E70056}"/>
              </a:ext>
            </a:extLst>
          </p:cNvPr>
          <p:cNvSpPr txBox="1"/>
          <p:nvPr/>
        </p:nvSpPr>
        <p:spPr>
          <a:xfrm>
            <a:off x="3181766" y="1278973"/>
            <a:ext cx="1207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>
                <a:solidFill>
                  <a:schemeClr val="bg1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GRÁFICOS</a:t>
            </a:r>
            <a:endParaRPr lang="es-PA" dirty="0">
              <a:solidFill>
                <a:schemeClr val="bg1"/>
              </a:solidFill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079C2A4F-5A2D-4DC5-AAF9-E9D10CC0CBE7}"/>
              </a:ext>
            </a:extLst>
          </p:cNvPr>
          <p:cNvSpPr/>
          <p:nvPr/>
        </p:nvSpPr>
        <p:spPr>
          <a:xfrm>
            <a:off x="225387" y="1797741"/>
            <a:ext cx="11813936" cy="48326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27" name="Rectángulo: una sola esquina cortada 26">
            <a:extLst>
              <a:ext uri="{FF2B5EF4-FFF2-40B4-BE49-F238E27FC236}">
                <a16:creationId xmlns:a16="http://schemas.microsoft.com/office/drawing/2014/main" id="{EF9BECEE-E0F6-4E3B-98AA-547BD20B2B2B}"/>
              </a:ext>
            </a:extLst>
          </p:cNvPr>
          <p:cNvSpPr/>
          <p:nvPr/>
        </p:nvSpPr>
        <p:spPr>
          <a:xfrm>
            <a:off x="337351" y="1966569"/>
            <a:ext cx="11517298" cy="654466"/>
          </a:xfrm>
          <a:prstGeom prst="snip1Rect">
            <a:avLst>
              <a:gd name="adj" fmla="val 4515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7D1188BE-AB67-469D-BF9F-C54965EF1DBA}"/>
              </a:ext>
            </a:extLst>
          </p:cNvPr>
          <p:cNvSpPr txBox="1"/>
          <p:nvPr/>
        </p:nvSpPr>
        <p:spPr>
          <a:xfrm>
            <a:off x="337351" y="1953087"/>
            <a:ext cx="11590008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s-PA" sz="4000" i="1" dirty="0">
                <a:solidFill>
                  <a:schemeClr val="bg1"/>
                </a:solidFill>
              </a:rPr>
              <a:t>BIENVENIDO AL SISTEMA DE VISUALIZACIÓN DE DATOS </a:t>
            </a:r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8BE08B86-B594-448C-9BFD-C805247127C6}"/>
              </a:ext>
            </a:extLst>
          </p:cNvPr>
          <p:cNvSpPr/>
          <p:nvPr/>
        </p:nvSpPr>
        <p:spPr>
          <a:xfrm>
            <a:off x="546345" y="2706993"/>
            <a:ext cx="3542190" cy="3723042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7DE65B25-7D1A-43DD-8581-A90F584F8143}"/>
              </a:ext>
            </a:extLst>
          </p:cNvPr>
          <p:cNvSpPr txBox="1"/>
          <p:nvPr/>
        </p:nvSpPr>
        <p:spPr>
          <a:xfrm>
            <a:off x="666564" y="2919254"/>
            <a:ext cx="3301753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PA" sz="2400" dirty="0">
                <a:solidFill>
                  <a:schemeClr val="bg1"/>
                </a:solidFill>
              </a:rPr>
              <a:t>¿QUÉ SERVICIO OFRECEMOS?</a:t>
            </a:r>
          </a:p>
        </p:txBody>
      </p:sp>
      <p:sp>
        <p:nvSpPr>
          <p:cNvPr id="30" name="Diagrama de flujo: extraer 29">
            <a:extLst>
              <a:ext uri="{FF2B5EF4-FFF2-40B4-BE49-F238E27FC236}">
                <a16:creationId xmlns:a16="http://schemas.microsoft.com/office/drawing/2014/main" id="{721C9AC7-392F-4C80-B8A6-7EB9B93CEAAE}"/>
              </a:ext>
            </a:extLst>
          </p:cNvPr>
          <p:cNvSpPr/>
          <p:nvPr/>
        </p:nvSpPr>
        <p:spPr>
          <a:xfrm rot="5400000">
            <a:off x="3428204" y="5863956"/>
            <a:ext cx="379334" cy="302692"/>
          </a:xfrm>
          <a:prstGeom prst="flowChartExtra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1CCAD30B-8A23-447D-BFE9-2AC855A0A135}"/>
              </a:ext>
            </a:extLst>
          </p:cNvPr>
          <p:cNvSpPr txBox="1"/>
          <p:nvPr/>
        </p:nvSpPr>
        <p:spPr>
          <a:xfrm>
            <a:off x="772484" y="3810083"/>
            <a:ext cx="3074080" cy="20313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just"/>
            <a:r>
              <a:rPr lang="es-PA" dirty="0">
                <a:solidFill>
                  <a:schemeClr val="bg1"/>
                </a:solidFill>
              </a:rPr>
              <a:t>SOMOS UN CANAL DE VISUALIZACIÓN GRÁFICA DE TODO LA INFORMACIÓN PRESUPUESTARIA DEL GOBIERNO PANAMEÑO, CON EL FIN DE MANTENER A LA POBLACIÓN INFORMADA.</a:t>
            </a:r>
          </a:p>
        </p:txBody>
      </p:sp>
      <p:sp>
        <p:nvSpPr>
          <p:cNvPr id="38" name="Flecha: pentágono 37">
            <a:extLst>
              <a:ext uri="{FF2B5EF4-FFF2-40B4-BE49-F238E27FC236}">
                <a16:creationId xmlns:a16="http://schemas.microsoft.com/office/drawing/2014/main" id="{CDE92D35-BE7C-4A37-8498-0DEB1AF28A00}"/>
              </a:ext>
            </a:extLst>
          </p:cNvPr>
          <p:cNvSpPr/>
          <p:nvPr/>
        </p:nvSpPr>
        <p:spPr>
          <a:xfrm rot="16200000">
            <a:off x="10114993" y="4622534"/>
            <a:ext cx="1850209" cy="699951"/>
          </a:xfrm>
          <a:prstGeom prst="homePlate">
            <a:avLst>
              <a:gd name="adj" fmla="val 53805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7" name="Diagrama de flujo: extraer 46">
            <a:hlinkClick r:id="rId2" action="ppaction://hlinksldjump"/>
            <a:extLst>
              <a:ext uri="{FF2B5EF4-FFF2-40B4-BE49-F238E27FC236}">
                <a16:creationId xmlns:a16="http://schemas.microsoft.com/office/drawing/2014/main" id="{46CCF881-4FF4-438B-B7DB-7140F8FB1C7C}"/>
              </a:ext>
            </a:extLst>
          </p:cNvPr>
          <p:cNvSpPr/>
          <p:nvPr/>
        </p:nvSpPr>
        <p:spPr>
          <a:xfrm rot="5400000" flipV="1">
            <a:off x="820660" y="5863834"/>
            <a:ext cx="379334" cy="302692"/>
          </a:xfrm>
          <a:prstGeom prst="flowChartExtra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pic>
        <p:nvPicPr>
          <p:cNvPr id="49" name="Marcador de contenido 48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B4AD5384-9FD4-4EDB-9A0C-E6B73E1B0E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726" y="3073383"/>
            <a:ext cx="3993761" cy="2912535"/>
          </a:xfrm>
          <a:prstGeom prst="rect">
            <a:avLst/>
          </a:prstGeom>
        </p:spPr>
      </p:pic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F163F1B4-424C-4347-B6FF-E2FE5CEB9C19}"/>
              </a:ext>
            </a:extLst>
          </p:cNvPr>
          <p:cNvSpPr/>
          <p:nvPr/>
        </p:nvSpPr>
        <p:spPr>
          <a:xfrm>
            <a:off x="8707204" y="3098772"/>
            <a:ext cx="3220155" cy="2413017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 dirty="0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1C6C4364-D86B-46BF-91E6-22B5929A2184}"/>
              </a:ext>
            </a:extLst>
          </p:cNvPr>
          <p:cNvSpPr txBox="1"/>
          <p:nvPr/>
        </p:nvSpPr>
        <p:spPr>
          <a:xfrm>
            <a:off x="8935541" y="3237228"/>
            <a:ext cx="2919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dirty="0">
                <a:solidFill>
                  <a:schemeClr val="bg1"/>
                </a:solidFill>
              </a:rPr>
              <a:t>PRESUPUESTO DE LAS INSTITUCIONES PANAMEÑAS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265F670D-29CA-4E22-AC2E-7CDF0CBD06A1}"/>
              </a:ext>
            </a:extLst>
          </p:cNvPr>
          <p:cNvSpPr txBox="1"/>
          <p:nvPr/>
        </p:nvSpPr>
        <p:spPr>
          <a:xfrm>
            <a:off x="8833736" y="4009707"/>
            <a:ext cx="29191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>
                <a:solidFill>
                  <a:schemeClr val="bg1"/>
                </a:solidFill>
              </a:rPr>
              <a:t>DATOS EXTRAIDOS DEL  PORTAL DE DATOS ABIERTOS</a:t>
            </a:r>
          </a:p>
          <a:p>
            <a:r>
              <a:rPr lang="es-PA" dirty="0">
                <a:solidFill>
                  <a:schemeClr val="bg1"/>
                </a:solidFill>
              </a:rPr>
              <a:t>DE PANAMÁ</a:t>
            </a:r>
          </a:p>
        </p:txBody>
      </p:sp>
    </p:spTree>
    <p:extLst>
      <p:ext uri="{BB962C8B-B14F-4D97-AF65-F5344CB8AC3E}">
        <p14:creationId xmlns:p14="http://schemas.microsoft.com/office/powerpoint/2010/main" val="688812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E25331-201E-47FA-820E-B72F9E428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759B1D-B78F-45DD-8454-1A37C672B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24CB2D4D-5A7A-447B-AF8D-3DE8BEC33BD4}"/>
              </a:ext>
            </a:extLst>
          </p:cNvPr>
          <p:cNvSpPr/>
          <p:nvPr/>
        </p:nvSpPr>
        <p:spPr>
          <a:xfrm>
            <a:off x="0" y="-3717"/>
            <a:ext cx="12192000" cy="1756279"/>
          </a:xfrm>
          <a:prstGeom prst="roundRect">
            <a:avLst>
              <a:gd name="adj" fmla="val 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1A6B5D1-C5DC-4D31-A258-6EA62568AEEF}"/>
              </a:ext>
            </a:extLst>
          </p:cNvPr>
          <p:cNvSpPr/>
          <p:nvPr/>
        </p:nvSpPr>
        <p:spPr>
          <a:xfrm>
            <a:off x="-1" y="1162975"/>
            <a:ext cx="12192001" cy="5695025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3E460EA-2E8D-4255-A3DF-BF9B3D512677}"/>
              </a:ext>
            </a:extLst>
          </p:cNvPr>
          <p:cNvSpPr/>
          <p:nvPr/>
        </p:nvSpPr>
        <p:spPr>
          <a:xfrm>
            <a:off x="-2" y="1106963"/>
            <a:ext cx="12191999" cy="577048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12AF04F-8BEA-410A-9732-2609F58D2458}"/>
              </a:ext>
            </a:extLst>
          </p:cNvPr>
          <p:cNvSpPr/>
          <p:nvPr/>
        </p:nvSpPr>
        <p:spPr>
          <a:xfrm>
            <a:off x="-6" y="1116955"/>
            <a:ext cx="10138299" cy="561378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16" name="Rectángulo: una sola esquina cortada 15">
            <a:extLst>
              <a:ext uri="{FF2B5EF4-FFF2-40B4-BE49-F238E27FC236}">
                <a16:creationId xmlns:a16="http://schemas.microsoft.com/office/drawing/2014/main" id="{F1A285EE-17C7-41B9-88D1-ED1835AA0F8A}"/>
              </a:ext>
            </a:extLst>
          </p:cNvPr>
          <p:cNvSpPr/>
          <p:nvPr/>
        </p:nvSpPr>
        <p:spPr>
          <a:xfrm>
            <a:off x="175148" y="268849"/>
            <a:ext cx="3533312" cy="577048"/>
          </a:xfrm>
          <a:prstGeom prst="snip1Rect">
            <a:avLst>
              <a:gd name="adj" fmla="val 3924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015B610-0632-4710-8BAE-AEC7962BF0D4}"/>
              </a:ext>
            </a:extLst>
          </p:cNvPr>
          <p:cNvSpPr txBox="1"/>
          <p:nvPr/>
        </p:nvSpPr>
        <p:spPr>
          <a:xfrm>
            <a:off x="158326" y="82896"/>
            <a:ext cx="9374819" cy="101566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PA" sz="6000" i="1" dirty="0">
                <a:solidFill>
                  <a:schemeClr val="bg1"/>
                </a:solidFill>
              </a:rPr>
              <a:t>DATAEASY</a:t>
            </a:r>
          </a:p>
        </p:txBody>
      </p:sp>
      <p:sp>
        <p:nvSpPr>
          <p:cNvPr id="8" name="Rectángulo: una sola esquina cortada 7">
            <a:extLst>
              <a:ext uri="{FF2B5EF4-FFF2-40B4-BE49-F238E27FC236}">
                <a16:creationId xmlns:a16="http://schemas.microsoft.com/office/drawing/2014/main" id="{00534A2F-E3B3-4723-B904-3AEA72772728}"/>
              </a:ext>
            </a:extLst>
          </p:cNvPr>
          <p:cNvSpPr/>
          <p:nvPr/>
        </p:nvSpPr>
        <p:spPr>
          <a:xfrm>
            <a:off x="10262586" y="1198833"/>
            <a:ext cx="736847" cy="401400"/>
          </a:xfrm>
          <a:prstGeom prst="snip1Rect">
            <a:avLst>
              <a:gd name="adj" fmla="val 5000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 dirty="0"/>
          </a:p>
        </p:txBody>
      </p:sp>
      <p:grpSp>
        <p:nvGrpSpPr>
          <p:cNvPr id="9" name="Google Shape;610;p42">
            <a:extLst>
              <a:ext uri="{FF2B5EF4-FFF2-40B4-BE49-F238E27FC236}">
                <a16:creationId xmlns:a16="http://schemas.microsoft.com/office/drawing/2014/main" id="{20F130E4-530C-469C-8BAA-C3524AE1A514}"/>
              </a:ext>
            </a:extLst>
          </p:cNvPr>
          <p:cNvGrpSpPr/>
          <p:nvPr/>
        </p:nvGrpSpPr>
        <p:grpSpPr>
          <a:xfrm>
            <a:off x="10425533" y="1220453"/>
            <a:ext cx="342881" cy="350068"/>
            <a:chOff x="3951850" y="2985350"/>
            <a:chExt cx="407950" cy="416500"/>
          </a:xfrm>
        </p:grpSpPr>
        <p:sp>
          <p:nvSpPr>
            <p:cNvPr id="10" name="Google Shape;611;p42">
              <a:extLst>
                <a:ext uri="{FF2B5EF4-FFF2-40B4-BE49-F238E27FC236}">
                  <a16:creationId xmlns:a16="http://schemas.microsoft.com/office/drawing/2014/main" id="{E1EE6C65-49A3-420B-956D-C16A3F693B6C}"/>
                </a:ext>
              </a:extLst>
            </p:cNvPr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12;p42">
              <a:extLst>
                <a:ext uri="{FF2B5EF4-FFF2-40B4-BE49-F238E27FC236}">
                  <a16:creationId xmlns:a16="http://schemas.microsoft.com/office/drawing/2014/main" id="{A514D781-B97E-4D19-87E0-9534826B4C84}"/>
                </a:ext>
              </a:extLst>
            </p:cNvPr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613;p42">
              <a:extLst>
                <a:ext uri="{FF2B5EF4-FFF2-40B4-BE49-F238E27FC236}">
                  <a16:creationId xmlns:a16="http://schemas.microsoft.com/office/drawing/2014/main" id="{08751CD9-2655-442B-9904-7F4C62B3ED82}"/>
                </a:ext>
              </a:extLst>
            </p:cNvPr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14;p42">
              <a:extLst>
                <a:ext uri="{FF2B5EF4-FFF2-40B4-BE49-F238E27FC236}">
                  <a16:creationId xmlns:a16="http://schemas.microsoft.com/office/drawing/2014/main" id="{C2B70D59-FDAE-4B47-8CE2-36A6028568BE}"/>
                </a:ext>
              </a:extLst>
            </p:cNvPr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Rectángulo: una sola esquina cortada 13">
            <a:extLst>
              <a:ext uri="{FF2B5EF4-FFF2-40B4-BE49-F238E27FC236}">
                <a16:creationId xmlns:a16="http://schemas.microsoft.com/office/drawing/2014/main" id="{EF098A3B-61BD-41D8-BB83-0DF4D3AAE297}"/>
              </a:ext>
            </a:extLst>
          </p:cNvPr>
          <p:cNvSpPr/>
          <p:nvPr/>
        </p:nvSpPr>
        <p:spPr>
          <a:xfrm>
            <a:off x="11412544" y="1198833"/>
            <a:ext cx="736847" cy="401400"/>
          </a:xfrm>
          <a:prstGeom prst="snip1Rect">
            <a:avLst>
              <a:gd name="adj" fmla="val 5000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15" name="Google Shape;588;p42">
            <a:extLst>
              <a:ext uri="{FF2B5EF4-FFF2-40B4-BE49-F238E27FC236}">
                <a16:creationId xmlns:a16="http://schemas.microsoft.com/office/drawing/2014/main" id="{9EB84DB4-014C-45E3-B751-289C3F967EAC}"/>
              </a:ext>
            </a:extLst>
          </p:cNvPr>
          <p:cNvSpPr/>
          <p:nvPr/>
        </p:nvSpPr>
        <p:spPr>
          <a:xfrm>
            <a:off x="11606981" y="1226599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</a:endParaRPr>
          </a:p>
        </p:txBody>
      </p:sp>
      <p:sp>
        <p:nvSpPr>
          <p:cNvPr id="18" name="Rectángulo: una sola esquina cortada 17">
            <a:extLst>
              <a:ext uri="{FF2B5EF4-FFF2-40B4-BE49-F238E27FC236}">
                <a16:creationId xmlns:a16="http://schemas.microsoft.com/office/drawing/2014/main" id="{6F2473C4-3DE6-4E3A-8417-D0B77400FA93}"/>
              </a:ext>
            </a:extLst>
          </p:cNvPr>
          <p:cNvSpPr/>
          <p:nvPr/>
        </p:nvSpPr>
        <p:spPr>
          <a:xfrm>
            <a:off x="175148" y="1214305"/>
            <a:ext cx="1207363" cy="362364"/>
          </a:xfrm>
          <a:prstGeom prst="snip1Rect">
            <a:avLst>
              <a:gd name="adj" fmla="val 5000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19" name="Rectángulo: una sola esquina cortada 18">
            <a:extLst>
              <a:ext uri="{FF2B5EF4-FFF2-40B4-BE49-F238E27FC236}">
                <a16:creationId xmlns:a16="http://schemas.microsoft.com/office/drawing/2014/main" id="{74EDEB70-01C1-447A-8671-3A8BAC0424BB}"/>
              </a:ext>
            </a:extLst>
          </p:cNvPr>
          <p:cNvSpPr/>
          <p:nvPr/>
        </p:nvSpPr>
        <p:spPr>
          <a:xfrm>
            <a:off x="1634425" y="1215786"/>
            <a:ext cx="1333939" cy="362364"/>
          </a:xfrm>
          <a:prstGeom prst="snip1Rect">
            <a:avLst>
              <a:gd name="adj" fmla="val 5000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20" name="Rectángulo: una sola esquina cortada 19">
            <a:extLst>
              <a:ext uri="{FF2B5EF4-FFF2-40B4-BE49-F238E27FC236}">
                <a16:creationId xmlns:a16="http://schemas.microsoft.com/office/drawing/2014/main" id="{8D9D959E-B857-4646-A1CA-6EC939E275E2}"/>
              </a:ext>
            </a:extLst>
          </p:cNvPr>
          <p:cNvSpPr/>
          <p:nvPr/>
        </p:nvSpPr>
        <p:spPr>
          <a:xfrm>
            <a:off x="3218137" y="1214305"/>
            <a:ext cx="1207363" cy="362364"/>
          </a:xfrm>
          <a:prstGeom prst="snip1Rect">
            <a:avLst>
              <a:gd name="adj" fmla="val 4510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BFC8BF5-F7C7-4A3E-9A03-696A26C7426C}"/>
              </a:ext>
            </a:extLst>
          </p:cNvPr>
          <p:cNvSpPr txBox="1"/>
          <p:nvPr/>
        </p:nvSpPr>
        <p:spPr>
          <a:xfrm>
            <a:off x="206429" y="1278973"/>
            <a:ext cx="106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lang="es-PA" dirty="0">
              <a:solidFill>
                <a:schemeClr val="bg1"/>
              </a:solidFill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1DF7711-2602-4D12-B577-236F55CFE95E}"/>
              </a:ext>
            </a:extLst>
          </p:cNvPr>
          <p:cNvSpPr txBox="1"/>
          <p:nvPr/>
        </p:nvSpPr>
        <p:spPr>
          <a:xfrm>
            <a:off x="1588940" y="1278973"/>
            <a:ext cx="1261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>
                <a:solidFill>
                  <a:schemeClr val="bg1"/>
                </a:solidFill>
              </a:rPr>
              <a:t>CONVIERTE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35BC162B-7C84-4938-9060-D1F283E70056}"/>
              </a:ext>
            </a:extLst>
          </p:cNvPr>
          <p:cNvSpPr txBox="1"/>
          <p:nvPr/>
        </p:nvSpPr>
        <p:spPr>
          <a:xfrm>
            <a:off x="3181766" y="1278973"/>
            <a:ext cx="1207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>
                <a:solidFill>
                  <a:schemeClr val="bg1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GRÁFICOS</a:t>
            </a:r>
            <a:endParaRPr lang="es-PA" dirty="0">
              <a:solidFill>
                <a:schemeClr val="bg1"/>
              </a:solidFill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079C2A4F-5A2D-4DC5-AAF9-E9D10CC0CBE7}"/>
              </a:ext>
            </a:extLst>
          </p:cNvPr>
          <p:cNvSpPr/>
          <p:nvPr/>
        </p:nvSpPr>
        <p:spPr>
          <a:xfrm>
            <a:off x="225387" y="1797741"/>
            <a:ext cx="11813936" cy="48326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27" name="Rectángulo: una sola esquina cortada 26">
            <a:extLst>
              <a:ext uri="{FF2B5EF4-FFF2-40B4-BE49-F238E27FC236}">
                <a16:creationId xmlns:a16="http://schemas.microsoft.com/office/drawing/2014/main" id="{EF9BECEE-E0F6-4E3B-98AA-547BD20B2B2B}"/>
              </a:ext>
            </a:extLst>
          </p:cNvPr>
          <p:cNvSpPr/>
          <p:nvPr/>
        </p:nvSpPr>
        <p:spPr>
          <a:xfrm>
            <a:off x="337351" y="1966569"/>
            <a:ext cx="11517298" cy="654466"/>
          </a:xfrm>
          <a:prstGeom prst="snip1Rect">
            <a:avLst>
              <a:gd name="adj" fmla="val 4515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7D1188BE-AB67-469D-BF9F-C54965EF1DBA}"/>
              </a:ext>
            </a:extLst>
          </p:cNvPr>
          <p:cNvSpPr txBox="1"/>
          <p:nvPr/>
        </p:nvSpPr>
        <p:spPr>
          <a:xfrm>
            <a:off x="337351" y="1953087"/>
            <a:ext cx="11590008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s-PA" sz="4000" i="1" dirty="0">
                <a:solidFill>
                  <a:schemeClr val="bg1"/>
                </a:solidFill>
              </a:rPr>
              <a:t>BIENVENIDO AL SISTEMA DE VISUALIZACIÓN DE DATOS </a:t>
            </a:r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8BE08B86-B594-448C-9BFD-C805247127C6}"/>
              </a:ext>
            </a:extLst>
          </p:cNvPr>
          <p:cNvSpPr/>
          <p:nvPr/>
        </p:nvSpPr>
        <p:spPr>
          <a:xfrm>
            <a:off x="546345" y="2706993"/>
            <a:ext cx="3542190" cy="3723042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7DE65B25-7D1A-43DD-8581-A90F584F8143}"/>
              </a:ext>
            </a:extLst>
          </p:cNvPr>
          <p:cNvSpPr txBox="1"/>
          <p:nvPr/>
        </p:nvSpPr>
        <p:spPr>
          <a:xfrm>
            <a:off x="666564" y="2919254"/>
            <a:ext cx="3301753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PA" sz="2400" dirty="0">
                <a:solidFill>
                  <a:schemeClr val="bg1"/>
                </a:solidFill>
              </a:rPr>
              <a:t>¿QUÉ SERVICIO OFRECEMOS?</a:t>
            </a:r>
          </a:p>
        </p:txBody>
      </p:sp>
      <p:sp>
        <p:nvSpPr>
          <p:cNvPr id="30" name="Diagrama de flujo: extraer 29">
            <a:extLst>
              <a:ext uri="{FF2B5EF4-FFF2-40B4-BE49-F238E27FC236}">
                <a16:creationId xmlns:a16="http://schemas.microsoft.com/office/drawing/2014/main" id="{721C9AC7-392F-4C80-B8A6-7EB9B93CEAAE}"/>
              </a:ext>
            </a:extLst>
          </p:cNvPr>
          <p:cNvSpPr/>
          <p:nvPr/>
        </p:nvSpPr>
        <p:spPr>
          <a:xfrm rot="5400000">
            <a:off x="3428204" y="5863956"/>
            <a:ext cx="379334" cy="302692"/>
          </a:xfrm>
          <a:prstGeom prst="flowChartExtra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1CCAD30B-8A23-447D-BFE9-2AC855A0A135}"/>
              </a:ext>
            </a:extLst>
          </p:cNvPr>
          <p:cNvSpPr txBox="1"/>
          <p:nvPr/>
        </p:nvSpPr>
        <p:spPr>
          <a:xfrm>
            <a:off x="772484" y="3810083"/>
            <a:ext cx="3074080" cy="20313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just"/>
            <a:r>
              <a:rPr lang="es-PA" dirty="0">
                <a:solidFill>
                  <a:schemeClr val="bg1"/>
                </a:solidFill>
              </a:rPr>
              <a:t>SOMOS UN CANAL DE VISUALIZACIÓN GRÁFICA DE TODO LA INFORMACIÓN PRESUPUESTARIA DEL GOBIERNO PANAMEÑO, CON EL FIN DE MANTENER A LA POBLACIÓN INFORMADA.</a:t>
            </a:r>
          </a:p>
        </p:txBody>
      </p:sp>
      <p:sp>
        <p:nvSpPr>
          <p:cNvPr id="38" name="Flecha: pentágono 37">
            <a:extLst>
              <a:ext uri="{FF2B5EF4-FFF2-40B4-BE49-F238E27FC236}">
                <a16:creationId xmlns:a16="http://schemas.microsoft.com/office/drawing/2014/main" id="{CDE92D35-BE7C-4A37-8498-0DEB1AF28A00}"/>
              </a:ext>
            </a:extLst>
          </p:cNvPr>
          <p:cNvSpPr/>
          <p:nvPr/>
        </p:nvSpPr>
        <p:spPr>
          <a:xfrm rot="16200000">
            <a:off x="10114993" y="4622534"/>
            <a:ext cx="1850209" cy="699951"/>
          </a:xfrm>
          <a:prstGeom prst="homePlate">
            <a:avLst>
              <a:gd name="adj" fmla="val 53805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7" name="Diagrama de flujo: extraer 46">
            <a:hlinkClick r:id="rId2" action="ppaction://hlinksldjump"/>
            <a:extLst>
              <a:ext uri="{FF2B5EF4-FFF2-40B4-BE49-F238E27FC236}">
                <a16:creationId xmlns:a16="http://schemas.microsoft.com/office/drawing/2014/main" id="{46CCF881-4FF4-438B-B7DB-7140F8FB1C7C}"/>
              </a:ext>
            </a:extLst>
          </p:cNvPr>
          <p:cNvSpPr/>
          <p:nvPr/>
        </p:nvSpPr>
        <p:spPr>
          <a:xfrm rot="5400000" flipV="1">
            <a:off x="820660" y="5863834"/>
            <a:ext cx="379334" cy="302692"/>
          </a:xfrm>
          <a:prstGeom prst="flowChartExtra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pic>
        <p:nvPicPr>
          <p:cNvPr id="49" name="Marcador de contenido 48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B4AD5384-9FD4-4EDB-9A0C-E6B73E1B0E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726" y="3073383"/>
            <a:ext cx="3993761" cy="2912535"/>
          </a:xfrm>
          <a:prstGeom prst="rect">
            <a:avLst/>
          </a:prstGeom>
        </p:spPr>
      </p:pic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F163F1B4-424C-4347-B6FF-E2FE5CEB9C19}"/>
              </a:ext>
            </a:extLst>
          </p:cNvPr>
          <p:cNvSpPr/>
          <p:nvPr/>
        </p:nvSpPr>
        <p:spPr>
          <a:xfrm>
            <a:off x="8707204" y="3098772"/>
            <a:ext cx="3220155" cy="2413017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 dirty="0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1C6C4364-D86B-46BF-91E6-22B5929A2184}"/>
              </a:ext>
            </a:extLst>
          </p:cNvPr>
          <p:cNvSpPr txBox="1"/>
          <p:nvPr/>
        </p:nvSpPr>
        <p:spPr>
          <a:xfrm>
            <a:off x="8935541" y="3237228"/>
            <a:ext cx="2919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dirty="0">
                <a:solidFill>
                  <a:schemeClr val="bg1"/>
                </a:solidFill>
              </a:rPr>
              <a:t>PRESUPUESTO DE LAS INSTITUCIONES PANAMEÑAS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265F670D-29CA-4E22-AC2E-7CDF0CBD06A1}"/>
              </a:ext>
            </a:extLst>
          </p:cNvPr>
          <p:cNvSpPr txBox="1"/>
          <p:nvPr/>
        </p:nvSpPr>
        <p:spPr>
          <a:xfrm>
            <a:off x="8833736" y="4009707"/>
            <a:ext cx="29191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>
                <a:solidFill>
                  <a:schemeClr val="bg1"/>
                </a:solidFill>
              </a:rPr>
              <a:t>DATOS EXTRAIDOS DEL  PORTAL DE DATOS ABIERTOS</a:t>
            </a:r>
          </a:p>
          <a:p>
            <a:r>
              <a:rPr lang="es-PA" dirty="0">
                <a:solidFill>
                  <a:schemeClr val="bg1"/>
                </a:solidFill>
              </a:rPr>
              <a:t>DE PANAMÁ</a:t>
            </a:r>
          </a:p>
        </p:txBody>
      </p:sp>
      <p:sp>
        <p:nvSpPr>
          <p:cNvPr id="37" name="Rectángulo: una sola esquina cortada 36">
            <a:extLst>
              <a:ext uri="{FF2B5EF4-FFF2-40B4-BE49-F238E27FC236}">
                <a16:creationId xmlns:a16="http://schemas.microsoft.com/office/drawing/2014/main" id="{367CE171-76AC-4C82-8FA2-B19F549484FF}"/>
              </a:ext>
            </a:extLst>
          </p:cNvPr>
          <p:cNvSpPr/>
          <p:nvPr/>
        </p:nvSpPr>
        <p:spPr>
          <a:xfrm>
            <a:off x="3218137" y="1564375"/>
            <a:ext cx="1207363" cy="1566026"/>
          </a:xfrm>
          <a:prstGeom prst="snip1Rect">
            <a:avLst/>
          </a:prstGeom>
          <a:effectLst>
            <a:softEdge rad="3175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28A4B4C8-4324-45EC-98D9-10750C08A3AA}"/>
              </a:ext>
            </a:extLst>
          </p:cNvPr>
          <p:cNvSpPr/>
          <p:nvPr/>
        </p:nvSpPr>
        <p:spPr>
          <a:xfrm>
            <a:off x="3218136" y="1907907"/>
            <a:ext cx="1207363" cy="311323"/>
          </a:xfrm>
          <a:prstGeom prst="rect">
            <a:avLst/>
          </a:prstGeom>
          <a:solidFill>
            <a:schemeClr val="accent4"/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0" name="CuadroTexto 39">
            <a:hlinkClick r:id="rId5" action="ppaction://hlinksldjump"/>
            <a:extLst>
              <a:ext uri="{FF2B5EF4-FFF2-40B4-BE49-F238E27FC236}">
                <a16:creationId xmlns:a16="http://schemas.microsoft.com/office/drawing/2014/main" id="{633D161A-D835-47AF-A915-BACC54B702C3}"/>
              </a:ext>
            </a:extLst>
          </p:cNvPr>
          <p:cNvSpPr txBox="1"/>
          <p:nvPr/>
        </p:nvSpPr>
        <p:spPr>
          <a:xfrm>
            <a:off x="3218137" y="1926631"/>
            <a:ext cx="1069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IDAAN</a:t>
            </a:r>
            <a:endParaRPr lang="es-PA" dirty="0"/>
          </a:p>
        </p:txBody>
      </p:sp>
      <p:sp>
        <p:nvSpPr>
          <p:cNvPr id="41" name="Rectángulo 40">
            <a:hlinkClick r:id="rId3" action="ppaction://hlinksldjump"/>
            <a:extLst>
              <a:ext uri="{FF2B5EF4-FFF2-40B4-BE49-F238E27FC236}">
                <a16:creationId xmlns:a16="http://schemas.microsoft.com/office/drawing/2014/main" id="{FFC4B182-67B2-4CBA-A131-3E4D07093F2A}"/>
              </a:ext>
            </a:extLst>
          </p:cNvPr>
          <p:cNvSpPr/>
          <p:nvPr/>
        </p:nvSpPr>
        <p:spPr>
          <a:xfrm>
            <a:off x="3218136" y="2265653"/>
            <a:ext cx="1207363" cy="311323"/>
          </a:xfrm>
          <a:prstGeom prst="rect">
            <a:avLst/>
          </a:prstGeom>
          <a:solidFill>
            <a:schemeClr val="accent4"/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5" name="CuadroTexto 44">
            <a:hlinkClick r:id="rId5" action="ppaction://hlinksldjump"/>
            <a:extLst>
              <a:ext uri="{FF2B5EF4-FFF2-40B4-BE49-F238E27FC236}">
                <a16:creationId xmlns:a16="http://schemas.microsoft.com/office/drawing/2014/main" id="{01C3A6EB-4B49-458E-9F9A-46D460B3526C}"/>
              </a:ext>
            </a:extLst>
          </p:cNvPr>
          <p:cNvSpPr txBox="1"/>
          <p:nvPr/>
        </p:nvSpPr>
        <p:spPr>
          <a:xfrm>
            <a:off x="3209259" y="2267234"/>
            <a:ext cx="1104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sz="1600" dirty="0"/>
              <a:t>GOBIERNO</a:t>
            </a:r>
          </a:p>
        </p:txBody>
      </p:sp>
    </p:spTree>
    <p:extLst>
      <p:ext uri="{BB962C8B-B14F-4D97-AF65-F5344CB8AC3E}">
        <p14:creationId xmlns:p14="http://schemas.microsoft.com/office/powerpoint/2010/main" val="3051061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E25331-201E-47FA-820E-B72F9E428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24CB2D4D-5A7A-447B-AF8D-3DE8BEC33BD4}"/>
              </a:ext>
            </a:extLst>
          </p:cNvPr>
          <p:cNvSpPr/>
          <p:nvPr/>
        </p:nvSpPr>
        <p:spPr>
          <a:xfrm>
            <a:off x="0" y="-3717"/>
            <a:ext cx="12192000" cy="1756279"/>
          </a:xfrm>
          <a:prstGeom prst="roundRect">
            <a:avLst>
              <a:gd name="adj" fmla="val 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1A6B5D1-C5DC-4D31-A258-6EA62568AEEF}"/>
              </a:ext>
            </a:extLst>
          </p:cNvPr>
          <p:cNvSpPr/>
          <p:nvPr/>
        </p:nvSpPr>
        <p:spPr>
          <a:xfrm>
            <a:off x="-1" y="1162975"/>
            <a:ext cx="12192001" cy="5695025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3E460EA-2E8D-4255-A3DF-BF9B3D512677}"/>
              </a:ext>
            </a:extLst>
          </p:cNvPr>
          <p:cNvSpPr/>
          <p:nvPr/>
        </p:nvSpPr>
        <p:spPr>
          <a:xfrm>
            <a:off x="-2" y="1106963"/>
            <a:ext cx="12191999" cy="577048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12AF04F-8BEA-410A-9732-2609F58D2458}"/>
              </a:ext>
            </a:extLst>
          </p:cNvPr>
          <p:cNvSpPr/>
          <p:nvPr/>
        </p:nvSpPr>
        <p:spPr>
          <a:xfrm>
            <a:off x="-6" y="1116955"/>
            <a:ext cx="10138299" cy="561378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16" name="Rectángulo: una sola esquina cortada 15">
            <a:extLst>
              <a:ext uri="{FF2B5EF4-FFF2-40B4-BE49-F238E27FC236}">
                <a16:creationId xmlns:a16="http://schemas.microsoft.com/office/drawing/2014/main" id="{F1A285EE-17C7-41B9-88D1-ED1835AA0F8A}"/>
              </a:ext>
            </a:extLst>
          </p:cNvPr>
          <p:cNvSpPr/>
          <p:nvPr/>
        </p:nvSpPr>
        <p:spPr>
          <a:xfrm>
            <a:off x="175148" y="268849"/>
            <a:ext cx="3533312" cy="577048"/>
          </a:xfrm>
          <a:prstGeom prst="snip1Rect">
            <a:avLst>
              <a:gd name="adj" fmla="val 3924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015B610-0632-4710-8BAE-AEC7962BF0D4}"/>
              </a:ext>
            </a:extLst>
          </p:cNvPr>
          <p:cNvSpPr txBox="1"/>
          <p:nvPr/>
        </p:nvSpPr>
        <p:spPr>
          <a:xfrm>
            <a:off x="158326" y="82896"/>
            <a:ext cx="9374819" cy="101566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PA" sz="6000" i="1" dirty="0">
                <a:solidFill>
                  <a:schemeClr val="bg1"/>
                </a:solidFill>
              </a:rPr>
              <a:t>DATAEASY</a:t>
            </a:r>
          </a:p>
        </p:txBody>
      </p:sp>
      <p:sp>
        <p:nvSpPr>
          <p:cNvPr id="8" name="Rectángulo: una sola esquina cortada 7">
            <a:extLst>
              <a:ext uri="{FF2B5EF4-FFF2-40B4-BE49-F238E27FC236}">
                <a16:creationId xmlns:a16="http://schemas.microsoft.com/office/drawing/2014/main" id="{00534A2F-E3B3-4723-B904-3AEA72772728}"/>
              </a:ext>
            </a:extLst>
          </p:cNvPr>
          <p:cNvSpPr/>
          <p:nvPr/>
        </p:nvSpPr>
        <p:spPr>
          <a:xfrm>
            <a:off x="10262586" y="1198833"/>
            <a:ext cx="736847" cy="401400"/>
          </a:xfrm>
          <a:prstGeom prst="snip1Rect">
            <a:avLst>
              <a:gd name="adj" fmla="val 5000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 dirty="0"/>
          </a:p>
        </p:txBody>
      </p:sp>
      <p:grpSp>
        <p:nvGrpSpPr>
          <p:cNvPr id="9" name="Google Shape;610;p42">
            <a:extLst>
              <a:ext uri="{FF2B5EF4-FFF2-40B4-BE49-F238E27FC236}">
                <a16:creationId xmlns:a16="http://schemas.microsoft.com/office/drawing/2014/main" id="{20F130E4-530C-469C-8BAA-C3524AE1A514}"/>
              </a:ext>
            </a:extLst>
          </p:cNvPr>
          <p:cNvGrpSpPr/>
          <p:nvPr/>
        </p:nvGrpSpPr>
        <p:grpSpPr>
          <a:xfrm>
            <a:off x="10425533" y="1220453"/>
            <a:ext cx="342881" cy="350068"/>
            <a:chOff x="3951850" y="2985350"/>
            <a:chExt cx="407950" cy="416500"/>
          </a:xfrm>
        </p:grpSpPr>
        <p:sp>
          <p:nvSpPr>
            <p:cNvPr id="10" name="Google Shape;611;p42">
              <a:extLst>
                <a:ext uri="{FF2B5EF4-FFF2-40B4-BE49-F238E27FC236}">
                  <a16:creationId xmlns:a16="http://schemas.microsoft.com/office/drawing/2014/main" id="{E1EE6C65-49A3-420B-956D-C16A3F693B6C}"/>
                </a:ext>
              </a:extLst>
            </p:cNvPr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12;p42">
              <a:extLst>
                <a:ext uri="{FF2B5EF4-FFF2-40B4-BE49-F238E27FC236}">
                  <a16:creationId xmlns:a16="http://schemas.microsoft.com/office/drawing/2014/main" id="{A514D781-B97E-4D19-87E0-9534826B4C84}"/>
                </a:ext>
              </a:extLst>
            </p:cNvPr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613;p42">
              <a:extLst>
                <a:ext uri="{FF2B5EF4-FFF2-40B4-BE49-F238E27FC236}">
                  <a16:creationId xmlns:a16="http://schemas.microsoft.com/office/drawing/2014/main" id="{08751CD9-2655-442B-9904-7F4C62B3ED82}"/>
                </a:ext>
              </a:extLst>
            </p:cNvPr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14;p42">
              <a:extLst>
                <a:ext uri="{FF2B5EF4-FFF2-40B4-BE49-F238E27FC236}">
                  <a16:creationId xmlns:a16="http://schemas.microsoft.com/office/drawing/2014/main" id="{C2B70D59-FDAE-4B47-8CE2-36A6028568BE}"/>
                </a:ext>
              </a:extLst>
            </p:cNvPr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Rectángulo: una sola esquina cortada 13">
            <a:extLst>
              <a:ext uri="{FF2B5EF4-FFF2-40B4-BE49-F238E27FC236}">
                <a16:creationId xmlns:a16="http://schemas.microsoft.com/office/drawing/2014/main" id="{EF098A3B-61BD-41D8-BB83-0DF4D3AAE297}"/>
              </a:ext>
            </a:extLst>
          </p:cNvPr>
          <p:cNvSpPr/>
          <p:nvPr/>
        </p:nvSpPr>
        <p:spPr>
          <a:xfrm>
            <a:off x="11412544" y="1198833"/>
            <a:ext cx="736847" cy="401400"/>
          </a:xfrm>
          <a:prstGeom prst="snip1Rect">
            <a:avLst>
              <a:gd name="adj" fmla="val 5000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15" name="Google Shape;588;p42">
            <a:extLst>
              <a:ext uri="{FF2B5EF4-FFF2-40B4-BE49-F238E27FC236}">
                <a16:creationId xmlns:a16="http://schemas.microsoft.com/office/drawing/2014/main" id="{9EB84DB4-014C-45E3-B751-289C3F967EAC}"/>
              </a:ext>
            </a:extLst>
          </p:cNvPr>
          <p:cNvSpPr/>
          <p:nvPr/>
        </p:nvSpPr>
        <p:spPr>
          <a:xfrm>
            <a:off x="11606981" y="1226599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</a:endParaRPr>
          </a:p>
        </p:txBody>
      </p:sp>
      <p:sp>
        <p:nvSpPr>
          <p:cNvPr id="18" name="Rectángulo: una sola esquina cortada 17">
            <a:extLst>
              <a:ext uri="{FF2B5EF4-FFF2-40B4-BE49-F238E27FC236}">
                <a16:creationId xmlns:a16="http://schemas.microsoft.com/office/drawing/2014/main" id="{6F2473C4-3DE6-4E3A-8417-D0B77400FA93}"/>
              </a:ext>
            </a:extLst>
          </p:cNvPr>
          <p:cNvSpPr/>
          <p:nvPr/>
        </p:nvSpPr>
        <p:spPr>
          <a:xfrm>
            <a:off x="175148" y="1214305"/>
            <a:ext cx="1207363" cy="362364"/>
          </a:xfrm>
          <a:prstGeom prst="snip1Rect">
            <a:avLst>
              <a:gd name="adj" fmla="val 5000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19" name="Rectángulo: una sola esquina cortada 18">
            <a:extLst>
              <a:ext uri="{FF2B5EF4-FFF2-40B4-BE49-F238E27FC236}">
                <a16:creationId xmlns:a16="http://schemas.microsoft.com/office/drawing/2014/main" id="{74EDEB70-01C1-447A-8671-3A8BAC0424BB}"/>
              </a:ext>
            </a:extLst>
          </p:cNvPr>
          <p:cNvSpPr/>
          <p:nvPr/>
        </p:nvSpPr>
        <p:spPr>
          <a:xfrm>
            <a:off x="1634425" y="1215786"/>
            <a:ext cx="1333939" cy="362364"/>
          </a:xfrm>
          <a:prstGeom prst="snip1Rect">
            <a:avLst>
              <a:gd name="adj" fmla="val 5000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20" name="Rectángulo: una sola esquina cortada 19">
            <a:extLst>
              <a:ext uri="{FF2B5EF4-FFF2-40B4-BE49-F238E27FC236}">
                <a16:creationId xmlns:a16="http://schemas.microsoft.com/office/drawing/2014/main" id="{8D9D959E-B857-4646-A1CA-6EC939E275E2}"/>
              </a:ext>
            </a:extLst>
          </p:cNvPr>
          <p:cNvSpPr/>
          <p:nvPr/>
        </p:nvSpPr>
        <p:spPr>
          <a:xfrm>
            <a:off x="3218137" y="1214305"/>
            <a:ext cx="1207363" cy="362364"/>
          </a:xfrm>
          <a:prstGeom prst="snip1Rect">
            <a:avLst>
              <a:gd name="adj" fmla="val 4510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BFC8BF5-F7C7-4A3E-9A03-696A26C7426C}"/>
              </a:ext>
            </a:extLst>
          </p:cNvPr>
          <p:cNvSpPr txBox="1"/>
          <p:nvPr/>
        </p:nvSpPr>
        <p:spPr>
          <a:xfrm>
            <a:off x="206429" y="1278973"/>
            <a:ext cx="106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lang="es-PA" dirty="0">
              <a:solidFill>
                <a:schemeClr val="bg1"/>
              </a:solidFill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1DF7711-2602-4D12-B577-236F55CFE95E}"/>
              </a:ext>
            </a:extLst>
          </p:cNvPr>
          <p:cNvSpPr txBox="1"/>
          <p:nvPr/>
        </p:nvSpPr>
        <p:spPr>
          <a:xfrm>
            <a:off x="1588940" y="1278973"/>
            <a:ext cx="1261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>
                <a:solidFill>
                  <a:schemeClr val="bg1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CONVIERTE</a:t>
            </a:r>
            <a:endParaRPr lang="es-PA" dirty="0">
              <a:solidFill>
                <a:schemeClr val="bg1"/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35BC162B-7C84-4938-9060-D1F283E70056}"/>
              </a:ext>
            </a:extLst>
          </p:cNvPr>
          <p:cNvSpPr txBox="1"/>
          <p:nvPr/>
        </p:nvSpPr>
        <p:spPr>
          <a:xfrm>
            <a:off x="3181766" y="1278973"/>
            <a:ext cx="1207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>
                <a:solidFill>
                  <a:schemeClr val="bg1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GRÁFICOS</a:t>
            </a:r>
            <a:r>
              <a:rPr lang="es-PA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079C2A4F-5A2D-4DC5-AAF9-E9D10CC0CBE7}"/>
              </a:ext>
            </a:extLst>
          </p:cNvPr>
          <p:cNvSpPr/>
          <p:nvPr/>
        </p:nvSpPr>
        <p:spPr>
          <a:xfrm>
            <a:off x="225387" y="1797741"/>
            <a:ext cx="11813936" cy="48326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27" name="Rectángulo: una sola esquina cortada 26">
            <a:extLst>
              <a:ext uri="{FF2B5EF4-FFF2-40B4-BE49-F238E27FC236}">
                <a16:creationId xmlns:a16="http://schemas.microsoft.com/office/drawing/2014/main" id="{EF9BECEE-E0F6-4E3B-98AA-547BD20B2B2B}"/>
              </a:ext>
            </a:extLst>
          </p:cNvPr>
          <p:cNvSpPr/>
          <p:nvPr/>
        </p:nvSpPr>
        <p:spPr>
          <a:xfrm>
            <a:off x="337351" y="1966569"/>
            <a:ext cx="5193437" cy="654466"/>
          </a:xfrm>
          <a:prstGeom prst="snip1Rect">
            <a:avLst>
              <a:gd name="adj" fmla="val 4515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7D1188BE-AB67-469D-BF9F-C54965EF1DBA}"/>
              </a:ext>
            </a:extLst>
          </p:cNvPr>
          <p:cNvSpPr txBox="1"/>
          <p:nvPr/>
        </p:nvSpPr>
        <p:spPr>
          <a:xfrm>
            <a:off x="337351" y="1953087"/>
            <a:ext cx="5370991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s-PA" sz="4000" i="1" dirty="0">
                <a:solidFill>
                  <a:schemeClr val="bg1"/>
                </a:solidFill>
              </a:rPr>
              <a:t>GRÁFICAS DISPONIBLES</a:t>
            </a:r>
          </a:p>
        </p:txBody>
      </p:sp>
      <p:sp>
        <p:nvSpPr>
          <p:cNvPr id="30" name="Diagrama de flujo: extraer 29">
            <a:extLst>
              <a:ext uri="{FF2B5EF4-FFF2-40B4-BE49-F238E27FC236}">
                <a16:creationId xmlns:a16="http://schemas.microsoft.com/office/drawing/2014/main" id="{721C9AC7-392F-4C80-B8A6-7EB9B93CEAAE}"/>
              </a:ext>
            </a:extLst>
          </p:cNvPr>
          <p:cNvSpPr/>
          <p:nvPr/>
        </p:nvSpPr>
        <p:spPr>
          <a:xfrm rot="5400000">
            <a:off x="3428204" y="5863956"/>
            <a:ext cx="379334" cy="302692"/>
          </a:xfrm>
          <a:prstGeom prst="flowChartExtra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38" name="Flecha: pentágono 37">
            <a:extLst>
              <a:ext uri="{FF2B5EF4-FFF2-40B4-BE49-F238E27FC236}">
                <a16:creationId xmlns:a16="http://schemas.microsoft.com/office/drawing/2014/main" id="{CDE92D35-BE7C-4A37-8498-0DEB1AF28A00}"/>
              </a:ext>
            </a:extLst>
          </p:cNvPr>
          <p:cNvSpPr/>
          <p:nvPr/>
        </p:nvSpPr>
        <p:spPr>
          <a:xfrm rot="16200000">
            <a:off x="10114993" y="4622534"/>
            <a:ext cx="1850209" cy="699951"/>
          </a:xfrm>
          <a:prstGeom prst="homePlate">
            <a:avLst>
              <a:gd name="adj" fmla="val 53805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7A9D3F8-0DFE-4843-8481-F193AAAD4816}"/>
              </a:ext>
            </a:extLst>
          </p:cNvPr>
          <p:cNvSpPr txBox="1"/>
          <p:nvPr/>
        </p:nvSpPr>
        <p:spPr>
          <a:xfrm>
            <a:off x="10814474" y="4162546"/>
            <a:ext cx="4779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2000" dirty="0"/>
              <a:t>G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1C50F3CC-578F-4EB9-BE14-97F9A059CDF0}"/>
              </a:ext>
            </a:extLst>
          </p:cNvPr>
          <p:cNvSpPr txBox="1"/>
          <p:nvPr/>
        </p:nvSpPr>
        <p:spPr>
          <a:xfrm>
            <a:off x="10838967" y="5048286"/>
            <a:ext cx="4779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2000" dirty="0"/>
              <a:t>D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09162F03-7A61-4C6A-A4D5-B681BC990D91}"/>
              </a:ext>
            </a:extLst>
          </p:cNvPr>
          <p:cNvSpPr txBox="1"/>
          <p:nvPr/>
        </p:nvSpPr>
        <p:spPr>
          <a:xfrm>
            <a:off x="10837805" y="5289712"/>
            <a:ext cx="4779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2000" dirty="0"/>
              <a:t>A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796284A3-AFB0-46A5-98F1-920BDCA56E2E}"/>
              </a:ext>
            </a:extLst>
          </p:cNvPr>
          <p:cNvSpPr txBox="1"/>
          <p:nvPr/>
        </p:nvSpPr>
        <p:spPr>
          <a:xfrm>
            <a:off x="10839694" y="5521621"/>
            <a:ext cx="4779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2000" dirty="0"/>
              <a:t>R</a:t>
            </a:r>
          </a:p>
        </p:txBody>
      </p:sp>
      <p:sp>
        <p:nvSpPr>
          <p:cNvPr id="47" name="Diagrama de flujo: extraer 46">
            <a:hlinkClick r:id="rId2" action="ppaction://hlinksldjump"/>
            <a:extLst>
              <a:ext uri="{FF2B5EF4-FFF2-40B4-BE49-F238E27FC236}">
                <a16:creationId xmlns:a16="http://schemas.microsoft.com/office/drawing/2014/main" id="{46CCF881-4FF4-438B-B7DB-7140F8FB1C7C}"/>
              </a:ext>
            </a:extLst>
          </p:cNvPr>
          <p:cNvSpPr/>
          <p:nvPr/>
        </p:nvSpPr>
        <p:spPr>
          <a:xfrm rot="5400000" flipV="1">
            <a:off x="820660" y="5863834"/>
            <a:ext cx="379334" cy="302692"/>
          </a:xfrm>
          <a:prstGeom prst="flowChartExtra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pic>
        <p:nvPicPr>
          <p:cNvPr id="49" name="Marcador de contenido 48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62CD90CC-FE57-4CCC-AB1A-04E97DFE17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38" y="2768789"/>
            <a:ext cx="7417127" cy="3721178"/>
          </a:xfrm>
        </p:spPr>
      </p:pic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CCF69469-A163-47D6-98EB-B542E60AB8B2}"/>
              </a:ext>
            </a:extLst>
          </p:cNvPr>
          <p:cNvSpPr/>
          <p:nvPr/>
        </p:nvSpPr>
        <p:spPr>
          <a:xfrm>
            <a:off x="8356002" y="2766925"/>
            <a:ext cx="3542190" cy="2208136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 dirty="0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46487046-B7BD-4494-BC7C-DB19C192D51C}"/>
              </a:ext>
            </a:extLst>
          </p:cNvPr>
          <p:cNvSpPr txBox="1"/>
          <p:nvPr/>
        </p:nvSpPr>
        <p:spPr>
          <a:xfrm>
            <a:off x="8639858" y="2947979"/>
            <a:ext cx="3000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dirty="0">
                <a:solidFill>
                  <a:schemeClr val="bg1"/>
                </a:solidFill>
              </a:rPr>
              <a:t>PRESUPUESTO DE LAS INSTITUCIONES PANAMEÑAS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7AA0A78E-D22A-43EA-8159-9AF5BA58DCAD}"/>
              </a:ext>
            </a:extLst>
          </p:cNvPr>
          <p:cNvSpPr txBox="1"/>
          <p:nvPr/>
        </p:nvSpPr>
        <p:spPr>
          <a:xfrm>
            <a:off x="8606328" y="3719613"/>
            <a:ext cx="30006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>
                <a:solidFill>
                  <a:schemeClr val="bg1"/>
                </a:solidFill>
              </a:rPr>
              <a:t>DATOS EXTRAIDOS DEL  PORTAL DE DATOS ABIERTOS</a:t>
            </a:r>
          </a:p>
          <a:p>
            <a:r>
              <a:rPr lang="es-PA" dirty="0">
                <a:solidFill>
                  <a:schemeClr val="bg1"/>
                </a:solidFill>
              </a:rPr>
              <a:t>DE PANAMÁ</a:t>
            </a:r>
          </a:p>
        </p:txBody>
      </p:sp>
      <p:sp>
        <p:nvSpPr>
          <p:cNvPr id="53" name="Diagrama de flujo: extraer 52">
            <a:hlinkClick r:id="rId6" action="ppaction://hlinksldjump"/>
            <a:extLst>
              <a:ext uri="{FF2B5EF4-FFF2-40B4-BE49-F238E27FC236}">
                <a16:creationId xmlns:a16="http://schemas.microsoft.com/office/drawing/2014/main" id="{FAB67DC4-75FA-42E5-B50A-04C36CBEF3E6}"/>
              </a:ext>
            </a:extLst>
          </p:cNvPr>
          <p:cNvSpPr/>
          <p:nvPr/>
        </p:nvSpPr>
        <p:spPr>
          <a:xfrm rot="5400000">
            <a:off x="10023171" y="5401063"/>
            <a:ext cx="821686" cy="852965"/>
          </a:xfrm>
          <a:prstGeom prst="flowChartExtract">
            <a:avLst/>
          </a:prstGeom>
          <a:solidFill>
            <a:schemeClr val="accent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160785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E25331-201E-47FA-820E-B72F9E428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24CB2D4D-5A7A-447B-AF8D-3DE8BEC33BD4}"/>
              </a:ext>
            </a:extLst>
          </p:cNvPr>
          <p:cNvSpPr/>
          <p:nvPr/>
        </p:nvSpPr>
        <p:spPr>
          <a:xfrm>
            <a:off x="0" y="-3717"/>
            <a:ext cx="12192000" cy="1756279"/>
          </a:xfrm>
          <a:prstGeom prst="roundRect">
            <a:avLst>
              <a:gd name="adj" fmla="val 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1A6B5D1-C5DC-4D31-A258-6EA62568AEEF}"/>
              </a:ext>
            </a:extLst>
          </p:cNvPr>
          <p:cNvSpPr/>
          <p:nvPr/>
        </p:nvSpPr>
        <p:spPr>
          <a:xfrm>
            <a:off x="-20116" y="1162975"/>
            <a:ext cx="12192001" cy="5695025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3E460EA-2E8D-4255-A3DF-BF9B3D512677}"/>
              </a:ext>
            </a:extLst>
          </p:cNvPr>
          <p:cNvSpPr/>
          <p:nvPr/>
        </p:nvSpPr>
        <p:spPr>
          <a:xfrm>
            <a:off x="-2" y="1106963"/>
            <a:ext cx="12191999" cy="577048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12AF04F-8BEA-410A-9732-2609F58D2458}"/>
              </a:ext>
            </a:extLst>
          </p:cNvPr>
          <p:cNvSpPr/>
          <p:nvPr/>
        </p:nvSpPr>
        <p:spPr>
          <a:xfrm>
            <a:off x="-6" y="1116955"/>
            <a:ext cx="10138299" cy="561378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16" name="Rectángulo: una sola esquina cortada 15">
            <a:extLst>
              <a:ext uri="{FF2B5EF4-FFF2-40B4-BE49-F238E27FC236}">
                <a16:creationId xmlns:a16="http://schemas.microsoft.com/office/drawing/2014/main" id="{F1A285EE-17C7-41B9-88D1-ED1835AA0F8A}"/>
              </a:ext>
            </a:extLst>
          </p:cNvPr>
          <p:cNvSpPr/>
          <p:nvPr/>
        </p:nvSpPr>
        <p:spPr>
          <a:xfrm>
            <a:off x="175148" y="268849"/>
            <a:ext cx="3533312" cy="577048"/>
          </a:xfrm>
          <a:prstGeom prst="snip1Rect">
            <a:avLst>
              <a:gd name="adj" fmla="val 3924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015B610-0632-4710-8BAE-AEC7962BF0D4}"/>
              </a:ext>
            </a:extLst>
          </p:cNvPr>
          <p:cNvSpPr txBox="1"/>
          <p:nvPr/>
        </p:nvSpPr>
        <p:spPr>
          <a:xfrm>
            <a:off x="158326" y="82896"/>
            <a:ext cx="9374819" cy="101566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PA" sz="6000" i="1" dirty="0">
                <a:solidFill>
                  <a:schemeClr val="bg1"/>
                </a:solidFill>
              </a:rPr>
              <a:t>DATAEASY</a:t>
            </a:r>
          </a:p>
        </p:txBody>
      </p:sp>
      <p:sp>
        <p:nvSpPr>
          <p:cNvPr id="8" name="Rectángulo: una sola esquina cortada 7">
            <a:extLst>
              <a:ext uri="{FF2B5EF4-FFF2-40B4-BE49-F238E27FC236}">
                <a16:creationId xmlns:a16="http://schemas.microsoft.com/office/drawing/2014/main" id="{00534A2F-E3B3-4723-B904-3AEA72772728}"/>
              </a:ext>
            </a:extLst>
          </p:cNvPr>
          <p:cNvSpPr/>
          <p:nvPr/>
        </p:nvSpPr>
        <p:spPr>
          <a:xfrm>
            <a:off x="10262586" y="1198833"/>
            <a:ext cx="736847" cy="401400"/>
          </a:xfrm>
          <a:prstGeom prst="snip1Rect">
            <a:avLst>
              <a:gd name="adj" fmla="val 5000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 dirty="0"/>
          </a:p>
        </p:txBody>
      </p:sp>
      <p:grpSp>
        <p:nvGrpSpPr>
          <p:cNvPr id="9" name="Google Shape;610;p42">
            <a:extLst>
              <a:ext uri="{FF2B5EF4-FFF2-40B4-BE49-F238E27FC236}">
                <a16:creationId xmlns:a16="http://schemas.microsoft.com/office/drawing/2014/main" id="{20F130E4-530C-469C-8BAA-C3524AE1A514}"/>
              </a:ext>
            </a:extLst>
          </p:cNvPr>
          <p:cNvGrpSpPr/>
          <p:nvPr/>
        </p:nvGrpSpPr>
        <p:grpSpPr>
          <a:xfrm>
            <a:off x="10425533" y="1220453"/>
            <a:ext cx="342881" cy="350068"/>
            <a:chOff x="3951850" y="2985350"/>
            <a:chExt cx="407950" cy="416500"/>
          </a:xfrm>
        </p:grpSpPr>
        <p:sp>
          <p:nvSpPr>
            <p:cNvPr id="10" name="Google Shape;611;p42">
              <a:extLst>
                <a:ext uri="{FF2B5EF4-FFF2-40B4-BE49-F238E27FC236}">
                  <a16:creationId xmlns:a16="http://schemas.microsoft.com/office/drawing/2014/main" id="{E1EE6C65-49A3-420B-956D-C16A3F693B6C}"/>
                </a:ext>
              </a:extLst>
            </p:cNvPr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12;p42">
              <a:extLst>
                <a:ext uri="{FF2B5EF4-FFF2-40B4-BE49-F238E27FC236}">
                  <a16:creationId xmlns:a16="http://schemas.microsoft.com/office/drawing/2014/main" id="{A514D781-B97E-4D19-87E0-9534826B4C84}"/>
                </a:ext>
              </a:extLst>
            </p:cNvPr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613;p42">
              <a:extLst>
                <a:ext uri="{FF2B5EF4-FFF2-40B4-BE49-F238E27FC236}">
                  <a16:creationId xmlns:a16="http://schemas.microsoft.com/office/drawing/2014/main" id="{08751CD9-2655-442B-9904-7F4C62B3ED82}"/>
                </a:ext>
              </a:extLst>
            </p:cNvPr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14;p42">
              <a:extLst>
                <a:ext uri="{FF2B5EF4-FFF2-40B4-BE49-F238E27FC236}">
                  <a16:creationId xmlns:a16="http://schemas.microsoft.com/office/drawing/2014/main" id="{C2B70D59-FDAE-4B47-8CE2-36A6028568BE}"/>
                </a:ext>
              </a:extLst>
            </p:cNvPr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Rectángulo: una sola esquina cortada 13">
            <a:extLst>
              <a:ext uri="{FF2B5EF4-FFF2-40B4-BE49-F238E27FC236}">
                <a16:creationId xmlns:a16="http://schemas.microsoft.com/office/drawing/2014/main" id="{EF098A3B-61BD-41D8-BB83-0DF4D3AAE297}"/>
              </a:ext>
            </a:extLst>
          </p:cNvPr>
          <p:cNvSpPr/>
          <p:nvPr/>
        </p:nvSpPr>
        <p:spPr>
          <a:xfrm>
            <a:off x="11412544" y="1198833"/>
            <a:ext cx="736847" cy="401400"/>
          </a:xfrm>
          <a:prstGeom prst="snip1Rect">
            <a:avLst>
              <a:gd name="adj" fmla="val 5000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15" name="Google Shape;588;p42">
            <a:extLst>
              <a:ext uri="{FF2B5EF4-FFF2-40B4-BE49-F238E27FC236}">
                <a16:creationId xmlns:a16="http://schemas.microsoft.com/office/drawing/2014/main" id="{9EB84DB4-014C-45E3-B751-289C3F967EAC}"/>
              </a:ext>
            </a:extLst>
          </p:cNvPr>
          <p:cNvSpPr/>
          <p:nvPr/>
        </p:nvSpPr>
        <p:spPr>
          <a:xfrm>
            <a:off x="11606981" y="1226599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</a:endParaRPr>
          </a:p>
        </p:txBody>
      </p:sp>
      <p:sp>
        <p:nvSpPr>
          <p:cNvPr id="18" name="Rectángulo: una sola esquina cortada 17">
            <a:extLst>
              <a:ext uri="{FF2B5EF4-FFF2-40B4-BE49-F238E27FC236}">
                <a16:creationId xmlns:a16="http://schemas.microsoft.com/office/drawing/2014/main" id="{6F2473C4-3DE6-4E3A-8417-D0B77400FA93}"/>
              </a:ext>
            </a:extLst>
          </p:cNvPr>
          <p:cNvSpPr/>
          <p:nvPr/>
        </p:nvSpPr>
        <p:spPr>
          <a:xfrm>
            <a:off x="175148" y="1214305"/>
            <a:ext cx="1207363" cy="362364"/>
          </a:xfrm>
          <a:prstGeom prst="snip1Rect">
            <a:avLst>
              <a:gd name="adj" fmla="val 5000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19" name="Rectángulo: una sola esquina cortada 18">
            <a:extLst>
              <a:ext uri="{FF2B5EF4-FFF2-40B4-BE49-F238E27FC236}">
                <a16:creationId xmlns:a16="http://schemas.microsoft.com/office/drawing/2014/main" id="{74EDEB70-01C1-447A-8671-3A8BAC0424BB}"/>
              </a:ext>
            </a:extLst>
          </p:cNvPr>
          <p:cNvSpPr/>
          <p:nvPr/>
        </p:nvSpPr>
        <p:spPr>
          <a:xfrm>
            <a:off x="1634425" y="1215786"/>
            <a:ext cx="1333939" cy="362364"/>
          </a:xfrm>
          <a:prstGeom prst="snip1Rect">
            <a:avLst>
              <a:gd name="adj" fmla="val 5000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20" name="Rectángulo: una sola esquina cortada 19">
            <a:extLst>
              <a:ext uri="{FF2B5EF4-FFF2-40B4-BE49-F238E27FC236}">
                <a16:creationId xmlns:a16="http://schemas.microsoft.com/office/drawing/2014/main" id="{8D9D959E-B857-4646-A1CA-6EC939E275E2}"/>
              </a:ext>
            </a:extLst>
          </p:cNvPr>
          <p:cNvSpPr/>
          <p:nvPr/>
        </p:nvSpPr>
        <p:spPr>
          <a:xfrm>
            <a:off x="3218137" y="1214305"/>
            <a:ext cx="1207363" cy="362364"/>
          </a:xfrm>
          <a:prstGeom prst="snip1Rect">
            <a:avLst>
              <a:gd name="adj" fmla="val 4510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BFC8BF5-F7C7-4A3E-9A03-696A26C7426C}"/>
              </a:ext>
            </a:extLst>
          </p:cNvPr>
          <p:cNvSpPr txBox="1"/>
          <p:nvPr/>
        </p:nvSpPr>
        <p:spPr>
          <a:xfrm>
            <a:off x="206429" y="1278973"/>
            <a:ext cx="106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lang="es-PA" dirty="0">
              <a:solidFill>
                <a:schemeClr val="bg1"/>
              </a:solidFill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1DF7711-2602-4D12-B577-236F55CFE95E}"/>
              </a:ext>
            </a:extLst>
          </p:cNvPr>
          <p:cNvSpPr txBox="1"/>
          <p:nvPr/>
        </p:nvSpPr>
        <p:spPr>
          <a:xfrm>
            <a:off x="1588940" y="1278973"/>
            <a:ext cx="1261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>
                <a:solidFill>
                  <a:schemeClr val="bg1"/>
                </a:solidFill>
              </a:rPr>
              <a:t>CONVIERTE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35BC162B-7C84-4938-9060-D1F283E70056}"/>
              </a:ext>
            </a:extLst>
          </p:cNvPr>
          <p:cNvSpPr txBox="1"/>
          <p:nvPr/>
        </p:nvSpPr>
        <p:spPr>
          <a:xfrm>
            <a:off x="3181766" y="1278973"/>
            <a:ext cx="1207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>
                <a:solidFill>
                  <a:schemeClr val="bg1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GRÁFICOS</a:t>
            </a:r>
            <a:endParaRPr lang="es-PA" dirty="0">
              <a:solidFill>
                <a:schemeClr val="bg1"/>
              </a:solidFill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079C2A4F-5A2D-4DC5-AAF9-E9D10CC0CBE7}"/>
              </a:ext>
            </a:extLst>
          </p:cNvPr>
          <p:cNvSpPr/>
          <p:nvPr/>
        </p:nvSpPr>
        <p:spPr>
          <a:xfrm>
            <a:off x="225387" y="1797741"/>
            <a:ext cx="11813936" cy="48326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27" name="Rectángulo: una sola esquina cortada 26">
            <a:extLst>
              <a:ext uri="{FF2B5EF4-FFF2-40B4-BE49-F238E27FC236}">
                <a16:creationId xmlns:a16="http://schemas.microsoft.com/office/drawing/2014/main" id="{EF9BECEE-E0F6-4E3B-98AA-547BD20B2B2B}"/>
              </a:ext>
            </a:extLst>
          </p:cNvPr>
          <p:cNvSpPr/>
          <p:nvPr/>
        </p:nvSpPr>
        <p:spPr>
          <a:xfrm>
            <a:off x="337351" y="1966569"/>
            <a:ext cx="5193437" cy="654466"/>
          </a:xfrm>
          <a:prstGeom prst="snip1Rect">
            <a:avLst>
              <a:gd name="adj" fmla="val 4515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7D1188BE-AB67-469D-BF9F-C54965EF1DBA}"/>
              </a:ext>
            </a:extLst>
          </p:cNvPr>
          <p:cNvSpPr txBox="1"/>
          <p:nvPr/>
        </p:nvSpPr>
        <p:spPr>
          <a:xfrm>
            <a:off x="337351" y="1953087"/>
            <a:ext cx="5370991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s-PA" sz="4000" i="1" dirty="0">
                <a:solidFill>
                  <a:schemeClr val="bg1"/>
                </a:solidFill>
              </a:rPr>
              <a:t>GRÁFICAS DISPONIBLES</a:t>
            </a:r>
          </a:p>
        </p:txBody>
      </p:sp>
      <p:sp>
        <p:nvSpPr>
          <p:cNvPr id="30" name="Diagrama de flujo: extraer 29">
            <a:extLst>
              <a:ext uri="{FF2B5EF4-FFF2-40B4-BE49-F238E27FC236}">
                <a16:creationId xmlns:a16="http://schemas.microsoft.com/office/drawing/2014/main" id="{721C9AC7-392F-4C80-B8A6-7EB9B93CEAAE}"/>
              </a:ext>
            </a:extLst>
          </p:cNvPr>
          <p:cNvSpPr/>
          <p:nvPr/>
        </p:nvSpPr>
        <p:spPr>
          <a:xfrm rot="5400000">
            <a:off x="3428204" y="5863956"/>
            <a:ext cx="379334" cy="302692"/>
          </a:xfrm>
          <a:prstGeom prst="flowChartExtra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38" name="Flecha: pentágono 37">
            <a:extLst>
              <a:ext uri="{FF2B5EF4-FFF2-40B4-BE49-F238E27FC236}">
                <a16:creationId xmlns:a16="http://schemas.microsoft.com/office/drawing/2014/main" id="{CDE92D35-BE7C-4A37-8498-0DEB1AF28A00}"/>
              </a:ext>
            </a:extLst>
          </p:cNvPr>
          <p:cNvSpPr/>
          <p:nvPr/>
        </p:nvSpPr>
        <p:spPr>
          <a:xfrm rot="16200000">
            <a:off x="10114993" y="4622534"/>
            <a:ext cx="1850209" cy="699951"/>
          </a:xfrm>
          <a:prstGeom prst="homePlate">
            <a:avLst>
              <a:gd name="adj" fmla="val 53805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7A9D3F8-0DFE-4843-8481-F193AAAD4816}"/>
              </a:ext>
            </a:extLst>
          </p:cNvPr>
          <p:cNvSpPr txBox="1"/>
          <p:nvPr/>
        </p:nvSpPr>
        <p:spPr>
          <a:xfrm>
            <a:off x="10814474" y="4162546"/>
            <a:ext cx="4779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2000" dirty="0"/>
              <a:t>G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1C50F3CC-578F-4EB9-BE14-97F9A059CDF0}"/>
              </a:ext>
            </a:extLst>
          </p:cNvPr>
          <p:cNvSpPr txBox="1"/>
          <p:nvPr/>
        </p:nvSpPr>
        <p:spPr>
          <a:xfrm>
            <a:off x="10838967" y="5048286"/>
            <a:ext cx="4779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2000" dirty="0"/>
              <a:t>D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09162F03-7A61-4C6A-A4D5-B681BC990D91}"/>
              </a:ext>
            </a:extLst>
          </p:cNvPr>
          <p:cNvSpPr txBox="1"/>
          <p:nvPr/>
        </p:nvSpPr>
        <p:spPr>
          <a:xfrm>
            <a:off x="10837805" y="5289712"/>
            <a:ext cx="4779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2000" dirty="0"/>
              <a:t>A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796284A3-AFB0-46A5-98F1-920BDCA56E2E}"/>
              </a:ext>
            </a:extLst>
          </p:cNvPr>
          <p:cNvSpPr txBox="1"/>
          <p:nvPr/>
        </p:nvSpPr>
        <p:spPr>
          <a:xfrm>
            <a:off x="10839694" y="5521621"/>
            <a:ext cx="4779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2000" dirty="0"/>
              <a:t>R</a:t>
            </a:r>
          </a:p>
        </p:txBody>
      </p:sp>
      <p:sp>
        <p:nvSpPr>
          <p:cNvPr id="47" name="Diagrama de flujo: extraer 46">
            <a:hlinkClick r:id="rId2" action="ppaction://hlinksldjump"/>
            <a:extLst>
              <a:ext uri="{FF2B5EF4-FFF2-40B4-BE49-F238E27FC236}">
                <a16:creationId xmlns:a16="http://schemas.microsoft.com/office/drawing/2014/main" id="{46CCF881-4FF4-438B-B7DB-7140F8FB1C7C}"/>
              </a:ext>
            </a:extLst>
          </p:cNvPr>
          <p:cNvSpPr/>
          <p:nvPr/>
        </p:nvSpPr>
        <p:spPr>
          <a:xfrm rot="5400000" flipV="1">
            <a:off x="820660" y="5863834"/>
            <a:ext cx="379334" cy="302692"/>
          </a:xfrm>
          <a:prstGeom prst="flowChartExtra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pic>
        <p:nvPicPr>
          <p:cNvPr id="49" name="Marcador de contenido 48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62CD90CC-FE57-4CCC-AB1A-04E97DFE17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38" y="2768789"/>
            <a:ext cx="7417127" cy="3721178"/>
          </a:xfrm>
        </p:spPr>
      </p:pic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CCF69469-A163-47D6-98EB-B542E60AB8B2}"/>
              </a:ext>
            </a:extLst>
          </p:cNvPr>
          <p:cNvSpPr/>
          <p:nvPr/>
        </p:nvSpPr>
        <p:spPr>
          <a:xfrm>
            <a:off x="8356002" y="2766925"/>
            <a:ext cx="3542190" cy="2208136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 dirty="0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46487046-B7BD-4494-BC7C-DB19C192D51C}"/>
              </a:ext>
            </a:extLst>
          </p:cNvPr>
          <p:cNvSpPr txBox="1"/>
          <p:nvPr/>
        </p:nvSpPr>
        <p:spPr>
          <a:xfrm>
            <a:off x="8639858" y="2947979"/>
            <a:ext cx="3000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dirty="0">
                <a:solidFill>
                  <a:schemeClr val="bg1"/>
                </a:solidFill>
              </a:rPr>
              <a:t>PRESUPUESTO DE LAS INSTITUCIONES PANAMEÑAS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7AA0A78E-D22A-43EA-8159-9AF5BA58DCAD}"/>
              </a:ext>
            </a:extLst>
          </p:cNvPr>
          <p:cNvSpPr txBox="1"/>
          <p:nvPr/>
        </p:nvSpPr>
        <p:spPr>
          <a:xfrm>
            <a:off x="8606328" y="3719613"/>
            <a:ext cx="30006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>
                <a:solidFill>
                  <a:schemeClr val="bg1"/>
                </a:solidFill>
              </a:rPr>
              <a:t>DATOS EXTRAIDOS DEL  PORTAL DE DATOS ABIERTOS</a:t>
            </a:r>
          </a:p>
          <a:p>
            <a:r>
              <a:rPr lang="es-PA" dirty="0">
                <a:solidFill>
                  <a:schemeClr val="bg1"/>
                </a:solidFill>
              </a:rPr>
              <a:t>DE PANAMÁ</a:t>
            </a:r>
          </a:p>
        </p:txBody>
      </p:sp>
      <p:sp>
        <p:nvSpPr>
          <p:cNvPr id="53" name="Diagrama de flujo: extraer 52">
            <a:hlinkClick r:id="rId5" action="ppaction://hlinksldjump"/>
            <a:extLst>
              <a:ext uri="{FF2B5EF4-FFF2-40B4-BE49-F238E27FC236}">
                <a16:creationId xmlns:a16="http://schemas.microsoft.com/office/drawing/2014/main" id="{FAB67DC4-75FA-42E5-B50A-04C36CBEF3E6}"/>
              </a:ext>
            </a:extLst>
          </p:cNvPr>
          <p:cNvSpPr/>
          <p:nvPr/>
        </p:nvSpPr>
        <p:spPr>
          <a:xfrm rot="5400000">
            <a:off x="10023171" y="5401063"/>
            <a:ext cx="821686" cy="852965"/>
          </a:xfrm>
          <a:prstGeom prst="flowChartExtract">
            <a:avLst/>
          </a:prstGeom>
          <a:solidFill>
            <a:schemeClr val="accent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3" name="Rectángulo: una sola esquina cortada 2">
            <a:extLst>
              <a:ext uri="{FF2B5EF4-FFF2-40B4-BE49-F238E27FC236}">
                <a16:creationId xmlns:a16="http://schemas.microsoft.com/office/drawing/2014/main" id="{CEF4C092-4A5D-4FBB-AF2E-A386F6CA906C}"/>
              </a:ext>
            </a:extLst>
          </p:cNvPr>
          <p:cNvSpPr/>
          <p:nvPr/>
        </p:nvSpPr>
        <p:spPr>
          <a:xfrm>
            <a:off x="3218137" y="1564375"/>
            <a:ext cx="1207363" cy="1566026"/>
          </a:xfrm>
          <a:prstGeom prst="snip1Rect">
            <a:avLst/>
          </a:prstGeom>
          <a:effectLst>
            <a:softEdge rad="3175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581F87B2-1A86-4EEF-A695-B193A24B3BC8}"/>
              </a:ext>
            </a:extLst>
          </p:cNvPr>
          <p:cNvSpPr/>
          <p:nvPr/>
        </p:nvSpPr>
        <p:spPr>
          <a:xfrm>
            <a:off x="3218136" y="1907907"/>
            <a:ext cx="1207363" cy="311323"/>
          </a:xfrm>
          <a:prstGeom prst="rect">
            <a:avLst/>
          </a:prstGeom>
          <a:solidFill>
            <a:schemeClr val="accent4"/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28" name="CuadroTexto 27">
            <a:hlinkClick r:id="rId6" action="ppaction://hlinksldjump"/>
            <a:extLst>
              <a:ext uri="{FF2B5EF4-FFF2-40B4-BE49-F238E27FC236}">
                <a16:creationId xmlns:a16="http://schemas.microsoft.com/office/drawing/2014/main" id="{A054666E-2873-4C5D-A689-72A5261736E7}"/>
              </a:ext>
            </a:extLst>
          </p:cNvPr>
          <p:cNvSpPr txBox="1"/>
          <p:nvPr/>
        </p:nvSpPr>
        <p:spPr>
          <a:xfrm>
            <a:off x="3218137" y="1926631"/>
            <a:ext cx="1069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IDAAN</a:t>
            </a:r>
            <a:endParaRPr lang="es-PA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D1EDB405-BAEA-4233-A332-F40DBB37E0D8}"/>
              </a:ext>
            </a:extLst>
          </p:cNvPr>
          <p:cNvSpPr/>
          <p:nvPr/>
        </p:nvSpPr>
        <p:spPr>
          <a:xfrm>
            <a:off x="3215625" y="2273680"/>
            <a:ext cx="1207363" cy="311323"/>
          </a:xfrm>
          <a:prstGeom prst="rect">
            <a:avLst/>
          </a:prstGeom>
          <a:solidFill>
            <a:schemeClr val="accent4"/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6" name="CuadroTexto 45">
            <a:hlinkClick r:id="rId3" action="ppaction://hlinksldjump"/>
            <a:extLst>
              <a:ext uri="{FF2B5EF4-FFF2-40B4-BE49-F238E27FC236}">
                <a16:creationId xmlns:a16="http://schemas.microsoft.com/office/drawing/2014/main" id="{846A41E1-3DC2-4DB9-83FC-BB051B205788}"/>
              </a:ext>
            </a:extLst>
          </p:cNvPr>
          <p:cNvSpPr txBox="1"/>
          <p:nvPr/>
        </p:nvSpPr>
        <p:spPr>
          <a:xfrm>
            <a:off x="3209259" y="2267234"/>
            <a:ext cx="1104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sz="1600" dirty="0"/>
              <a:t>GOBIERNO</a:t>
            </a:r>
          </a:p>
        </p:txBody>
      </p:sp>
    </p:spTree>
    <p:extLst>
      <p:ext uri="{BB962C8B-B14F-4D97-AF65-F5344CB8AC3E}">
        <p14:creationId xmlns:p14="http://schemas.microsoft.com/office/powerpoint/2010/main" val="898731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E25331-201E-47FA-820E-B72F9E428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24CB2D4D-5A7A-447B-AF8D-3DE8BEC33BD4}"/>
              </a:ext>
            </a:extLst>
          </p:cNvPr>
          <p:cNvSpPr/>
          <p:nvPr/>
        </p:nvSpPr>
        <p:spPr>
          <a:xfrm>
            <a:off x="0" y="-3717"/>
            <a:ext cx="12192000" cy="1756279"/>
          </a:xfrm>
          <a:prstGeom prst="roundRect">
            <a:avLst>
              <a:gd name="adj" fmla="val 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1A6B5D1-C5DC-4D31-A258-6EA62568AEEF}"/>
              </a:ext>
            </a:extLst>
          </p:cNvPr>
          <p:cNvSpPr/>
          <p:nvPr/>
        </p:nvSpPr>
        <p:spPr>
          <a:xfrm>
            <a:off x="-1" y="1162975"/>
            <a:ext cx="12192001" cy="5695025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3E460EA-2E8D-4255-A3DF-BF9B3D512677}"/>
              </a:ext>
            </a:extLst>
          </p:cNvPr>
          <p:cNvSpPr/>
          <p:nvPr/>
        </p:nvSpPr>
        <p:spPr>
          <a:xfrm>
            <a:off x="-2" y="1106963"/>
            <a:ext cx="12191999" cy="577048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12AF04F-8BEA-410A-9732-2609F58D2458}"/>
              </a:ext>
            </a:extLst>
          </p:cNvPr>
          <p:cNvSpPr/>
          <p:nvPr/>
        </p:nvSpPr>
        <p:spPr>
          <a:xfrm>
            <a:off x="-6" y="1116955"/>
            <a:ext cx="10138299" cy="561378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16" name="Rectángulo: una sola esquina cortada 15">
            <a:extLst>
              <a:ext uri="{FF2B5EF4-FFF2-40B4-BE49-F238E27FC236}">
                <a16:creationId xmlns:a16="http://schemas.microsoft.com/office/drawing/2014/main" id="{F1A285EE-17C7-41B9-88D1-ED1835AA0F8A}"/>
              </a:ext>
            </a:extLst>
          </p:cNvPr>
          <p:cNvSpPr/>
          <p:nvPr/>
        </p:nvSpPr>
        <p:spPr>
          <a:xfrm>
            <a:off x="175148" y="268849"/>
            <a:ext cx="3533312" cy="577048"/>
          </a:xfrm>
          <a:prstGeom prst="snip1Rect">
            <a:avLst>
              <a:gd name="adj" fmla="val 3924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015B610-0632-4710-8BAE-AEC7962BF0D4}"/>
              </a:ext>
            </a:extLst>
          </p:cNvPr>
          <p:cNvSpPr txBox="1"/>
          <p:nvPr/>
        </p:nvSpPr>
        <p:spPr>
          <a:xfrm>
            <a:off x="158326" y="82896"/>
            <a:ext cx="9374819" cy="101566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PA" sz="6000" i="1" dirty="0">
                <a:solidFill>
                  <a:schemeClr val="bg1"/>
                </a:solidFill>
              </a:rPr>
              <a:t>DATAEASY</a:t>
            </a:r>
          </a:p>
        </p:txBody>
      </p:sp>
      <p:sp>
        <p:nvSpPr>
          <p:cNvPr id="8" name="Rectángulo: una sola esquina cortada 7">
            <a:extLst>
              <a:ext uri="{FF2B5EF4-FFF2-40B4-BE49-F238E27FC236}">
                <a16:creationId xmlns:a16="http://schemas.microsoft.com/office/drawing/2014/main" id="{00534A2F-E3B3-4723-B904-3AEA72772728}"/>
              </a:ext>
            </a:extLst>
          </p:cNvPr>
          <p:cNvSpPr/>
          <p:nvPr/>
        </p:nvSpPr>
        <p:spPr>
          <a:xfrm>
            <a:off x="10262586" y="1198833"/>
            <a:ext cx="736847" cy="401400"/>
          </a:xfrm>
          <a:prstGeom prst="snip1Rect">
            <a:avLst>
              <a:gd name="adj" fmla="val 5000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 dirty="0"/>
          </a:p>
        </p:txBody>
      </p:sp>
      <p:grpSp>
        <p:nvGrpSpPr>
          <p:cNvPr id="9" name="Google Shape;610;p42">
            <a:extLst>
              <a:ext uri="{FF2B5EF4-FFF2-40B4-BE49-F238E27FC236}">
                <a16:creationId xmlns:a16="http://schemas.microsoft.com/office/drawing/2014/main" id="{20F130E4-530C-469C-8BAA-C3524AE1A514}"/>
              </a:ext>
            </a:extLst>
          </p:cNvPr>
          <p:cNvGrpSpPr/>
          <p:nvPr/>
        </p:nvGrpSpPr>
        <p:grpSpPr>
          <a:xfrm>
            <a:off x="10425533" y="1220453"/>
            <a:ext cx="342881" cy="350068"/>
            <a:chOff x="3951850" y="2985350"/>
            <a:chExt cx="407950" cy="416500"/>
          </a:xfrm>
        </p:grpSpPr>
        <p:sp>
          <p:nvSpPr>
            <p:cNvPr id="10" name="Google Shape;611;p42">
              <a:extLst>
                <a:ext uri="{FF2B5EF4-FFF2-40B4-BE49-F238E27FC236}">
                  <a16:creationId xmlns:a16="http://schemas.microsoft.com/office/drawing/2014/main" id="{E1EE6C65-49A3-420B-956D-C16A3F693B6C}"/>
                </a:ext>
              </a:extLst>
            </p:cNvPr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12;p42">
              <a:extLst>
                <a:ext uri="{FF2B5EF4-FFF2-40B4-BE49-F238E27FC236}">
                  <a16:creationId xmlns:a16="http://schemas.microsoft.com/office/drawing/2014/main" id="{A514D781-B97E-4D19-87E0-9534826B4C84}"/>
                </a:ext>
              </a:extLst>
            </p:cNvPr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613;p42">
              <a:extLst>
                <a:ext uri="{FF2B5EF4-FFF2-40B4-BE49-F238E27FC236}">
                  <a16:creationId xmlns:a16="http://schemas.microsoft.com/office/drawing/2014/main" id="{08751CD9-2655-442B-9904-7F4C62B3ED82}"/>
                </a:ext>
              </a:extLst>
            </p:cNvPr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14;p42">
              <a:extLst>
                <a:ext uri="{FF2B5EF4-FFF2-40B4-BE49-F238E27FC236}">
                  <a16:creationId xmlns:a16="http://schemas.microsoft.com/office/drawing/2014/main" id="{C2B70D59-FDAE-4B47-8CE2-36A6028568BE}"/>
                </a:ext>
              </a:extLst>
            </p:cNvPr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Rectángulo: una sola esquina cortada 13">
            <a:extLst>
              <a:ext uri="{FF2B5EF4-FFF2-40B4-BE49-F238E27FC236}">
                <a16:creationId xmlns:a16="http://schemas.microsoft.com/office/drawing/2014/main" id="{EF098A3B-61BD-41D8-BB83-0DF4D3AAE297}"/>
              </a:ext>
            </a:extLst>
          </p:cNvPr>
          <p:cNvSpPr/>
          <p:nvPr/>
        </p:nvSpPr>
        <p:spPr>
          <a:xfrm>
            <a:off x="11412544" y="1198833"/>
            <a:ext cx="736847" cy="401400"/>
          </a:xfrm>
          <a:prstGeom prst="snip1Rect">
            <a:avLst>
              <a:gd name="adj" fmla="val 5000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15" name="Google Shape;588;p42">
            <a:extLst>
              <a:ext uri="{FF2B5EF4-FFF2-40B4-BE49-F238E27FC236}">
                <a16:creationId xmlns:a16="http://schemas.microsoft.com/office/drawing/2014/main" id="{9EB84DB4-014C-45E3-B751-289C3F967EAC}"/>
              </a:ext>
            </a:extLst>
          </p:cNvPr>
          <p:cNvSpPr/>
          <p:nvPr/>
        </p:nvSpPr>
        <p:spPr>
          <a:xfrm>
            <a:off x="11606981" y="1226599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</a:endParaRPr>
          </a:p>
        </p:txBody>
      </p:sp>
      <p:sp>
        <p:nvSpPr>
          <p:cNvPr id="18" name="Rectángulo: una sola esquina cortada 17">
            <a:extLst>
              <a:ext uri="{FF2B5EF4-FFF2-40B4-BE49-F238E27FC236}">
                <a16:creationId xmlns:a16="http://schemas.microsoft.com/office/drawing/2014/main" id="{6F2473C4-3DE6-4E3A-8417-D0B77400FA93}"/>
              </a:ext>
            </a:extLst>
          </p:cNvPr>
          <p:cNvSpPr/>
          <p:nvPr/>
        </p:nvSpPr>
        <p:spPr>
          <a:xfrm>
            <a:off x="175148" y="1214305"/>
            <a:ext cx="1207363" cy="362364"/>
          </a:xfrm>
          <a:prstGeom prst="snip1Rect">
            <a:avLst>
              <a:gd name="adj" fmla="val 5000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19" name="Rectángulo: una sola esquina cortada 18">
            <a:extLst>
              <a:ext uri="{FF2B5EF4-FFF2-40B4-BE49-F238E27FC236}">
                <a16:creationId xmlns:a16="http://schemas.microsoft.com/office/drawing/2014/main" id="{74EDEB70-01C1-447A-8671-3A8BAC0424BB}"/>
              </a:ext>
            </a:extLst>
          </p:cNvPr>
          <p:cNvSpPr/>
          <p:nvPr/>
        </p:nvSpPr>
        <p:spPr>
          <a:xfrm>
            <a:off x="1634425" y="1215786"/>
            <a:ext cx="1333939" cy="362364"/>
          </a:xfrm>
          <a:prstGeom prst="snip1Rect">
            <a:avLst>
              <a:gd name="adj" fmla="val 5000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20" name="Rectángulo: una sola esquina cortada 19">
            <a:extLst>
              <a:ext uri="{FF2B5EF4-FFF2-40B4-BE49-F238E27FC236}">
                <a16:creationId xmlns:a16="http://schemas.microsoft.com/office/drawing/2014/main" id="{8D9D959E-B857-4646-A1CA-6EC939E275E2}"/>
              </a:ext>
            </a:extLst>
          </p:cNvPr>
          <p:cNvSpPr/>
          <p:nvPr/>
        </p:nvSpPr>
        <p:spPr>
          <a:xfrm>
            <a:off x="3218137" y="1214305"/>
            <a:ext cx="1207363" cy="362364"/>
          </a:xfrm>
          <a:prstGeom prst="snip1Rect">
            <a:avLst>
              <a:gd name="adj" fmla="val 4510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BFC8BF5-F7C7-4A3E-9A03-696A26C7426C}"/>
              </a:ext>
            </a:extLst>
          </p:cNvPr>
          <p:cNvSpPr txBox="1"/>
          <p:nvPr/>
        </p:nvSpPr>
        <p:spPr>
          <a:xfrm>
            <a:off x="206429" y="1278973"/>
            <a:ext cx="106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lang="es-PA" dirty="0">
              <a:solidFill>
                <a:schemeClr val="bg1"/>
              </a:solidFill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1DF7711-2602-4D12-B577-236F55CFE95E}"/>
              </a:ext>
            </a:extLst>
          </p:cNvPr>
          <p:cNvSpPr txBox="1"/>
          <p:nvPr/>
        </p:nvSpPr>
        <p:spPr>
          <a:xfrm>
            <a:off x="1588940" y="1278973"/>
            <a:ext cx="1261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>
                <a:solidFill>
                  <a:schemeClr val="bg1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CONVIERTE</a:t>
            </a:r>
            <a:endParaRPr lang="es-PA" dirty="0">
              <a:solidFill>
                <a:schemeClr val="bg1"/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35BC162B-7C84-4938-9060-D1F283E70056}"/>
              </a:ext>
            </a:extLst>
          </p:cNvPr>
          <p:cNvSpPr txBox="1"/>
          <p:nvPr/>
        </p:nvSpPr>
        <p:spPr>
          <a:xfrm>
            <a:off x="3181766" y="1278973"/>
            <a:ext cx="1207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>
                <a:solidFill>
                  <a:schemeClr val="bg1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GRÁFICOS</a:t>
            </a:r>
            <a:endParaRPr lang="es-PA" dirty="0">
              <a:solidFill>
                <a:schemeClr val="bg1"/>
              </a:solidFill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079C2A4F-5A2D-4DC5-AAF9-E9D10CC0CBE7}"/>
              </a:ext>
            </a:extLst>
          </p:cNvPr>
          <p:cNvSpPr/>
          <p:nvPr/>
        </p:nvSpPr>
        <p:spPr>
          <a:xfrm>
            <a:off x="206429" y="1762554"/>
            <a:ext cx="11813936" cy="48326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27" name="Rectángulo: una sola esquina cortada 26">
            <a:extLst>
              <a:ext uri="{FF2B5EF4-FFF2-40B4-BE49-F238E27FC236}">
                <a16:creationId xmlns:a16="http://schemas.microsoft.com/office/drawing/2014/main" id="{EF9BECEE-E0F6-4E3B-98AA-547BD20B2B2B}"/>
              </a:ext>
            </a:extLst>
          </p:cNvPr>
          <p:cNvSpPr/>
          <p:nvPr/>
        </p:nvSpPr>
        <p:spPr>
          <a:xfrm>
            <a:off x="337351" y="1966569"/>
            <a:ext cx="5193437" cy="654466"/>
          </a:xfrm>
          <a:prstGeom prst="snip1Rect">
            <a:avLst>
              <a:gd name="adj" fmla="val 4515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7D1188BE-AB67-469D-BF9F-C54965EF1DBA}"/>
              </a:ext>
            </a:extLst>
          </p:cNvPr>
          <p:cNvSpPr txBox="1"/>
          <p:nvPr/>
        </p:nvSpPr>
        <p:spPr>
          <a:xfrm>
            <a:off x="337351" y="1953087"/>
            <a:ext cx="5370991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s-PA" sz="4000" i="1" dirty="0">
                <a:solidFill>
                  <a:schemeClr val="bg1"/>
                </a:solidFill>
              </a:rPr>
              <a:t>GRÁFICAS DISPONIBLES</a:t>
            </a:r>
          </a:p>
        </p:txBody>
      </p:sp>
      <p:sp>
        <p:nvSpPr>
          <p:cNvPr id="30" name="Diagrama de flujo: extraer 29">
            <a:extLst>
              <a:ext uri="{FF2B5EF4-FFF2-40B4-BE49-F238E27FC236}">
                <a16:creationId xmlns:a16="http://schemas.microsoft.com/office/drawing/2014/main" id="{721C9AC7-392F-4C80-B8A6-7EB9B93CEAAE}"/>
              </a:ext>
            </a:extLst>
          </p:cNvPr>
          <p:cNvSpPr/>
          <p:nvPr/>
        </p:nvSpPr>
        <p:spPr>
          <a:xfrm rot="5400000">
            <a:off x="3428204" y="5863956"/>
            <a:ext cx="379334" cy="302692"/>
          </a:xfrm>
          <a:prstGeom prst="flowChartExtra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7A9D3F8-0DFE-4843-8481-F193AAAD4816}"/>
              </a:ext>
            </a:extLst>
          </p:cNvPr>
          <p:cNvSpPr txBox="1"/>
          <p:nvPr/>
        </p:nvSpPr>
        <p:spPr>
          <a:xfrm>
            <a:off x="10814474" y="4162546"/>
            <a:ext cx="4779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2000" dirty="0"/>
              <a:t>G</a:t>
            </a:r>
          </a:p>
        </p:txBody>
      </p:sp>
      <p:sp>
        <p:nvSpPr>
          <p:cNvPr id="47" name="Diagrama de flujo: extraer 46">
            <a:hlinkClick r:id="rId2" action="ppaction://hlinksldjump"/>
            <a:extLst>
              <a:ext uri="{FF2B5EF4-FFF2-40B4-BE49-F238E27FC236}">
                <a16:creationId xmlns:a16="http://schemas.microsoft.com/office/drawing/2014/main" id="{46CCF881-4FF4-438B-B7DB-7140F8FB1C7C}"/>
              </a:ext>
            </a:extLst>
          </p:cNvPr>
          <p:cNvSpPr/>
          <p:nvPr/>
        </p:nvSpPr>
        <p:spPr>
          <a:xfrm rot="5400000" flipV="1">
            <a:off x="820660" y="5863834"/>
            <a:ext cx="379334" cy="302692"/>
          </a:xfrm>
          <a:prstGeom prst="flowChartExtra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CCF69469-A163-47D6-98EB-B542E60AB8B2}"/>
              </a:ext>
            </a:extLst>
          </p:cNvPr>
          <p:cNvSpPr/>
          <p:nvPr/>
        </p:nvSpPr>
        <p:spPr>
          <a:xfrm>
            <a:off x="8262909" y="2778643"/>
            <a:ext cx="3542190" cy="2208136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 dirty="0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46487046-B7BD-4494-BC7C-DB19C192D51C}"/>
              </a:ext>
            </a:extLst>
          </p:cNvPr>
          <p:cNvSpPr txBox="1"/>
          <p:nvPr/>
        </p:nvSpPr>
        <p:spPr>
          <a:xfrm>
            <a:off x="8639858" y="2947979"/>
            <a:ext cx="30006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dirty="0">
                <a:solidFill>
                  <a:schemeClr val="bg1"/>
                </a:solidFill>
              </a:rPr>
              <a:t>PRESUPUESTO DE LAS INSTITUCIONES PANAMEÑAS</a:t>
            </a:r>
          </a:p>
          <a:p>
            <a:pPr algn="ctr"/>
            <a:r>
              <a:rPr lang="es-PA" dirty="0">
                <a:solidFill>
                  <a:schemeClr val="bg1"/>
                </a:solidFill>
              </a:rPr>
              <a:t>UTILIZADOS EN PORCENTAJE</a:t>
            </a:r>
          </a:p>
        </p:txBody>
      </p:sp>
      <p:sp>
        <p:nvSpPr>
          <p:cNvPr id="53" name="Diagrama de flujo: extraer 52">
            <a:hlinkClick r:id="rId5" action="ppaction://hlinksldjump"/>
            <a:extLst>
              <a:ext uri="{FF2B5EF4-FFF2-40B4-BE49-F238E27FC236}">
                <a16:creationId xmlns:a16="http://schemas.microsoft.com/office/drawing/2014/main" id="{FAB67DC4-75FA-42E5-B50A-04C36CBEF3E6}"/>
              </a:ext>
            </a:extLst>
          </p:cNvPr>
          <p:cNvSpPr/>
          <p:nvPr/>
        </p:nvSpPr>
        <p:spPr>
          <a:xfrm rot="5400000">
            <a:off x="10939254" y="5371961"/>
            <a:ext cx="821686" cy="852965"/>
          </a:xfrm>
          <a:prstGeom prst="flowChartExtract">
            <a:avLst/>
          </a:prstGeom>
          <a:solidFill>
            <a:schemeClr val="accent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pic>
        <p:nvPicPr>
          <p:cNvPr id="29" name="Imagen 28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2C128EE1-F51B-49EA-ACB7-E0B25CACD4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36" y="2742514"/>
            <a:ext cx="7554771" cy="3710379"/>
          </a:xfrm>
          <a:prstGeom prst="rect">
            <a:avLst/>
          </a:prstGeom>
        </p:spPr>
      </p:pic>
      <p:sp>
        <p:nvSpPr>
          <p:cNvPr id="42" name="CuadroTexto 41">
            <a:extLst>
              <a:ext uri="{FF2B5EF4-FFF2-40B4-BE49-F238E27FC236}">
                <a16:creationId xmlns:a16="http://schemas.microsoft.com/office/drawing/2014/main" id="{73187665-25AA-475D-A59B-C02D8DF69D90}"/>
              </a:ext>
            </a:extLst>
          </p:cNvPr>
          <p:cNvSpPr txBox="1"/>
          <p:nvPr/>
        </p:nvSpPr>
        <p:spPr>
          <a:xfrm>
            <a:off x="8517685" y="3870993"/>
            <a:ext cx="30006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>
                <a:solidFill>
                  <a:schemeClr val="bg1"/>
                </a:solidFill>
              </a:rPr>
              <a:t>DATOS EXTRAIDOS DEL  PORTAL DE DATOS ABIERTOS</a:t>
            </a:r>
          </a:p>
          <a:p>
            <a:r>
              <a:rPr lang="es-PA" dirty="0">
                <a:solidFill>
                  <a:schemeClr val="bg1"/>
                </a:solidFill>
              </a:rPr>
              <a:t>DE PANAMÁ</a:t>
            </a:r>
          </a:p>
        </p:txBody>
      </p:sp>
      <p:sp>
        <p:nvSpPr>
          <p:cNvPr id="46" name="Diagrama de flujo: extraer 45">
            <a:hlinkClick r:id="rId7" action="ppaction://hlinksldjump"/>
            <a:extLst>
              <a:ext uri="{FF2B5EF4-FFF2-40B4-BE49-F238E27FC236}">
                <a16:creationId xmlns:a16="http://schemas.microsoft.com/office/drawing/2014/main" id="{6E074F04-BC43-4E72-B631-27ABB81A2895}"/>
              </a:ext>
            </a:extLst>
          </p:cNvPr>
          <p:cNvSpPr/>
          <p:nvPr/>
        </p:nvSpPr>
        <p:spPr>
          <a:xfrm rot="5400000" flipV="1">
            <a:off x="8695819" y="5371961"/>
            <a:ext cx="821686" cy="852965"/>
          </a:xfrm>
          <a:prstGeom prst="flowChartExtract">
            <a:avLst/>
          </a:prstGeom>
          <a:solidFill>
            <a:schemeClr val="accent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414618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E25331-201E-47FA-820E-B72F9E428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24CB2D4D-5A7A-447B-AF8D-3DE8BEC33BD4}"/>
              </a:ext>
            </a:extLst>
          </p:cNvPr>
          <p:cNvSpPr/>
          <p:nvPr/>
        </p:nvSpPr>
        <p:spPr>
          <a:xfrm>
            <a:off x="0" y="-3717"/>
            <a:ext cx="12192000" cy="1756279"/>
          </a:xfrm>
          <a:prstGeom prst="roundRect">
            <a:avLst>
              <a:gd name="adj" fmla="val 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1A6B5D1-C5DC-4D31-A258-6EA62568AEEF}"/>
              </a:ext>
            </a:extLst>
          </p:cNvPr>
          <p:cNvSpPr/>
          <p:nvPr/>
        </p:nvSpPr>
        <p:spPr>
          <a:xfrm>
            <a:off x="-1" y="1162975"/>
            <a:ext cx="12192001" cy="5695025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3E460EA-2E8D-4255-A3DF-BF9B3D512677}"/>
              </a:ext>
            </a:extLst>
          </p:cNvPr>
          <p:cNvSpPr/>
          <p:nvPr/>
        </p:nvSpPr>
        <p:spPr>
          <a:xfrm>
            <a:off x="-2" y="1106963"/>
            <a:ext cx="12191999" cy="577048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12AF04F-8BEA-410A-9732-2609F58D2458}"/>
              </a:ext>
            </a:extLst>
          </p:cNvPr>
          <p:cNvSpPr/>
          <p:nvPr/>
        </p:nvSpPr>
        <p:spPr>
          <a:xfrm>
            <a:off x="-6" y="1116955"/>
            <a:ext cx="10138299" cy="561378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16" name="Rectángulo: una sola esquina cortada 15">
            <a:extLst>
              <a:ext uri="{FF2B5EF4-FFF2-40B4-BE49-F238E27FC236}">
                <a16:creationId xmlns:a16="http://schemas.microsoft.com/office/drawing/2014/main" id="{F1A285EE-17C7-41B9-88D1-ED1835AA0F8A}"/>
              </a:ext>
            </a:extLst>
          </p:cNvPr>
          <p:cNvSpPr/>
          <p:nvPr/>
        </p:nvSpPr>
        <p:spPr>
          <a:xfrm>
            <a:off x="175148" y="268849"/>
            <a:ext cx="3533312" cy="577048"/>
          </a:xfrm>
          <a:prstGeom prst="snip1Rect">
            <a:avLst>
              <a:gd name="adj" fmla="val 3924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015B610-0632-4710-8BAE-AEC7962BF0D4}"/>
              </a:ext>
            </a:extLst>
          </p:cNvPr>
          <p:cNvSpPr txBox="1"/>
          <p:nvPr/>
        </p:nvSpPr>
        <p:spPr>
          <a:xfrm>
            <a:off x="158326" y="82896"/>
            <a:ext cx="9374819" cy="101566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PA" sz="6000" i="1" dirty="0">
                <a:solidFill>
                  <a:schemeClr val="bg1"/>
                </a:solidFill>
              </a:rPr>
              <a:t>DATAEASY</a:t>
            </a:r>
          </a:p>
        </p:txBody>
      </p:sp>
      <p:sp>
        <p:nvSpPr>
          <p:cNvPr id="8" name="Rectángulo: una sola esquina cortada 7">
            <a:extLst>
              <a:ext uri="{FF2B5EF4-FFF2-40B4-BE49-F238E27FC236}">
                <a16:creationId xmlns:a16="http://schemas.microsoft.com/office/drawing/2014/main" id="{00534A2F-E3B3-4723-B904-3AEA72772728}"/>
              </a:ext>
            </a:extLst>
          </p:cNvPr>
          <p:cNvSpPr/>
          <p:nvPr/>
        </p:nvSpPr>
        <p:spPr>
          <a:xfrm>
            <a:off x="10262586" y="1198833"/>
            <a:ext cx="736847" cy="401400"/>
          </a:xfrm>
          <a:prstGeom prst="snip1Rect">
            <a:avLst>
              <a:gd name="adj" fmla="val 5000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 dirty="0"/>
          </a:p>
        </p:txBody>
      </p:sp>
      <p:grpSp>
        <p:nvGrpSpPr>
          <p:cNvPr id="9" name="Google Shape;610;p42">
            <a:extLst>
              <a:ext uri="{FF2B5EF4-FFF2-40B4-BE49-F238E27FC236}">
                <a16:creationId xmlns:a16="http://schemas.microsoft.com/office/drawing/2014/main" id="{20F130E4-530C-469C-8BAA-C3524AE1A514}"/>
              </a:ext>
            </a:extLst>
          </p:cNvPr>
          <p:cNvGrpSpPr/>
          <p:nvPr/>
        </p:nvGrpSpPr>
        <p:grpSpPr>
          <a:xfrm>
            <a:off x="10425533" y="1220453"/>
            <a:ext cx="342881" cy="350068"/>
            <a:chOff x="3951850" y="2985350"/>
            <a:chExt cx="407950" cy="416500"/>
          </a:xfrm>
        </p:grpSpPr>
        <p:sp>
          <p:nvSpPr>
            <p:cNvPr id="10" name="Google Shape;611;p42">
              <a:extLst>
                <a:ext uri="{FF2B5EF4-FFF2-40B4-BE49-F238E27FC236}">
                  <a16:creationId xmlns:a16="http://schemas.microsoft.com/office/drawing/2014/main" id="{E1EE6C65-49A3-420B-956D-C16A3F693B6C}"/>
                </a:ext>
              </a:extLst>
            </p:cNvPr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12;p42">
              <a:extLst>
                <a:ext uri="{FF2B5EF4-FFF2-40B4-BE49-F238E27FC236}">
                  <a16:creationId xmlns:a16="http://schemas.microsoft.com/office/drawing/2014/main" id="{A514D781-B97E-4D19-87E0-9534826B4C84}"/>
                </a:ext>
              </a:extLst>
            </p:cNvPr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613;p42">
              <a:extLst>
                <a:ext uri="{FF2B5EF4-FFF2-40B4-BE49-F238E27FC236}">
                  <a16:creationId xmlns:a16="http://schemas.microsoft.com/office/drawing/2014/main" id="{08751CD9-2655-442B-9904-7F4C62B3ED82}"/>
                </a:ext>
              </a:extLst>
            </p:cNvPr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14;p42">
              <a:extLst>
                <a:ext uri="{FF2B5EF4-FFF2-40B4-BE49-F238E27FC236}">
                  <a16:creationId xmlns:a16="http://schemas.microsoft.com/office/drawing/2014/main" id="{C2B70D59-FDAE-4B47-8CE2-36A6028568BE}"/>
                </a:ext>
              </a:extLst>
            </p:cNvPr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Rectángulo: una sola esquina cortada 13">
            <a:extLst>
              <a:ext uri="{FF2B5EF4-FFF2-40B4-BE49-F238E27FC236}">
                <a16:creationId xmlns:a16="http://schemas.microsoft.com/office/drawing/2014/main" id="{EF098A3B-61BD-41D8-BB83-0DF4D3AAE297}"/>
              </a:ext>
            </a:extLst>
          </p:cNvPr>
          <p:cNvSpPr/>
          <p:nvPr/>
        </p:nvSpPr>
        <p:spPr>
          <a:xfrm>
            <a:off x="11412544" y="1198833"/>
            <a:ext cx="736847" cy="401400"/>
          </a:xfrm>
          <a:prstGeom prst="snip1Rect">
            <a:avLst>
              <a:gd name="adj" fmla="val 5000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15" name="Google Shape;588;p42">
            <a:extLst>
              <a:ext uri="{FF2B5EF4-FFF2-40B4-BE49-F238E27FC236}">
                <a16:creationId xmlns:a16="http://schemas.microsoft.com/office/drawing/2014/main" id="{9EB84DB4-014C-45E3-B751-289C3F967EAC}"/>
              </a:ext>
            </a:extLst>
          </p:cNvPr>
          <p:cNvSpPr/>
          <p:nvPr/>
        </p:nvSpPr>
        <p:spPr>
          <a:xfrm>
            <a:off x="11606981" y="1226599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</a:endParaRPr>
          </a:p>
        </p:txBody>
      </p:sp>
      <p:sp>
        <p:nvSpPr>
          <p:cNvPr id="18" name="Rectángulo: una sola esquina cortada 17">
            <a:extLst>
              <a:ext uri="{FF2B5EF4-FFF2-40B4-BE49-F238E27FC236}">
                <a16:creationId xmlns:a16="http://schemas.microsoft.com/office/drawing/2014/main" id="{6F2473C4-3DE6-4E3A-8417-D0B77400FA93}"/>
              </a:ext>
            </a:extLst>
          </p:cNvPr>
          <p:cNvSpPr/>
          <p:nvPr/>
        </p:nvSpPr>
        <p:spPr>
          <a:xfrm>
            <a:off x="175148" y="1214305"/>
            <a:ext cx="1207363" cy="362364"/>
          </a:xfrm>
          <a:prstGeom prst="snip1Rect">
            <a:avLst>
              <a:gd name="adj" fmla="val 5000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19" name="Rectángulo: una sola esquina cortada 18">
            <a:extLst>
              <a:ext uri="{FF2B5EF4-FFF2-40B4-BE49-F238E27FC236}">
                <a16:creationId xmlns:a16="http://schemas.microsoft.com/office/drawing/2014/main" id="{74EDEB70-01C1-447A-8671-3A8BAC0424BB}"/>
              </a:ext>
            </a:extLst>
          </p:cNvPr>
          <p:cNvSpPr/>
          <p:nvPr/>
        </p:nvSpPr>
        <p:spPr>
          <a:xfrm>
            <a:off x="1634425" y="1215786"/>
            <a:ext cx="1333939" cy="362364"/>
          </a:xfrm>
          <a:prstGeom prst="snip1Rect">
            <a:avLst>
              <a:gd name="adj" fmla="val 5000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20" name="Rectángulo: una sola esquina cortada 19">
            <a:extLst>
              <a:ext uri="{FF2B5EF4-FFF2-40B4-BE49-F238E27FC236}">
                <a16:creationId xmlns:a16="http://schemas.microsoft.com/office/drawing/2014/main" id="{8D9D959E-B857-4646-A1CA-6EC939E275E2}"/>
              </a:ext>
            </a:extLst>
          </p:cNvPr>
          <p:cNvSpPr/>
          <p:nvPr/>
        </p:nvSpPr>
        <p:spPr>
          <a:xfrm>
            <a:off x="3218137" y="1214305"/>
            <a:ext cx="1207363" cy="362364"/>
          </a:xfrm>
          <a:prstGeom prst="snip1Rect">
            <a:avLst>
              <a:gd name="adj" fmla="val 4510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BFC8BF5-F7C7-4A3E-9A03-696A26C7426C}"/>
              </a:ext>
            </a:extLst>
          </p:cNvPr>
          <p:cNvSpPr txBox="1"/>
          <p:nvPr/>
        </p:nvSpPr>
        <p:spPr>
          <a:xfrm>
            <a:off x="206429" y="1278973"/>
            <a:ext cx="106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lang="es-PA" dirty="0">
              <a:solidFill>
                <a:schemeClr val="bg1"/>
              </a:solidFill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1DF7711-2602-4D12-B577-236F55CFE95E}"/>
              </a:ext>
            </a:extLst>
          </p:cNvPr>
          <p:cNvSpPr txBox="1"/>
          <p:nvPr/>
        </p:nvSpPr>
        <p:spPr>
          <a:xfrm>
            <a:off x="1588940" y="1278973"/>
            <a:ext cx="1261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>
                <a:solidFill>
                  <a:schemeClr val="bg1"/>
                </a:solidFill>
              </a:rPr>
              <a:t>CONVIERTE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35BC162B-7C84-4938-9060-D1F283E70056}"/>
              </a:ext>
            </a:extLst>
          </p:cNvPr>
          <p:cNvSpPr txBox="1"/>
          <p:nvPr/>
        </p:nvSpPr>
        <p:spPr>
          <a:xfrm>
            <a:off x="3181766" y="1278973"/>
            <a:ext cx="1207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>
                <a:solidFill>
                  <a:schemeClr val="bg1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GRÁFICOS</a:t>
            </a:r>
            <a:endParaRPr lang="es-PA" dirty="0">
              <a:solidFill>
                <a:schemeClr val="bg1"/>
              </a:solidFill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079C2A4F-5A2D-4DC5-AAF9-E9D10CC0CBE7}"/>
              </a:ext>
            </a:extLst>
          </p:cNvPr>
          <p:cNvSpPr/>
          <p:nvPr/>
        </p:nvSpPr>
        <p:spPr>
          <a:xfrm>
            <a:off x="206429" y="1762554"/>
            <a:ext cx="11813936" cy="48326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27" name="Rectángulo: una sola esquina cortada 26">
            <a:extLst>
              <a:ext uri="{FF2B5EF4-FFF2-40B4-BE49-F238E27FC236}">
                <a16:creationId xmlns:a16="http://schemas.microsoft.com/office/drawing/2014/main" id="{EF9BECEE-E0F6-4E3B-98AA-547BD20B2B2B}"/>
              </a:ext>
            </a:extLst>
          </p:cNvPr>
          <p:cNvSpPr/>
          <p:nvPr/>
        </p:nvSpPr>
        <p:spPr>
          <a:xfrm>
            <a:off x="337351" y="1966569"/>
            <a:ext cx="5193437" cy="654466"/>
          </a:xfrm>
          <a:prstGeom prst="snip1Rect">
            <a:avLst>
              <a:gd name="adj" fmla="val 4515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7D1188BE-AB67-469D-BF9F-C54965EF1DBA}"/>
              </a:ext>
            </a:extLst>
          </p:cNvPr>
          <p:cNvSpPr txBox="1"/>
          <p:nvPr/>
        </p:nvSpPr>
        <p:spPr>
          <a:xfrm>
            <a:off x="337351" y="1953087"/>
            <a:ext cx="5370991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s-PA" sz="4000" i="1" dirty="0">
                <a:solidFill>
                  <a:schemeClr val="bg1"/>
                </a:solidFill>
              </a:rPr>
              <a:t>GRÁFICAS DISPONIBLES</a:t>
            </a:r>
          </a:p>
        </p:txBody>
      </p:sp>
      <p:sp>
        <p:nvSpPr>
          <p:cNvPr id="30" name="Diagrama de flujo: extraer 29">
            <a:extLst>
              <a:ext uri="{FF2B5EF4-FFF2-40B4-BE49-F238E27FC236}">
                <a16:creationId xmlns:a16="http://schemas.microsoft.com/office/drawing/2014/main" id="{721C9AC7-392F-4C80-B8A6-7EB9B93CEAAE}"/>
              </a:ext>
            </a:extLst>
          </p:cNvPr>
          <p:cNvSpPr/>
          <p:nvPr/>
        </p:nvSpPr>
        <p:spPr>
          <a:xfrm rot="5400000">
            <a:off x="3428204" y="5863956"/>
            <a:ext cx="379334" cy="302692"/>
          </a:xfrm>
          <a:prstGeom prst="flowChartExtra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7A9D3F8-0DFE-4843-8481-F193AAAD4816}"/>
              </a:ext>
            </a:extLst>
          </p:cNvPr>
          <p:cNvSpPr txBox="1"/>
          <p:nvPr/>
        </p:nvSpPr>
        <p:spPr>
          <a:xfrm>
            <a:off x="10814474" y="4162546"/>
            <a:ext cx="4779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2000" dirty="0"/>
              <a:t>G</a:t>
            </a:r>
          </a:p>
        </p:txBody>
      </p:sp>
      <p:sp>
        <p:nvSpPr>
          <p:cNvPr id="47" name="Diagrama de flujo: extraer 46">
            <a:hlinkClick r:id="rId2" action="ppaction://hlinksldjump"/>
            <a:extLst>
              <a:ext uri="{FF2B5EF4-FFF2-40B4-BE49-F238E27FC236}">
                <a16:creationId xmlns:a16="http://schemas.microsoft.com/office/drawing/2014/main" id="{46CCF881-4FF4-438B-B7DB-7140F8FB1C7C}"/>
              </a:ext>
            </a:extLst>
          </p:cNvPr>
          <p:cNvSpPr/>
          <p:nvPr/>
        </p:nvSpPr>
        <p:spPr>
          <a:xfrm rot="5400000" flipV="1">
            <a:off x="820660" y="5863834"/>
            <a:ext cx="379334" cy="302692"/>
          </a:xfrm>
          <a:prstGeom prst="flowChartExtra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CCF69469-A163-47D6-98EB-B542E60AB8B2}"/>
              </a:ext>
            </a:extLst>
          </p:cNvPr>
          <p:cNvSpPr/>
          <p:nvPr/>
        </p:nvSpPr>
        <p:spPr>
          <a:xfrm>
            <a:off x="8262909" y="2778643"/>
            <a:ext cx="3542190" cy="2208136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 dirty="0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46487046-B7BD-4494-BC7C-DB19C192D51C}"/>
              </a:ext>
            </a:extLst>
          </p:cNvPr>
          <p:cNvSpPr txBox="1"/>
          <p:nvPr/>
        </p:nvSpPr>
        <p:spPr>
          <a:xfrm>
            <a:off x="8639858" y="2947979"/>
            <a:ext cx="30006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dirty="0">
                <a:solidFill>
                  <a:schemeClr val="bg1"/>
                </a:solidFill>
              </a:rPr>
              <a:t>PRESUPUESTO DE LAS INSTITUCIONES PANAMEÑAS</a:t>
            </a:r>
          </a:p>
          <a:p>
            <a:pPr algn="ctr"/>
            <a:r>
              <a:rPr lang="es-PA" dirty="0">
                <a:solidFill>
                  <a:schemeClr val="bg1"/>
                </a:solidFill>
              </a:rPr>
              <a:t>UTILIZADOS EN PORCENTAJE</a:t>
            </a:r>
          </a:p>
        </p:txBody>
      </p:sp>
      <p:sp>
        <p:nvSpPr>
          <p:cNvPr id="53" name="Diagrama de flujo: extraer 52">
            <a:extLst>
              <a:ext uri="{FF2B5EF4-FFF2-40B4-BE49-F238E27FC236}">
                <a16:creationId xmlns:a16="http://schemas.microsoft.com/office/drawing/2014/main" id="{FAB67DC4-75FA-42E5-B50A-04C36CBEF3E6}"/>
              </a:ext>
            </a:extLst>
          </p:cNvPr>
          <p:cNvSpPr/>
          <p:nvPr/>
        </p:nvSpPr>
        <p:spPr>
          <a:xfrm rot="5400000">
            <a:off x="10939254" y="5371961"/>
            <a:ext cx="821686" cy="852965"/>
          </a:xfrm>
          <a:prstGeom prst="flowChartExtract">
            <a:avLst/>
          </a:prstGeom>
          <a:solidFill>
            <a:schemeClr val="accent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pic>
        <p:nvPicPr>
          <p:cNvPr id="29" name="Imagen 28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2C128EE1-F51B-49EA-ACB7-E0B25CACD4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36" y="2742514"/>
            <a:ext cx="7554771" cy="3710379"/>
          </a:xfrm>
          <a:prstGeom prst="rect">
            <a:avLst/>
          </a:prstGeom>
        </p:spPr>
      </p:pic>
      <p:sp>
        <p:nvSpPr>
          <p:cNvPr id="42" name="CuadroTexto 41">
            <a:extLst>
              <a:ext uri="{FF2B5EF4-FFF2-40B4-BE49-F238E27FC236}">
                <a16:creationId xmlns:a16="http://schemas.microsoft.com/office/drawing/2014/main" id="{73187665-25AA-475D-A59B-C02D8DF69D90}"/>
              </a:ext>
            </a:extLst>
          </p:cNvPr>
          <p:cNvSpPr txBox="1"/>
          <p:nvPr/>
        </p:nvSpPr>
        <p:spPr>
          <a:xfrm>
            <a:off x="8517685" y="3870993"/>
            <a:ext cx="30006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>
                <a:solidFill>
                  <a:schemeClr val="bg1"/>
                </a:solidFill>
              </a:rPr>
              <a:t>DATOS EXTRAIDOS DEL  PORTAL DE DATOS ABIERTOS</a:t>
            </a:r>
          </a:p>
          <a:p>
            <a:r>
              <a:rPr lang="es-PA" dirty="0">
                <a:solidFill>
                  <a:schemeClr val="bg1"/>
                </a:solidFill>
              </a:rPr>
              <a:t>DE PANAMÁ</a:t>
            </a:r>
          </a:p>
        </p:txBody>
      </p:sp>
      <p:sp>
        <p:nvSpPr>
          <p:cNvPr id="46" name="Diagrama de flujo: extraer 45">
            <a:hlinkClick r:id="rId3" action="ppaction://hlinksldjump"/>
            <a:extLst>
              <a:ext uri="{FF2B5EF4-FFF2-40B4-BE49-F238E27FC236}">
                <a16:creationId xmlns:a16="http://schemas.microsoft.com/office/drawing/2014/main" id="{6E074F04-BC43-4E72-B631-27ABB81A2895}"/>
              </a:ext>
            </a:extLst>
          </p:cNvPr>
          <p:cNvSpPr/>
          <p:nvPr/>
        </p:nvSpPr>
        <p:spPr>
          <a:xfrm rot="5400000" flipV="1">
            <a:off x="8695819" y="5371961"/>
            <a:ext cx="821686" cy="852965"/>
          </a:xfrm>
          <a:prstGeom prst="flowChartExtract">
            <a:avLst/>
          </a:prstGeom>
          <a:solidFill>
            <a:schemeClr val="accent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35" name="Rectángulo: una sola esquina cortada 34">
            <a:extLst>
              <a:ext uri="{FF2B5EF4-FFF2-40B4-BE49-F238E27FC236}">
                <a16:creationId xmlns:a16="http://schemas.microsoft.com/office/drawing/2014/main" id="{6F5228AF-0C2D-4FCC-B86B-EB17DB79C6EE}"/>
              </a:ext>
            </a:extLst>
          </p:cNvPr>
          <p:cNvSpPr/>
          <p:nvPr/>
        </p:nvSpPr>
        <p:spPr>
          <a:xfrm>
            <a:off x="3218137" y="1564375"/>
            <a:ext cx="1207363" cy="1566026"/>
          </a:xfrm>
          <a:prstGeom prst="snip1Rect">
            <a:avLst/>
          </a:prstGeom>
          <a:effectLst>
            <a:softEdge rad="3175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98E42551-B81A-4AD2-94C6-BA72E56EF64F}"/>
              </a:ext>
            </a:extLst>
          </p:cNvPr>
          <p:cNvSpPr/>
          <p:nvPr/>
        </p:nvSpPr>
        <p:spPr>
          <a:xfrm>
            <a:off x="3218136" y="1907907"/>
            <a:ext cx="1207363" cy="311323"/>
          </a:xfrm>
          <a:prstGeom prst="rect">
            <a:avLst/>
          </a:prstGeom>
          <a:solidFill>
            <a:schemeClr val="accent4"/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5C66BFAF-4A78-449D-B1AF-1F13A0B243BA}"/>
              </a:ext>
            </a:extLst>
          </p:cNvPr>
          <p:cNvSpPr txBox="1"/>
          <p:nvPr/>
        </p:nvSpPr>
        <p:spPr>
          <a:xfrm>
            <a:off x="3218137" y="1926631"/>
            <a:ext cx="1069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IDAAN</a:t>
            </a:r>
            <a:endParaRPr lang="es-PA" dirty="0"/>
          </a:p>
        </p:txBody>
      </p:sp>
      <p:sp>
        <p:nvSpPr>
          <p:cNvPr id="38" name="Rectángulo 37">
            <a:hlinkClick r:id="rId3" action="ppaction://hlinksldjump"/>
            <a:extLst>
              <a:ext uri="{FF2B5EF4-FFF2-40B4-BE49-F238E27FC236}">
                <a16:creationId xmlns:a16="http://schemas.microsoft.com/office/drawing/2014/main" id="{E4B190E6-B97B-4653-BBB1-D8153C8CC757}"/>
              </a:ext>
            </a:extLst>
          </p:cNvPr>
          <p:cNvSpPr/>
          <p:nvPr/>
        </p:nvSpPr>
        <p:spPr>
          <a:xfrm>
            <a:off x="3218136" y="2270985"/>
            <a:ext cx="1207363" cy="311323"/>
          </a:xfrm>
          <a:prstGeom prst="rect">
            <a:avLst/>
          </a:prstGeom>
          <a:solidFill>
            <a:schemeClr val="accent4"/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1" name="CuadroTexto 40">
            <a:hlinkClick r:id="rId3" action="ppaction://hlinksldjump"/>
            <a:extLst>
              <a:ext uri="{FF2B5EF4-FFF2-40B4-BE49-F238E27FC236}">
                <a16:creationId xmlns:a16="http://schemas.microsoft.com/office/drawing/2014/main" id="{C1C096D3-6532-4005-A271-528941A6304C}"/>
              </a:ext>
            </a:extLst>
          </p:cNvPr>
          <p:cNvSpPr txBox="1"/>
          <p:nvPr/>
        </p:nvSpPr>
        <p:spPr>
          <a:xfrm>
            <a:off x="3209259" y="2267234"/>
            <a:ext cx="1104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sz="1600" dirty="0"/>
              <a:t>GOBIERNO</a:t>
            </a:r>
          </a:p>
        </p:txBody>
      </p:sp>
    </p:spTree>
    <p:extLst>
      <p:ext uri="{BB962C8B-B14F-4D97-AF65-F5344CB8AC3E}">
        <p14:creationId xmlns:p14="http://schemas.microsoft.com/office/powerpoint/2010/main" val="41874875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458</Words>
  <Application>Microsoft Office PowerPoint</Application>
  <PresentationFormat>Panorámica</PresentationFormat>
  <Paragraphs>181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tapia</dc:creator>
  <cp:lastModifiedBy>jose tapia</cp:lastModifiedBy>
  <cp:revision>20</cp:revision>
  <dcterms:created xsi:type="dcterms:W3CDTF">2019-09-29T11:14:29Z</dcterms:created>
  <dcterms:modified xsi:type="dcterms:W3CDTF">2019-09-29T14:10:42Z</dcterms:modified>
</cp:coreProperties>
</file>