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8" r:id="rId4"/>
    <p:sldId id="263" r:id="rId5"/>
    <p:sldId id="280" r:id="rId6"/>
    <p:sldId id="277" r:id="rId7"/>
    <p:sldId id="281" r:id="rId8"/>
    <p:sldId id="282" r:id="rId9"/>
    <p:sldId id="279" r:id="rId10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34F"/>
    <a:srgbClr val="E8D3A2"/>
    <a:srgbClr val="FFFFFF"/>
    <a:srgbClr val="42048A"/>
    <a:srgbClr val="F1ECFE"/>
    <a:srgbClr val="000000"/>
    <a:srgbClr val="E870A2"/>
    <a:srgbClr val="FADAAC"/>
    <a:srgbClr val="FFE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8055" autoAdjust="0"/>
  </p:normalViewPr>
  <p:slideViewPr>
    <p:cSldViewPr snapToGrid="0">
      <p:cViewPr>
        <p:scale>
          <a:sx n="96" d="100"/>
          <a:sy n="96" d="100"/>
        </p:scale>
        <p:origin x="-1098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d\Downloads\LISTA%20DE%20ESTAD&#205;STICAS%20APLICADA%20AL%20AN&#193;LISIS%20DE%20DATOS%20DE%20UN%20PROYECTO%20DE%20INVESTIGACI&#211;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'[LISTA DE ESTADÍSTICAS APLICADA AL ANÁLISIS DE DATOS DE UN PROYECTO DE INVESTIGACIÓN.xlsx]Sheet1'!$F$1</c:f>
              <c:strCache>
                <c:ptCount val="1"/>
                <c:pt idx="0">
                  <c:v>ESTAMENTO AL QUE PERTENECE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s-PA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'[LISTA DE ESTADÍSTICAS APLICADA AL ANÁLISIS DE DATOS DE UN PROYECTO DE INVESTIGACIÓN.xlsx]Sheet1'!$H$2:$H$6</c:f>
              <c:strCache>
                <c:ptCount val="5"/>
                <c:pt idx="0">
                  <c:v>Docentes</c:v>
                </c:pt>
                <c:pt idx="1">
                  <c:v>Estudiantes</c:v>
                </c:pt>
                <c:pt idx="2">
                  <c:v>Investigador</c:v>
                </c:pt>
                <c:pt idx="3">
                  <c:v>Administrativo</c:v>
                </c:pt>
                <c:pt idx="4">
                  <c:v>Otros</c:v>
                </c:pt>
              </c:strCache>
            </c:strRef>
          </c:cat>
          <c:val>
            <c:numRef>
              <c:f>'[LISTA DE ESTADÍSTICAS APLICADA AL ANÁLISIS DE DATOS DE UN PROYECTO DE INVESTIGACIÓN.xlsx]Sheet1'!$I$2:$I$6</c:f>
              <c:numCache>
                <c:formatCode>General</c:formatCode>
                <c:ptCount val="5"/>
                <c:pt idx="0">
                  <c:v>35</c:v>
                </c:pt>
                <c:pt idx="1">
                  <c:v>33</c:v>
                </c:pt>
                <c:pt idx="2">
                  <c:v>14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s-PA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0648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408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4985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24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244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52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991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5363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6491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371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576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5C20-E630-477E-9480-1D5CD1CF70C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87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igadores.utp.ac.pa/investigadores/nathalia.tejedo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218661" y="3314480"/>
            <a:ext cx="5412187" cy="1725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estadísticas aplicada al análisis de datos de un proyecto de investigación</a:t>
            </a:r>
            <a:endParaRPr lang="es-PA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502920" y="5461302"/>
            <a:ext cx="3342640" cy="32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A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Dra. </a:t>
            </a:r>
            <a:r>
              <a:rPr lang="es-PA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Nathalia</a:t>
            </a:r>
            <a:r>
              <a:rPr lang="es-PA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Tejedor Flores</a:t>
            </a:r>
            <a:endParaRPr lang="es-PA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014675" y="2964278"/>
            <a:ext cx="4907280" cy="35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 DE INVESTIGACIÓN</a:t>
            </a:r>
            <a:endParaRPr lang="es-PA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37816" y="238539"/>
            <a:ext cx="6761922" cy="815009"/>
          </a:xfrm>
        </p:spPr>
        <p:txBody>
          <a:bodyPr/>
          <a:lstStyle/>
          <a:p>
            <a:pPr algn="ctr"/>
            <a:r>
              <a:rPr lang="es-PA" b="1" dirty="0" smtClean="0"/>
              <a:t>Presentación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97156" y="1187476"/>
            <a:ext cx="6062869" cy="4351338"/>
          </a:xfrm>
        </p:spPr>
        <p:txBody>
          <a:bodyPr>
            <a:normAutofit fontScale="92500" lnSpcReduction="20000"/>
          </a:bodyPr>
          <a:lstStyle/>
          <a:p>
            <a:r>
              <a:rPr lang="es-PA" dirty="0" smtClean="0"/>
              <a:t>Ingeniera Ambiental</a:t>
            </a:r>
          </a:p>
          <a:p>
            <a:r>
              <a:rPr lang="es-PA" dirty="0" smtClean="0"/>
              <a:t>Máster en Análisis Avanzado de Datos </a:t>
            </a:r>
            <a:r>
              <a:rPr lang="es-PA" dirty="0" err="1" smtClean="0"/>
              <a:t>Multivariantes</a:t>
            </a:r>
            <a:endParaRPr lang="es-PA" dirty="0" smtClean="0"/>
          </a:p>
          <a:p>
            <a:r>
              <a:rPr lang="es-PA" dirty="0" smtClean="0"/>
              <a:t>Doctora en Estadística </a:t>
            </a:r>
            <a:r>
              <a:rPr lang="es-PA" dirty="0" err="1" smtClean="0"/>
              <a:t>Multivariante</a:t>
            </a:r>
            <a:r>
              <a:rPr lang="es-PA" dirty="0" smtClean="0"/>
              <a:t> Aplicada</a:t>
            </a:r>
          </a:p>
          <a:p>
            <a:pPr marL="0" indent="0">
              <a:buNone/>
            </a:pPr>
            <a:r>
              <a:rPr lang="es-PA" dirty="0" smtClean="0"/>
              <a:t>Actualmente trabajo en el Centro de Investigaciones Hidráulicas e </a:t>
            </a:r>
            <a:r>
              <a:rPr lang="es-PA" dirty="0" err="1" smtClean="0"/>
              <a:t>Hidrotécnicas</a:t>
            </a:r>
            <a:r>
              <a:rPr lang="es-PA" dirty="0" smtClean="0"/>
              <a:t>.</a:t>
            </a:r>
          </a:p>
          <a:p>
            <a:pPr marL="0" indent="0">
              <a:buNone/>
            </a:pPr>
            <a:r>
              <a:rPr lang="es-PA" dirty="0" smtClean="0"/>
              <a:t>Miembro del Sistema Nacional de Investigación </a:t>
            </a:r>
            <a:r>
              <a:rPr lang="es-PA" smtClean="0"/>
              <a:t>(SNI).</a:t>
            </a:r>
            <a:endParaRPr lang="es-PA" dirty="0" smtClean="0"/>
          </a:p>
          <a:p>
            <a:pPr marL="0" indent="0">
              <a:buNone/>
            </a:pPr>
            <a:r>
              <a:rPr lang="es-PA" u="sng" dirty="0" smtClean="0"/>
              <a:t>Líneas de Investigación</a:t>
            </a:r>
            <a:r>
              <a:rPr lang="es-PA" dirty="0" smtClean="0"/>
              <a:t>: </a:t>
            </a:r>
            <a:r>
              <a:rPr lang="es-MX" dirty="0"/>
              <a:t>Análisis estadístico de datos </a:t>
            </a:r>
            <a:r>
              <a:rPr lang="es-MX" dirty="0" err="1"/>
              <a:t>multivariantes</a:t>
            </a:r>
            <a:r>
              <a:rPr lang="es-MX" dirty="0"/>
              <a:t>. Programación en R. Sostenibilidad. Nexo Agua-Energía- Alimentos. Big Data.</a:t>
            </a:r>
            <a:endParaRPr lang="es-PA" dirty="0"/>
          </a:p>
        </p:txBody>
      </p:sp>
      <p:pic>
        <p:nvPicPr>
          <p:cNvPr id="2050" name="Picture 2" descr="C:\Users\justd\Pictures\IMG-20200128-WA00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187476"/>
            <a:ext cx="3271630" cy="436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267700" y="5640207"/>
            <a:ext cx="3342640" cy="32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Dra. </a:t>
            </a:r>
            <a:r>
              <a:rPr lang="es-PA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Nathalia</a:t>
            </a:r>
            <a:r>
              <a:rPr lang="es-PA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Tejedor Flores</a:t>
            </a:r>
            <a:endParaRPr lang="es-PA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71700" y="56596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 dirty="0">
                <a:hlinkClick r:id="rId3"/>
              </a:rPr>
              <a:t>http://www.investigadores.utp.ac.pa/investigadores/nathalia.tejedor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814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43808" y="365125"/>
            <a:ext cx="8709991" cy="1325563"/>
          </a:xfrm>
        </p:spPr>
        <p:txBody>
          <a:bodyPr/>
          <a:lstStyle/>
          <a:p>
            <a:pPr algn="ctr"/>
            <a:r>
              <a:rPr lang="es-PA" dirty="0" smtClean="0"/>
              <a:t>Calendario de clases del taller</a:t>
            </a:r>
            <a:endParaRPr lang="es-PA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80516"/>
              </p:ext>
            </p:extLst>
          </p:nvPr>
        </p:nvGraphicFramePr>
        <p:xfrm>
          <a:off x="2176670" y="2136915"/>
          <a:ext cx="9760224" cy="423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704"/>
                <a:gridCol w="1626704"/>
                <a:gridCol w="1626704"/>
                <a:gridCol w="1626704"/>
                <a:gridCol w="1626704"/>
                <a:gridCol w="1626704"/>
              </a:tblGrid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Hora/Día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Lunes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Martes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Miércoles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Jueves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Viernes</a:t>
                      </a:r>
                      <a:endParaRPr lang="es-PA" dirty="0"/>
                    </a:p>
                  </a:txBody>
                  <a:tcPr/>
                </a:tc>
              </a:tr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8:00-9:00</a:t>
                      </a:r>
                      <a:endParaRPr lang="es-P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Clases Teóricas</a:t>
                      </a:r>
                      <a:endParaRPr lang="es-P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Clases Teóricas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Clases Teóricas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Clases Teóricas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Clases Teóricas</a:t>
                      </a:r>
                    </a:p>
                  </a:txBody>
                  <a:tcPr anchor="ctr"/>
                </a:tc>
              </a:tr>
              <a:tr h="1001272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10:00-11:00</a:t>
                      </a:r>
                      <a:endParaRPr lang="es-P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Reunión</a:t>
                      </a:r>
                      <a:r>
                        <a:rPr lang="es-PA" baseline="0" dirty="0" smtClean="0"/>
                        <a:t> Proyecto-SENACYT</a:t>
                      </a:r>
                      <a:endParaRPr lang="es-PA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Sustentación de tesis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 anchor="ctr"/>
                </a:tc>
              </a:tr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11:00-12:00</a:t>
                      </a:r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Clases Teóricas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Clases Teóricas</a:t>
                      </a:r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 anchor="ctr"/>
                </a:tc>
              </a:tr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12:00-1:00</a:t>
                      </a:r>
                      <a:endParaRPr lang="es-PA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PA" b="1" dirty="0" smtClean="0"/>
                        <a:t>Almuerzo</a:t>
                      </a:r>
                      <a:endParaRPr lang="es-PA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</a:tr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1:00-2:00</a:t>
                      </a:r>
                      <a:endParaRPr lang="es-PA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Prácticas</a:t>
                      </a:r>
                      <a:endParaRPr lang="es-PA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Prácticas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Prácticas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Prácticas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 smtClean="0"/>
                        <a:t>Prácticas</a:t>
                      </a:r>
                    </a:p>
                  </a:txBody>
                  <a:tcPr anchor="ctr"/>
                </a:tc>
              </a:tr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2:00-3:00</a:t>
                      </a:r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 anchor="ctr"/>
                </a:tc>
              </a:tr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3:00-4:00</a:t>
                      </a:r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 anchor="ctr"/>
                </a:tc>
              </a:tr>
              <a:tr h="404099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4:00-5:00</a:t>
                      </a:r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472609" y="1321904"/>
            <a:ext cx="509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 smtClean="0"/>
              <a:t>31 de enero al 4 de febrero</a:t>
            </a:r>
          </a:p>
          <a:p>
            <a:pPr algn="ctr"/>
            <a:r>
              <a:rPr lang="es-PA" dirty="0" smtClean="0"/>
              <a:t>40 horas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08148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81399" y="93277"/>
            <a:ext cx="8685904" cy="1325563"/>
          </a:xfrm>
        </p:spPr>
        <p:txBody>
          <a:bodyPr/>
          <a:lstStyle/>
          <a:p>
            <a:pPr algn="ctr"/>
            <a:r>
              <a:rPr lang="es-ES" dirty="0" smtClean="0"/>
              <a:t>Criterios de Evaluación</a:t>
            </a:r>
            <a:endParaRPr lang="es-PA" dirty="0"/>
          </a:p>
        </p:txBody>
      </p:sp>
      <p:pic>
        <p:nvPicPr>
          <p:cNvPr id="2050" name="Picture 2" descr="Las cuatro herramientas digitales más efectivas para la evaluación en línea  de sus estudiantes | CanopyLA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11727" r="9478" b="12065"/>
          <a:stretch/>
        </p:blipFill>
        <p:spPr bwMode="auto">
          <a:xfrm>
            <a:off x="4968490" y="3704070"/>
            <a:ext cx="3787347" cy="26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430224"/>
              </p:ext>
            </p:extLst>
          </p:nvPr>
        </p:nvGraphicFramePr>
        <p:xfrm>
          <a:off x="2478867" y="1411357"/>
          <a:ext cx="8836026" cy="20727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90684"/>
                <a:gridCol w="2945342"/>
              </a:tblGrid>
              <a:tr h="518247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Criterio de evaluación</a:t>
                      </a:r>
                      <a:endParaRPr lang="es-P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Porcentaje</a:t>
                      </a:r>
                      <a:endParaRPr lang="es-PA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Asistencia a las clases teóricas</a:t>
                      </a:r>
                      <a:endParaRPr lang="es-P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50</a:t>
                      </a:r>
                      <a:endParaRPr lang="es-PA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Entrega de talleres</a:t>
                      </a:r>
                      <a:endParaRPr lang="es-P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50</a:t>
                      </a:r>
                      <a:endParaRPr lang="es-PA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2800" b="1" dirty="0" smtClean="0"/>
                        <a:t>Total</a:t>
                      </a:r>
                      <a:endParaRPr lang="es-PA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100</a:t>
                      </a:r>
                      <a:endParaRPr lang="es-PA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32650" y="394943"/>
            <a:ext cx="8461513" cy="1325563"/>
          </a:xfrm>
        </p:spPr>
        <p:txBody>
          <a:bodyPr>
            <a:normAutofit/>
          </a:bodyPr>
          <a:lstStyle/>
          <a:p>
            <a:pPr algn="ctr"/>
            <a:r>
              <a:rPr lang="es-PA" dirty="0" smtClean="0"/>
              <a:t>Participantes del Taller</a:t>
            </a:r>
            <a:endParaRPr lang="es-PA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227899"/>
              </p:ext>
            </p:extLst>
          </p:nvPr>
        </p:nvGraphicFramePr>
        <p:xfrm>
          <a:off x="3260035" y="1683439"/>
          <a:ext cx="7533861" cy="428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4131365" y="578940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A" sz="2400" dirty="0"/>
              <a:t>108 personas</a:t>
            </a:r>
            <a:r>
              <a:rPr lang="es-PA" dirty="0"/>
              <a:t/>
            </a:r>
            <a:br>
              <a:rPr lang="es-PA" dirty="0"/>
            </a:b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7815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26143" y="197708"/>
            <a:ext cx="7288427" cy="1184062"/>
          </a:xfrm>
        </p:spPr>
        <p:txBody>
          <a:bodyPr/>
          <a:lstStyle/>
          <a:p>
            <a:pPr algn="ctr"/>
            <a:r>
              <a:rPr lang="es-MX" dirty="0" smtClean="0"/>
              <a:t>Contenido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47668" y="1290256"/>
            <a:ext cx="8845378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Día 1:</a:t>
            </a:r>
          </a:p>
          <a:p>
            <a:r>
              <a:rPr lang="es-ES" dirty="0" smtClean="0"/>
              <a:t>La </a:t>
            </a:r>
            <a:r>
              <a:rPr lang="es-ES" dirty="0"/>
              <a:t>Investigación Científica: Enfoques Cuantitativo, Cualitativo y </a:t>
            </a:r>
            <a:r>
              <a:rPr lang="es-ES" dirty="0" smtClean="0"/>
              <a:t>Mixto.</a:t>
            </a:r>
          </a:p>
          <a:p>
            <a:r>
              <a:rPr lang="es-ES" dirty="0" smtClean="0"/>
              <a:t>Taller 1.</a:t>
            </a:r>
          </a:p>
          <a:p>
            <a:r>
              <a:rPr lang="es-ES" dirty="0" smtClean="0"/>
              <a:t>Formulación de Hipótesis.</a:t>
            </a:r>
          </a:p>
          <a:p>
            <a:r>
              <a:rPr lang="es-ES" dirty="0" smtClean="0"/>
              <a:t>Taller 2.</a:t>
            </a:r>
          </a:p>
          <a:p>
            <a:r>
              <a:rPr lang="es-ES" dirty="0"/>
              <a:t>Contraste de </a:t>
            </a:r>
            <a:r>
              <a:rPr lang="es-ES" dirty="0" smtClean="0"/>
              <a:t>Hipótesis.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PA" dirty="0"/>
          </a:p>
        </p:txBody>
      </p:sp>
      <p:pic>
        <p:nvPicPr>
          <p:cNvPr id="1028" name="Picture 4" descr="Material De Cuaderno Calendario Dibujos Animados, Clipart De Calendario,  Dibujos Animados, Encantador PNG y Vector para Descargar Grati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16" y="2773018"/>
            <a:ext cx="3697011" cy="36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26143" y="197708"/>
            <a:ext cx="7288427" cy="1184062"/>
          </a:xfrm>
        </p:spPr>
        <p:txBody>
          <a:bodyPr/>
          <a:lstStyle/>
          <a:p>
            <a:pPr algn="ctr"/>
            <a:r>
              <a:rPr lang="es-MX" dirty="0" smtClean="0"/>
              <a:t>Contenido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47668" y="1290256"/>
            <a:ext cx="8845378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Día 2:</a:t>
            </a:r>
          </a:p>
          <a:p>
            <a:r>
              <a:rPr lang="es-ES" dirty="0" smtClean="0"/>
              <a:t>Población y muestra parte 1.</a:t>
            </a:r>
          </a:p>
          <a:p>
            <a:r>
              <a:rPr lang="es-ES" dirty="0"/>
              <a:t>Población y muestra parte </a:t>
            </a:r>
            <a:r>
              <a:rPr lang="es-ES" dirty="0" smtClean="0"/>
              <a:t>2.</a:t>
            </a:r>
            <a:endParaRPr lang="es-ES" dirty="0"/>
          </a:p>
          <a:p>
            <a:r>
              <a:rPr lang="es-ES" dirty="0" smtClean="0"/>
              <a:t>Taller 3.</a:t>
            </a:r>
          </a:p>
          <a:p>
            <a:pPr marL="0" indent="0">
              <a:buNone/>
            </a:pPr>
            <a:r>
              <a:rPr lang="es-ES" dirty="0" smtClean="0"/>
              <a:t>Día 3:</a:t>
            </a:r>
          </a:p>
          <a:p>
            <a:r>
              <a:rPr lang="es-ES" dirty="0" smtClean="0"/>
              <a:t>Diseños experimentales</a:t>
            </a:r>
            <a:endParaRPr lang="es-ES" dirty="0"/>
          </a:p>
          <a:p>
            <a:r>
              <a:rPr lang="es-ES" dirty="0" smtClean="0"/>
              <a:t>Estadística descriptiva</a:t>
            </a:r>
          </a:p>
          <a:p>
            <a:r>
              <a:rPr lang="es-ES" dirty="0" smtClean="0"/>
              <a:t>Taller 4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PA" dirty="0"/>
          </a:p>
        </p:txBody>
      </p:sp>
      <p:pic>
        <p:nvPicPr>
          <p:cNvPr id="1028" name="Picture 4" descr="Material De Cuaderno Calendario Dibujos Animados, Clipart De Calendario,  Dibujos Animados, Encantador PNG y Vector para Descargar Grati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16" y="2773018"/>
            <a:ext cx="3697011" cy="36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5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26143" y="197708"/>
            <a:ext cx="7288427" cy="1184062"/>
          </a:xfrm>
        </p:spPr>
        <p:txBody>
          <a:bodyPr/>
          <a:lstStyle/>
          <a:p>
            <a:pPr algn="ctr"/>
            <a:r>
              <a:rPr lang="es-MX" dirty="0" smtClean="0"/>
              <a:t>Contenido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47668" y="1290256"/>
            <a:ext cx="884537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Día 4:</a:t>
            </a:r>
          </a:p>
          <a:p>
            <a:r>
              <a:rPr lang="es-ES" dirty="0" smtClean="0"/>
              <a:t>Estadística inferencial</a:t>
            </a:r>
          </a:p>
          <a:p>
            <a:r>
              <a:rPr lang="es-ES" dirty="0" err="1" smtClean="0"/>
              <a:t>Tstudent</a:t>
            </a:r>
            <a:r>
              <a:rPr lang="es-ES" dirty="0" smtClean="0"/>
              <a:t>, ANOVA, Regresión Lineal</a:t>
            </a:r>
          </a:p>
          <a:p>
            <a:r>
              <a:rPr lang="es-ES" dirty="0" smtClean="0"/>
              <a:t>Taller 5</a:t>
            </a:r>
          </a:p>
          <a:p>
            <a:pPr marL="0" indent="0">
              <a:buNone/>
            </a:pPr>
            <a:r>
              <a:rPr lang="es-ES" dirty="0" smtClean="0"/>
              <a:t>Día 5:</a:t>
            </a:r>
          </a:p>
          <a:p>
            <a:r>
              <a:rPr lang="es-ES" dirty="0" smtClean="0"/>
              <a:t>Estadística multivariante</a:t>
            </a:r>
          </a:p>
          <a:p>
            <a:r>
              <a:rPr lang="es-ES" dirty="0" smtClean="0"/>
              <a:t>Regresión Múltiple</a:t>
            </a:r>
          </a:p>
          <a:p>
            <a:r>
              <a:rPr lang="es-ES" dirty="0" smtClean="0"/>
              <a:t>Análisis de Componentes principales</a:t>
            </a:r>
          </a:p>
          <a:p>
            <a:r>
              <a:rPr lang="es-ES" dirty="0" smtClean="0"/>
              <a:t>Biplot</a:t>
            </a:r>
          </a:p>
          <a:p>
            <a:r>
              <a:rPr lang="es-ES" dirty="0" smtClean="0"/>
              <a:t>Taller 6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PA" dirty="0"/>
          </a:p>
        </p:txBody>
      </p:sp>
      <p:pic>
        <p:nvPicPr>
          <p:cNvPr id="1028" name="Picture 4" descr="Material De Cuaderno Calendario Dibujos Animados, Clipart De Calendario,  Dibujos Animados, Encantador PNG y Vector para Descargar Grati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16" y="2773018"/>
            <a:ext cx="3697011" cy="36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8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6739" y="1060864"/>
            <a:ext cx="10515600" cy="1325563"/>
          </a:xfrm>
        </p:spPr>
        <p:txBody>
          <a:bodyPr/>
          <a:lstStyle/>
          <a:p>
            <a:pPr algn="ctr"/>
            <a:r>
              <a:rPr lang="es-PA" dirty="0" smtClean="0"/>
              <a:t>Empecemos…</a:t>
            </a:r>
            <a:endParaRPr lang="es-PA" dirty="0"/>
          </a:p>
        </p:txBody>
      </p:sp>
      <p:pic>
        <p:nvPicPr>
          <p:cNvPr id="4" name="Picture 2" descr="10 lenguajes de programación con alta demanda en 2021 - IT Masters M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00" y="2665080"/>
            <a:ext cx="5942656" cy="29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13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254</Words>
  <Application>Microsoft Office PowerPoint</Application>
  <PresentationFormat>Personalizado</PresentationFormat>
  <Paragraphs>87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</vt:lpstr>
      <vt:lpstr>Calendario de clases del taller</vt:lpstr>
      <vt:lpstr>Criterios de Evaluación</vt:lpstr>
      <vt:lpstr>Participantes del Taller</vt:lpstr>
      <vt:lpstr>Contenido</vt:lpstr>
      <vt:lpstr>Contenido</vt:lpstr>
      <vt:lpstr>Contenido</vt:lpstr>
      <vt:lpstr>Empecemos…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Becas Nacionales e Internacionales</dc:title>
  <dc:creator>ciditic</dc:creator>
  <cp:lastModifiedBy>Nathalia Tejedor Flores</cp:lastModifiedBy>
  <cp:revision>61</cp:revision>
  <dcterms:created xsi:type="dcterms:W3CDTF">2015-06-19T02:47:23Z</dcterms:created>
  <dcterms:modified xsi:type="dcterms:W3CDTF">2022-01-30T19:20:25Z</dcterms:modified>
</cp:coreProperties>
</file>