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3" r:id="rId4"/>
    <p:sldId id="262" r:id="rId5"/>
    <p:sldId id="264" r:id="rId6"/>
    <p:sldId id="271" r:id="rId7"/>
    <p:sldId id="265" r:id="rId8"/>
    <p:sldId id="266" r:id="rId9"/>
    <p:sldId id="267" r:id="rId10"/>
    <p:sldId id="268" r:id="rId11"/>
    <p:sldId id="272" r:id="rId12"/>
    <p:sldId id="269" r:id="rId13"/>
    <p:sldId id="270" r:id="rId14"/>
    <p:sldId id="273" r:id="rId15"/>
    <p:sldId id="275" r:id="rId16"/>
    <p:sldId id="274" r:id="rId17"/>
    <p:sldId id="289" r:id="rId18"/>
    <p:sldId id="276" r:id="rId19"/>
    <p:sldId id="277" r:id="rId20"/>
    <p:sldId id="278" r:id="rId21"/>
    <p:sldId id="279" r:id="rId22"/>
    <p:sldId id="281" r:id="rId23"/>
    <p:sldId id="280" r:id="rId24"/>
    <p:sldId id="282" r:id="rId25"/>
    <p:sldId id="283" r:id="rId26"/>
    <p:sldId id="284" r:id="rId27"/>
    <p:sldId id="285" r:id="rId28"/>
    <p:sldId id="286" r:id="rId29"/>
  </p:sldIdLst>
  <p:sldSz cx="9144000" cy="6858000" type="screen4x3"/>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CCFF"/>
    <a:srgbClr val="99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0" autoAdjust="0"/>
  </p:normalViewPr>
  <p:slideViewPr>
    <p:cSldViewPr>
      <p:cViewPr>
        <p:scale>
          <a:sx n="84" d="100"/>
          <a:sy n="84" d="100"/>
        </p:scale>
        <p:origin x="-2394" y="-5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228D4-E1B0-45AB-AE5B-1B7209721DD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PA"/>
        </a:p>
      </dgm:t>
    </dgm:pt>
    <dgm:pt modelId="{582CBCC8-3CC3-4E96-9328-526010346824}">
      <dgm:prSet phldrT="[Texto]"/>
      <dgm:spPr>
        <a:solidFill>
          <a:srgbClr val="66CCFF"/>
        </a:solidFill>
      </dgm:spPr>
      <dgm:t>
        <a:bodyPr/>
        <a:lstStyle/>
        <a:p>
          <a:r>
            <a:rPr lang="es-ES" dirty="0" smtClean="0">
              <a:solidFill>
                <a:schemeClr val="tx1"/>
              </a:solidFill>
            </a:rPr>
            <a:t>¿Por qué hacer investigación científica?</a:t>
          </a:r>
          <a:endParaRPr lang="es-PA" dirty="0">
            <a:solidFill>
              <a:schemeClr val="tx1"/>
            </a:solidFill>
          </a:endParaRPr>
        </a:p>
      </dgm:t>
    </dgm:pt>
    <dgm:pt modelId="{2F81E14E-C0F6-4282-B9D9-69F51A429177}" type="parTrans" cxnId="{5C70EDC8-F205-4475-827C-EE4335DE0D27}">
      <dgm:prSet/>
      <dgm:spPr/>
      <dgm:t>
        <a:bodyPr/>
        <a:lstStyle/>
        <a:p>
          <a:endParaRPr lang="es-PA"/>
        </a:p>
      </dgm:t>
    </dgm:pt>
    <dgm:pt modelId="{61226278-8A65-4FC5-AC38-8E173C70B364}" type="sibTrans" cxnId="{5C70EDC8-F205-4475-827C-EE4335DE0D27}">
      <dgm:prSet/>
      <dgm:spPr/>
      <dgm:t>
        <a:bodyPr/>
        <a:lstStyle/>
        <a:p>
          <a:endParaRPr lang="es-PA"/>
        </a:p>
      </dgm:t>
    </dgm:pt>
    <dgm:pt modelId="{C6AD4BE0-B4BE-4241-BE14-04BBF5D8AC2E}">
      <dgm:prSet phldrT="[Texto]"/>
      <dgm:spPr>
        <a:solidFill>
          <a:srgbClr val="FFC000"/>
        </a:solidFill>
      </dgm:spPr>
      <dgm:t>
        <a:bodyPr/>
        <a:lstStyle/>
        <a:p>
          <a:r>
            <a:rPr lang="es-ES" dirty="0" smtClean="0">
              <a:solidFill>
                <a:schemeClr val="tx1"/>
              </a:solidFill>
            </a:rPr>
            <a:t>Entender la realidad</a:t>
          </a:r>
          <a:endParaRPr lang="es-PA" dirty="0">
            <a:solidFill>
              <a:schemeClr val="tx1"/>
            </a:solidFill>
          </a:endParaRPr>
        </a:p>
      </dgm:t>
    </dgm:pt>
    <dgm:pt modelId="{28380685-C2B3-4283-A724-A221113C7AC5}" type="parTrans" cxnId="{7C269716-F377-4C8A-97B5-34086E6896C7}">
      <dgm:prSet/>
      <dgm:spPr/>
      <dgm:t>
        <a:bodyPr/>
        <a:lstStyle/>
        <a:p>
          <a:endParaRPr lang="es-PA"/>
        </a:p>
      </dgm:t>
    </dgm:pt>
    <dgm:pt modelId="{5747BD54-760E-4E36-90F4-95DC3225B9D7}" type="sibTrans" cxnId="{7C269716-F377-4C8A-97B5-34086E6896C7}">
      <dgm:prSet/>
      <dgm:spPr/>
      <dgm:t>
        <a:bodyPr/>
        <a:lstStyle/>
        <a:p>
          <a:endParaRPr lang="es-PA"/>
        </a:p>
      </dgm:t>
    </dgm:pt>
    <dgm:pt modelId="{7737B5BE-7747-41AB-8AD1-E94D95CEB900}">
      <dgm:prSet phldrT="[Texto]"/>
      <dgm:spPr>
        <a:solidFill>
          <a:srgbClr val="66CCFF"/>
        </a:solidFill>
      </dgm:spPr>
      <dgm:t>
        <a:bodyPr/>
        <a:lstStyle/>
        <a:p>
          <a:r>
            <a:rPr lang="es-ES" dirty="0" smtClean="0">
              <a:solidFill>
                <a:schemeClr val="tx1"/>
              </a:solidFill>
            </a:rPr>
            <a:t>Generar un nuevo conocimiento</a:t>
          </a:r>
          <a:endParaRPr lang="es-PA" dirty="0">
            <a:solidFill>
              <a:schemeClr val="tx1"/>
            </a:solidFill>
          </a:endParaRPr>
        </a:p>
      </dgm:t>
    </dgm:pt>
    <dgm:pt modelId="{5F75BBB5-A75F-4C13-922F-1FDCC75F6B6B}" type="parTrans" cxnId="{ABF5C38F-7839-4651-8FA4-AD9AC3AFDB6E}">
      <dgm:prSet/>
      <dgm:spPr/>
      <dgm:t>
        <a:bodyPr/>
        <a:lstStyle/>
        <a:p>
          <a:endParaRPr lang="es-PA"/>
        </a:p>
      </dgm:t>
    </dgm:pt>
    <dgm:pt modelId="{661ECBBB-2773-44D3-A0ED-309C21908CBC}" type="sibTrans" cxnId="{ABF5C38F-7839-4651-8FA4-AD9AC3AFDB6E}">
      <dgm:prSet/>
      <dgm:spPr/>
      <dgm:t>
        <a:bodyPr/>
        <a:lstStyle/>
        <a:p>
          <a:endParaRPr lang="es-PA"/>
        </a:p>
      </dgm:t>
    </dgm:pt>
    <dgm:pt modelId="{452A89D0-AF33-4A69-BE00-E2C410603B51}">
      <dgm:prSet phldrT="[Texto]"/>
      <dgm:spPr>
        <a:solidFill>
          <a:srgbClr val="92D050"/>
        </a:solidFill>
      </dgm:spPr>
      <dgm:t>
        <a:bodyPr/>
        <a:lstStyle/>
        <a:p>
          <a:r>
            <a:rPr lang="es-ES" dirty="0" smtClean="0">
              <a:solidFill>
                <a:schemeClr val="tx1"/>
              </a:solidFill>
            </a:rPr>
            <a:t>Entender la realidad de un problema</a:t>
          </a:r>
          <a:endParaRPr lang="es-PA" dirty="0">
            <a:solidFill>
              <a:schemeClr val="tx1"/>
            </a:solidFill>
          </a:endParaRPr>
        </a:p>
      </dgm:t>
    </dgm:pt>
    <dgm:pt modelId="{8A820C4E-BB19-4ED1-9397-FB1F3CAA9FE0}" type="parTrans" cxnId="{358B3E69-2182-4D35-A2B7-CCEC6116810C}">
      <dgm:prSet/>
      <dgm:spPr/>
      <dgm:t>
        <a:bodyPr/>
        <a:lstStyle/>
        <a:p>
          <a:endParaRPr lang="es-PA"/>
        </a:p>
      </dgm:t>
    </dgm:pt>
    <dgm:pt modelId="{6989C11C-3485-4EBF-9F29-C7F79407FAE2}" type="sibTrans" cxnId="{358B3E69-2182-4D35-A2B7-CCEC6116810C}">
      <dgm:prSet/>
      <dgm:spPr/>
      <dgm:t>
        <a:bodyPr/>
        <a:lstStyle/>
        <a:p>
          <a:endParaRPr lang="es-PA"/>
        </a:p>
      </dgm:t>
    </dgm:pt>
    <dgm:pt modelId="{0192CE64-003C-4B3F-B31C-C45D0693AD6F}">
      <dgm:prSet phldrT="[Texto]"/>
      <dgm:spPr>
        <a:solidFill>
          <a:srgbClr val="FFFF66"/>
        </a:solidFill>
      </dgm:spPr>
      <dgm:t>
        <a:bodyPr/>
        <a:lstStyle/>
        <a:p>
          <a:r>
            <a:rPr lang="es-ES" dirty="0" smtClean="0">
              <a:solidFill>
                <a:schemeClr val="tx1"/>
              </a:solidFill>
            </a:rPr>
            <a:t>Explicar por qué las cosas ocurren</a:t>
          </a:r>
          <a:endParaRPr lang="es-PA" dirty="0">
            <a:solidFill>
              <a:schemeClr val="tx1"/>
            </a:solidFill>
          </a:endParaRPr>
        </a:p>
      </dgm:t>
    </dgm:pt>
    <dgm:pt modelId="{DF12C998-629B-4126-85CA-89DC5B438227}" type="parTrans" cxnId="{23598471-26D8-4ED1-8B36-A06BB2108DE8}">
      <dgm:prSet/>
      <dgm:spPr/>
      <dgm:t>
        <a:bodyPr/>
        <a:lstStyle/>
        <a:p>
          <a:endParaRPr lang="es-PA"/>
        </a:p>
      </dgm:t>
    </dgm:pt>
    <dgm:pt modelId="{28297D3E-1EB7-4A7F-8F00-4AB7F6A45654}" type="sibTrans" cxnId="{23598471-26D8-4ED1-8B36-A06BB2108DE8}">
      <dgm:prSet/>
      <dgm:spPr/>
      <dgm:t>
        <a:bodyPr/>
        <a:lstStyle/>
        <a:p>
          <a:endParaRPr lang="es-PA"/>
        </a:p>
      </dgm:t>
    </dgm:pt>
    <dgm:pt modelId="{7D4EB2F1-7710-43AC-887E-09103C2B1904}" type="pres">
      <dgm:prSet presAssocID="{618228D4-E1B0-45AB-AE5B-1B7209721DD4}" presName="diagram" presStyleCnt="0">
        <dgm:presLayoutVars>
          <dgm:chPref val="1"/>
          <dgm:dir/>
          <dgm:animOne val="branch"/>
          <dgm:animLvl val="lvl"/>
          <dgm:resizeHandles val="exact"/>
        </dgm:presLayoutVars>
      </dgm:prSet>
      <dgm:spPr/>
      <dgm:t>
        <a:bodyPr/>
        <a:lstStyle/>
        <a:p>
          <a:endParaRPr lang="es-MX"/>
        </a:p>
      </dgm:t>
    </dgm:pt>
    <dgm:pt modelId="{3EBF2683-5E14-4CE0-87F9-364692D9FFDD}" type="pres">
      <dgm:prSet presAssocID="{582CBCC8-3CC3-4E96-9328-526010346824}" presName="root1" presStyleCnt="0"/>
      <dgm:spPr/>
    </dgm:pt>
    <dgm:pt modelId="{E01689F6-3417-4E8F-BF7A-69AD709FD4DC}" type="pres">
      <dgm:prSet presAssocID="{582CBCC8-3CC3-4E96-9328-526010346824}" presName="LevelOneTextNode" presStyleLbl="node0" presStyleIdx="0" presStyleCnt="1">
        <dgm:presLayoutVars>
          <dgm:chPref val="3"/>
        </dgm:presLayoutVars>
      </dgm:prSet>
      <dgm:spPr/>
      <dgm:t>
        <a:bodyPr/>
        <a:lstStyle/>
        <a:p>
          <a:endParaRPr lang="es-PA"/>
        </a:p>
      </dgm:t>
    </dgm:pt>
    <dgm:pt modelId="{645EF237-88AB-43D7-B19C-68AAC8C412D6}" type="pres">
      <dgm:prSet presAssocID="{582CBCC8-3CC3-4E96-9328-526010346824}" presName="level2hierChild" presStyleCnt="0"/>
      <dgm:spPr/>
    </dgm:pt>
    <dgm:pt modelId="{4DDEF5B6-883E-4D99-B398-67AD25E57955}" type="pres">
      <dgm:prSet presAssocID="{28380685-C2B3-4283-A724-A221113C7AC5}" presName="conn2-1" presStyleLbl="parChTrans1D2" presStyleIdx="0" presStyleCnt="3"/>
      <dgm:spPr/>
      <dgm:t>
        <a:bodyPr/>
        <a:lstStyle/>
        <a:p>
          <a:endParaRPr lang="es-MX"/>
        </a:p>
      </dgm:t>
    </dgm:pt>
    <dgm:pt modelId="{7ECE34AB-6A60-429E-9A7C-4BCCAAF03601}" type="pres">
      <dgm:prSet presAssocID="{28380685-C2B3-4283-A724-A221113C7AC5}" presName="connTx" presStyleLbl="parChTrans1D2" presStyleIdx="0" presStyleCnt="3"/>
      <dgm:spPr/>
      <dgm:t>
        <a:bodyPr/>
        <a:lstStyle/>
        <a:p>
          <a:endParaRPr lang="es-MX"/>
        </a:p>
      </dgm:t>
    </dgm:pt>
    <dgm:pt modelId="{E5A94E87-80AE-484E-99FC-8C3F917B0D48}" type="pres">
      <dgm:prSet presAssocID="{C6AD4BE0-B4BE-4241-BE14-04BBF5D8AC2E}" presName="root2" presStyleCnt="0"/>
      <dgm:spPr/>
    </dgm:pt>
    <dgm:pt modelId="{57B90887-B602-4CA7-95A3-A74757E36F74}" type="pres">
      <dgm:prSet presAssocID="{C6AD4BE0-B4BE-4241-BE14-04BBF5D8AC2E}" presName="LevelTwoTextNode" presStyleLbl="node2" presStyleIdx="0" presStyleCnt="3">
        <dgm:presLayoutVars>
          <dgm:chPref val="3"/>
        </dgm:presLayoutVars>
      </dgm:prSet>
      <dgm:spPr/>
      <dgm:t>
        <a:bodyPr/>
        <a:lstStyle/>
        <a:p>
          <a:endParaRPr lang="es-MX"/>
        </a:p>
      </dgm:t>
    </dgm:pt>
    <dgm:pt modelId="{711E6A78-FC91-4237-B4A2-C0E01D1C8BE6}" type="pres">
      <dgm:prSet presAssocID="{C6AD4BE0-B4BE-4241-BE14-04BBF5D8AC2E}" presName="level3hierChild" presStyleCnt="0"/>
      <dgm:spPr/>
    </dgm:pt>
    <dgm:pt modelId="{D151FD1B-B619-4E6D-93D8-A6B03174A526}" type="pres">
      <dgm:prSet presAssocID="{5F75BBB5-A75F-4C13-922F-1FDCC75F6B6B}" presName="conn2-1" presStyleLbl="parChTrans1D3" presStyleIdx="0" presStyleCnt="1"/>
      <dgm:spPr/>
      <dgm:t>
        <a:bodyPr/>
        <a:lstStyle/>
        <a:p>
          <a:endParaRPr lang="es-MX"/>
        </a:p>
      </dgm:t>
    </dgm:pt>
    <dgm:pt modelId="{B2A943EF-0EA8-4700-AC47-71CDF2FC75F0}" type="pres">
      <dgm:prSet presAssocID="{5F75BBB5-A75F-4C13-922F-1FDCC75F6B6B}" presName="connTx" presStyleLbl="parChTrans1D3" presStyleIdx="0" presStyleCnt="1"/>
      <dgm:spPr/>
      <dgm:t>
        <a:bodyPr/>
        <a:lstStyle/>
        <a:p>
          <a:endParaRPr lang="es-MX"/>
        </a:p>
      </dgm:t>
    </dgm:pt>
    <dgm:pt modelId="{A9725ECD-D455-4E60-8D20-3C2EC9891274}" type="pres">
      <dgm:prSet presAssocID="{7737B5BE-7747-41AB-8AD1-E94D95CEB900}" presName="root2" presStyleCnt="0"/>
      <dgm:spPr/>
    </dgm:pt>
    <dgm:pt modelId="{FF9060C0-7112-4730-BA26-33CA0E3D92C6}" type="pres">
      <dgm:prSet presAssocID="{7737B5BE-7747-41AB-8AD1-E94D95CEB900}" presName="LevelTwoTextNode" presStyleLbl="node3" presStyleIdx="0" presStyleCnt="1">
        <dgm:presLayoutVars>
          <dgm:chPref val="3"/>
        </dgm:presLayoutVars>
      </dgm:prSet>
      <dgm:spPr/>
      <dgm:t>
        <a:bodyPr/>
        <a:lstStyle/>
        <a:p>
          <a:endParaRPr lang="es-PA"/>
        </a:p>
      </dgm:t>
    </dgm:pt>
    <dgm:pt modelId="{0364D444-3A03-421A-98DB-911C89622C6C}" type="pres">
      <dgm:prSet presAssocID="{7737B5BE-7747-41AB-8AD1-E94D95CEB900}" presName="level3hierChild" presStyleCnt="0"/>
      <dgm:spPr/>
    </dgm:pt>
    <dgm:pt modelId="{84DDB290-6863-49AF-993A-07DA713EB6CA}" type="pres">
      <dgm:prSet presAssocID="{8A820C4E-BB19-4ED1-9397-FB1F3CAA9FE0}" presName="conn2-1" presStyleLbl="parChTrans1D2" presStyleIdx="1" presStyleCnt="3"/>
      <dgm:spPr/>
      <dgm:t>
        <a:bodyPr/>
        <a:lstStyle/>
        <a:p>
          <a:endParaRPr lang="es-MX"/>
        </a:p>
      </dgm:t>
    </dgm:pt>
    <dgm:pt modelId="{B06C159F-7BAA-4E5E-B38E-3226D088777B}" type="pres">
      <dgm:prSet presAssocID="{8A820C4E-BB19-4ED1-9397-FB1F3CAA9FE0}" presName="connTx" presStyleLbl="parChTrans1D2" presStyleIdx="1" presStyleCnt="3"/>
      <dgm:spPr/>
      <dgm:t>
        <a:bodyPr/>
        <a:lstStyle/>
        <a:p>
          <a:endParaRPr lang="es-MX"/>
        </a:p>
      </dgm:t>
    </dgm:pt>
    <dgm:pt modelId="{73ED5163-CC6C-49D4-8A37-AB72E78277C2}" type="pres">
      <dgm:prSet presAssocID="{452A89D0-AF33-4A69-BE00-E2C410603B51}" presName="root2" presStyleCnt="0"/>
      <dgm:spPr/>
    </dgm:pt>
    <dgm:pt modelId="{01F4E98D-D712-42C1-803B-AAA54A6A4F2E}" type="pres">
      <dgm:prSet presAssocID="{452A89D0-AF33-4A69-BE00-E2C410603B51}" presName="LevelTwoTextNode" presStyleLbl="node2" presStyleIdx="1" presStyleCnt="3">
        <dgm:presLayoutVars>
          <dgm:chPref val="3"/>
        </dgm:presLayoutVars>
      </dgm:prSet>
      <dgm:spPr/>
      <dgm:t>
        <a:bodyPr/>
        <a:lstStyle/>
        <a:p>
          <a:endParaRPr lang="es-PA"/>
        </a:p>
      </dgm:t>
    </dgm:pt>
    <dgm:pt modelId="{E339EB5D-2B14-44D0-B4EF-0E24807DB7A8}" type="pres">
      <dgm:prSet presAssocID="{452A89D0-AF33-4A69-BE00-E2C410603B51}" presName="level3hierChild" presStyleCnt="0"/>
      <dgm:spPr/>
    </dgm:pt>
    <dgm:pt modelId="{072C9C09-1C3D-4CFE-905B-3DD1718C1BED}" type="pres">
      <dgm:prSet presAssocID="{DF12C998-629B-4126-85CA-89DC5B438227}" presName="conn2-1" presStyleLbl="parChTrans1D2" presStyleIdx="2" presStyleCnt="3"/>
      <dgm:spPr/>
      <dgm:t>
        <a:bodyPr/>
        <a:lstStyle/>
        <a:p>
          <a:endParaRPr lang="es-MX"/>
        </a:p>
      </dgm:t>
    </dgm:pt>
    <dgm:pt modelId="{11345E09-78C4-4C17-82C0-2D6B3B26689A}" type="pres">
      <dgm:prSet presAssocID="{DF12C998-629B-4126-85CA-89DC5B438227}" presName="connTx" presStyleLbl="parChTrans1D2" presStyleIdx="2" presStyleCnt="3"/>
      <dgm:spPr/>
      <dgm:t>
        <a:bodyPr/>
        <a:lstStyle/>
        <a:p>
          <a:endParaRPr lang="es-MX"/>
        </a:p>
      </dgm:t>
    </dgm:pt>
    <dgm:pt modelId="{88A6FFD0-3BA1-4A21-A558-EE2CC8A71E6D}" type="pres">
      <dgm:prSet presAssocID="{0192CE64-003C-4B3F-B31C-C45D0693AD6F}" presName="root2" presStyleCnt="0"/>
      <dgm:spPr/>
    </dgm:pt>
    <dgm:pt modelId="{4989F236-1946-4BD2-BD04-6F7EA6B13C18}" type="pres">
      <dgm:prSet presAssocID="{0192CE64-003C-4B3F-B31C-C45D0693AD6F}" presName="LevelTwoTextNode" presStyleLbl="node2" presStyleIdx="2" presStyleCnt="3">
        <dgm:presLayoutVars>
          <dgm:chPref val="3"/>
        </dgm:presLayoutVars>
      </dgm:prSet>
      <dgm:spPr/>
      <dgm:t>
        <a:bodyPr/>
        <a:lstStyle/>
        <a:p>
          <a:endParaRPr lang="es-PA"/>
        </a:p>
      </dgm:t>
    </dgm:pt>
    <dgm:pt modelId="{6881AF8E-C005-4538-8787-6ED84A66A6FB}" type="pres">
      <dgm:prSet presAssocID="{0192CE64-003C-4B3F-B31C-C45D0693AD6F}" presName="level3hierChild" presStyleCnt="0"/>
      <dgm:spPr/>
    </dgm:pt>
  </dgm:ptLst>
  <dgm:cxnLst>
    <dgm:cxn modelId="{140DADC4-48F4-42ED-A13A-33517CF7DE45}" type="presOf" srcId="{582CBCC8-3CC3-4E96-9328-526010346824}" destId="{E01689F6-3417-4E8F-BF7A-69AD709FD4DC}" srcOrd="0" destOrd="0" presId="urn:microsoft.com/office/officeart/2005/8/layout/hierarchy2"/>
    <dgm:cxn modelId="{ABF5C38F-7839-4651-8FA4-AD9AC3AFDB6E}" srcId="{C6AD4BE0-B4BE-4241-BE14-04BBF5D8AC2E}" destId="{7737B5BE-7747-41AB-8AD1-E94D95CEB900}" srcOrd="0" destOrd="0" parTransId="{5F75BBB5-A75F-4C13-922F-1FDCC75F6B6B}" sibTransId="{661ECBBB-2773-44D3-A0ED-309C21908CBC}"/>
    <dgm:cxn modelId="{23598471-26D8-4ED1-8B36-A06BB2108DE8}" srcId="{582CBCC8-3CC3-4E96-9328-526010346824}" destId="{0192CE64-003C-4B3F-B31C-C45D0693AD6F}" srcOrd="2" destOrd="0" parTransId="{DF12C998-629B-4126-85CA-89DC5B438227}" sibTransId="{28297D3E-1EB7-4A7F-8F00-4AB7F6A45654}"/>
    <dgm:cxn modelId="{FD25A7CA-958B-4663-9B85-7A2497CA0BD8}" type="presOf" srcId="{7737B5BE-7747-41AB-8AD1-E94D95CEB900}" destId="{FF9060C0-7112-4730-BA26-33CA0E3D92C6}" srcOrd="0" destOrd="0" presId="urn:microsoft.com/office/officeart/2005/8/layout/hierarchy2"/>
    <dgm:cxn modelId="{9E2132D6-42D1-4EE2-82FA-F4D98BFBEB2C}" type="presOf" srcId="{5F75BBB5-A75F-4C13-922F-1FDCC75F6B6B}" destId="{D151FD1B-B619-4E6D-93D8-A6B03174A526}" srcOrd="0" destOrd="0" presId="urn:microsoft.com/office/officeart/2005/8/layout/hierarchy2"/>
    <dgm:cxn modelId="{E1B00329-93E9-4B9C-9B1D-C9A7570FC36E}" type="presOf" srcId="{28380685-C2B3-4283-A724-A221113C7AC5}" destId="{7ECE34AB-6A60-429E-9A7C-4BCCAAF03601}" srcOrd="1" destOrd="0" presId="urn:microsoft.com/office/officeart/2005/8/layout/hierarchy2"/>
    <dgm:cxn modelId="{6A112BEF-FF80-4D44-8F4A-8653C9060FB0}" type="presOf" srcId="{8A820C4E-BB19-4ED1-9397-FB1F3CAA9FE0}" destId="{B06C159F-7BAA-4E5E-B38E-3226D088777B}" srcOrd="1" destOrd="0" presId="urn:microsoft.com/office/officeart/2005/8/layout/hierarchy2"/>
    <dgm:cxn modelId="{358B3E69-2182-4D35-A2B7-CCEC6116810C}" srcId="{582CBCC8-3CC3-4E96-9328-526010346824}" destId="{452A89D0-AF33-4A69-BE00-E2C410603B51}" srcOrd="1" destOrd="0" parTransId="{8A820C4E-BB19-4ED1-9397-FB1F3CAA9FE0}" sibTransId="{6989C11C-3485-4EBF-9F29-C7F79407FAE2}"/>
    <dgm:cxn modelId="{73BD084E-5486-46DA-AE9A-BE012E9496E8}" type="presOf" srcId="{0192CE64-003C-4B3F-B31C-C45D0693AD6F}" destId="{4989F236-1946-4BD2-BD04-6F7EA6B13C18}" srcOrd="0" destOrd="0" presId="urn:microsoft.com/office/officeart/2005/8/layout/hierarchy2"/>
    <dgm:cxn modelId="{80427956-8651-4949-A80A-FCDF2B7388E4}" type="presOf" srcId="{618228D4-E1B0-45AB-AE5B-1B7209721DD4}" destId="{7D4EB2F1-7710-43AC-887E-09103C2B1904}" srcOrd="0" destOrd="0" presId="urn:microsoft.com/office/officeart/2005/8/layout/hierarchy2"/>
    <dgm:cxn modelId="{00C057D2-A8CD-4A29-8ADF-DD21A03B32E0}" type="presOf" srcId="{452A89D0-AF33-4A69-BE00-E2C410603B51}" destId="{01F4E98D-D712-42C1-803B-AAA54A6A4F2E}" srcOrd="0" destOrd="0" presId="urn:microsoft.com/office/officeart/2005/8/layout/hierarchy2"/>
    <dgm:cxn modelId="{0F1085B7-0432-4451-8EE0-7E53ACE530D9}" type="presOf" srcId="{DF12C998-629B-4126-85CA-89DC5B438227}" destId="{072C9C09-1C3D-4CFE-905B-3DD1718C1BED}" srcOrd="0" destOrd="0" presId="urn:microsoft.com/office/officeart/2005/8/layout/hierarchy2"/>
    <dgm:cxn modelId="{46545885-3B66-4094-91E8-1F8F3E9CB6E5}" type="presOf" srcId="{DF12C998-629B-4126-85CA-89DC5B438227}" destId="{11345E09-78C4-4C17-82C0-2D6B3B26689A}" srcOrd="1" destOrd="0" presId="urn:microsoft.com/office/officeart/2005/8/layout/hierarchy2"/>
    <dgm:cxn modelId="{3F2709BC-D83D-460E-A6DA-7F10B415121B}" type="presOf" srcId="{28380685-C2B3-4283-A724-A221113C7AC5}" destId="{4DDEF5B6-883E-4D99-B398-67AD25E57955}" srcOrd="0" destOrd="0" presId="urn:microsoft.com/office/officeart/2005/8/layout/hierarchy2"/>
    <dgm:cxn modelId="{EE188D15-0284-4874-BE7C-30A1414050A9}" type="presOf" srcId="{5F75BBB5-A75F-4C13-922F-1FDCC75F6B6B}" destId="{B2A943EF-0EA8-4700-AC47-71CDF2FC75F0}" srcOrd="1" destOrd="0" presId="urn:microsoft.com/office/officeart/2005/8/layout/hierarchy2"/>
    <dgm:cxn modelId="{AFC998CF-C53F-4160-92C4-FD13AD9646A2}" type="presOf" srcId="{8A820C4E-BB19-4ED1-9397-FB1F3CAA9FE0}" destId="{84DDB290-6863-49AF-993A-07DA713EB6CA}" srcOrd="0" destOrd="0" presId="urn:microsoft.com/office/officeart/2005/8/layout/hierarchy2"/>
    <dgm:cxn modelId="{47613F56-2E88-4007-ACBB-72BC07E42189}" type="presOf" srcId="{C6AD4BE0-B4BE-4241-BE14-04BBF5D8AC2E}" destId="{57B90887-B602-4CA7-95A3-A74757E36F74}" srcOrd="0" destOrd="0" presId="urn:microsoft.com/office/officeart/2005/8/layout/hierarchy2"/>
    <dgm:cxn modelId="{5C70EDC8-F205-4475-827C-EE4335DE0D27}" srcId="{618228D4-E1B0-45AB-AE5B-1B7209721DD4}" destId="{582CBCC8-3CC3-4E96-9328-526010346824}" srcOrd="0" destOrd="0" parTransId="{2F81E14E-C0F6-4282-B9D9-69F51A429177}" sibTransId="{61226278-8A65-4FC5-AC38-8E173C70B364}"/>
    <dgm:cxn modelId="{7C269716-F377-4C8A-97B5-34086E6896C7}" srcId="{582CBCC8-3CC3-4E96-9328-526010346824}" destId="{C6AD4BE0-B4BE-4241-BE14-04BBF5D8AC2E}" srcOrd="0" destOrd="0" parTransId="{28380685-C2B3-4283-A724-A221113C7AC5}" sibTransId="{5747BD54-760E-4E36-90F4-95DC3225B9D7}"/>
    <dgm:cxn modelId="{FD7182B6-C424-4F2B-BE80-0250D275AE48}" type="presParOf" srcId="{7D4EB2F1-7710-43AC-887E-09103C2B1904}" destId="{3EBF2683-5E14-4CE0-87F9-364692D9FFDD}" srcOrd="0" destOrd="0" presId="urn:microsoft.com/office/officeart/2005/8/layout/hierarchy2"/>
    <dgm:cxn modelId="{C976A724-AA45-4C21-8731-62A22FFC4F5D}" type="presParOf" srcId="{3EBF2683-5E14-4CE0-87F9-364692D9FFDD}" destId="{E01689F6-3417-4E8F-BF7A-69AD709FD4DC}" srcOrd="0" destOrd="0" presId="urn:microsoft.com/office/officeart/2005/8/layout/hierarchy2"/>
    <dgm:cxn modelId="{B058D23C-AFE2-424F-9B58-51629B55DEF2}" type="presParOf" srcId="{3EBF2683-5E14-4CE0-87F9-364692D9FFDD}" destId="{645EF237-88AB-43D7-B19C-68AAC8C412D6}" srcOrd="1" destOrd="0" presId="urn:microsoft.com/office/officeart/2005/8/layout/hierarchy2"/>
    <dgm:cxn modelId="{22BC3F51-837C-4645-B9D9-B1A1815B0DE6}" type="presParOf" srcId="{645EF237-88AB-43D7-B19C-68AAC8C412D6}" destId="{4DDEF5B6-883E-4D99-B398-67AD25E57955}" srcOrd="0" destOrd="0" presId="urn:microsoft.com/office/officeart/2005/8/layout/hierarchy2"/>
    <dgm:cxn modelId="{EA349092-243A-451B-B934-521AFD9C29EB}" type="presParOf" srcId="{4DDEF5B6-883E-4D99-B398-67AD25E57955}" destId="{7ECE34AB-6A60-429E-9A7C-4BCCAAF03601}" srcOrd="0" destOrd="0" presId="urn:microsoft.com/office/officeart/2005/8/layout/hierarchy2"/>
    <dgm:cxn modelId="{E90C9A7F-7EDE-4171-A894-C315B5FB9C03}" type="presParOf" srcId="{645EF237-88AB-43D7-B19C-68AAC8C412D6}" destId="{E5A94E87-80AE-484E-99FC-8C3F917B0D48}" srcOrd="1" destOrd="0" presId="urn:microsoft.com/office/officeart/2005/8/layout/hierarchy2"/>
    <dgm:cxn modelId="{ADF8309C-B434-4457-800F-07F5582A0D86}" type="presParOf" srcId="{E5A94E87-80AE-484E-99FC-8C3F917B0D48}" destId="{57B90887-B602-4CA7-95A3-A74757E36F74}" srcOrd="0" destOrd="0" presId="urn:microsoft.com/office/officeart/2005/8/layout/hierarchy2"/>
    <dgm:cxn modelId="{E5D8C485-8C82-43E1-BD4F-4CE8523EB55F}" type="presParOf" srcId="{E5A94E87-80AE-484E-99FC-8C3F917B0D48}" destId="{711E6A78-FC91-4237-B4A2-C0E01D1C8BE6}" srcOrd="1" destOrd="0" presId="urn:microsoft.com/office/officeart/2005/8/layout/hierarchy2"/>
    <dgm:cxn modelId="{8CF38F9D-2C5E-4A17-9945-50730BEFF549}" type="presParOf" srcId="{711E6A78-FC91-4237-B4A2-C0E01D1C8BE6}" destId="{D151FD1B-B619-4E6D-93D8-A6B03174A526}" srcOrd="0" destOrd="0" presId="urn:microsoft.com/office/officeart/2005/8/layout/hierarchy2"/>
    <dgm:cxn modelId="{0F7DF204-203E-4D47-9032-D35BFB7E0914}" type="presParOf" srcId="{D151FD1B-B619-4E6D-93D8-A6B03174A526}" destId="{B2A943EF-0EA8-4700-AC47-71CDF2FC75F0}" srcOrd="0" destOrd="0" presId="urn:microsoft.com/office/officeart/2005/8/layout/hierarchy2"/>
    <dgm:cxn modelId="{2F7DE580-0C3C-405B-9437-E18716B46005}" type="presParOf" srcId="{711E6A78-FC91-4237-B4A2-C0E01D1C8BE6}" destId="{A9725ECD-D455-4E60-8D20-3C2EC9891274}" srcOrd="1" destOrd="0" presId="urn:microsoft.com/office/officeart/2005/8/layout/hierarchy2"/>
    <dgm:cxn modelId="{AD08613C-0CB4-49A2-9051-CE7C05C2303D}" type="presParOf" srcId="{A9725ECD-D455-4E60-8D20-3C2EC9891274}" destId="{FF9060C0-7112-4730-BA26-33CA0E3D92C6}" srcOrd="0" destOrd="0" presId="urn:microsoft.com/office/officeart/2005/8/layout/hierarchy2"/>
    <dgm:cxn modelId="{05AAA830-0C4F-4027-8FC5-471834A6A2C4}" type="presParOf" srcId="{A9725ECD-D455-4E60-8D20-3C2EC9891274}" destId="{0364D444-3A03-421A-98DB-911C89622C6C}" srcOrd="1" destOrd="0" presId="urn:microsoft.com/office/officeart/2005/8/layout/hierarchy2"/>
    <dgm:cxn modelId="{B697E0A4-DAA5-46BE-B853-0EB05963D8DF}" type="presParOf" srcId="{645EF237-88AB-43D7-B19C-68AAC8C412D6}" destId="{84DDB290-6863-49AF-993A-07DA713EB6CA}" srcOrd="2" destOrd="0" presId="urn:microsoft.com/office/officeart/2005/8/layout/hierarchy2"/>
    <dgm:cxn modelId="{459300C5-BE7E-4014-9B53-9EBD1A1282FD}" type="presParOf" srcId="{84DDB290-6863-49AF-993A-07DA713EB6CA}" destId="{B06C159F-7BAA-4E5E-B38E-3226D088777B}" srcOrd="0" destOrd="0" presId="urn:microsoft.com/office/officeart/2005/8/layout/hierarchy2"/>
    <dgm:cxn modelId="{B794D890-1E54-4EEC-9BB9-D6B929D9B1CE}" type="presParOf" srcId="{645EF237-88AB-43D7-B19C-68AAC8C412D6}" destId="{73ED5163-CC6C-49D4-8A37-AB72E78277C2}" srcOrd="3" destOrd="0" presId="urn:microsoft.com/office/officeart/2005/8/layout/hierarchy2"/>
    <dgm:cxn modelId="{32E80FB3-77D2-4A7B-AE85-9141FAADAB40}" type="presParOf" srcId="{73ED5163-CC6C-49D4-8A37-AB72E78277C2}" destId="{01F4E98D-D712-42C1-803B-AAA54A6A4F2E}" srcOrd="0" destOrd="0" presId="urn:microsoft.com/office/officeart/2005/8/layout/hierarchy2"/>
    <dgm:cxn modelId="{4E7F43C9-E847-4A54-8EF8-E9250CAAD16A}" type="presParOf" srcId="{73ED5163-CC6C-49D4-8A37-AB72E78277C2}" destId="{E339EB5D-2B14-44D0-B4EF-0E24807DB7A8}" srcOrd="1" destOrd="0" presId="urn:microsoft.com/office/officeart/2005/8/layout/hierarchy2"/>
    <dgm:cxn modelId="{88DA51BE-9491-48B2-A618-73E0CE3AB52F}" type="presParOf" srcId="{645EF237-88AB-43D7-B19C-68AAC8C412D6}" destId="{072C9C09-1C3D-4CFE-905B-3DD1718C1BED}" srcOrd="4" destOrd="0" presId="urn:microsoft.com/office/officeart/2005/8/layout/hierarchy2"/>
    <dgm:cxn modelId="{BA206FAF-CCAF-47EB-BB80-CA4EEA386422}" type="presParOf" srcId="{072C9C09-1C3D-4CFE-905B-3DD1718C1BED}" destId="{11345E09-78C4-4C17-82C0-2D6B3B26689A}" srcOrd="0" destOrd="0" presId="urn:microsoft.com/office/officeart/2005/8/layout/hierarchy2"/>
    <dgm:cxn modelId="{E2E35483-A25E-495A-8B8F-BC73C2169B52}" type="presParOf" srcId="{645EF237-88AB-43D7-B19C-68AAC8C412D6}" destId="{88A6FFD0-3BA1-4A21-A558-EE2CC8A71E6D}" srcOrd="5" destOrd="0" presId="urn:microsoft.com/office/officeart/2005/8/layout/hierarchy2"/>
    <dgm:cxn modelId="{5FCE9AE7-D1A5-4AB1-BDEB-EBBB20B7A6F6}" type="presParOf" srcId="{88A6FFD0-3BA1-4A21-A558-EE2CC8A71E6D}" destId="{4989F236-1946-4BD2-BD04-6F7EA6B13C18}" srcOrd="0" destOrd="0" presId="urn:microsoft.com/office/officeart/2005/8/layout/hierarchy2"/>
    <dgm:cxn modelId="{2D6C8BEE-477C-4B1F-B4D4-DCCC462BE2F7}" type="presParOf" srcId="{88A6FFD0-3BA1-4A21-A558-EE2CC8A71E6D}" destId="{6881AF8E-C005-4538-8787-6ED84A66A6F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689F6-3417-4E8F-BF7A-69AD709FD4DC}">
      <dsp:nvSpPr>
        <dsp:cNvPr id="0" name=""/>
        <dsp:cNvSpPr/>
      </dsp:nvSpPr>
      <dsp:spPr>
        <a:xfrm>
          <a:off x="4085" y="1722097"/>
          <a:ext cx="2163534" cy="1081767"/>
        </a:xfrm>
        <a:prstGeom prst="roundRect">
          <a:avLst>
            <a:gd name="adj" fmla="val 10000"/>
          </a:avLst>
        </a:prstGeom>
        <a:solidFill>
          <a:srgbClr val="66CCFF"/>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¿Por qué hacer investigación científica?</a:t>
          </a:r>
          <a:endParaRPr lang="es-PA" sz="2100" kern="1200" dirty="0">
            <a:solidFill>
              <a:schemeClr val="tx1"/>
            </a:solidFill>
          </a:endParaRPr>
        </a:p>
      </dsp:txBody>
      <dsp:txXfrm>
        <a:off x="35769" y="1753781"/>
        <a:ext cx="2100166" cy="1018399"/>
      </dsp:txXfrm>
    </dsp:sp>
    <dsp:sp modelId="{4DDEF5B6-883E-4D99-B398-67AD25E57955}">
      <dsp:nvSpPr>
        <dsp:cNvPr id="0" name=""/>
        <dsp:cNvSpPr/>
      </dsp:nvSpPr>
      <dsp:spPr>
        <a:xfrm rot="18289469">
          <a:off x="1842606" y="1619454"/>
          <a:ext cx="1515439" cy="43022"/>
        </a:xfrm>
        <a:custGeom>
          <a:avLst/>
          <a:gdLst/>
          <a:ahLst/>
          <a:cxnLst/>
          <a:rect l="0" t="0" r="0" b="0"/>
          <a:pathLst>
            <a:path>
              <a:moveTo>
                <a:pt x="0" y="21511"/>
              </a:moveTo>
              <a:lnTo>
                <a:pt x="1515439" y="2151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A" sz="500" kern="1200"/>
        </a:p>
      </dsp:txBody>
      <dsp:txXfrm>
        <a:off x="2562440" y="1603079"/>
        <a:ext cx="75771" cy="75771"/>
      </dsp:txXfrm>
    </dsp:sp>
    <dsp:sp modelId="{57B90887-B602-4CA7-95A3-A74757E36F74}">
      <dsp:nvSpPr>
        <dsp:cNvPr id="0" name=""/>
        <dsp:cNvSpPr/>
      </dsp:nvSpPr>
      <dsp:spPr>
        <a:xfrm>
          <a:off x="3033032" y="478065"/>
          <a:ext cx="2163534" cy="1081767"/>
        </a:xfrm>
        <a:prstGeom prst="roundRect">
          <a:avLst>
            <a:gd name="adj" fmla="val 10000"/>
          </a:avLst>
        </a:prstGeom>
        <a:solidFill>
          <a:srgbClr val="FFC00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Entender la realidad</a:t>
          </a:r>
          <a:endParaRPr lang="es-PA" sz="2100" kern="1200" dirty="0">
            <a:solidFill>
              <a:schemeClr val="tx1"/>
            </a:solidFill>
          </a:endParaRPr>
        </a:p>
      </dsp:txBody>
      <dsp:txXfrm>
        <a:off x="3064716" y="509749"/>
        <a:ext cx="2100166" cy="1018399"/>
      </dsp:txXfrm>
    </dsp:sp>
    <dsp:sp modelId="{D151FD1B-B619-4E6D-93D8-A6B03174A526}">
      <dsp:nvSpPr>
        <dsp:cNvPr id="0" name=""/>
        <dsp:cNvSpPr/>
      </dsp:nvSpPr>
      <dsp:spPr>
        <a:xfrm>
          <a:off x="5196567" y="997438"/>
          <a:ext cx="865413" cy="43022"/>
        </a:xfrm>
        <a:custGeom>
          <a:avLst/>
          <a:gdLst/>
          <a:ahLst/>
          <a:cxnLst/>
          <a:rect l="0" t="0" r="0" b="0"/>
          <a:pathLst>
            <a:path>
              <a:moveTo>
                <a:pt x="0" y="21511"/>
              </a:moveTo>
              <a:lnTo>
                <a:pt x="865413" y="2151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A" sz="500" kern="1200"/>
        </a:p>
      </dsp:txBody>
      <dsp:txXfrm>
        <a:off x="5607638" y="997314"/>
        <a:ext cx="43270" cy="43270"/>
      </dsp:txXfrm>
    </dsp:sp>
    <dsp:sp modelId="{FF9060C0-7112-4730-BA26-33CA0E3D92C6}">
      <dsp:nvSpPr>
        <dsp:cNvPr id="0" name=""/>
        <dsp:cNvSpPr/>
      </dsp:nvSpPr>
      <dsp:spPr>
        <a:xfrm>
          <a:off x="6061980" y="478065"/>
          <a:ext cx="2163534" cy="1081767"/>
        </a:xfrm>
        <a:prstGeom prst="roundRect">
          <a:avLst>
            <a:gd name="adj" fmla="val 10000"/>
          </a:avLst>
        </a:prstGeom>
        <a:solidFill>
          <a:srgbClr val="66CCFF"/>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Generar un nuevo conocimiento</a:t>
          </a:r>
          <a:endParaRPr lang="es-PA" sz="2100" kern="1200" dirty="0">
            <a:solidFill>
              <a:schemeClr val="tx1"/>
            </a:solidFill>
          </a:endParaRPr>
        </a:p>
      </dsp:txBody>
      <dsp:txXfrm>
        <a:off x="6093664" y="509749"/>
        <a:ext cx="2100166" cy="1018399"/>
      </dsp:txXfrm>
    </dsp:sp>
    <dsp:sp modelId="{84DDB290-6863-49AF-993A-07DA713EB6CA}">
      <dsp:nvSpPr>
        <dsp:cNvPr id="0" name=""/>
        <dsp:cNvSpPr/>
      </dsp:nvSpPr>
      <dsp:spPr>
        <a:xfrm>
          <a:off x="2167619" y="2241470"/>
          <a:ext cx="865413" cy="43022"/>
        </a:xfrm>
        <a:custGeom>
          <a:avLst/>
          <a:gdLst/>
          <a:ahLst/>
          <a:cxnLst/>
          <a:rect l="0" t="0" r="0" b="0"/>
          <a:pathLst>
            <a:path>
              <a:moveTo>
                <a:pt x="0" y="21511"/>
              </a:moveTo>
              <a:lnTo>
                <a:pt x="865413" y="2151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A" sz="500" kern="1200"/>
        </a:p>
      </dsp:txBody>
      <dsp:txXfrm>
        <a:off x="2578690" y="2241346"/>
        <a:ext cx="43270" cy="43270"/>
      </dsp:txXfrm>
    </dsp:sp>
    <dsp:sp modelId="{01F4E98D-D712-42C1-803B-AAA54A6A4F2E}">
      <dsp:nvSpPr>
        <dsp:cNvPr id="0" name=""/>
        <dsp:cNvSpPr/>
      </dsp:nvSpPr>
      <dsp:spPr>
        <a:xfrm>
          <a:off x="3033032" y="1722097"/>
          <a:ext cx="2163534" cy="1081767"/>
        </a:xfrm>
        <a:prstGeom prst="roundRect">
          <a:avLst>
            <a:gd name="adj" fmla="val 10000"/>
          </a:avLst>
        </a:prstGeom>
        <a:solidFill>
          <a:srgbClr val="92D050"/>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Entender la realidad de un problema</a:t>
          </a:r>
          <a:endParaRPr lang="es-PA" sz="2100" kern="1200" dirty="0">
            <a:solidFill>
              <a:schemeClr val="tx1"/>
            </a:solidFill>
          </a:endParaRPr>
        </a:p>
      </dsp:txBody>
      <dsp:txXfrm>
        <a:off x="3064716" y="1753781"/>
        <a:ext cx="2100166" cy="1018399"/>
      </dsp:txXfrm>
    </dsp:sp>
    <dsp:sp modelId="{072C9C09-1C3D-4CFE-905B-3DD1718C1BED}">
      <dsp:nvSpPr>
        <dsp:cNvPr id="0" name=""/>
        <dsp:cNvSpPr/>
      </dsp:nvSpPr>
      <dsp:spPr>
        <a:xfrm rot="3310531">
          <a:off x="1842606" y="2863486"/>
          <a:ext cx="1515439" cy="43022"/>
        </a:xfrm>
        <a:custGeom>
          <a:avLst/>
          <a:gdLst/>
          <a:ahLst/>
          <a:cxnLst/>
          <a:rect l="0" t="0" r="0" b="0"/>
          <a:pathLst>
            <a:path>
              <a:moveTo>
                <a:pt x="0" y="21511"/>
              </a:moveTo>
              <a:lnTo>
                <a:pt x="1515439" y="2151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PA" sz="500" kern="1200"/>
        </a:p>
      </dsp:txBody>
      <dsp:txXfrm>
        <a:off x="2562440" y="2847111"/>
        <a:ext cx="75771" cy="75771"/>
      </dsp:txXfrm>
    </dsp:sp>
    <dsp:sp modelId="{4989F236-1946-4BD2-BD04-6F7EA6B13C18}">
      <dsp:nvSpPr>
        <dsp:cNvPr id="0" name=""/>
        <dsp:cNvSpPr/>
      </dsp:nvSpPr>
      <dsp:spPr>
        <a:xfrm>
          <a:off x="3033032" y="2966130"/>
          <a:ext cx="2163534" cy="1081767"/>
        </a:xfrm>
        <a:prstGeom prst="roundRect">
          <a:avLst>
            <a:gd name="adj" fmla="val 10000"/>
          </a:avLst>
        </a:prstGeom>
        <a:solidFill>
          <a:srgbClr val="FFFF66"/>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Explicar por qué las cosas ocurren</a:t>
          </a:r>
          <a:endParaRPr lang="es-PA" sz="2100" kern="1200" dirty="0">
            <a:solidFill>
              <a:schemeClr val="tx1"/>
            </a:solidFill>
          </a:endParaRPr>
        </a:p>
      </dsp:txBody>
      <dsp:txXfrm>
        <a:off x="3064716" y="2997814"/>
        <a:ext cx="2100166" cy="10183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A"/>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1FD8F-9C62-4E25-A718-EB575BA0A45A}" type="datetimeFigureOut">
              <a:rPr lang="es-PA" smtClean="0"/>
              <a:t>01/30/2022</a:t>
            </a:fld>
            <a:endParaRPr lang="es-PA"/>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A"/>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A"/>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A"/>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CA5477-F94A-4CE2-BC93-E0B26C38B03A}" type="slidenum">
              <a:rPr lang="es-PA" smtClean="0"/>
              <a:t>‹Nº›</a:t>
            </a:fld>
            <a:endParaRPr lang="es-PA"/>
          </a:p>
        </p:txBody>
      </p:sp>
    </p:spTree>
    <p:extLst>
      <p:ext uri="{BB962C8B-B14F-4D97-AF65-F5344CB8AC3E}">
        <p14:creationId xmlns:p14="http://schemas.microsoft.com/office/powerpoint/2010/main" val="122531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Las investigaciones cualitativas suelen producir preguntas antes, durante</a:t>
            </a:r>
            <a:r>
              <a:rPr lang="es-ES" baseline="0" dirty="0" smtClean="0"/>
              <a:t> o después de la recolección y análisis de los datos. La acción indagatoria se mueve dinámica entre los hechos y su interpretación y resulta un proceso circular.</a:t>
            </a:r>
            <a:endParaRPr lang="es-PA" dirty="0"/>
          </a:p>
        </p:txBody>
      </p:sp>
      <p:sp>
        <p:nvSpPr>
          <p:cNvPr id="4" name="3 Marcador de número de diapositiva"/>
          <p:cNvSpPr>
            <a:spLocks noGrp="1"/>
          </p:cNvSpPr>
          <p:nvPr>
            <p:ph type="sldNum" sz="quarter" idx="10"/>
          </p:nvPr>
        </p:nvSpPr>
        <p:spPr/>
        <p:txBody>
          <a:bodyPr/>
          <a:lstStyle/>
          <a:p>
            <a:fld id="{0FCA5477-F94A-4CE2-BC93-E0B26C38B03A}" type="slidenum">
              <a:rPr lang="es-PA" smtClean="0"/>
              <a:t>12</a:t>
            </a:fld>
            <a:endParaRPr lang="es-PA"/>
          </a:p>
        </p:txBody>
      </p:sp>
    </p:spTree>
    <p:extLst>
      <p:ext uri="{BB962C8B-B14F-4D97-AF65-F5344CB8AC3E}">
        <p14:creationId xmlns:p14="http://schemas.microsoft.com/office/powerpoint/2010/main" val="322312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C0AAE568-14D6-4397-82E5-50DF8B9D7886}" type="datetimeFigureOut">
              <a:rPr lang="es-PA" smtClean="0"/>
              <a:t>01/30/2022</a:t>
            </a:fld>
            <a:endParaRPr lang="es-PA"/>
          </a:p>
        </p:txBody>
      </p:sp>
      <p:sp>
        <p:nvSpPr>
          <p:cNvPr id="8" name="Slide Number Placeholder 7"/>
          <p:cNvSpPr>
            <a:spLocks noGrp="1"/>
          </p:cNvSpPr>
          <p:nvPr>
            <p:ph type="sldNum" sz="quarter" idx="11"/>
          </p:nvPr>
        </p:nvSpPr>
        <p:spPr/>
        <p:txBody>
          <a:bodyPr/>
          <a:lstStyle/>
          <a:p>
            <a:fld id="{57B7D783-406F-4751-A295-161CB56ED012}" type="slidenum">
              <a:rPr lang="es-PA" smtClean="0"/>
              <a:t>‹Nº›</a:t>
            </a:fld>
            <a:endParaRPr lang="es-PA"/>
          </a:p>
        </p:txBody>
      </p:sp>
      <p:sp>
        <p:nvSpPr>
          <p:cNvPr id="9" name="Footer Placeholder 8"/>
          <p:cNvSpPr>
            <a:spLocks noGrp="1"/>
          </p:cNvSpPr>
          <p:nvPr>
            <p:ph type="ftr" sz="quarter" idx="12"/>
          </p:nvPr>
        </p:nvSpPr>
        <p:spPr/>
        <p:txBody>
          <a:bodyPr/>
          <a:lstStyle/>
          <a:p>
            <a:endParaRPr lang="es-P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0AAE568-14D6-4397-82E5-50DF8B9D7886}" type="datetimeFigureOut">
              <a:rPr lang="es-PA" smtClean="0"/>
              <a:t>01/30/2022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0AAE568-14D6-4397-82E5-50DF8B9D7886}" type="datetimeFigureOut">
              <a:rPr lang="es-PA" smtClean="0"/>
              <a:t>01/30/2022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C0AAE568-14D6-4397-82E5-50DF8B9D7886}" type="datetimeFigureOut">
              <a:rPr lang="es-PA" smtClean="0"/>
              <a:t>01/30/2022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0AAE568-14D6-4397-82E5-50DF8B9D7886}" type="datetimeFigureOut">
              <a:rPr lang="es-PA" smtClean="0"/>
              <a:t>01/30/2022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57B7D783-406F-4751-A295-161CB56ED012}" type="slidenum">
              <a:rPr lang="es-PA" smtClean="0"/>
              <a:t>‹Nº›</a:t>
            </a:fld>
            <a:endParaRPr lang="es-PA"/>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C0AAE568-14D6-4397-82E5-50DF8B9D7886}" type="datetimeFigureOut">
              <a:rPr lang="es-PA" smtClean="0"/>
              <a:t>01/30/2022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57B7D783-406F-4751-A295-161CB56ED012}" type="slidenum">
              <a:rPr lang="es-PA" smtClean="0"/>
              <a:t>‹Nº›</a:t>
            </a:fld>
            <a:endParaRPr lang="es-PA"/>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C0AAE568-14D6-4397-82E5-50DF8B9D7886}" type="datetimeFigureOut">
              <a:rPr lang="es-PA" smtClean="0"/>
              <a:t>01/30/2022</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57B7D783-406F-4751-A295-161CB56ED012}" type="slidenum">
              <a:rPr lang="es-PA" smtClean="0"/>
              <a:t>‹Nº›</a:t>
            </a:fld>
            <a:endParaRPr lang="es-PA"/>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0AAE568-14D6-4397-82E5-50DF8B9D7886}" type="datetimeFigureOut">
              <a:rPr lang="es-PA" smtClean="0"/>
              <a:t>01/30/2022</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AE568-14D6-4397-82E5-50DF8B9D7886}" type="datetimeFigureOut">
              <a:rPr lang="es-PA" smtClean="0"/>
              <a:t>01/30/2022</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AAE568-14D6-4397-82E5-50DF8B9D7886}" type="datetimeFigureOut">
              <a:rPr lang="es-PA" smtClean="0"/>
              <a:t>01/30/2022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AAE568-14D6-4397-82E5-50DF8B9D7886}" type="datetimeFigureOut">
              <a:rPr lang="es-PA" smtClean="0"/>
              <a:t>01/30/2022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57B7D783-406F-4751-A295-161CB56ED012}" type="slidenum">
              <a:rPr lang="es-PA" smtClean="0"/>
              <a:t>‹Nº›</a:t>
            </a:fld>
            <a:endParaRPr lang="es-P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C0AAE568-14D6-4397-82E5-50DF8B9D7886}" type="datetimeFigureOut">
              <a:rPr lang="es-PA" smtClean="0"/>
              <a:t>01/30/2022</a:t>
            </a:fld>
            <a:endParaRPr lang="es-PA"/>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s-PA"/>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7B7D783-406F-4751-A295-161CB56ED012}" type="slidenum">
              <a:rPr lang="es-PA" smtClean="0"/>
              <a:t>‹Nº›</a:t>
            </a:fld>
            <a:endParaRPr lang="es-PA"/>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708919"/>
            <a:ext cx="7772400" cy="2167881"/>
          </a:xfrm>
        </p:spPr>
        <p:txBody>
          <a:bodyPr/>
          <a:lstStyle/>
          <a:p>
            <a:r>
              <a:rPr lang="es-ES" sz="6000" dirty="0" smtClean="0"/>
              <a:t>  </a:t>
            </a:r>
            <a:r>
              <a:rPr lang="es-ES" sz="4400" dirty="0" smtClean="0"/>
              <a:t>La Investigación Científica: Enfoques Cuantitativo, Cualitativo y Mixto</a:t>
            </a:r>
            <a:endParaRPr lang="es-PA" sz="4400" dirty="0"/>
          </a:p>
        </p:txBody>
      </p:sp>
      <p:sp>
        <p:nvSpPr>
          <p:cNvPr id="3" name="2 Subtítulo"/>
          <p:cNvSpPr>
            <a:spLocks noGrp="1"/>
          </p:cNvSpPr>
          <p:nvPr>
            <p:ph type="subTitle" idx="1"/>
          </p:nvPr>
        </p:nvSpPr>
        <p:spPr>
          <a:xfrm>
            <a:off x="2555776" y="5877272"/>
            <a:ext cx="6400800" cy="564232"/>
          </a:xfrm>
        </p:spPr>
        <p:txBody>
          <a:bodyPr>
            <a:normAutofit fontScale="70000" lnSpcReduction="20000"/>
          </a:bodyPr>
          <a:lstStyle/>
          <a:p>
            <a:pPr algn="r"/>
            <a:r>
              <a:rPr lang="es-ES" dirty="0" smtClean="0"/>
              <a:t>Dra. </a:t>
            </a:r>
            <a:r>
              <a:rPr lang="es-ES" dirty="0" err="1" smtClean="0"/>
              <a:t>Nathalia</a:t>
            </a:r>
            <a:r>
              <a:rPr lang="es-ES" dirty="0" smtClean="0"/>
              <a:t> Tejedor Flores</a:t>
            </a:r>
          </a:p>
          <a:p>
            <a:pPr algn="r"/>
            <a:r>
              <a:rPr lang="es-ES" dirty="0" smtClean="0"/>
              <a:t>Lunes 31 </a:t>
            </a:r>
            <a:r>
              <a:rPr lang="es-ES" dirty="0"/>
              <a:t>de </a:t>
            </a:r>
            <a:r>
              <a:rPr lang="es-ES" dirty="0" smtClean="0"/>
              <a:t>enero 2022</a:t>
            </a:r>
            <a:endParaRPr lang="es-ES" dirty="0"/>
          </a:p>
          <a:p>
            <a:pPr algn="r"/>
            <a:endParaRPr lang="es-PA" dirty="0"/>
          </a:p>
        </p:txBody>
      </p:sp>
      <p:sp>
        <p:nvSpPr>
          <p:cNvPr id="4" name="2 Subtítulo"/>
          <p:cNvSpPr txBox="1">
            <a:spLocks/>
          </p:cNvSpPr>
          <p:nvPr/>
        </p:nvSpPr>
        <p:spPr>
          <a:xfrm>
            <a:off x="1691680" y="360512"/>
            <a:ext cx="6400800" cy="20882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r>
              <a:rPr lang="es-ES" dirty="0" smtClean="0">
                <a:solidFill>
                  <a:schemeClr val="tx1"/>
                </a:solidFill>
              </a:rPr>
              <a:t>Universidad Tecnológica de Panamá</a:t>
            </a:r>
          </a:p>
          <a:p>
            <a:r>
              <a:rPr lang="es-ES" dirty="0">
                <a:solidFill>
                  <a:schemeClr val="tx1"/>
                </a:solidFill>
              </a:rPr>
              <a:t>DIRECCIÓN DE INVESTIGACIÓN</a:t>
            </a:r>
          </a:p>
          <a:p>
            <a:r>
              <a:rPr lang="es-MX" b="1" dirty="0">
                <a:solidFill>
                  <a:schemeClr val="tx1"/>
                </a:solidFill>
              </a:rPr>
              <a:t>Taller estadísticas aplicada al análisis de datos de un proyecto de investigación</a:t>
            </a:r>
          </a:p>
        </p:txBody>
      </p:sp>
      <p:pic>
        <p:nvPicPr>
          <p:cNvPr id="1026"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88640"/>
            <a:ext cx="1557703" cy="153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89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4853136"/>
          </a:xfrm>
        </p:spPr>
        <p:txBody>
          <a:bodyPr>
            <a:normAutofit lnSpcReduction="10000"/>
          </a:bodyPr>
          <a:lstStyle/>
          <a:p>
            <a:pPr marL="0" indent="0" algn="just">
              <a:buNone/>
            </a:pPr>
            <a:r>
              <a:rPr lang="es-ES" dirty="0">
                <a:solidFill>
                  <a:schemeClr val="tx1"/>
                </a:solidFill>
              </a:rPr>
              <a:t>7. La investigación cuantitativa debe ser lo más </a:t>
            </a:r>
            <a:r>
              <a:rPr lang="es-ES" b="1" dirty="0">
                <a:solidFill>
                  <a:schemeClr val="tx1"/>
                </a:solidFill>
              </a:rPr>
              <a:t>“objetiva” </a:t>
            </a:r>
            <a:r>
              <a:rPr lang="es-ES" dirty="0">
                <a:solidFill>
                  <a:schemeClr val="tx1"/>
                </a:solidFill>
              </a:rPr>
              <a:t>posible</a:t>
            </a:r>
            <a:r>
              <a:rPr lang="es-ES" dirty="0" smtClean="0">
                <a:solidFill>
                  <a:schemeClr val="tx1"/>
                </a:solidFill>
              </a:rPr>
              <a:t>. </a:t>
            </a:r>
          </a:p>
          <a:p>
            <a:pPr marL="0" indent="0" algn="just">
              <a:buNone/>
            </a:pPr>
            <a:endParaRPr lang="es-ES" dirty="0" smtClean="0">
              <a:solidFill>
                <a:schemeClr val="tx1"/>
              </a:solidFill>
            </a:endParaRPr>
          </a:p>
          <a:p>
            <a:pPr marL="0" indent="0" algn="just">
              <a:buNone/>
            </a:pPr>
            <a:r>
              <a:rPr lang="es-ES" dirty="0">
                <a:solidFill>
                  <a:srgbClr val="002060"/>
                </a:solidFill>
              </a:rPr>
              <a:t>8. </a:t>
            </a:r>
            <a:r>
              <a:rPr lang="es-ES" dirty="0" smtClean="0">
                <a:solidFill>
                  <a:srgbClr val="002060"/>
                </a:solidFill>
              </a:rPr>
              <a:t>Siguen </a:t>
            </a:r>
            <a:r>
              <a:rPr lang="es-ES" dirty="0">
                <a:solidFill>
                  <a:srgbClr val="002060"/>
                </a:solidFill>
              </a:rPr>
              <a:t>un patrón predecible y estructurado (</a:t>
            </a:r>
            <a:r>
              <a:rPr lang="es-ES" b="1" dirty="0">
                <a:solidFill>
                  <a:srgbClr val="002060"/>
                </a:solidFill>
              </a:rPr>
              <a:t>el proceso</a:t>
            </a:r>
            <a:r>
              <a:rPr lang="es-ES" dirty="0" smtClean="0">
                <a:solidFill>
                  <a:srgbClr val="002060"/>
                </a:solidFill>
              </a:rPr>
              <a:t>).</a:t>
            </a:r>
          </a:p>
          <a:p>
            <a:pPr marL="0" indent="0" algn="just">
              <a:buNone/>
            </a:pPr>
            <a:endParaRPr lang="es-ES" dirty="0">
              <a:solidFill>
                <a:schemeClr val="tx1"/>
              </a:solidFill>
            </a:endParaRPr>
          </a:p>
          <a:p>
            <a:pPr marL="0" indent="0" algn="just">
              <a:buNone/>
            </a:pPr>
            <a:r>
              <a:rPr lang="es-ES" dirty="0" smtClean="0">
                <a:solidFill>
                  <a:schemeClr val="tx1"/>
                </a:solidFill>
              </a:rPr>
              <a:t>9. </a:t>
            </a:r>
            <a:r>
              <a:rPr lang="es-ES" dirty="0">
                <a:solidFill>
                  <a:schemeClr val="tx1"/>
                </a:solidFill>
              </a:rPr>
              <a:t>Al final, con los estudios cuantitativos se pretende confirmar y predecir los fenómenos </a:t>
            </a:r>
            <a:r>
              <a:rPr lang="es-ES" dirty="0" smtClean="0">
                <a:solidFill>
                  <a:schemeClr val="tx1"/>
                </a:solidFill>
              </a:rPr>
              <a:t>investigados, buscando </a:t>
            </a:r>
            <a:r>
              <a:rPr lang="es-ES" dirty="0">
                <a:solidFill>
                  <a:schemeClr val="tx1"/>
                </a:solidFill>
              </a:rPr>
              <a:t>regularidades y relaciones causales entre </a:t>
            </a:r>
            <a:r>
              <a:rPr lang="es-ES" dirty="0" smtClean="0">
                <a:solidFill>
                  <a:schemeClr val="tx1"/>
                </a:solidFill>
              </a:rPr>
              <a:t>elementos.</a:t>
            </a:r>
          </a:p>
          <a:p>
            <a:pPr marL="0" indent="0" algn="just">
              <a:buNone/>
            </a:pPr>
            <a:endParaRPr lang="es-ES" dirty="0" smtClean="0">
              <a:solidFill>
                <a:schemeClr val="tx1"/>
              </a:solidFill>
            </a:endParaRPr>
          </a:p>
          <a:p>
            <a:pPr marL="0" indent="0" algn="just">
              <a:buNone/>
            </a:pPr>
            <a:r>
              <a:rPr lang="es-ES" dirty="0" smtClean="0">
                <a:solidFill>
                  <a:srgbClr val="002060"/>
                </a:solidFill>
              </a:rPr>
              <a:t>10. </a:t>
            </a:r>
            <a:r>
              <a:rPr lang="es-ES" dirty="0">
                <a:solidFill>
                  <a:srgbClr val="002060"/>
                </a:solidFill>
              </a:rPr>
              <a:t>L</a:t>
            </a:r>
            <a:r>
              <a:rPr lang="es-ES" dirty="0" smtClean="0">
                <a:solidFill>
                  <a:srgbClr val="002060"/>
                </a:solidFill>
              </a:rPr>
              <a:t>a </a:t>
            </a:r>
            <a:r>
              <a:rPr lang="es-ES" b="1" dirty="0" smtClean="0">
                <a:solidFill>
                  <a:srgbClr val="002060"/>
                </a:solidFill>
              </a:rPr>
              <a:t>meta principal</a:t>
            </a:r>
            <a:r>
              <a:rPr lang="es-ES" dirty="0" smtClean="0">
                <a:solidFill>
                  <a:srgbClr val="002060"/>
                </a:solidFill>
              </a:rPr>
              <a:t> </a:t>
            </a:r>
            <a:r>
              <a:rPr lang="es-ES" dirty="0">
                <a:solidFill>
                  <a:srgbClr val="002060"/>
                </a:solidFill>
              </a:rPr>
              <a:t>es la formulación y demostración de teorías.</a:t>
            </a:r>
            <a:endParaRPr lang="es-PA" dirty="0">
              <a:solidFill>
                <a:srgbClr val="002060"/>
              </a:solidFill>
            </a:endParaRPr>
          </a:p>
        </p:txBody>
      </p:sp>
      <p:sp>
        <p:nvSpPr>
          <p:cNvPr id="5" name="4 Rectángulo"/>
          <p:cNvSpPr/>
          <p:nvPr/>
        </p:nvSpPr>
        <p:spPr>
          <a:xfrm>
            <a:off x="3563888" y="1124744"/>
            <a:ext cx="1673856" cy="369332"/>
          </a:xfrm>
          <a:prstGeom prst="rect">
            <a:avLst/>
          </a:prstGeom>
        </p:spPr>
        <p:txBody>
          <a:bodyPr wrap="none">
            <a:spAutoFit/>
          </a:bodyPr>
          <a:lstStyle/>
          <a:p>
            <a:r>
              <a:rPr lang="es-PA" dirty="0" smtClean="0"/>
              <a:t>Características</a:t>
            </a:r>
            <a:endParaRPr lang="es-PA" dirty="0"/>
          </a:p>
        </p:txBody>
      </p:sp>
      <p:sp>
        <p:nvSpPr>
          <p:cNvPr id="6" name="1 Título"/>
          <p:cNvSpPr>
            <a:spLocks noGrp="1"/>
          </p:cNvSpPr>
          <p:nvPr>
            <p:ph type="title"/>
          </p:nvPr>
        </p:nvSpPr>
        <p:spPr>
          <a:xfrm>
            <a:off x="-252536" y="332656"/>
            <a:ext cx="8229600" cy="907504"/>
          </a:xfrm>
        </p:spPr>
        <p:txBody>
          <a:bodyPr/>
          <a:lstStyle/>
          <a:p>
            <a:r>
              <a:rPr lang="es-ES" dirty="0" smtClean="0"/>
              <a:t>1. Ruta Cuantitativa</a:t>
            </a:r>
            <a:endParaRPr lang="es-PA" dirty="0"/>
          </a:p>
        </p:txBody>
      </p:sp>
      <p:pic>
        <p:nvPicPr>
          <p:cNvPr id="7" name="Picture 4" descr="Resultado de imagen para cuantita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260648"/>
            <a:ext cx="1462088" cy="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284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2132856"/>
            <a:ext cx="8229600" cy="1096144"/>
          </a:xfrm>
        </p:spPr>
        <p:txBody>
          <a:bodyPr/>
          <a:lstStyle/>
          <a:p>
            <a:r>
              <a:rPr lang="es-ES" dirty="0"/>
              <a:t>2</a:t>
            </a:r>
            <a:r>
              <a:rPr lang="es-ES" dirty="0" smtClean="0"/>
              <a:t>. Ruta Cualitativa</a:t>
            </a:r>
            <a:endParaRPr lang="es-PA" dirty="0"/>
          </a:p>
        </p:txBody>
      </p:sp>
      <p:pic>
        <p:nvPicPr>
          <p:cNvPr id="5"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284984"/>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5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268760"/>
            <a:ext cx="8229600" cy="1396752"/>
          </a:xfrm>
        </p:spPr>
        <p:txBody>
          <a:bodyPr>
            <a:normAutofit/>
          </a:bodyPr>
          <a:lstStyle/>
          <a:p>
            <a:pPr marL="0" indent="0" algn="ctr">
              <a:buNone/>
            </a:pPr>
            <a:r>
              <a:rPr lang="es-ES" dirty="0">
                <a:solidFill>
                  <a:schemeClr val="tx1"/>
                </a:solidFill>
              </a:rPr>
              <a:t>Utiliza la </a:t>
            </a:r>
            <a:r>
              <a:rPr lang="es-ES" dirty="0" smtClean="0">
                <a:solidFill>
                  <a:schemeClr val="tx1"/>
                </a:solidFill>
              </a:rPr>
              <a:t>recolección y </a:t>
            </a:r>
            <a:r>
              <a:rPr lang="es-ES" dirty="0">
                <a:solidFill>
                  <a:schemeClr val="tx1"/>
                </a:solidFill>
              </a:rPr>
              <a:t>análisis de los datos para</a:t>
            </a:r>
          </a:p>
          <a:p>
            <a:pPr marL="0" indent="0" algn="ctr">
              <a:buNone/>
            </a:pPr>
            <a:r>
              <a:rPr lang="es-ES" dirty="0">
                <a:solidFill>
                  <a:schemeClr val="tx1"/>
                </a:solidFill>
              </a:rPr>
              <a:t>afinar las preguntas de </a:t>
            </a:r>
            <a:r>
              <a:rPr lang="es-ES" dirty="0" smtClean="0">
                <a:solidFill>
                  <a:schemeClr val="tx1"/>
                </a:solidFill>
              </a:rPr>
              <a:t>investigación o </a:t>
            </a:r>
            <a:r>
              <a:rPr lang="es-ES" dirty="0">
                <a:solidFill>
                  <a:schemeClr val="tx1"/>
                </a:solidFill>
              </a:rPr>
              <a:t>revelar nuevas interrogantes en </a:t>
            </a:r>
            <a:r>
              <a:rPr lang="es-ES" dirty="0" smtClean="0">
                <a:solidFill>
                  <a:schemeClr val="tx1"/>
                </a:solidFill>
              </a:rPr>
              <a:t>el proceso </a:t>
            </a:r>
            <a:r>
              <a:rPr lang="es-ES" dirty="0">
                <a:solidFill>
                  <a:schemeClr val="tx1"/>
                </a:solidFill>
              </a:rPr>
              <a:t>de interpretación.</a:t>
            </a:r>
            <a:endParaRPr lang="es-PA" dirty="0">
              <a:solidFill>
                <a:schemeClr val="tx1"/>
              </a:solidFill>
            </a:endParaRPr>
          </a:p>
        </p:txBody>
      </p:sp>
      <p:sp>
        <p:nvSpPr>
          <p:cNvPr id="4" name="1 Título"/>
          <p:cNvSpPr>
            <a:spLocks noGrp="1"/>
          </p:cNvSpPr>
          <p:nvPr>
            <p:ph type="title"/>
          </p:nvPr>
        </p:nvSpPr>
        <p:spPr>
          <a:xfrm>
            <a:off x="35496" y="188640"/>
            <a:ext cx="8229600" cy="907504"/>
          </a:xfrm>
        </p:spPr>
        <p:txBody>
          <a:bodyPr/>
          <a:lstStyle/>
          <a:p>
            <a:r>
              <a:rPr lang="es-ES" dirty="0" smtClean="0"/>
              <a:t>2. Ruta Cualitativa</a:t>
            </a:r>
            <a:endParaRPr lang="es-PA" dirty="0"/>
          </a:p>
        </p:txBody>
      </p:sp>
      <p:pic>
        <p:nvPicPr>
          <p:cNvPr id="4098" name="Picture 2"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6296" y="116632"/>
            <a:ext cx="1558480" cy="116886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1 Grupo"/>
          <p:cNvGrpSpPr/>
          <p:nvPr/>
        </p:nvGrpSpPr>
        <p:grpSpPr>
          <a:xfrm>
            <a:off x="268" y="2564904"/>
            <a:ext cx="9143999" cy="4322328"/>
            <a:chOff x="268" y="2564904"/>
            <a:chExt cx="9143999" cy="4322328"/>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 y="3059668"/>
              <a:ext cx="9143999" cy="382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3414055" y="2564904"/>
              <a:ext cx="2176430" cy="369332"/>
            </a:xfrm>
            <a:prstGeom prst="rect">
              <a:avLst/>
            </a:prstGeom>
          </p:spPr>
          <p:txBody>
            <a:bodyPr wrap="none">
              <a:spAutoFit/>
            </a:bodyPr>
            <a:lstStyle/>
            <a:p>
              <a:r>
                <a:rPr lang="es-PA" dirty="0"/>
                <a:t>Proceso </a:t>
              </a:r>
              <a:r>
                <a:rPr lang="es-PA" dirty="0" smtClean="0"/>
                <a:t>Cualitativo</a:t>
              </a:r>
              <a:endParaRPr lang="es-PA" dirty="0"/>
            </a:p>
          </p:txBody>
        </p:sp>
        <p:sp>
          <p:nvSpPr>
            <p:cNvPr id="8" name="7 Rectángulo"/>
            <p:cNvSpPr/>
            <p:nvPr/>
          </p:nvSpPr>
          <p:spPr>
            <a:xfrm>
              <a:off x="5336273" y="6525344"/>
              <a:ext cx="3793026" cy="261610"/>
            </a:xfrm>
            <a:prstGeom prst="rect">
              <a:avLst/>
            </a:prstGeom>
          </p:spPr>
          <p:txBody>
            <a:bodyPr wrap="none">
              <a:spAutoFit/>
            </a:bodyPr>
            <a:lstStyle/>
            <a:p>
              <a:r>
                <a:rPr lang="es-ES" sz="1100" dirty="0" smtClean="0"/>
                <a:t>Fuente: Hernández-</a:t>
              </a:r>
              <a:r>
                <a:rPr lang="es-ES" sz="1100" dirty="0" err="1" smtClean="0"/>
                <a:t>Sampieri</a:t>
              </a:r>
              <a:r>
                <a:rPr lang="es-ES" sz="1100" dirty="0" smtClean="0"/>
                <a:t>, Fernández &amp; </a:t>
              </a:r>
              <a:r>
                <a:rPr lang="es-PA" sz="1100" dirty="0" smtClean="0"/>
                <a:t>Baptista, 2014.</a:t>
              </a:r>
              <a:endParaRPr lang="es-PA" sz="1100" dirty="0"/>
            </a:p>
          </p:txBody>
        </p:sp>
      </p:grpSp>
    </p:spTree>
    <p:extLst>
      <p:ext uri="{BB962C8B-B14F-4D97-AF65-F5344CB8AC3E}">
        <p14:creationId xmlns:p14="http://schemas.microsoft.com/office/powerpoint/2010/main" val="131477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lgn="just">
              <a:buNone/>
            </a:pPr>
            <a:r>
              <a:rPr lang="es-ES" dirty="0" smtClean="0">
                <a:solidFill>
                  <a:schemeClr val="tx1"/>
                </a:solidFill>
              </a:rPr>
              <a:t>1. El </a:t>
            </a:r>
            <a:r>
              <a:rPr lang="es-ES" dirty="0">
                <a:solidFill>
                  <a:schemeClr val="tx1"/>
                </a:solidFill>
              </a:rPr>
              <a:t>investigador o investigadora plantea un problema, pero no sigue un proceso definido </a:t>
            </a:r>
            <a:r>
              <a:rPr lang="es-ES" dirty="0" smtClean="0">
                <a:solidFill>
                  <a:schemeClr val="tx1"/>
                </a:solidFill>
              </a:rPr>
              <a:t>claramente. Sus </a:t>
            </a:r>
            <a:r>
              <a:rPr lang="es-ES" dirty="0">
                <a:solidFill>
                  <a:schemeClr val="tx1"/>
                </a:solidFill>
              </a:rPr>
              <a:t>planteamientos iniciales </a:t>
            </a:r>
            <a:r>
              <a:rPr lang="es-ES" i="1" dirty="0">
                <a:solidFill>
                  <a:schemeClr val="tx1"/>
                </a:solidFill>
              </a:rPr>
              <a:t>no </a:t>
            </a:r>
            <a:r>
              <a:rPr lang="es-ES" dirty="0">
                <a:solidFill>
                  <a:schemeClr val="tx1"/>
                </a:solidFill>
              </a:rPr>
              <a:t>son tan específicos como en el enfoque cuantitativo y </a:t>
            </a:r>
            <a:r>
              <a:rPr lang="es-ES" dirty="0" smtClean="0">
                <a:solidFill>
                  <a:schemeClr val="tx1"/>
                </a:solidFill>
              </a:rPr>
              <a:t>las preguntas </a:t>
            </a:r>
            <a:r>
              <a:rPr lang="es-ES" dirty="0">
                <a:solidFill>
                  <a:schemeClr val="tx1"/>
                </a:solidFill>
              </a:rPr>
              <a:t>de investigación </a:t>
            </a:r>
            <a:r>
              <a:rPr lang="es-ES" i="1" dirty="0">
                <a:solidFill>
                  <a:schemeClr val="tx1"/>
                </a:solidFill>
              </a:rPr>
              <a:t>no </a:t>
            </a:r>
            <a:r>
              <a:rPr lang="es-ES" dirty="0">
                <a:solidFill>
                  <a:schemeClr val="tx1"/>
                </a:solidFill>
              </a:rPr>
              <a:t>siempre se han conceptualizado ni definido por completo</a:t>
            </a:r>
            <a:r>
              <a:rPr lang="es-ES" dirty="0" smtClean="0">
                <a:solidFill>
                  <a:schemeClr val="tx1"/>
                </a:solidFill>
              </a:rPr>
              <a:t>.</a:t>
            </a:r>
          </a:p>
          <a:p>
            <a:pPr marL="0" indent="0" algn="just">
              <a:buNone/>
            </a:pPr>
            <a:endParaRPr lang="es-ES" dirty="0" smtClean="0">
              <a:solidFill>
                <a:schemeClr val="tx1"/>
              </a:solidFill>
            </a:endParaRPr>
          </a:p>
          <a:p>
            <a:pPr marL="0" indent="0" algn="just">
              <a:buNone/>
            </a:pPr>
            <a:r>
              <a:rPr lang="es-ES" dirty="0" smtClean="0">
                <a:solidFill>
                  <a:srgbClr val="002060"/>
                </a:solidFill>
              </a:rPr>
              <a:t>2. </a:t>
            </a:r>
            <a:r>
              <a:rPr lang="es-ES" dirty="0">
                <a:solidFill>
                  <a:srgbClr val="002060"/>
                </a:solidFill>
              </a:rPr>
              <a:t>En la mayoría de los estudios cualitativos no se prueban hipótesis, sino que se generan durante </a:t>
            </a:r>
            <a:r>
              <a:rPr lang="es-ES" dirty="0" smtClean="0">
                <a:solidFill>
                  <a:srgbClr val="002060"/>
                </a:solidFill>
              </a:rPr>
              <a:t>el proceso </a:t>
            </a:r>
            <a:r>
              <a:rPr lang="es-ES" dirty="0">
                <a:solidFill>
                  <a:srgbClr val="002060"/>
                </a:solidFill>
              </a:rPr>
              <a:t>y se perfeccionan conforme se recaban más datos; </a:t>
            </a:r>
            <a:r>
              <a:rPr lang="es-ES" b="1" dirty="0">
                <a:solidFill>
                  <a:srgbClr val="002060"/>
                </a:solidFill>
              </a:rPr>
              <a:t>son un resultado del estudio</a:t>
            </a:r>
            <a:r>
              <a:rPr lang="es-ES" dirty="0">
                <a:solidFill>
                  <a:srgbClr val="002060"/>
                </a:solidFill>
              </a:rPr>
              <a:t>.</a:t>
            </a:r>
            <a:endParaRPr lang="es-PA" dirty="0">
              <a:solidFill>
                <a:srgbClr val="002060"/>
              </a:solidFill>
            </a:endParaRPr>
          </a:p>
        </p:txBody>
      </p:sp>
      <p:sp>
        <p:nvSpPr>
          <p:cNvPr id="5" name="1 Título"/>
          <p:cNvSpPr>
            <a:spLocks noGrp="1"/>
          </p:cNvSpPr>
          <p:nvPr>
            <p:ph type="title"/>
          </p:nvPr>
        </p:nvSpPr>
        <p:spPr>
          <a:xfrm>
            <a:off x="35496" y="188640"/>
            <a:ext cx="8229600" cy="907504"/>
          </a:xfrm>
        </p:spPr>
        <p:txBody>
          <a:bodyPr/>
          <a:lstStyle/>
          <a:p>
            <a:r>
              <a:rPr lang="es-ES" dirty="0" smtClean="0"/>
              <a:t>2. Ruta Cualitativa</a:t>
            </a:r>
            <a:endParaRPr lang="es-PA" dirty="0"/>
          </a:p>
        </p:txBody>
      </p:sp>
      <p:pic>
        <p:nvPicPr>
          <p:cNvPr id="6"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96" y="116632"/>
            <a:ext cx="1558480" cy="116886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3563888" y="1124744"/>
            <a:ext cx="1673856" cy="369332"/>
          </a:xfrm>
          <a:prstGeom prst="rect">
            <a:avLst/>
          </a:prstGeom>
        </p:spPr>
        <p:txBody>
          <a:bodyPr wrap="none">
            <a:spAutoFit/>
          </a:bodyPr>
          <a:lstStyle/>
          <a:p>
            <a:r>
              <a:rPr lang="es-PA" dirty="0" smtClean="0"/>
              <a:t>Características</a:t>
            </a:r>
            <a:endParaRPr lang="es-PA" dirty="0"/>
          </a:p>
        </p:txBody>
      </p:sp>
    </p:spTree>
    <p:extLst>
      <p:ext uri="{BB962C8B-B14F-4D97-AF65-F5344CB8AC3E}">
        <p14:creationId xmlns:p14="http://schemas.microsoft.com/office/powerpoint/2010/main" val="3263391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4784"/>
            <a:ext cx="8229600" cy="4525963"/>
          </a:xfrm>
        </p:spPr>
        <p:txBody>
          <a:bodyPr>
            <a:normAutofit fontScale="92500" lnSpcReduction="10000"/>
          </a:bodyPr>
          <a:lstStyle/>
          <a:p>
            <a:pPr marL="0" indent="0" algn="just">
              <a:buNone/>
            </a:pPr>
            <a:r>
              <a:rPr lang="es-ES" dirty="0" smtClean="0">
                <a:solidFill>
                  <a:srgbClr val="002060"/>
                </a:solidFill>
              </a:rPr>
              <a:t>3. </a:t>
            </a:r>
            <a:r>
              <a:rPr lang="es-ES" dirty="0">
                <a:solidFill>
                  <a:srgbClr val="002060"/>
                </a:solidFill>
              </a:rPr>
              <a:t>El enfoque se basa en métodos de recolección de datos </a:t>
            </a:r>
            <a:r>
              <a:rPr lang="es-ES" i="1" dirty="0">
                <a:solidFill>
                  <a:srgbClr val="002060"/>
                </a:solidFill>
              </a:rPr>
              <a:t>no </a:t>
            </a:r>
            <a:r>
              <a:rPr lang="es-ES" dirty="0">
                <a:solidFill>
                  <a:srgbClr val="002060"/>
                </a:solidFill>
              </a:rPr>
              <a:t>estandarizados ni </a:t>
            </a:r>
            <a:r>
              <a:rPr lang="es-ES" dirty="0" smtClean="0">
                <a:solidFill>
                  <a:srgbClr val="002060"/>
                </a:solidFill>
              </a:rPr>
              <a:t>predeterminados completamente</a:t>
            </a:r>
            <a:r>
              <a:rPr lang="es-ES" dirty="0">
                <a:solidFill>
                  <a:srgbClr val="002060"/>
                </a:solidFill>
              </a:rPr>
              <a:t>. Tal recolección consiste en obtener las perspectivas y puntos de vista de los </a:t>
            </a:r>
            <a:r>
              <a:rPr lang="es-ES" dirty="0" smtClean="0">
                <a:solidFill>
                  <a:srgbClr val="002060"/>
                </a:solidFill>
              </a:rPr>
              <a:t>participantes (sus </a:t>
            </a:r>
            <a:r>
              <a:rPr lang="es-ES" dirty="0">
                <a:solidFill>
                  <a:srgbClr val="002060"/>
                </a:solidFill>
              </a:rPr>
              <a:t>emociones, prioridades, experiencias, significados y otros aspectos más bien subjetivos</a:t>
            </a:r>
            <a:r>
              <a:rPr lang="es-ES" dirty="0" smtClean="0">
                <a:solidFill>
                  <a:srgbClr val="002060"/>
                </a:solidFill>
              </a:rPr>
              <a:t>).</a:t>
            </a:r>
          </a:p>
          <a:p>
            <a:pPr marL="0" indent="0" algn="just">
              <a:buNone/>
            </a:pPr>
            <a:endParaRPr lang="es-ES" dirty="0">
              <a:solidFill>
                <a:srgbClr val="002060"/>
              </a:solidFill>
            </a:endParaRPr>
          </a:p>
          <a:p>
            <a:pPr marL="0" indent="0" algn="just">
              <a:buNone/>
            </a:pPr>
            <a:r>
              <a:rPr lang="es-ES" dirty="0" smtClean="0">
                <a:solidFill>
                  <a:schemeClr val="tx1"/>
                </a:solidFill>
              </a:rPr>
              <a:t>4</a:t>
            </a:r>
            <a:r>
              <a:rPr lang="es-ES" dirty="0">
                <a:solidFill>
                  <a:schemeClr val="tx1"/>
                </a:solidFill>
              </a:rPr>
              <a:t>. </a:t>
            </a:r>
            <a:r>
              <a:rPr lang="es-ES" dirty="0" smtClean="0">
                <a:solidFill>
                  <a:schemeClr val="tx1"/>
                </a:solidFill>
              </a:rPr>
              <a:t>El </a:t>
            </a:r>
            <a:r>
              <a:rPr lang="es-ES" dirty="0">
                <a:solidFill>
                  <a:schemeClr val="tx1"/>
                </a:solidFill>
              </a:rPr>
              <a:t>investigador cualitativo utiliza técnicas para recolectar datos, como </a:t>
            </a:r>
            <a:r>
              <a:rPr lang="es-ES" dirty="0" smtClean="0">
                <a:solidFill>
                  <a:schemeClr val="tx1"/>
                </a:solidFill>
              </a:rPr>
              <a:t>la observación </a:t>
            </a:r>
            <a:r>
              <a:rPr lang="es-ES" dirty="0">
                <a:solidFill>
                  <a:schemeClr val="tx1"/>
                </a:solidFill>
              </a:rPr>
              <a:t>no estructurada, entrevistas abiertas, revisión de documentos, </a:t>
            </a:r>
            <a:r>
              <a:rPr lang="es-ES" dirty="0" smtClean="0">
                <a:solidFill>
                  <a:schemeClr val="tx1"/>
                </a:solidFill>
              </a:rPr>
              <a:t>discusión en </a:t>
            </a:r>
            <a:r>
              <a:rPr lang="es-ES" dirty="0">
                <a:solidFill>
                  <a:schemeClr val="tx1"/>
                </a:solidFill>
              </a:rPr>
              <a:t>grupo, evaluación de experiencias personales, registro de historias de vida, e </a:t>
            </a:r>
            <a:r>
              <a:rPr lang="es-ES" dirty="0" smtClean="0">
                <a:solidFill>
                  <a:schemeClr val="tx1"/>
                </a:solidFill>
              </a:rPr>
              <a:t>interacción e </a:t>
            </a:r>
            <a:r>
              <a:rPr lang="es-ES" dirty="0">
                <a:solidFill>
                  <a:schemeClr val="tx1"/>
                </a:solidFill>
              </a:rPr>
              <a:t>introspección con grupos o comunidades.</a:t>
            </a:r>
            <a:endParaRPr lang="es-PA" dirty="0">
              <a:solidFill>
                <a:schemeClr val="tx1"/>
              </a:solidFill>
            </a:endParaRPr>
          </a:p>
        </p:txBody>
      </p:sp>
      <p:sp>
        <p:nvSpPr>
          <p:cNvPr id="5" name="1 Título"/>
          <p:cNvSpPr>
            <a:spLocks noGrp="1"/>
          </p:cNvSpPr>
          <p:nvPr>
            <p:ph type="title"/>
          </p:nvPr>
        </p:nvSpPr>
        <p:spPr>
          <a:xfrm>
            <a:off x="35496" y="188640"/>
            <a:ext cx="8229600" cy="907504"/>
          </a:xfrm>
        </p:spPr>
        <p:txBody>
          <a:bodyPr/>
          <a:lstStyle/>
          <a:p>
            <a:r>
              <a:rPr lang="es-ES" dirty="0" smtClean="0"/>
              <a:t>2. Ruta Cualitativa</a:t>
            </a:r>
            <a:endParaRPr lang="es-PA" dirty="0"/>
          </a:p>
        </p:txBody>
      </p:sp>
      <p:pic>
        <p:nvPicPr>
          <p:cNvPr id="6" name="Picture 2" descr="Imagen relacion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6296" y="116632"/>
            <a:ext cx="1558480" cy="116886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3563888" y="980728"/>
            <a:ext cx="1673856" cy="369332"/>
          </a:xfrm>
          <a:prstGeom prst="rect">
            <a:avLst/>
          </a:prstGeom>
        </p:spPr>
        <p:txBody>
          <a:bodyPr wrap="none">
            <a:spAutoFit/>
          </a:bodyPr>
          <a:lstStyle/>
          <a:p>
            <a:r>
              <a:rPr lang="es-PA" dirty="0" smtClean="0"/>
              <a:t>Características</a:t>
            </a:r>
            <a:endParaRPr lang="es-PA" dirty="0"/>
          </a:p>
        </p:txBody>
      </p:sp>
    </p:spTree>
    <p:extLst>
      <p:ext uri="{BB962C8B-B14F-4D97-AF65-F5344CB8AC3E}">
        <p14:creationId xmlns:p14="http://schemas.microsoft.com/office/powerpoint/2010/main" val="1367412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628800"/>
            <a:ext cx="8229600" cy="1096144"/>
          </a:xfrm>
        </p:spPr>
        <p:txBody>
          <a:bodyPr/>
          <a:lstStyle/>
          <a:p>
            <a:r>
              <a:rPr lang="es-ES" dirty="0" smtClean="0"/>
              <a:t>3. Ruta Mixta</a:t>
            </a:r>
            <a:endParaRPr lang="es-PA" dirty="0"/>
          </a:p>
        </p:txBody>
      </p:sp>
      <p:pic>
        <p:nvPicPr>
          <p:cNvPr id="5"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996952"/>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24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4784"/>
            <a:ext cx="8229600" cy="4525963"/>
          </a:xfrm>
        </p:spPr>
        <p:txBody>
          <a:bodyPr>
            <a:normAutofit/>
          </a:bodyPr>
          <a:lstStyle/>
          <a:p>
            <a:pPr algn="just"/>
            <a:r>
              <a:rPr lang="es-ES" dirty="0" smtClean="0">
                <a:solidFill>
                  <a:schemeClr val="tx1"/>
                </a:solidFill>
              </a:rPr>
              <a:t>La suma de las dos anteriores e implica su interacción y potenciación.</a:t>
            </a:r>
          </a:p>
          <a:p>
            <a:pPr algn="just"/>
            <a:endParaRPr lang="es-ES" dirty="0">
              <a:solidFill>
                <a:schemeClr val="tx1"/>
              </a:solidFill>
            </a:endParaRPr>
          </a:p>
          <a:p>
            <a:pPr algn="just"/>
            <a:r>
              <a:rPr lang="es-ES" dirty="0" smtClean="0">
                <a:solidFill>
                  <a:srgbClr val="002060"/>
                </a:solidFill>
              </a:rPr>
              <a:t>Representan un conjunto de procesos sistemáticos, empíricos y críticos de investigación e implican la recolección y el análisis de datos tanto cuantitativos como cualitativos.</a:t>
            </a:r>
          </a:p>
          <a:p>
            <a:pPr marL="0" indent="0" algn="just">
              <a:buNone/>
            </a:pPr>
            <a:endParaRPr lang="es-ES" dirty="0" smtClean="0">
              <a:solidFill>
                <a:schemeClr val="tx1"/>
              </a:solidFill>
            </a:endParaRPr>
          </a:p>
          <a:p>
            <a:pPr algn="just"/>
            <a:r>
              <a:rPr lang="es-ES" dirty="0" smtClean="0">
                <a:solidFill>
                  <a:schemeClr val="tx1"/>
                </a:solidFill>
              </a:rPr>
              <a:t>Utiliza evidencia de datos numéricos, verbales, textuales, visuales, simbólicos y de otras clases para entender los problemas en las ciencias.</a:t>
            </a:r>
          </a:p>
          <a:p>
            <a:pPr marL="0" indent="0" algn="just">
              <a:buNone/>
            </a:pPr>
            <a:endParaRPr lang="es-ES" dirty="0">
              <a:solidFill>
                <a:schemeClr val="tx1"/>
              </a:solidFill>
            </a:endParaRPr>
          </a:p>
          <a:p>
            <a:pPr marL="0" indent="0" algn="just">
              <a:buNone/>
            </a:pPr>
            <a:endParaRPr lang="es-ES" dirty="0" smtClean="0">
              <a:solidFill>
                <a:schemeClr val="tx1"/>
              </a:solidFill>
            </a:endParaRPr>
          </a:p>
          <a:p>
            <a:pPr marL="0" indent="0" algn="just">
              <a:buNone/>
            </a:pPr>
            <a:endParaRPr lang="es-PA" dirty="0">
              <a:solidFill>
                <a:schemeClr val="tx1"/>
              </a:solidFill>
            </a:endParaRPr>
          </a:p>
        </p:txBody>
      </p:sp>
      <p:sp>
        <p:nvSpPr>
          <p:cNvPr id="5" name="1 Título"/>
          <p:cNvSpPr>
            <a:spLocks noGrp="1"/>
          </p:cNvSpPr>
          <p:nvPr>
            <p:ph type="title"/>
          </p:nvPr>
        </p:nvSpPr>
        <p:spPr>
          <a:xfrm>
            <a:off x="-57200" y="505272"/>
            <a:ext cx="8229600" cy="907504"/>
          </a:xfrm>
        </p:spPr>
        <p:txBody>
          <a:bodyPr/>
          <a:lstStyle/>
          <a:p>
            <a:r>
              <a:rPr lang="es-ES" dirty="0" smtClean="0"/>
              <a:t>2. Ruta Mixta</a:t>
            </a:r>
            <a:endParaRPr lang="es-PA" dirty="0"/>
          </a:p>
        </p:txBody>
      </p:sp>
      <p:pic>
        <p:nvPicPr>
          <p:cNvPr id="10242" name="Picture 2" descr="Resultado de imagen para cualitativo cuantitativo y mix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32656"/>
            <a:ext cx="1434366" cy="107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349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628800"/>
            <a:ext cx="8229600" cy="1096144"/>
          </a:xfrm>
        </p:spPr>
        <p:txBody>
          <a:bodyPr/>
          <a:lstStyle/>
          <a:p>
            <a:r>
              <a:rPr lang="es-ES" sz="4800" dirty="0"/>
              <a:t>Cuantitativa vs Cualitativa</a:t>
            </a:r>
            <a:endParaRPr lang="es-PA" sz="4800" dirty="0"/>
          </a:p>
        </p:txBody>
      </p:sp>
      <p:pic>
        <p:nvPicPr>
          <p:cNvPr id="5"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996952"/>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6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4624"/>
            <a:ext cx="8229600" cy="835496"/>
          </a:xfrm>
        </p:spPr>
        <p:txBody>
          <a:bodyPr/>
          <a:lstStyle/>
          <a:p>
            <a:r>
              <a:rPr lang="es-ES" sz="4800" dirty="0" smtClean="0"/>
              <a:t>Cuantitativa vs Cualitativa</a:t>
            </a:r>
            <a:endParaRPr lang="es-PA" sz="4800" dirty="0"/>
          </a:p>
        </p:txBody>
      </p:sp>
      <p:graphicFrame>
        <p:nvGraphicFramePr>
          <p:cNvPr id="4" name="3 Tabla"/>
          <p:cNvGraphicFramePr>
            <a:graphicFrameLocks noGrp="1"/>
          </p:cNvGraphicFramePr>
          <p:nvPr>
            <p:extLst>
              <p:ext uri="{D42A27DB-BD31-4B8C-83A1-F6EECF244321}">
                <p14:modId xmlns:p14="http://schemas.microsoft.com/office/powerpoint/2010/main" val="219938828"/>
              </p:ext>
            </p:extLst>
          </p:nvPr>
        </p:nvGraphicFramePr>
        <p:xfrm>
          <a:off x="179512" y="836712"/>
          <a:ext cx="8784976" cy="5679440"/>
        </p:xfrm>
        <a:graphic>
          <a:graphicData uri="http://schemas.openxmlformats.org/drawingml/2006/table">
            <a:tbl>
              <a:tblPr firstRow="1" bandRow="1">
                <a:tableStyleId>{5C22544A-7EE6-4342-B048-85BDC9FD1C3A}</a:tableStyleId>
              </a:tblPr>
              <a:tblGrid>
                <a:gridCol w="1872208"/>
                <a:gridCol w="3600400"/>
                <a:gridCol w="3312368"/>
              </a:tblGrid>
              <a:tr h="370840">
                <a:tc>
                  <a:txBody>
                    <a:bodyPr/>
                    <a:lstStyle/>
                    <a:p>
                      <a:pPr algn="ctr"/>
                      <a:r>
                        <a:rPr lang="es-ES" dirty="0" smtClean="0">
                          <a:solidFill>
                            <a:srgbClr val="002060"/>
                          </a:solidFill>
                        </a:rPr>
                        <a:t>Definiciones</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Cuantitativa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Cualitativa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r>
              <a:tr h="370840">
                <a:tc>
                  <a:txBody>
                    <a:bodyPr/>
                    <a:lstStyle/>
                    <a:p>
                      <a:pPr algn="ctr"/>
                      <a:r>
                        <a:rPr lang="es-PA" sz="1800" b="0" i="0" u="none" strike="noStrike" kern="1200" baseline="0" dirty="0" smtClean="0">
                          <a:solidFill>
                            <a:schemeClr val="dk1"/>
                          </a:solidFill>
                          <a:latin typeface="+mn-lt"/>
                          <a:ea typeface="+mn-ea"/>
                          <a:cs typeface="+mn-cs"/>
                        </a:rPr>
                        <a:t>Naturaleza de la realidad</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La realidad no cambia por las observaciones</a:t>
                      </a:r>
                    </a:p>
                    <a:p>
                      <a:pPr algn="ctr"/>
                      <a:r>
                        <a:rPr lang="es-PA" sz="1800" b="0" i="0" u="none" strike="noStrike" kern="1200" baseline="0" dirty="0" smtClean="0">
                          <a:solidFill>
                            <a:schemeClr val="dk1"/>
                          </a:solidFill>
                          <a:latin typeface="+mn-lt"/>
                          <a:ea typeface="+mn-ea"/>
                          <a:cs typeface="+mn-cs"/>
                        </a:rPr>
                        <a:t>y mediciones realizadas.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La realidad sí cambia por las observaciones</a:t>
                      </a:r>
                    </a:p>
                    <a:p>
                      <a:pPr algn="ctr"/>
                      <a:r>
                        <a:rPr lang="es-ES" sz="1800" b="0" i="0" u="none" strike="noStrike" kern="1200" baseline="0" dirty="0" smtClean="0">
                          <a:solidFill>
                            <a:schemeClr val="dk1"/>
                          </a:solidFill>
                          <a:latin typeface="+mn-lt"/>
                          <a:ea typeface="+mn-ea"/>
                          <a:cs typeface="+mn-cs"/>
                        </a:rPr>
                        <a:t>y la recolección de datos.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Objetividad</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Busca ser objetivo.</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Admite subjetividad.</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Metas de la investigación</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Describir, explicar, comprobar y predecir</a:t>
                      </a:r>
                    </a:p>
                    <a:p>
                      <a:pPr algn="ctr"/>
                      <a:r>
                        <a:rPr lang="es-PA" sz="1800" b="0" i="0" u="none" strike="noStrike" kern="1200" baseline="0" dirty="0" smtClean="0">
                          <a:solidFill>
                            <a:schemeClr val="dk1"/>
                          </a:solidFill>
                          <a:latin typeface="+mn-lt"/>
                          <a:ea typeface="+mn-ea"/>
                          <a:cs typeface="+mn-cs"/>
                        </a:rPr>
                        <a:t>los fenómenos.</a:t>
                      </a:r>
                    </a:p>
                    <a:p>
                      <a:pPr algn="ctr"/>
                      <a:r>
                        <a:rPr lang="es-PA" sz="1800" b="0" i="0" u="none" strike="noStrike" kern="1200" baseline="0" dirty="0" smtClean="0">
                          <a:solidFill>
                            <a:schemeClr val="dk1"/>
                          </a:solidFill>
                          <a:latin typeface="+mn-lt"/>
                          <a:ea typeface="+mn-ea"/>
                          <a:cs typeface="+mn-cs"/>
                        </a:rPr>
                        <a:t>Generar y probar teorías.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Describir, comprender e interpretar los</a:t>
                      </a:r>
                    </a:p>
                    <a:p>
                      <a:pPr algn="ctr"/>
                      <a:r>
                        <a:rPr lang="es-ES" sz="1800" b="0" i="0" u="none" strike="noStrike" kern="1200" baseline="0" dirty="0" smtClean="0">
                          <a:solidFill>
                            <a:schemeClr val="dk1"/>
                          </a:solidFill>
                          <a:latin typeface="+mn-lt"/>
                          <a:ea typeface="+mn-ea"/>
                          <a:cs typeface="+mn-cs"/>
                        </a:rPr>
                        <a:t>fenómenos, a través de las percepciones y</a:t>
                      </a:r>
                    </a:p>
                    <a:p>
                      <a:pPr algn="ctr"/>
                      <a:r>
                        <a:rPr lang="es-ES" sz="1800" b="0" i="0" u="none" strike="noStrike" kern="1200" baseline="0" dirty="0" smtClean="0">
                          <a:solidFill>
                            <a:schemeClr val="dk1"/>
                          </a:solidFill>
                          <a:latin typeface="+mn-lt"/>
                          <a:ea typeface="+mn-ea"/>
                          <a:cs typeface="+mn-cs"/>
                        </a:rPr>
                        <a:t>significados producidos por las experiencias</a:t>
                      </a:r>
                    </a:p>
                    <a:p>
                      <a:pPr algn="ctr"/>
                      <a:r>
                        <a:rPr lang="es-PA" sz="1800" b="0" i="0" u="none" strike="noStrike" kern="1200" baseline="0" dirty="0" smtClean="0">
                          <a:solidFill>
                            <a:schemeClr val="dk1"/>
                          </a:solidFill>
                          <a:latin typeface="+mn-lt"/>
                          <a:ea typeface="+mn-ea"/>
                          <a:cs typeface="+mn-cs"/>
                        </a:rPr>
                        <a:t>de los participantes.</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Posición personal del investigador</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Neutral, </a:t>
                      </a:r>
                      <a:r>
                        <a:rPr lang="es-PA" sz="1800" b="0" i="0" u="none" strike="noStrike" kern="1200" baseline="0" dirty="0" smtClean="0">
                          <a:solidFill>
                            <a:schemeClr val="dk1"/>
                          </a:solidFill>
                          <a:latin typeface="+mn-lt"/>
                          <a:ea typeface="+mn-ea"/>
                          <a:cs typeface="+mn-cs"/>
                        </a:rPr>
                        <a:t>imparcial, intenta asegurar procedimientos rigurosos y “objetivos” de </a:t>
                      </a:r>
                      <a:r>
                        <a:rPr lang="es-ES" sz="1800" b="0" i="0" u="none" strike="noStrike" kern="1200" baseline="0" dirty="0" smtClean="0">
                          <a:solidFill>
                            <a:schemeClr val="dk1"/>
                          </a:solidFill>
                          <a:latin typeface="+mn-lt"/>
                          <a:ea typeface="+mn-ea"/>
                          <a:cs typeface="+mn-cs"/>
                        </a:rPr>
                        <a:t>recolección y análisis de los datos, así como evitar que sus sesgos y tendencias </a:t>
                      </a:r>
                      <a:r>
                        <a:rPr lang="es-PA" sz="1800" b="0" i="0" u="none" strike="noStrike" kern="1200" baseline="0" dirty="0" smtClean="0">
                          <a:solidFill>
                            <a:schemeClr val="dk1"/>
                          </a:solidFill>
                          <a:latin typeface="+mn-lt"/>
                          <a:ea typeface="+mn-ea"/>
                          <a:cs typeface="+mn-cs"/>
                        </a:rPr>
                        <a:t>influyan en los resultados.</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Explícita. El investigador reconoce sus propios valores y creencias, incluso son fuentes de datos parte del estudio.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04120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4624"/>
            <a:ext cx="8229600" cy="835496"/>
          </a:xfrm>
        </p:spPr>
        <p:txBody>
          <a:bodyPr/>
          <a:lstStyle/>
          <a:p>
            <a:r>
              <a:rPr lang="es-ES" sz="4800" dirty="0" smtClean="0"/>
              <a:t>Cuantitativa vs Cualitativa</a:t>
            </a:r>
            <a:endParaRPr lang="es-PA" sz="4800" dirty="0"/>
          </a:p>
        </p:txBody>
      </p:sp>
      <p:graphicFrame>
        <p:nvGraphicFramePr>
          <p:cNvPr id="4" name="3 Tabla"/>
          <p:cNvGraphicFramePr>
            <a:graphicFrameLocks noGrp="1"/>
          </p:cNvGraphicFramePr>
          <p:nvPr>
            <p:extLst>
              <p:ext uri="{D42A27DB-BD31-4B8C-83A1-F6EECF244321}">
                <p14:modId xmlns:p14="http://schemas.microsoft.com/office/powerpoint/2010/main" val="2198164834"/>
              </p:ext>
            </p:extLst>
          </p:nvPr>
        </p:nvGraphicFramePr>
        <p:xfrm>
          <a:off x="179512" y="836712"/>
          <a:ext cx="8784976" cy="5948680"/>
        </p:xfrm>
        <a:graphic>
          <a:graphicData uri="http://schemas.openxmlformats.org/drawingml/2006/table">
            <a:tbl>
              <a:tblPr firstRow="1" bandRow="1">
                <a:tableStyleId>{5C22544A-7EE6-4342-B048-85BDC9FD1C3A}</a:tableStyleId>
              </a:tblPr>
              <a:tblGrid>
                <a:gridCol w="1872208"/>
                <a:gridCol w="3456384"/>
                <a:gridCol w="3456384"/>
              </a:tblGrid>
              <a:tr h="370840">
                <a:tc>
                  <a:txBody>
                    <a:bodyPr/>
                    <a:lstStyle/>
                    <a:p>
                      <a:pPr algn="ctr"/>
                      <a:r>
                        <a:rPr lang="es-ES" dirty="0" smtClean="0">
                          <a:solidFill>
                            <a:srgbClr val="002060"/>
                          </a:solidFill>
                        </a:rPr>
                        <a:t>Definiciones</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Cuantitativa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Cualitativa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r>
              <a:tr h="370840">
                <a:tc>
                  <a:txBody>
                    <a:bodyPr/>
                    <a:lstStyle/>
                    <a:p>
                      <a:pPr algn="ctr"/>
                      <a:r>
                        <a:rPr lang="es-PA" sz="1800" b="0" i="0" u="none" strike="noStrike" kern="1200" baseline="0" dirty="0" smtClean="0">
                          <a:solidFill>
                            <a:schemeClr val="dk1"/>
                          </a:solidFill>
                          <a:latin typeface="+mn-lt"/>
                          <a:ea typeface="+mn-ea"/>
                          <a:cs typeface="+mn-cs"/>
                        </a:rPr>
                        <a:t>Generación de la teoría</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La teoría se genera a partir de comparar la investigación previa con los resultados del estudio. De hecho, éstos son una extensión de las </a:t>
                      </a:r>
                      <a:r>
                        <a:rPr lang="es-PA" sz="1800" b="0" i="0" u="none" strike="noStrike" kern="1200" baseline="0" dirty="0" smtClean="0">
                          <a:solidFill>
                            <a:schemeClr val="dk1"/>
                          </a:solidFill>
                          <a:latin typeface="+mn-lt"/>
                          <a:ea typeface="+mn-ea"/>
                          <a:cs typeface="+mn-cs"/>
                        </a:rPr>
                        <a:t>investigaciones antecedentes.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La teoría se construye básicamente a partir de los datos empíricos obtenidos y analizados y, desde luego, se compara con los </a:t>
                      </a:r>
                      <a:r>
                        <a:rPr lang="es-PA" sz="1800" b="0" i="0" u="none" strike="noStrike" kern="1200" baseline="0" dirty="0" smtClean="0">
                          <a:solidFill>
                            <a:schemeClr val="dk1"/>
                          </a:solidFill>
                          <a:latin typeface="+mn-lt"/>
                          <a:ea typeface="+mn-ea"/>
                          <a:cs typeface="+mn-cs"/>
                        </a:rPr>
                        <a:t>resultados de estudios anteriores.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ES" sz="1800" b="0" i="0" u="none" strike="noStrike" kern="1200" baseline="0" dirty="0" smtClean="0">
                          <a:solidFill>
                            <a:schemeClr val="dk1"/>
                          </a:solidFill>
                          <a:latin typeface="+mn-lt"/>
                          <a:ea typeface="+mn-ea"/>
                          <a:cs typeface="+mn-cs"/>
                        </a:rPr>
                        <a:t>La revisión de la literatura y las</a:t>
                      </a:r>
                    </a:p>
                    <a:p>
                      <a:pPr algn="ctr"/>
                      <a:r>
                        <a:rPr lang="es-PA" sz="1800" b="0" i="0" u="none" strike="noStrike" kern="1200" baseline="0" dirty="0" smtClean="0">
                          <a:solidFill>
                            <a:schemeClr val="dk1"/>
                          </a:solidFill>
                          <a:latin typeface="+mn-lt"/>
                          <a:ea typeface="+mn-ea"/>
                          <a:cs typeface="+mn-cs"/>
                        </a:rPr>
                        <a:t>variables o conceptos de estudio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El investigador hace una revisión</a:t>
                      </a:r>
                    </a:p>
                    <a:p>
                      <a:pPr algn="ctr"/>
                      <a:r>
                        <a:rPr lang="es-ES" sz="1800" b="0" i="0" u="none" strike="noStrike" kern="1200" baseline="0" dirty="0" smtClean="0">
                          <a:solidFill>
                            <a:schemeClr val="dk1"/>
                          </a:solidFill>
                          <a:latin typeface="+mn-lt"/>
                          <a:ea typeface="+mn-ea"/>
                          <a:cs typeface="+mn-cs"/>
                        </a:rPr>
                        <a:t>de la literatura principalmente para </a:t>
                      </a:r>
                      <a:r>
                        <a:rPr lang="es-PA" sz="1800" b="0" i="0" u="none" strike="noStrike" kern="1200" baseline="0" dirty="0" smtClean="0">
                          <a:solidFill>
                            <a:schemeClr val="dk1"/>
                          </a:solidFill>
                          <a:latin typeface="+mn-lt"/>
                          <a:ea typeface="+mn-ea"/>
                          <a:cs typeface="+mn-cs"/>
                        </a:rPr>
                        <a:t>buscar variables significativas que puedan ser medidas.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El investigador, más que fundamentarse en la revisión de la literatura para seleccionar y definir las variables o conceptos clave del estudio, confía en el proceso mismo de investigación para identificarlos y descubrir </a:t>
                      </a:r>
                      <a:r>
                        <a:rPr lang="es-PA" sz="1800" b="0" i="0" u="none" strike="noStrike" kern="1200" baseline="0" dirty="0" smtClean="0">
                          <a:solidFill>
                            <a:schemeClr val="dk1"/>
                          </a:solidFill>
                          <a:latin typeface="+mn-lt"/>
                          <a:ea typeface="+mn-ea"/>
                          <a:cs typeface="+mn-cs"/>
                        </a:rPr>
                        <a:t>cómo se relacionan.</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Hipótesis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Se prueban hipótesis.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800" b="0" i="0" u="none" strike="noStrike" kern="1200" baseline="0" dirty="0" smtClean="0">
                          <a:solidFill>
                            <a:schemeClr val="dk1"/>
                          </a:solidFill>
                          <a:latin typeface="+mn-lt"/>
                          <a:ea typeface="+mn-ea"/>
                          <a:cs typeface="+mn-cs"/>
                        </a:rPr>
                        <a:t>Se generan hipótesis durante el estudio o </a:t>
                      </a:r>
                      <a:r>
                        <a:rPr lang="es-PA" sz="1800" b="0" i="0" u="none" strike="noStrike" kern="1200" baseline="0" dirty="0" smtClean="0">
                          <a:solidFill>
                            <a:schemeClr val="dk1"/>
                          </a:solidFill>
                          <a:latin typeface="+mn-lt"/>
                          <a:ea typeface="+mn-ea"/>
                          <a:cs typeface="+mn-cs"/>
                        </a:rPr>
                        <a:t>al final de éste.</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Diseño de la investigación</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Estructurado, predeterminado.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800" b="0" i="0" u="none" strike="noStrike" kern="1200" baseline="0" dirty="0" smtClean="0">
                          <a:solidFill>
                            <a:schemeClr val="dk1"/>
                          </a:solidFill>
                          <a:latin typeface="+mn-lt"/>
                          <a:ea typeface="+mn-ea"/>
                          <a:cs typeface="+mn-cs"/>
                        </a:rPr>
                        <a:t>Abierto, flexible, construido durante el trabajo de campo o realización del estudio.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41796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 de aprendizaje</a:t>
            </a:r>
            <a:endParaRPr lang="es-PA" dirty="0"/>
          </a:p>
        </p:txBody>
      </p:sp>
      <p:sp>
        <p:nvSpPr>
          <p:cNvPr id="3" name="2 Marcador de contenido"/>
          <p:cNvSpPr>
            <a:spLocks noGrp="1"/>
          </p:cNvSpPr>
          <p:nvPr>
            <p:ph idx="1"/>
          </p:nvPr>
        </p:nvSpPr>
        <p:spPr>
          <a:xfrm>
            <a:off x="395536" y="1927373"/>
            <a:ext cx="8229600" cy="4525963"/>
          </a:xfrm>
        </p:spPr>
        <p:txBody>
          <a:bodyPr/>
          <a:lstStyle/>
          <a:p>
            <a:pPr algn="just"/>
            <a:r>
              <a:rPr lang="es-ES" dirty="0">
                <a:solidFill>
                  <a:schemeClr val="tx1"/>
                </a:solidFill>
              </a:rPr>
              <a:t>Definir los enfoques cuantitativo y cualitativo de la investigación.</a:t>
            </a:r>
          </a:p>
          <a:p>
            <a:pPr algn="just"/>
            <a:r>
              <a:rPr lang="es-ES" dirty="0" smtClean="0">
                <a:solidFill>
                  <a:schemeClr val="tx1"/>
                </a:solidFill>
              </a:rPr>
              <a:t>Reconocer </a:t>
            </a:r>
            <a:r>
              <a:rPr lang="es-ES" dirty="0">
                <a:solidFill>
                  <a:schemeClr val="tx1"/>
                </a:solidFill>
              </a:rPr>
              <a:t>las características de las aproximaciones cuantitativa y cualitativa de la investigación.</a:t>
            </a:r>
          </a:p>
          <a:p>
            <a:pPr algn="just"/>
            <a:r>
              <a:rPr lang="es-ES" dirty="0" smtClean="0">
                <a:solidFill>
                  <a:schemeClr val="tx1"/>
                </a:solidFill>
              </a:rPr>
              <a:t>Identificar </a:t>
            </a:r>
            <a:r>
              <a:rPr lang="es-ES" dirty="0">
                <a:solidFill>
                  <a:schemeClr val="tx1"/>
                </a:solidFill>
              </a:rPr>
              <a:t>los procesos cuantitativo y cualitativo de la investigación.</a:t>
            </a:r>
          </a:p>
          <a:p>
            <a:pPr algn="just"/>
            <a:r>
              <a:rPr lang="es-ES" dirty="0" smtClean="0">
                <a:solidFill>
                  <a:schemeClr val="tx1"/>
                </a:solidFill>
              </a:rPr>
              <a:t>Determinar </a:t>
            </a:r>
            <a:r>
              <a:rPr lang="es-ES" dirty="0">
                <a:solidFill>
                  <a:schemeClr val="tx1"/>
                </a:solidFill>
              </a:rPr>
              <a:t>las similitudes y diferencias entre los enfoques cuantitativo y cualitativo </a:t>
            </a:r>
            <a:r>
              <a:rPr lang="es-ES" dirty="0" smtClean="0">
                <a:solidFill>
                  <a:schemeClr val="tx1"/>
                </a:solidFill>
              </a:rPr>
              <a:t>de </a:t>
            </a:r>
            <a:r>
              <a:rPr lang="es-PA" dirty="0" smtClean="0">
                <a:solidFill>
                  <a:schemeClr val="tx1"/>
                </a:solidFill>
              </a:rPr>
              <a:t>la </a:t>
            </a:r>
            <a:r>
              <a:rPr lang="es-PA" dirty="0">
                <a:solidFill>
                  <a:schemeClr val="tx1"/>
                </a:solidFill>
              </a:rPr>
              <a:t>investigación.</a:t>
            </a:r>
          </a:p>
        </p:txBody>
      </p:sp>
    </p:spTree>
    <p:extLst>
      <p:ext uri="{BB962C8B-B14F-4D97-AF65-F5344CB8AC3E}">
        <p14:creationId xmlns:p14="http://schemas.microsoft.com/office/powerpoint/2010/main" val="1756840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4624"/>
            <a:ext cx="8229600" cy="835496"/>
          </a:xfrm>
        </p:spPr>
        <p:txBody>
          <a:bodyPr/>
          <a:lstStyle/>
          <a:p>
            <a:r>
              <a:rPr lang="es-ES" sz="4800" dirty="0" smtClean="0"/>
              <a:t>Cuantitativa vs Cualitativa</a:t>
            </a:r>
            <a:endParaRPr lang="es-PA" sz="4800" dirty="0"/>
          </a:p>
        </p:txBody>
      </p:sp>
      <p:graphicFrame>
        <p:nvGraphicFramePr>
          <p:cNvPr id="4" name="3 Tabla"/>
          <p:cNvGraphicFramePr>
            <a:graphicFrameLocks noGrp="1"/>
          </p:cNvGraphicFramePr>
          <p:nvPr>
            <p:extLst>
              <p:ext uri="{D42A27DB-BD31-4B8C-83A1-F6EECF244321}">
                <p14:modId xmlns:p14="http://schemas.microsoft.com/office/powerpoint/2010/main" val="1626840437"/>
              </p:ext>
            </p:extLst>
          </p:nvPr>
        </p:nvGraphicFramePr>
        <p:xfrm>
          <a:off x="179512" y="836712"/>
          <a:ext cx="8784976" cy="5765800"/>
        </p:xfrm>
        <a:graphic>
          <a:graphicData uri="http://schemas.openxmlformats.org/drawingml/2006/table">
            <a:tbl>
              <a:tblPr firstRow="1" bandRow="1">
                <a:tableStyleId>{5C22544A-7EE6-4342-B048-85BDC9FD1C3A}</a:tableStyleId>
              </a:tblPr>
              <a:tblGrid>
                <a:gridCol w="1872208"/>
                <a:gridCol w="3456384"/>
                <a:gridCol w="3456384"/>
              </a:tblGrid>
              <a:tr h="370840">
                <a:tc>
                  <a:txBody>
                    <a:bodyPr/>
                    <a:lstStyle/>
                    <a:p>
                      <a:pPr algn="ctr"/>
                      <a:r>
                        <a:rPr lang="es-ES" dirty="0" smtClean="0">
                          <a:solidFill>
                            <a:srgbClr val="002060"/>
                          </a:solidFill>
                        </a:rPr>
                        <a:t>Definiciones</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Cuantitativa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Cualitativa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r>
              <a:tr h="370840">
                <a:tc>
                  <a:txBody>
                    <a:bodyPr/>
                    <a:lstStyle/>
                    <a:p>
                      <a:pPr algn="ctr"/>
                      <a:r>
                        <a:rPr lang="es-PA" sz="1800" b="0" i="0" u="none" strike="noStrike" kern="1200" baseline="0" dirty="0" smtClean="0">
                          <a:solidFill>
                            <a:schemeClr val="dk1"/>
                          </a:solidFill>
                          <a:latin typeface="+mn-lt"/>
                          <a:ea typeface="+mn-ea"/>
                          <a:cs typeface="+mn-cs"/>
                        </a:rPr>
                        <a:t>Población-muestra</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El objetivo es generalizar los datos de una muestra a una población</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Regularmente no </a:t>
                      </a:r>
                      <a:r>
                        <a:rPr lang="es-PA" sz="1800" b="0" i="0" u="none" strike="noStrike" kern="1200" baseline="0" smtClean="0">
                          <a:solidFill>
                            <a:schemeClr val="dk1"/>
                          </a:solidFill>
                          <a:latin typeface="+mn-lt"/>
                          <a:ea typeface="+mn-ea"/>
                          <a:cs typeface="+mn-cs"/>
                        </a:rPr>
                        <a:t>se pretende generalizar </a:t>
                      </a:r>
                      <a:r>
                        <a:rPr lang="es-ES" sz="1800" b="0" i="0" u="none" strike="noStrike" kern="1200" baseline="0" dirty="0" smtClean="0">
                          <a:solidFill>
                            <a:schemeClr val="dk1"/>
                          </a:solidFill>
                          <a:latin typeface="+mn-lt"/>
                          <a:ea typeface="+mn-ea"/>
                          <a:cs typeface="+mn-cs"/>
                        </a:rPr>
                        <a:t>los resultados obtenidos en la muestra a </a:t>
                      </a:r>
                      <a:r>
                        <a:rPr lang="es-PA" sz="1800" b="0" i="0" u="none" strike="noStrike" kern="1200" baseline="0" dirty="0" smtClean="0">
                          <a:solidFill>
                            <a:schemeClr val="dk1"/>
                          </a:solidFill>
                          <a:latin typeface="+mn-lt"/>
                          <a:ea typeface="+mn-ea"/>
                          <a:cs typeface="+mn-cs"/>
                        </a:rPr>
                        <a:t>una población.</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Composición de la muestra</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dirty="0" smtClean="0"/>
                        <a:t>Casos que en conjunto son estadísticamente</a:t>
                      </a:r>
                    </a:p>
                    <a:p>
                      <a:pPr algn="ctr"/>
                      <a:r>
                        <a:rPr lang="es-ES" dirty="0" smtClean="0"/>
                        <a:t>representativos.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A" sz="1800" b="0" i="0" u="none" strike="noStrike" kern="1200" baseline="0" dirty="0" smtClean="0">
                          <a:solidFill>
                            <a:schemeClr val="dk1"/>
                          </a:solidFill>
                          <a:latin typeface="+mn-lt"/>
                          <a:ea typeface="+mn-ea"/>
                          <a:cs typeface="+mn-cs"/>
                        </a:rPr>
                        <a:t>Casos individuales, representativos no </a:t>
                      </a:r>
                      <a:r>
                        <a:rPr lang="es-ES" sz="1800" b="0" i="0" u="none" strike="noStrike" kern="1200" baseline="0" dirty="0" smtClean="0">
                          <a:solidFill>
                            <a:schemeClr val="dk1"/>
                          </a:solidFill>
                          <a:latin typeface="+mn-lt"/>
                          <a:ea typeface="+mn-ea"/>
                          <a:cs typeface="+mn-cs"/>
                        </a:rPr>
                        <a:t>desde el punto de vista estadístico, sino por </a:t>
                      </a:r>
                      <a:r>
                        <a:rPr lang="es-PA" sz="1800" b="0" i="0" u="none" strike="noStrike" kern="1200" baseline="0" dirty="0" smtClean="0">
                          <a:solidFill>
                            <a:schemeClr val="dk1"/>
                          </a:solidFill>
                          <a:latin typeface="+mn-lt"/>
                          <a:ea typeface="+mn-ea"/>
                          <a:cs typeface="+mn-cs"/>
                        </a:rPr>
                        <a:t>sus “cualidades”.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Naturaleza de los datos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La naturaleza de los datos es cuantitativa </a:t>
                      </a:r>
                      <a:r>
                        <a:rPr lang="es-PA" sz="1800" b="0" i="0" u="none" strike="noStrike" kern="1200" baseline="0" dirty="0" smtClean="0">
                          <a:solidFill>
                            <a:schemeClr val="dk1"/>
                          </a:solidFill>
                          <a:latin typeface="+mn-lt"/>
                          <a:ea typeface="+mn-ea"/>
                          <a:cs typeface="+mn-cs"/>
                        </a:rPr>
                        <a:t>(datos numéricos).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ES" dirty="0" smtClean="0"/>
                        <a:t>La naturaleza de los datos es cualitativa</a:t>
                      </a:r>
                      <a:r>
                        <a:rPr lang="es-ES" baseline="0" dirty="0" smtClean="0"/>
                        <a:t> </a:t>
                      </a:r>
                      <a:r>
                        <a:rPr lang="es-ES" dirty="0" smtClean="0"/>
                        <a:t>(textos, narraciones, significados, etcétera).</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ES" sz="1800" b="0" i="0" u="none" strike="noStrike" kern="1200" baseline="0" dirty="0" smtClean="0">
                          <a:solidFill>
                            <a:schemeClr val="dk1"/>
                          </a:solidFill>
                          <a:latin typeface="+mn-lt"/>
                          <a:ea typeface="+mn-ea"/>
                          <a:cs typeface="+mn-cs"/>
                        </a:rPr>
                        <a:t>Finalidad del análisis de los datos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s-ES" sz="1800" b="0" i="0" u="none" strike="noStrike" kern="1200" baseline="0" dirty="0" smtClean="0">
                          <a:solidFill>
                            <a:schemeClr val="dk1"/>
                          </a:solidFill>
                          <a:latin typeface="+mn-lt"/>
                          <a:ea typeface="+mn-ea"/>
                          <a:cs typeface="+mn-cs"/>
                        </a:rPr>
                        <a:t>Describir las variables y explicar sus </a:t>
                      </a:r>
                      <a:r>
                        <a:rPr lang="es-PA" sz="1800" b="0" i="0" u="none" strike="noStrike" kern="1200" baseline="0" dirty="0" smtClean="0">
                          <a:solidFill>
                            <a:schemeClr val="dk1"/>
                          </a:solidFill>
                          <a:latin typeface="+mn-lt"/>
                          <a:ea typeface="+mn-ea"/>
                          <a:cs typeface="+mn-cs"/>
                        </a:rPr>
                        <a:t>cambios y movimientos.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Comprender a las personas, procesos, </a:t>
                      </a:r>
                      <a:r>
                        <a:rPr lang="es-PA" sz="1800" b="0" i="0" u="none" strike="noStrike" kern="1200" baseline="0" dirty="0" smtClean="0">
                          <a:solidFill>
                            <a:schemeClr val="dk1"/>
                          </a:solidFill>
                          <a:latin typeface="+mn-lt"/>
                          <a:ea typeface="+mn-ea"/>
                          <a:cs typeface="+mn-cs"/>
                        </a:rPr>
                        <a:t>eventos y sus contextos.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ES" sz="1800" b="0" i="0" u="none" strike="noStrike" kern="1200" baseline="0" dirty="0" smtClean="0">
                          <a:solidFill>
                            <a:schemeClr val="dk1"/>
                          </a:solidFill>
                          <a:latin typeface="+mn-lt"/>
                          <a:ea typeface="+mn-ea"/>
                          <a:cs typeface="+mn-cs"/>
                        </a:rPr>
                        <a:t>Forma de los datos para analizar</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Los datos son representados en forma </a:t>
                      </a:r>
                      <a:r>
                        <a:rPr lang="es-PA" sz="1800" b="0" i="0" u="none" strike="noStrike" kern="1200" baseline="0" dirty="0" smtClean="0">
                          <a:solidFill>
                            <a:schemeClr val="dk1"/>
                          </a:solidFill>
                          <a:latin typeface="+mn-lt"/>
                          <a:ea typeface="+mn-ea"/>
                          <a:cs typeface="+mn-cs"/>
                        </a:rPr>
                        <a:t>de números que son analizados estadísticamente.</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Datos en forma de textos, imágenes, piezas audiovisuales, documentos y objetos </a:t>
                      </a:r>
                      <a:r>
                        <a:rPr lang="es-PA" sz="1800" b="0" i="0" u="none" strike="noStrike" kern="1200" baseline="0" dirty="0" smtClean="0">
                          <a:solidFill>
                            <a:schemeClr val="dk1"/>
                          </a:solidFill>
                          <a:latin typeface="+mn-lt"/>
                          <a:ea typeface="+mn-ea"/>
                          <a:cs typeface="+mn-cs"/>
                        </a:rPr>
                        <a:t>personales.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381184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4624"/>
            <a:ext cx="8229600" cy="835496"/>
          </a:xfrm>
        </p:spPr>
        <p:txBody>
          <a:bodyPr/>
          <a:lstStyle/>
          <a:p>
            <a:r>
              <a:rPr lang="es-ES" sz="4800" dirty="0" smtClean="0"/>
              <a:t>Cuantitativa vs Cualitativa</a:t>
            </a:r>
            <a:endParaRPr lang="es-PA" sz="4800" dirty="0"/>
          </a:p>
        </p:txBody>
      </p:sp>
      <p:graphicFrame>
        <p:nvGraphicFramePr>
          <p:cNvPr id="4" name="3 Tabla"/>
          <p:cNvGraphicFramePr>
            <a:graphicFrameLocks noGrp="1"/>
          </p:cNvGraphicFramePr>
          <p:nvPr>
            <p:extLst>
              <p:ext uri="{D42A27DB-BD31-4B8C-83A1-F6EECF244321}">
                <p14:modId xmlns:p14="http://schemas.microsoft.com/office/powerpoint/2010/main" val="2023551646"/>
              </p:ext>
            </p:extLst>
          </p:nvPr>
        </p:nvGraphicFramePr>
        <p:xfrm>
          <a:off x="179512" y="836712"/>
          <a:ext cx="8784976" cy="5308600"/>
        </p:xfrm>
        <a:graphic>
          <a:graphicData uri="http://schemas.openxmlformats.org/drawingml/2006/table">
            <a:tbl>
              <a:tblPr firstRow="1" bandRow="1">
                <a:tableStyleId>{5C22544A-7EE6-4342-B048-85BDC9FD1C3A}</a:tableStyleId>
              </a:tblPr>
              <a:tblGrid>
                <a:gridCol w="1872208"/>
                <a:gridCol w="3456384"/>
                <a:gridCol w="3456384"/>
              </a:tblGrid>
              <a:tr h="370840">
                <a:tc>
                  <a:txBody>
                    <a:bodyPr/>
                    <a:lstStyle/>
                    <a:p>
                      <a:pPr algn="ctr"/>
                      <a:r>
                        <a:rPr lang="es-ES" dirty="0" smtClean="0">
                          <a:solidFill>
                            <a:srgbClr val="002060"/>
                          </a:solidFill>
                        </a:rPr>
                        <a:t>Definiciones</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Cuantitativa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c>
                  <a:txBody>
                    <a:bodyPr/>
                    <a:lstStyle/>
                    <a:p>
                      <a:pPr algn="ctr"/>
                      <a:r>
                        <a:rPr lang="es-ES" dirty="0" smtClean="0">
                          <a:solidFill>
                            <a:srgbClr val="002060"/>
                          </a:solidFill>
                        </a:rPr>
                        <a:t>Cualitativa</a:t>
                      </a:r>
                      <a:endParaRPr lang="es-PA"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6CCFF"/>
                    </a:solidFill>
                  </a:tcPr>
                </a:tc>
              </a:tr>
              <a:tr h="370840">
                <a:tc>
                  <a:txBody>
                    <a:bodyPr/>
                    <a:lstStyle/>
                    <a:p>
                      <a:pPr algn="ctr"/>
                      <a:r>
                        <a:rPr lang="es-ES" sz="1800" b="0" i="0" u="none" strike="noStrike" kern="1200" baseline="0" dirty="0" smtClean="0">
                          <a:solidFill>
                            <a:schemeClr val="dk1"/>
                          </a:solidFill>
                          <a:latin typeface="+mn-lt"/>
                          <a:ea typeface="+mn-ea"/>
                          <a:cs typeface="+mn-cs"/>
                        </a:rPr>
                        <a:t>Perspectiva del investigador en el </a:t>
                      </a:r>
                      <a:r>
                        <a:rPr lang="es-PA" sz="1800" b="0" i="0" u="none" strike="noStrike" kern="1200" baseline="0" dirty="0" smtClean="0">
                          <a:solidFill>
                            <a:schemeClr val="dk1"/>
                          </a:solidFill>
                          <a:latin typeface="+mn-lt"/>
                          <a:ea typeface="+mn-ea"/>
                          <a:cs typeface="+mn-cs"/>
                        </a:rPr>
                        <a:t>análisis de los datos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Externa (al margen de los datos). El investigador no involucra sus creencias ni tendencias en el análisis.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Interna (desde los datos). El investigador involucra en el análisis sus propias creencias,</a:t>
                      </a:r>
                    </a:p>
                    <a:p>
                      <a:pPr algn="ctr"/>
                      <a:r>
                        <a:rPr lang="es-ES" sz="1800" b="0" i="0" u="none" strike="noStrike" kern="1200" baseline="0" dirty="0" smtClean="0">
                          <a:solidFill>
                            <a:schemeClr val="dk1"/>
                          </a:solidFill>
                          <a:latin typeface="+mn-lt"/>
                          <a:ea typeface="+mn-ea"/>
                          <a:cs typeface="+mn-cs"/>
                        </a:rPr>
                        <a:t>así como la relación que tuvo con los </a:t>
                      </a:r>
                      <a:r>
                        <a:rPr lang="es-PA" sz="1800" b="0" i="0" u="none" strike="noStrike" kern="1200" baseline="0" dirty="0" smtClean="0">
                          <a:solidFill>
                            <a:schemeClr val="dk1"/>
                          </a:solidFill>
                          <a:latin typeface="+mn-lt"/>
                          <a:ea typeface="+mn-ea"/>
                          <a:cs typeface="+mn-cs"/>
                        </a:rPr>
                        <a:t>participantes del estudio.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Presentación de resultados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Tablas, diagramas y modelos estadísticos. </a:t>
                      </a:r>
                      <a:r>
                        <a:rPr lang="es-PA" sz="1800" b="0" i="0" u="none" strike="noStrike" kern="1200" baseline="0" dirty="0" smtClean="0">
                          <a:solidFill>
                            <a:schemeClr val="dk1"/>
                          </a:solidFill>
                          <a:latin typeface="+mn-lt"/>
                          <a:ea typeface="+mn-ea"/>
                          <a:cs typeface="+mn-cs"/>
                        </a:rPr>
                        <a:t>El formato de presentación es relativamente estándar.</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El investigador emplea una variedad de </a:t>
                      </a:r>
                      <a:r>
                        <a:rPr lang="es-PA" sz="1800" b="0" i="0" u="none" strike="noStrike" kern="1200" baseline="0" dirty="0" smtClean="0">
                          <a:solidFill>
                            <a:schemeClr val="dk1"/>
                          </a:solidFill>
                          <a:latin typeface="+mn-lt"/>
                          <a:ea typeface="+mn-ea"/>
                          <a:cs typeface="+mn-cs"/>
                        </a:rPr>
                        <a:t>formatos para reportar sus resultados: narraciones, fragmentos de textos, videos, </a:t>
                      </a:r>
                      <a:r>
                        <a:rPr lang="es-ES" sz="1800" b="0" i="0" u="none" strike="noStrike" kern="1200" baseline="0" dirty="0" smtClean="0">
                          <a:solidFill>
                            <a:schemeClr val="dk1"/>
                          </a:solidFill>
                          <a:latin typeface="+mn-lt"/>
                          <a:ea typeface="+mn-ea"/>
                          <a:cs typeface="+mn-cs"/>
                        </a:rPr>
                        <a:t>audios, fotografías y mapas; diagramas, </a:t>
                      </a:r>
                      <a:r>
                        <a:rPr lang="es-PA" sz="1800" b="0" i="0" u="none" strike="noStrike" kern="1200" baseline="0" dirty="0" smtClean="0">
                          <a:solidFill>
                            <a:schemeClr val="dk1"/>
                          </a:solidFill>
                          <a:latin typeface="+mn-lt"/>
                          <a:ea typeface="+mn-ea"/>
                          <a:cs typeface="+mn-cs"/>
                        </a:rPr>
                        <a:t>matrices y modelos conceptuales.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s-PA" sz="1800" b="0" i="0" u="none" strike="noStrike" kern="1200" baseline="0" dirty="0" smtClean="0">
                          <a:solidFill>
                            <a:schemeClr val="dk1"/>
                          </a:solidFill>
                          <a:latin typeface="+mn-lt"/>
                          <a:ea typeface="+mn-ea"/>
                          <a:cs typeface="+mn-cs"/>
                        </a:rPr>
                        <a:t>Reporte de resultados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Los reportes utilizan un tono objetivo, </a:t>
                      </a:r>
                      <a:r>
                        <a:rPr lang="es-PA" sz="1800" b="0" i="0" u="none" strike="noStrike" kern="1200" baseline="0" dirty="0" smtClean="0">
                          <a:solidFill>
                            <a:schemeClr val="dk1"/>
                          </a:solidFill>
                          <a:latin typeface="+mn-lt"/>
                          <a:ea typeface="+mn-ea"/>
                          <a:cs typeface="+mn-cs"/>
                        </a:rPr>
                        <a:t>impersonal, no emotivo.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1800" b="0" i="0" u="none" strike="noStrike" kern="1200" baseline="0" dirty="0" smtClean="0">
                          <a:solidFill>
                            <a:schemeClr val="dk1"/>
                          </a:solidFill>
                          <a:latin typeface="+mn-lt"/>
                          <a:ea typeface="+mn-ea"/>
                          <a:cs typeface="+mn-cs"/>
                        </a:rPr>
                        <a:t>Los reportes utilizan un tono personal y </a:t>
                      </a:r>
                      <a:r>
                        <a:rPr lang="es-PA" sz="1800" b="0" i="0" u="none" strike="noStrike" kern="1200" baseline="0" dirty="0" smtClean="0">
                          <a:solidFill>
                            <a:schemeClr val="dk1"/>
                          </a:solidFill>
                          <a:latin typeface="+mn-lt"/>
                          <a:ea typeface="+mn-ea"/>
                          <a:cs typeface="+mn-cs"/>
                        </a:rPr>
                        <a:t>emotivo.</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8054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972816"/>
            <a:ext cx="8229600" cy="1096144"/>
          </a:xfrm>
        </p:spPr>
        <p:txBody>
          <a:bodyPr/>
          <a:lstStyle/>
          <a:p>
            <a:r>
              <a:rPr lang="es-ES" sz="3200" dirty="0"/>
              <a:t>Comprensión de los enfoques cuantitativo y cualitativo de la investigación</a:t>
            </a:r>
            <a:endParaRPr lang="es-PA" sz="3200" dirty="0"/>
          </a:p>
        </p:txBody>
      </p:sp>
      <p:pic>
        <p:nvPicPr>
          <p:cNvPr id="5"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222847"/>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4500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835496"/>
          </a:xfrm>
        </p:spPr>
        <p:txBody>
          <a:bodyPr/>
          <a:lstStyle/>
          <a:p>
            <a:r>
              <a:rPr lang="es-ES" dirty="0" smtClean="0"/>
              <a:t>Ejemplo 1</a:t>
            </a:r>
            <a:endParaRPr lang="es-PA" dirty="0"/>
          </a:p>
        </p:txBody>
      </p:sp>
      <p:sp>
        <p:nvSpPr>
          <p:cNvPr id="3" name="2 Marcador de contenido"/>
          <p:cNvSpPr>
            <a:spLocks noGrp="1"/>
          </p:cNvSpPr>
          <p:nvPr>
            <p:ph idx="1"/>
          </p:nvPr>
        </p:nvSpPr>
        <p:spPr>
          <a:xfrm>
            <a:off x="457200" y="1600201"/>
            <a:ext cx="8229600" cy="2476872"/>
          </a:xfrm>
        </p:spPr>
        <p:txBody>
          <a:bodyPr/>
          <a:lstStyle/>
          <a:p>
            <a:pPr marL="0" indent="0" algn="ctr">
              <a:buNone/>
            </a:pPr>
            <a:r>
              <a:rPr lang="es-ES" dirty="0">
                <a:solidFill>
                  <a:schemeClr val="tx1"/>
                </a:solidFill>
              </a:rPr>
              <a:t>Supongamos que un estudiante se encuentra interesado en saber qué factores intervienen para que una </a:t>
            </a:r>
            <a:r>
              <a:rPr lang="es-ES" dirty="0" smtClean="0">
                <a:solidFill>
                  <a:schemeClr val="tx1"/>
                </a:solidFill>
              </a:rPr>
              <a:t>persona sea </a:t>
            </a:r>
            <a:r>
              <a:rPr lang="es-ES" dirty="0">
                <a:solidFill>
                  <a:schemeClr val="tx1"/>
                </a:solidFill>
              </a:rPr>
              <a:t>definida y percibida </a:t>
            </a:r>
            <a:r>
              <a:rPr lang="es-ES" dirty="0" smtClean="0">
                <a:solidFill>
                  <a:schemeClr val="tx1"/>
                </a:solidFill>
              </a:rPr>
              <a:t>con “habilidad </a:t>
            </a:r>
            <a:r>
              <a:rPr lang="es-ES" dirty="0">
                <a:solidFill>
                  <a:schemeClr val="tx1"/>
                </a:solidFill>
              </a:rPr>
              <a:t>comunicativa”. Entonces, decide llevar a cabo un estudio (</a:t>
            </a:r>
            <a:r>
              <a:rPr lang="es-ES" dirty="0" smtClean="0">
                <a:solidFill>
                  <a:schemeClr val="tx1"/>
                </a:solidFill>
              </a:rPr>
              <a:t>su idea </a:t>
            </a:r>
            <a:r>
              <a:rPr lang="es-ES" dirty="0">
                <a:solidFill>
                  <a:schemeClr val="tx1"/>
                </a:solidFill>
              </a:rPr>
              <a:t>para investigar) en su </a:t>
            </a:r>
            <a:r>
              <a:rPr lang="es-ES" dirty="0" smtClean="0">
                <a:solidFill>
                  <a:schemeClr val="tx1"/>
                </a:solidFill>
              </a:rPr>
              <a:t>facultad.</a:t>
            </a:r>
            <a:endParaRPr lang="es-PA" dirty="0">
              <a:solidFill>
                <a:schemeClr val="tx1"/>
              </a:solidFill>
            </a:endParaRPr>
          </a:p>
        </p:txBody>
      </p:sp>
      <p:pic>
        <p:nvPicPr>
          <p:cNvPr id="15362"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236" y="3933056"/>
            <a:ext cx="2334766" cy="218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930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3224"/>
            <a:ext cx="8229600" cy="907504"/>
          </a:xfrm>
        </p:spPr>
        <p:txBody>
          <a:bodyPr/>
          <a:lstStyle/>
          <a:p>
            <a:r>
              <a:rPr lang="es-ES" dirty="0" smtClean="0"/>
              <a:t>Ejemplo 1</a:t>
            </a:r>
            <a:endParaRPr lang="es-PA"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14345468"/>
              </p:ext>
            </p:extLst>
          </p:nvPr>
        </p:nvGraphicFramePr>
        <p:xfrm>
          <a:off x="467544" y="1124744"/>
          <a:ext cx="8229600" cy="5217160"/>
        </p:xfrm>
        <a:graphic>
          <a:graphicData uri="http://schemas.openxmlformats.org/drawingml/2006/table">
            <a:tbl>
              <a:tblPr firstRow="1" bandRow="1">
                <a:tableStyleId>{5C22544A-7EE6-4342-B048-85BDC9FD1C3A}</a:tableStyleId>
              </a:tblPr>
              <a:tblGrid>
                <a:gridCol w="3960440"/>
                <a:gridCol w="4269160"/>
              </a:tblGrid>
              <a:tr h="370840">
                <a:tc gridSpan="2">
                  <a:txBody>
                    <a:bodyPr/>
                    <a:lstStyle/>
                    <a:p>
                      <a:pPr algn="ctr"/>
                      <a:r>
                        <a:rPr lang="es-ES" dirty="0" smtClean="0">
                          <a:solidFill>
                            <a:sysClr val="windowText" lastClr="000000"/>
                          </a:solidFill>
                        </a:rPr>
                        <a:t>Ruta Cuantitativa</a:t>
                      </a: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hMerge="1">
                  <a:txBody>
                    <a:bodyPr/>
                    <a:lstStyle/>
                    <a:p>
                      <a:pPr algn="ct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r>
              <a:tr h="370840">
                <a:tc>
                  <a:txBody>
                    <a:bodyPr/>
                    <a:lstStyle/>
                    <a:p>
                      <a:pPr algn="ctr"/>
                      <a:r>
                        <a:rPr lang="es-ES" sz="1800" b="0" i="0" u="none" strike="noStrike" kern="1200" baseline="0" dirty="0" smtClean="0">
                          <a:solidFill>
                            <a:schemeClr val="dk1"/>
                          </a:solidFill>
                          <a:latin typeface="+mn-lt"/>
                          <a:ea typeface="+mn-ea"/>
                          <a:cs typeface="+mn-cs"/>
                        </a:rPr>
                        <a:t>Según el enfoque cuantitativo-deductivo, el estudiante plantearía su problema de investigación definiendo</a:t>
                      </a:r>
                    </a:p>
                    <a:p>
                      <a:pPr algn="ctr"/>
                      <a:r>
                        <a:rPr lang="es-ES" sz="1800" b="0" i="0" u="none" strike="noStrike" kern="1200" baseline="0" dirty="0" smtClean="0">
                          <a:solidFill>
                            <a:schemeClr val="dk1"/>
                          </a:solidFill>
                          <a:latin typeface="+mn-lt"/>
                          <a:ea typeface="+mn-ea"/>
                          <a:cs typeface="+mn-cs"/>
                        </a:rPr>
                        <a:t>su objetivo y su pregunta (lo que quiere hacer y lo que quiere saber).</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800" b="0" i="0" u="none" strike="noStrike" kern="1200" baseline="0" dirty="0" smtClean="0">
                          <a:solidFill>
                            <a:schemeClr val="dk1"/>
                          </a:solidFill>
                          <a:latin typeface="+mn-lt"/>
                          <a:ea typeface="+mn-ea"/>
                          <a:cs typeface="+mn-cs"/>
                        </a:rPr>
                        <a:t>El objetivo podría ser: “conocer los factores que determinan que una persona joven sea percibida con habilidad comunicativa”, y la pregunta de investigación: “¿qué factores determinan que una persona joven sea percibida con habilidad comunicativa?”</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ES" sz="1800" b="0" i="0" u="none" strike="noStrike" kern="1200" baseline="0" dirty="0" smtClean="0">
                          <a:solidFill>
                            <a:schemeClr val="dk1"/>
                          </a:solidFill>
                          <a:latin typeface="+mn-lt"/>
                          <a:ea typeface="+mn-ea"/>
                          <a:cs typeface="+mn-cs"/>
                        </a:rPr>
                        <a:t>Revisaría estudios sobre las características físicas y psicológicas en las relaciones entre jóvenes, la percepción de los jóvenes en torno a dichas relaciones, los elementos que se identifican, las diferencias por género, etc. Toda información que ayude a catalogar a una persona con habilidad comunicativa.</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800" b="0" i="0" u="none" strike="noStrike" kern="1200" baseline="0" dirty="0" smtClean="0">
                          <a:solidFill>
                            <a:schemeClr val="dk1"/>
                          </a:solidFill>
                          <a:latin typeface="+mn-lt"/>
                          <a:ea typeface="+mn-ea"/>
                          <a:cs typeface="+mn-cs"/>
                        </a:rPr>
                        <a:t>Seleccionaría una teoría que explicara satisfactoriamente de</a:t>
                      </a:r>
                    </a:p>
                    <a:p>
                      <a:pPr algn="ctr"/>
                      <a:r>
                        <a:rPr lang="es-ES" sz="1800" b="0" i="0" u="none" strike="noStrike" kern="1200" baseline="0" dirty="0" smtClean="0">
                          <a:solidFill>
                            <a:schemeClr val="dk1"/>
                          </a:solidFill>
                          <a:latin typeface="+mn-lt"/>
                          <a:ea typeface="+mn-ea"/>
                          <a:cs typeface="+mn-cs"/>
                        </a:rPr>
                        <a:t>qué depende la habilidad comunicativa y psicológica; y, de ser posible, establecería una hipótesis. Por ejemplo: “los estudiantes que son percibidos como más ‘habilidad para comunicarse’ resultan ser aquellos que tienen mayor prestigio social en la facultad y que son más seguros de sí mismos”.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CuadroTexto"/>
          <p:cNvSpPr txBox="1"/>
          <p:nvPr/>
        </p:nvSpPr>
        <p:spPr>
          <a:xfrm>
            <a:off x="179512" y="965433"/>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1</a:t>
            </a:r>
            <a:endParaRPr lang="es-PA" dirty="0"/>
          </a:p>
        </p:txBody>
      </p:sp>
      <p:sp>
        <p:nvSpPr>
          <p:cNvPr id="6" name="5 CuadroTexto"/>
          <p:cNvSpPr txBox="1"/>
          <p:nvPr/>
        </p:nvSpPr>
        <p:spPr>
          <a:xfrm>
            <a:off x="8388424" y="980728"/>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2</a:t>
            </a:r>
            <a:endParaRPr lang="es-PA" dirty="0"/>
          </a:p>
        </p:txBody>
      </p:sp>
      <p:sp>
        <p:nvSpPr>
          <p:cNvPr id="7" name="6 CuadroTexto"/>
          <p:cNvSpPr txBox="1"/>
          <p:nvPr/>
        </p:nvSpPr>
        <p:spPr>
          <a:xfrm>
            <a:off x="179512" y="3429000"/>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3</a:t>
            </a:r>
            <a:endParaRPr lang="es-PA" dirty="0"/>
          </a:p>
        </p:txBody>
      </p:sp>
      <p:sp>
        <p:nvSpPr>
          <p:cNvPr id="8" name="7 CuadroTexto"/>
          <p:cNvSpPr txBox="1"/>
          <p:nvPr/>
        </p:nvSpPr>
        <p:spPr>
          <a:xfrm>
            <a:off x="8396808" y="3501008"/>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4</a:t>
            </a:r>
            <a:endParaRPr lang="es-PA" dirty="0"/>
          </a:p>
        </p:txBody>
      </p:sp>
    </p:spTree>
    <p:extLst>
      <p:ext uri="{BB962C8B-B14F-4D97-AF65-F5344CB8AC3E}">
        <p14:creationId xmlns:p14="http://schemas.microsoft.com/office/powerpoint/2010/main" val="269885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3224"/>
            <a:ext cx="8229600" cy="907504"/>
          </a:xfrm>
        </p:spPr>
        <p:txBody>
          <a:bodyPr/>
          <a:lstStyle/>
          <a:p>
            <a:r>
              <a:rPr lang="es-ES" dirty="0" smtClean="0"/>
              <a:t>Ejemplo 1</a:t>
            </a:r>
            <a:endParaRPr lang="es-PA"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02045636"/>
              </p:ext>
            </p:extLst>
          </p:nvPr>
        </p:nvGraphicFramePr>
        <p:xfrm>
          <a:off x="467544" y="1124744"/>
          <a:ext cx="8229600" cy="439420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gn="ctr"/>
                      <a:r>
                        <a:rPr lang="es-ES" dirty="0" smtClean="0">
                          <a:solidFill>
                            <a:sysClr val="windowText" lastClr="000000"/>
                          </a:solidFill>
                        </a:rPr>
                        <a:t>Ruta Cuantitativa</a:t>
                      </a: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hMerge="1">
                  <a:txBody>
                    <a:bodyPr/>
                    <a:lstStyle/>
                    <a:p>
                      <a:pPr algn="ct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r>
              <a:tr h="370840">
                <a:tc>
                  <a:txBody>
                    <a:bodyPr/>
                    <a:lstStyle/>
                    <a:p>
                      <a:pPr algn="ctr"/>
                      <a:r>
                        <a:rPr lang="es-ES" sz="1800" b="0" i="0" u="none" strike="noStrike" kern="1200" baseline="0" dirty="0" smtClean="0">
                          <a:solidFill>
                            <a:schemeClr val="dk1"/>
                          </a:solidFill>
                          <a:latin typeface="+mn-lt"/>
                          <a:ea typeface="+mn-ea"/>
                          <a:cs typeface="+mn-cs"/>
                        </a:rPr>
                        <a:t>Después, podría entrevistar a compañeras y compañeros de la facultad sobre que características debe tener una persona con habilidad comunicativa. E incluso llegaría a utilizar cuestionarios ya establecidos, bien diseñados y confiables.</a:t>
                      </a:r>
                    </a:p>
                    <a:p>
                      <a:pPr algn="ctr"/>
                      <a:r>
                        <a:rPr lang="es-ES" sz="1800" b="0" i="0" u="none" strike="noStrike" kern="1200" baseline="0" dirty="0" smtClean="0">
                          <a:solidFill>
                            <a:schemeClr val="dk1"/>
                          </a:solidFill>
                          <a:latin typeface="+mn-lt"/>
                          <a:ea typeface="+mn-ea"/>
                          <a:cs typeface="+mn-cs"/>
                        </a:rPr>
                        <a:t>Tal vez entrevistaría sólo a una muestra de estudiantes.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800" b="0" i="0" u="none" strike="noStrike" kern="1200" baseline="0" dirty="0" smtClean="0">
                          <a:solidFill>
                            <a:schemeClr val="dk1"/>
                          </a:solidFill>
                          <a:latin typeface="+mn-lt"/>
                          <a:ea typeface="+mn-ea"/>
                          <a:cs typeface="+mn-cs"/>
                        </a:rPr>
                        <a:t>Analizaría los datos y la información producto de las entrevistas para obtener conclusiones acerca </a:t>
                      </a:r>
                      <a:r>
                        <a:rPr lang="es-PA" sz="1800" b="0" i="0" u="none" strike="noStrike" kern="1200" baseline="0" dirty="0" smtClean="0">
                          <a:solidFill>
                            <a:schemeClr val="dk1"/>
                          </a:solidFill>
                          <a:latin typeface="+mn-lt"/>
                          <a:ea typeface="+mn-ea"/>
                          <a:cs typeface="+mn-cs"/>
                        </a:rPr>
                        <a:t>de sus hipótesis.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ctr"/>
                      <a:r>
                        <a:rPr lang="es-ES" sz="1800" b="0" i="0" u="none" strike="noStrike" kern="1200" baseline="0" dirty="0" smtClean="0">
                          <a:solidFill>
                            <a:schemeClr val="dk1"/>
                          </a:solidFill>
                          <a:latin typeface="+mn-lt"/>
                          <a:ea typeface="+mn-ea"/>
                          <a:cs typeface="+mn-cs"/>
                        </a:rPr>
                        <a:t>Su interés sería generalizar sus descubrimientos, al menos en relación con lo que ocurre en su comunidad estudiantil. Busca probar sus creencias, y si resulta que </a:t>
                      </a:r>
                      <a:r>
                        <a:rPr lang="es-ES" sz="1800" b="1" i="0" u="none" strike="noStrike" kern="1200" baseline="0" dirty="0" smtClean="0">
                          <a:solidFill>
                            <a:schemeClr val="dk1"/>
                          </a:solidFill>
                          <a:latin typeface="+mn-lt"/>
                          <a:ea typeface="+mn-ea"/>
                          <a:cs typeface="+mn-cs"/>
                        </a:rPr>
                        <a:t>no</a:t>
                      </a:r>
                      <a:r>
                        <a:rPr lang="es-ES" sz="1800" b="0" i="1" u="none" strike="noStrike" kern="1200" baseline="0" dirty="0" smtClean="0">
                          <a:solidFill>
                            <a:schemeClr val="dk1"/>
                          </a:solidFill>
                          <a:latin typeface="+mn-lt"/>
                          <a:ea typeface="+mn-ea"/>
                          <a:cs typeface="+mn-cs"/>
                        </a:rPr>
                        <a:t> </a:t>
                      </a:r>
                      <a:r>
                        <a:rPr lang="es-ES" sz="1800" b="0" i="0" u="none" strike="noStrike" kern="1200" baseline="0" dirty="0" smtClean="0">
                          <a:solidFill>
                            <a:schemeClr val="dk1"/>
                          </a:solidFill>
                          <a:latin typeface="+mn-lt"/>
                          <a:ea typeface="+mn-ea"/>
                          <a:cs typeface="+mn-cs"/>
                        </a:rPr>
                        <a:t>consigue demostrar que el prestigio y la seguridad en</a:t>
                      </a:r>
                    </a:p>
                    <a:p>
                      <a:pPr algn="ctr"/>
                      <a:r>
                        <a:rPr lang="es-ES" sz="1800" b="0" i="0" u="none" strike="noStrike" kern="1200" baseline="0" dirty="0" smtClean="0">
                          <a:solidFill>
                            <a:schemeClr val="dk1"/>
                          </a:solidFill>
                          <a:latin typeface="+mn-lt"/>
                          <a:ea typeface="+mn-ea"/>
                          <a:cs typeface="+mn-cs"/>
                        </a:rPr>
                        <a:t>sí mismos que tienen las personas son factores relacionados con la habilidad comunicativa, intentaría otras explicaciones.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CuadroTexto"/>
          <p:cNvSpPr txBox="1"/>
          <p:nvPr/>
        </p:nvSpPr>
        <p:spPr>
          <a:xfrm>
            <a:off x="251520" y="965433"/>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5</a:t>
            </a:r>
            <a:endParaRPr lang="es-PA" dirty="0"/>
          </a:p>
        </p:txBody>
      </p:sp>
      <p:sp>
        <p:nvSpPr>
          <p:cNvPr id="6" name="5 CuadroTexto"/>
          <p:cNvSpPr txBox="1"/>
          <p:nvPr/>
        </p:nvSpPr>
        <p:spPr>
          <a:xfrm>
            <a:off x="8244408" y="980728"/>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6</a:t>
            </a:r>
            <a:endParaRPr lang="es-PA" dirty="0"/>
          </a:p>
        </p:txBody>
      </p:sp>
      <p:sp>
        <p:nvSpPr>
          <p:cNvPr id="7" name="6 CuadroTexto"/>
          <p:cNvSpPr txBox="1"/>
          <p:nvPr/>
        </p:nvSpPr>
        <p:spPr>
          <a:xfrm>
            <a:off x="8252622" y="5085184"/>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7</a:t>
            </a:r>
            <a:endParaRPr lang="es-PA" dirty="0"/>
          </a:p>
        </p:txBody>
      </p:sp>
    </p:spTree>
    <p:extLst>
      <p:ext uri="{BB962C8B-B14F-4D97-AF65-F5344CB8AC3E}">
        <p14:creationId xmlns:p14="http://schemas.microsoft.com/office/powerpoint/2010/main" val="87896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3224"/>
            <a:ext cx="8229600" cy="907504"/>
          </a:xfrm>
        </p:spPr>
        <p:txBody>
          <a:bodyPr/>
          <a:lstStyle/>
          <a:p>
            <a:r>
              <a:rPr lang="es-ES" dirty="0" smtClean="0"/>
              <a:t>Ejemplo 1</a:t>
            </a:r>
            <a:endParaRPr lang="es-PA"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343483003"/>
              </p:ext>
            </p:extLst>
          </p:nvPr>
        </p:nvGraphicFramePr>
        <p:xfrm>
          <a:off x="467544" y="1124744"/>
          <a:ext cx="8229600" cy="521716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gn="ctr"/>
                      <a:r>
                        <a:rPr lang="es-ES" dirty="0" smtClean="0">
                          <a:solidFill>
                            <a:sysClr val="windowText" lastClr="000000"/>
                          </a:solidFill>
                        </a:rPr>
                        <a:t>Ruta Cualitativa</a:t>
                      </a: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r>
              <a:tr h="370840">
                <a:tc>
                  <a:txBody>
                    <a:bodyPr/>
                    <a:lstStyle/>
                    <a:p>
                      <a:pPr algn="ctr"/>
                      <a:r>
                        <a:rPr lang="es-ES" sz="1800" b="0" i="0" u="none" strike="noStrike" kern="1200" baseline="0" dirty="0" smtClean="0">
                          <a:solidFill>
                            <a:schemeClr val="dk1"/>
                          </a:solidFill>
                          <a:latin typeface="+mn-lt"/>
                          <a:ea typeface="+mn-ea"/>
                          <a:cs typeface="+mn-cs"/>
                        </a:rPr>
                        <a:t>Más que comenzar revisando las</a:t>
                      </a:r>
                    </a:p>
                    <a:p>
                      <a:pPr algn="ctr"/>
                      <a:r>
                        <a:rPr lang="es-ES" sz="1800" b="0" i="0" u="none" strike="noStrike" kern="1200" baseline="0" dirty="0" smtClean="0">
                          <a:solidFill>
                            <a:schemeClr val="dk1"/>
                          </a:solidFill>
                          <a:latin typeface="+mn-lt"/>
                          <a:ea typeface="+mn-ea"/>
                          <a:cs typeface="+mn-cs"/>
                        </a:rPr>
                        <a:t>teorías sobre ciertos factores, lo que</a:t>
                      </a:r>
                    </a:p>
                    <a:p>
                      <a:pPr algn="ctr"/>
                      <a:r>
                        <a:rPr lang="es-ES" sz="1800" b="0" i="0" u="none" strike="noStrike" kern="1200" baseline="0" dirty="0" smtClean="0">
                          <a:solidFill>
                            <a:schemeClr val="dk1"/>
                          </a:solidFill>
                          <a:latin typeface="+mn-lt"/>
                          <a:ea typeface="+mn-ea"/>
                          <a:cs typeface="+mn-cs"/>
                        </a:rPr>
                        <a:t>haría el estudiante sería sentarse en</a:t>
                      </a:r>
                    </a:p>
                    <a:p>
                      <a:pPr algn="ctr"/>
                      <a:r>
                        <a:rPr lang="es-ES" sz="1800" b="0" i="0" u="none" strike="noStrike" kern="1200" baseline="0" dirty="0" smtClean="0">
                          <a:solidFill>
                            <a:schemeClr val="dk1"/>
                          </a:solidFill>
                          <a:latin typeface="+mn-lt"/>
                          <a:ea typeface="+mn-ea"/>
                          <a:cs typeface="+mn-cs"/>
                        </a:rPr>
                        <a:t>la cafetería a observar a chicos y chicas</a:t>
                      </a:r>
                    </a:p>
                    <a:p>
                      <a:pPr algn="ctr"/>
                      <a:r>
                        <a:rPr lang="es-ES" sz="1800" b="0" i="0" u="none" strike="noStrike" kern="1200" baseline="0" dirty="0" smtClean="0">
                          <a:solidFill>
                            <a:schemeClr val="dk1"/>
                          </a:solidFill>
                          <a:latin typeface="+mn-lt"/>
                          <a:ea typeface="+mn-ea"/>
                          <a:cs typeface="+mn-cs"/>
                        </a:rPr>
                        <a:t>que </a:t>
                      </a:r>
                      <a:r>
                        <a:rPr lang="es-PA" sz="1800" b="0" i="0" u="none" strike="noStrike" kern="1200" baseline="0" dirty="0" smtClean="0">
                          <a:solidFill>
                            <a:schemeClr val="dk1"/>
                          </a:solidFill>
                          <a:latin typeface="+mn-lt"/>
                          <a:ea typeface="+mn-ea"/>
                          <a:cs typeface="+mn-cs"/>
                        </a:rPr>
                        <a:t>se consideran con habilidad comunicativa.</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PA" sz="1800" b="0" i="0" u="none" strike="noStrike" kern="1200" baseline="0" dirty="0" smtClean="0">
                          <a:solidFill>
                            <a:schemeClr val="dk1"/>
                          </a:solidFill>
                          <a:latin typeface="+mn-lt"/>
                          <a:ea typeface="+mn-ea"/>
                          <a:cs typeface="+mn-cs"/>
                        </a:rPr>
                        <a:t>Observaría a la primera </a:t>
                      </a:r>
                      <a:r>
                        <a:rPr lang="es-ES" sz="1800" b="0" i="0" u="none" strike="noStrike" kern="1200" baseline="0" dirty="0" smtClean="0">
                          <a:solidFill>
                            <a:schemeClr val="dk1"/>
                          </a:solidFill>
                          <a:latin typeface="+mn-lt"/>
                          <a:ea typeface="+mn-ea"/>
                          <a:cs typeface="+mn-cs"/>
                        </a:rPr>
                        <a:t>persona joven que considere que tiene esas características, la analizaría y formaría un concepto de ella (¿cómo es?, ¿qué perfil tiene?, ¿cómo se comporta?, ¿cuáles son sus atributos y cualidades?, ¿de qué forma se relaciona con los </a:t>
                      </a:r>
                      <a:r>
                        <a:rPr lang="es-PA" sz="1800" b="0" i="0" u="none" strike="noStrike" kern="1200" baseline="0" dirty="0" smtClean="0">
                          <a:solidFill>
                            <a:schemeClr val="dk1"/>
                          </a:solidFill>
                          <a:latin typeface="+mn-lt"/>
                          <a:ea typeface="+mn-ea"/>
                          <a:cs typeface="+mn-cs"/>
                        </a:rPr>
                        <a:t>demás?). Llegaría a algunas conclusiones</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PA" sz="1800" b="0" i="0" u="none" strike="noStrike" kern="1200" baseline="0" dirty="0" smtClean="0">
                          <a:solidFill>
                            <a:schemeClr val="dk1"/>
                          </a:solidFill>
                          <a:latin typeface="+mn-lt"/>
                          <a:ea typeface="+mn-ea"/>
                          <a:cs typeface="+mn-cs"/>
                        </a:rPr>
                        <a:t>Posteriormente </a:t>
                      </a:r>
                      <a:r>
                        <a:rPr lang="es-ES" sz="1800" b="0" i="0" u="none" strike="noStrike" kern="1200" baseline="0" dirty="0" smtClean="0">
                          <a:solidFill>
                            <a:schemeClr val="dk1"/>
                          </a:solidFill>
                          <a:latin typeface="+mn-lt"/>
                          <a:ea typeface="+mn-ea"/>
                          <a:cs typeface="+mn-cs"/>
                        </a:rPr>
                        <a:t>haría lo mismo (observar) con otras personas jóvenes. Poco a poco entendería por qué son percibidos esos compañeros como sujetos con habilidad comunicativa. De ahí, podría derivar algún esquema que explique las razones por las cuales estas personas tienen esa habilidad.</a:t>
                      </a:r>
                      <a:endParaRPr lang="es-P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800" b="0" i="0" u="none" strike="noStrike" kern="1200" baseline="0" dirty="0" smtClean="0">
                          <a:solidFill>
                            <a:schemeClr val="dk1"/>
                          </a:solidFill>
                          <a:latin typeface="+mn-lt"/>
                          <a:ea typeface="+mn-ea"/>
                          <a:cs typeface="+mn-cs"/>
                        </a:rPr>
                        <a:t>Después entrevistaría, por medio de preguntas abiertas, a estudiantes de ambos géneros</a:t>
                      </a:r>
                      <a:r>
                        <a:rPr lang="es-PA" sz="1800" b="0" i="0" u="none" strike="noStrike" kern="1200" baseline="0" dirty="0" smtClean="0">
                          <a:solidFill>
                            <a:schemeClr val="dk1"/>
                          </a:solidFill>
                          <a:latin typeface="+mn-lt"/>
                          <a:ea typeface="+mn-ea"/>
                          <a:cs typeface="+mn-cs"/>
                        </a:rPr>
                        <a:t>. </a:t>
                      </a:r>
                      <a:r>
                        <a:rPr lang="es-ES" sz="1800" b="0" i="0" u="none" strike="noStrike" kern="1200" baseline="0" dirty="0" smtClean="0">
                          <a:solidFill>
                            <a:schemeClr val="dk1"/>
                          </a:solidFill>
                          <a:latin typeface="+mn-lt"/>
                          <a:ea typeface="+mn-ea"/>
                          <a:cs typeface="+mn-cs"/>
                        </a:rPr>
                        <a:t>Derivaría hallazgos y</a:t>
                      </a:r>
                    </a:p>
                    <a:p>
                      <a:pPr algn="ctr"/>
                      <a:r>
                        <a:rPr lang="es-ES" sz="1800" b="0" i="0" u="none" strike="noStrike" kern="1200" baseline="0" dirty="0" smtClean="0">
                          <a:solidFill>
                            <a:schemeClr val="dk1"/>
                          </a:solidFill>
                          <a:latin typeface="+mn-lt"/>
                          <a:ea typeface="+mn-ea"/>
                          <a:cs typeface="+mn-cs"/>
                        </a:rPr>
                        <a:t>sacaría conclusiones, y podría fundamentar algunas hipótesis, que al final contrastaría con las de otros estudios.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CuadroTexto"/>
          <p:cNvSpPr txBox="1"/>
          <p:nvPr/>
        </p:nvSpPr>
        <p:spPr>
          <a:xfrm>
            <a:off x="179512" y="965433"/>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1</a:t>
            </a:r>
            <a:endParaRPr lang="es-PA" dirty="0"/>
          </a:p>
        </p:txBody>
      </p:sp>
      <p:sp>
        <p:nvSpPr>
          <p:cNvPr id="6" name="5 CuadroTexto"/>
          <p:cNvSpPr txBox="1"/>
          <p:nvPr/>
        </p:nvSpPr>
        <p:spPr>
          <a:xfrm>
            <a:off x="8388424" y="980728"/>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2</a:t>
            </a:r>
            <a:endParaRPr lang="es-PA" dirty="0"/>
          </a:p>
        </p:txBody>
      </p:sp>
      <p:sp>
        <p:nvSpPr>
          <p:cNvPr id="7" name="6 CuadroTexto"/>
          <p:cNvSpPr txBox="1"/>
          <p:nvPr/>
        </p:nvSpPr>
        <p:spPr>
          <a:xfrm>
            <a:off x="179512" y="3773745"/>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3</a:t>
            </a:r>
            <a:endParaRPr lang="es-PA" dirty="0"/>
          </a:p>
        </p:txBody>
      </p:sp>
      <p:sp>
        <p:nvSpPr>
          <p:cNvPr id="8" name="7 CuadroTexto"/>
          <p:cNvSpPr txBox="1"/>
          <p:nvPr/>
        </p:nvSpPr>
        <p:spPr>
          <a:xfrm>
            <a:off x="8396808" y="3773745"/>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4</a:t>
            </a:r>
            <a:endParaRPr lang="es-PA" dirty="0"/>
          </a:p>
        </p:txBody>
      </p:sp>
    </p:spTree>
    <p:extLst>
      <p:ext uri="{BB962C8B-B14F-4D97-AF65-F5344CB8AC3E}">
        <p14:creationId xmlns:p14="http://schemas.microsoft.com/office/powerpoint/2010/main" val="424206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3224"/>
            <a:ext cx="8229600" cy="907504"/>
          </a:xfrm>
        </p:spPr>
        <p:txBody>
          <a:bodyPr/>
          <a:lstStyle/>
          <a:p>
            <a:r>
              <a:rPr lang="es-ES" dirty="0" smtClean="0"/>
              <a:t>Ejemplo 1</a:t>
            </a:r>
            <a:endParaRPr lang="es-PA"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3120874142"/>
              </p:ext>
            </p:extLst>
          </p:nvPr>
        </p:nvGraphicFramePr>
        <p:xfrm>
          <a:off x="467544" y="1124744"/>
          <a:ext cx="8229600" cy="1559560"/>
        </p:xfrm>
        <a:graphic>
          <a:graphicData uri="http://schemas.openxmlformats.org/drawingml/2006/table">
            <a:tbl>
              <a:tblPr firstRow="1" bandRow="1">
                <a:tableStyleId>{5C22544A-7EE6-4342-B048-85BDC9FD1C3A}</a:tableStyleId>
              </a:tblPr>
              <a:tblGrid>
                <a:gridCol w="4114800"/>
                <a:gridCol w="4114800"/>
              </a:tblGrid>
              <a:tr h="370840">
                <a:tc gridSpan="2">
                  <a:txBody>
                    <a:bodyPr/>
                    <a:lstStyle/>
                    <a:p>
                      <a:pPr algn="ctr"/>
                      <a:r>
                        <a:rPr lang="es-ES" dirty="0" smtClean="0">
                          <a:solidFill>
                            <a:sysClr val="windowText" lastClr="000000"/>
                          </a:solidFill>
                        </a:rPr>
                        <a:t>Ruta Cualitativa</a:t>
                      </a: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algn="ctr"/>
                      <a:endParaRPr lang="es-PA"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r>
              <a:tr h="370840">
                <a:tc>
                  <a:txBody>
                    <a:bodyPr/>
                    <a:lstStyle/>
                    <a:p>
                      <a:pPr algn="ctr"/>
                      <a:r>
                        <a:rPr lang="es-ES" sz="1800" b="0" i="0" u="none" strike="noStrike" kern="1200" baseline="0" dirty="0" smtClean="0">
                          <a:solidFill>
                            <a:schemeClr val="dk1"/>
                          </a:solidFill>
                          <a:latin typeface="+mn-lt"/>
                          <a:ea typeface="+mn-ea"/>
                          <a:cs typeface="+mn-cs"/>
                        </a:rPr>
                        <a:t>No sería indispensable obtener una muestra representativa ni generalizar sus resultados.</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800" b="0" i="0" u="none" strike="noStrike" kern="1200" baseline="0" dirty="0" smtClean="0">
                          <a:solidFill>
                            <a:schemeClr val="dk1"/>
                          </a:solidFill>
                          <a:latin typeface="+mn-lt"/>
                          <a:ea typeface="+mn-ea"/>
                          <a:cs typeface="+mn-cs"/>
                        </a:rPr>
                        <a:t>Su proceder sería inductivo: de los casos estudiados obtendría quizás el perfil de un estudiante con habilidad comunicativa</a:t>
                      </a:r>
                      <a:r>
                        <a:rPr lang="es-PA" sz="1800" b="0" i="0" u="none" strike="noStrike" kern="1200" baseline="0" dirty="0" smtClean="0">
                          <a:solidFill>
                            <a:schemeClr val="dk1"/>
                          </a:solidFill>
                          <a:latin typeface="+mn-lt"/>
                          <a:ea typeface="+mn-ea"/>
                          <a:cs typeface="+mn-cs"/>
                        </a:rPr>
                        <a:t>.</a:t>
                      </a:r>
                      <a:endParaRPr lang="es-PA"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4 CuadroTexto"/>
          <p:cNvSpPr txBox="1"/>
          <p:nvPr/>
        </p:nvSpPr>
        <p:spPr>
          <a:xfrm>
            <a:off x="251520" y="965433"/>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5</a:t>
            </a:r>
            <a:endParaRPr lang="es-PA" dirty="0"/>
          </a:p>
        </p:txBody>
      </p:sp>
      <p:sp>
        <p:nvSpPr>
          <p:cNvPr id="6" name="5 CuadroTexto"/>
          <p:cNvSpPr txBox="1"/>
          <p:nvPr/>
        </p:nvSpPr>
        <p:spPr>
          <a:xfrm>
            <a:off x="8244408" y="980728"/>
            <a:ext cx="576064" cy="519351"/>
          </a:xfrm>
          <a:prstGeom prst="ellipse">
            <a:avLst/>
          </a:prstGeom>
          <a:solidFill>
            <a:srgbClr val="CCFFFF"/>
          </a:solidFill>
          <a:ln>
            <a:solidFill>
              <a:schemeClr val="bg1">
                <a:lumMod val="75000"/>
              </a:schemeClr>
            </a:solidFill>
          </a:ln>
        </p:spPr>
        <p:txBody>
          <a:bodyPr wrap="square" rtlCol="0">
            <a:spAutoFit/>
          </a:bodyPr>
          <a:lstStyle/>
          <a:p>
            <a:pPr algn="ctr"/>
            <a:r>
              <a:rPr lang="es-ES" dirty="0" smtClean="0"/>
              <a:t>6</a:t>
            </a:r>
            <a:endParaRPr lang="es-PA" dirty="0"/>
          </a:p>
        </p:txBody>
      </p:sp>
      <p:pic>
        <p:nvPicPr>
          <p:cNvPr id="1741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068960"/>
            <a:ext cx="358140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85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36912"/>
            <a:ext cx="5616624" cy="1456184"/>
          </a:xfrm>
        </p:spPr>
        <p:txBody>
          <a:bodyPr/>
          <a:lstStyle/>
          <a:p>
            <a:r>
              <a:rPr lang="es-ES" dirty="0" smtClean="0"/>
              <a:t/>
            </a:r>
            <a:br>
              <a:rPr lang="es-ES" dirty="0" smtClean="0"/>
            </a:br>
            <a:r>
              <a:rPr lang="es-ES" dirty="0" smtClean="0"/>
              <a:t>Taller 1</a:t>
            </a:r>
            <a:br>
              <a:rPr lang="es-ES" dirty="0" smtClean="0"/>
            </a:br>
            <a:r>
              <a:rPr lang="es-ES" sz="3200" dirty="0"/>
              <a:t>Comprensión de los enfoques cuantitativo y cualitativo de la investigación</a:t>
            </a:r>
            <a:r>
              <a:rPr lang="es-ES" sz="3200" dirty="0" smtClean="0"/>
              <a:t/>
            </a:r>
            <a:br>
              <a:rPr lang="es-ES" sz="3200" dirty="0" smtClean="0"/>
            </a:br>
            <a:endParaRPr lang="es-PA" dirty="0"/>
          </a:p>
        </p:txBody>
      </p:sp>
      <p:pic>
        <p:nvPicPr>
          <p:cNvPr id="18434" name="Picture 2" descr="Resultado de imagen para trabajo en equip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0194" y="764704"/>
            <a:ext cx="3033510" cy="2862874"/>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395536" y="3861048"/>
            <a:ext cx="8518168" cy="2031325"/>
          </a:xfrm>
          <a:prstGeom prst="rect">
            <a:avLst/>
          </a:prstGeom>
        </p:spPr>
        <p:txBody>
          <a:bodyPr wrap="square">
            <a:spAutoFit/>
          </a:bodyPr>
          <a:lstStyle/>
          <a:p>
            <a:pPr algn="just"/>
            <a:r>
              <a:rPr lang="es-ES" dirty="0"/>
              <a:t>Utilizar de guía el </a:t>
            </a:r>
            <a:r>
              <a:rPr lang="es-ES" dirty="0" smtClean="0"/>
              <a:t>ejemplo 1 </a:t>
            </a:r>
            <a:r>
              <a:rPr lang="es-ES" dirty="0"/>
              <a:t>que esta descrito en las diapositivas </a:t>
            </a:r>
            <a:r>
              <a:rPr lang="es-ES" dirty="0" smtClean="0"/>
              <a:t>(diapositivas </a:t>
            </a:r>
            <a:r>
              <a:rPr lang="es-ES" dirty="0" smtClean="0"/>
              <a:t>23-27) y </a:t>
            </a:r>
            <a:r>
              <a:rPr lang="es-ES" dirty="0"/>
              <a:t>realizar el enfoque cuantitativo y cualitativo de la siguiente situación que se </a:t>
            </a:r>
            <a:r>
              <a:rPr lang="es-ES" dirty="0" smtClean="0"/>
              <a:t>presenta:</a:t>
            </a:r>
            <a:endParaRPr lang="es-PA" dirty="0"/>
          </a:p>
          <a:p>
            <a:pPr algn="just"/>
            <a:r>
              <a:rPr lang="es-ES" b="1" i="1" dirty="0"/>
              <a:t>Supongamos que un </a:t>
            </a:r>
            <a:r>
              <a:rPr lang="es-ES" b="1" i="1" dirty="0" smtClean="0"/>
              <a:t>investigador </a:t>
            </a:r>
            <a:r>
              <a:rPr lang="es-ES" b="1" i="1" dirty="0"/>
              <a:t>se encuentra interesado en saber qué factores influyen </a:t>
            </a:r>
            <a:r>
              <a:rPr lang="es-ES" b="1" i="1" dirty="0" smtClean="0"/>
              <a:t>para que una persona sea definida </a:t>
            </a:r>
            <a:r>
              <a:rPr lang="es-ES" b="1" i="1" dirty="0"/>
              <a:t>y </a:t>
            </a:r>
            <a:r>
              <a:rPr lang="es-ES" b="1" i="1" dirty="0" smtClean="0"/>
              <a:t>percibida </a:t>
            </a:r>
            <a:r>
              <a:rPr lang="es-ES" b="1" i="1" dirty="0"/>
              <a:t>como “un/a profesional de éxito</a:t>
            </a:r>
            <a:r>
              <a:rPr lang="es-ES" b="1" i="1" dirty="0" smtClean="0"/>
              <a:t>”, en el lugar de trabajo donde se encuentre. </a:t>
            </a:r>
            <a:r>
              <a:rPr lang="es-ES" b="1" i="1" dirty="0"/>
              <a:t>Entonces, decide llevar a cabo un estudio.</a:t>
            </a:r>
            <a:endParaRPr lang="es-PA" dirty="0"/>
          </a:p>
        </p:txBody>
      </p:sp>
      <p:sp>
        <p:nvSpPr>
          <p:cNvPr id="4" name="3 CuadroTexto"/>
          <p:cNvSpPr txBox="1"/>
          <p:nvPr/>
        </p:nvSpPr>
        <p:spPr>
          <a:xfrm>
            <a:off x="1547664" y="6237312"/>
            <a:ext cx="6048672" cy="369332"/>
          </a:xfrm>
          <a:prstGeom prst="rect">
            <a:avLst/>
          </a:prstGeom>
          <a:noFill/>
        </p:spPr>
        <p:txBody>
          <a:bodyPr wrap="square" rtlCol="0">
            <a:spAutoFit/>
          </a:bodyPr>
          <a:lstStyle/>
          <a:p>
            <a:pPr algn="ctr"/>
            <a:r>
              <a:rPr lang="es-PA" dirty="0" smtClean="0"/>
              <a:t>Utilice el documento Word Taller 1, para realizar el taller.</a:t>
            </a:r>
            <a:endParaRPr lang="es-PA" dirty="0"/>
          </a:p>
        </p:txBody>
      </p:sp>
    </p:spTree>
    <p:extLst>
      <p:ext uri="{BB962C8B-B14F-4D97-AF65-F5344CB8AC3E}">
        <p14:creationId xmlns:p14="http://schemas.microsoft.com/office/powerpoint/2010/main" val="832056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22580393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1 Título"/>
          <p:cNvSpPr>
            <a:spLocks noGrp="1"/>
          </p:cNvSpPr>
          <p:nvPr>
            <p:ph type="title"/>
          </p:nvPr>
        </p:nvSpPr>
        <p:spPr>
          <a:xfrm>
            <a:off x="457200" y="433264"/>
            <a:ext cx="8229600" cy="547464"/>
          </a:xfrm>
        </p:spPr>
        <p:txBody>
          <a:bodyPr/>
          <a:lstStyle/>
          <a:p>
            <a:r>
              <a:rPr lang="es-ES" sz="3600" dirty="0" smtClean="0"/>
              <a:t>Definición de Investigación Científica</a:t>
            </a:r>
            <a:endParaRPr lang="es-PA" sz="3600" dirty="0"/>
          </a:p>
        </p:txBody>
      </p:sp>
      <p:grpSp>
        <p:nvGrpSpPr>
          <p:cNvPr id="6" name="5 Grupo"/>
          <p:cNvGrpSpPr/>
          <p:nvPr/>
        </p:nvGrpSpPr>
        <p:grpSpPr>
          <a:xfrm>
            <a:off x="6584930" y="4221088"/>
            <a:ext cx="2163534" cy="1441807"/>
            <a:chOff x="6061980" y="478065"/>
            <a:chExt cx="2163534" cy="1081767"/>
          </a:xfrm>
        </p:grpSpPr>
        <p:sp>
          <p:nvSpPr>
            <p:cNvPr id="7" name="6 Rectángulo redondeado"/>
            <p:cNvSpPr/>
            <p:nvPr/>
          </p:nvSpPr>
          <p:spPr>
            <a:xfrm>
              <a:off x="6061980" y="478065"/>
              <a:ext cx="2163534" cy="1081767"/>
            </a:xfrm>
            <a:prstGeom prst="roundRect">
              <a:avLst>
                <a:gd name="adj" fmla="val 10000"/>
              </a:avLst>
            </a:prstGeom>
            <a:solidFill>
              <a:srgbClr val="66CC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7 Rectángulo"/>
            <p:cNvSpPr/>
            <p:nvPr/>
          </p:nvSpPr>
          <p:spPr>
            <a:xfrm>
              <a:off x="6093664" y="509749"/>
              <a:ext cx="2100166" cy="101839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s-ES" sz="2100" kern="1200" dirty="0" smtClean="0">
                  <a:solidFill>
                    <a:schemeClr val="tx1"/>
                  </a:solidFill>
                </a:rPr>
                <a:t>Comprobar y/o corregir el conocimiento existente</a:t>
              </a:r>
              <a:endParaRPr lang="es-PA" sz="2100" kern="1200" dirty="0">
                <a:solidFill>
                  <a:schemeClr val="tx1"/>
                </a:solidFill>
              </a:endParaRPr>
            </a:p>
          </p:txBody>
        </p:sp>
      </p:grpSp>
      <p:cxnSp>
        <p:nvCxnSpPr>
          <p:cNvPr id="10" name="9 Conector recto"/>
          <p:cNvCxnSpPr/>
          <p:nvPr/>
        </p:nvCxnSpPr>
        <p:spPr>
          <a:xfrm flipV="1">
            <a:off x="5652120" y="2636912"/>
            <a:ext cx="864096" cy="122413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flipV="1">
            <a:off x="5652120" y="2636912"/>
            <a:ext cx="864096" cy="2448272"/>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a:endCxn id="7" idx="0"/>
          </p:cNvCxnSpPr>
          <p:nvPr/>
        </p:nvCxnSpPr>
        <p:spPr>
          <a:xfrm>
            <a:off x="7666697" y="3140968"/>
            <a:ext cx="0" cy="108012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2555776" y="1052736"/>
            <a:ext cx="4320480" cy="523220"/>
          </a:xfrm>
          <a:prstGeom prst="rect">
            <a:avLst/>
          </a:prstGeom>
          <a:noFill/>
        </p:spPr>
        <p:txBody>
          <a:bodyPr wrap="square" rtlCol="0">
            <a:spAutoFit/>
          </a:bodyPr>
          <a:lstStyle/>
          <a:p>
            <a:pPr algn="ctr"/>
            <a:r>
              <a:rPr lang="es-ES" sz="2800" dirty="0" smtClean="0">
                <a:latin typeface="+mj-lt"/>
              </a:rPr>
              <a:t>Importancia</a:t>
            </a:r>
            <a:endParaRPr lang="es-PA" sz="2800" dirty="0">
              <a:latin typeface="+mj-lt"/>
            </a:endParaRPr>
          </a:p>
        </p:txBody>
      </p:sp>
      <p:pic>
        <p:nvPicPr>
          <p:cNvPr id="1036" name="Picture 12" descr="Resultado de imagen para investigaciÃ³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4941991"/>
            <a:ext cx="2170212" cy="178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653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124744"/>
            <a:ext cx="8229600" cy="5001419"/>
          </a:xfrm>
        </p:spPr>
        <p:txBody>
          <a:bodyPr/>
          <a:lstStyle/>
          <a:p>
            <a:pPr marL="0" indent="0" algn="ctr">
              <a:buNone/>
            </a:pPr>
            <a:r>
              <a:rPr lang="es-ES" dirty="0" smtClean="0">
                <a:solidFill>
                  <a:schemeClr val="tx1"/>
                </a:solidFill>
              </a:rPr>
              <a:t>Conjunto de procesos sistemáticos, críticos, y empíricos que se aplican al estudio de un fenómeno o problema con el resultado o el objetivo de ampliar su conocimiento </a:t>
            </a:r>
            <a:r>
              <a:rPr lang="es-ES" dirty="0" smtClean="0">
                <a:solidFill>
                  <a:srgbClr val="002060"/>
                </a:solidFill>
              </a:rPr>
              <a:t>(</a:t>
            </a:r>
            <a:r>
              <a:rPr lang="es-ES" b="1" dirty="0" smtClean="0">
                <a:solidFill>
                  <a:srgbClr val="002060"/>
                </a:solidFill>
              </a:rPr>
              <a:t>Hernández-</a:t>
            </a:r>
            <a:r>
              <a:rPr lang="es-ES" b="1" dirty="0" err="1" smtClean="0">
                <a:solidFill>
                  <a:srgbClr val="002060"/>
                </a:solidFill>
              </a:rPr>
              <a:t>Sampieri</a:t>
            </a:r>
            <a:r>
              <a:rPr lang="es-ES" b="1" dirty="0" smtClean="0">
                <a:solidFill>
                  <a:srgbClr val="002060"/>
                </a:solidFill>
              </a:rPr>
              <a:t>, 2018</a:t>
            </a:r>
            <a:r>
              <a:rPr lang="es-ES" dirty="0" smtClean="0">
                <a:solidFill>
                  <a:srgbClr val="002060"/>
                </a:solidFill>
              </a:rPr>
              <a:t>)</a:t>
            </a:r>
            <a:r>
              <a:rPr lang="es-ES" dirty="0" smtClean="0">
                <a:solidFill>
                  <a:schemeClr val="tx1"/>
                </a:solidFill>
              </a:rPr>
              <a:t>. </a:t>
            </a:r>
          </a:p>
          <a:p>
            <a:pPr marL="0" indent="0" algn="ctr">
              <a:buNone/>
            </a:pPr>
            <a:endParaRPr lang="es-ES" dirty="0" smtClean="0">
              <a:solidFill>
                <a:schemeClr val="tx1"/>
              </a:solidFill>
            </a:endParaRPr>
          </a:p>
          <a:p>
            <a:pPr marL="0" indent="0" algn="just">
              <a:buNone/>
            </a:pPr>
            <a:r>
              <a:rPr lang="es-ES" dirty="0" smtClean="0">
                <a:solidFill>
                  <a:schemeClr val="tx1"/>
                </a:solidFill>
              </a:rPr>
              <a:t>                                                         </a:t>
            </a:r>
            <a:r>
              <a:rPr lang="es-ES" dirty="0" smtClean="0">
                <a:solidFill>
                  <a:srgbClr val="002060"/>
                </a:solidFill>
              </a:rPr>
              <a:t> </a:t>
            </a:r>
            <a:endParaRPr lang="es-PA" dirty="0">
              <a:solidFill>
                <a:srgbClr val="002060"/>
              </a:solidFill>
            </a:endParaRPr>
          </a:p>
        </p:txBody>
      </p:sp>
      <p:sp>
        <p:nvSpPr>
          <p:cNvPr id="4" name="1 Título"/>
          <p:cNvSpPr>
            <a:spLocks noGrp="1"/>
          </p:cNvSpPr>
          <p:nvPr>
            <p:ph type="title"/>
          </p:nvPr>
        </p:nvSpPr>
        <p:spPr>
          <a:xfrm>
            <a:off x="457200" y="433264"/>
            <a:ext cx="8229600" cy="547464"/>
          </a:xfrm>
        </p:spPr>
        <p:txBody>
          <a:bodyPr/>
          <a:lstStyle/>
          <a:p>
            <a:r>
              <a:rPr lang="es-ES" sz="3600" dirty="0" smtClean="0"/>
              <a:t>Definición de Investigación Científica</a:t>
            </a:r>
            <a:endParaRPr lang="es-PA" sz="3600" dirty="0"/>
          </a:p>
        </p:txBody>
      </p:sp>
      <p:sp>
        <p:nvSpPr>
          <p:cNvPr id="2" name="1 Rectángulo"/>
          <p:cNvSpPr/>
          <p:nvPr/>
        </p:nvSpPr>
        <p:spPr>
          <a:xfrm>
            <a:off x="493853" y="2924944"/>
            <a:ext cx="8352928" cy="3046988"/>
          </a:xfrm>
          <a:prstGeom prst="rect">
            <a:avLst/>
          </a:prstGeom>
        </p:spPr>
        <p:txBody>
          <a:bodyPr wrap="square">
            <a:spAutoFit/>
          </a:bodyPr>
          <a:lstStyle/>
          <a:p>
            <a:pPr marL="342900" indent="-342900" algn="just">
              <a:buFont typeface="Arial" pitchFamily="34" charset="0"/>
              <a:buChar char="•"/>
            </a:pPr>
            <a:r>
              <a:rPr lang="es-ES" sz="2400" b="1" u="sng" dirty="0">
                <a:solidFill>
                  <a:srgbClr val="002060"/>
                </a:solidFill>
                <a:latin typeface="+mj-lt"/>
              </a:rPr>
              <a:t>Sistemática</a:t>
            </a:r>
            <a:r>
              <a:rPr lang="es-ES" sz="2400" dirty="0">
                <a:solidFill>
                  <a:srgbClr val="002060"/>
                </a:solidFill>
                <a:latin typeface="+mj-lt"/>
              </a:rPr>
              <a:t>: hay una disciplina para realizar la investigación científica y que no se dejan los hechos a la casualidad.  </a:t>
            </a:r>
            <a:endParaRPr lang="es-ES" sz="2400" dirty="0" smtClean="0">
              <a:solidFill>
                <a:srgbClr val="002060"/>
              </a:solidFill>
              <a:latin typeface="+mj-lt"/>
            </a:endParaRPr>
          </a:p>
          <a:p>
            <a:pPr algn="just"/>
            <a:endParaRPr lang="es-ES" sz="2400" dirty="0">
              <a:solidFill>
                <a:srgbClr val="002060"/>
              </a:solidFill>
              <a:latin typeface="+mj-lt"/>
            </a:endParaRPr>
          </a:p>
          <a:p>
            <a:pPr marL="342900" indent="-342900" algn="just">
              <a:buFont typeface="Arial" pitchFamily="34" charset="0"/>
              <a:buChar char="•"/>
            </a:pPr>
            <a:r>
              <a:rPr lang="es-ES" sz="2400" b="1" u="sng" dirty="0">
                <a:latin typeface="+mj-lt"/>
              </a:rPr>
              <a:t>Empírica</a:t>
            </a:r>
            <a:r>
              <a:rPr lang="es-ES" sz="2400" dirty="0">
                <a:latin typeface="+mj-lt"/>
              </a:rPr>
              <a:t>: denota que se recolectan y analizan datos.  </a:t>
            </a:r>
            <a:endParaRPr lang="es-ES" sz="2400" dirty="0" smtClean="0">
              <a:latin typeface="+mj-lt"/>
            </a:endParaRPr>
          </a:p>
          <a:p>
            <a:pPr algn="just"/>
            <a:endParaRPr lang="es-ES" sz="2400" dirty="0">
              <a:latin typeface="+mj-lt"/>
            </a:endParaRPr>
          </a:p>
          <a:p>
            <a:pPr marL="342900" indent="-342900" algn="just">
              <a:buFont typeface="Arial" pitchFamily="34" charset="0"/>
              <a:buChar char="•"/>
            </a:pPr>
            <a:r>
              <a:rPr lang="es-ES" sz="2400" b="1" u="sng" dirty="0">
                <a:solidFill>
                  <a:srgbClr val="002060"/>
                </a:solidFill>
                <a:latin typeface="+mj-lt"/>
              </a:rPr>
              <a:t>Critica</a:t>
            </a:r>
            <a:r>
              <a:rPr lang="es-ES" sz="2400" dirty="0">
                <a:solidFill>
                  <a:srgbClr val="002060"/>
                </a:solidFill>
                <a:latin typeface="+mj-lt"/>
              </a:rPr>
              <a:t>: se evalúa y mejora de manera </a:t>
            </a:r>
            <a:r>
              <a:rPr lang="es-ES" sz="2400" dirty="0" smtClean="0">
                <a:solidFill>
                  <a:srgbClr val="002060"/>
                </a:solidFill>
                <a:latin typeface="+mj-lt"/>
              </a:rPr>
              <a:t>constante.</a:t>
            </a:r>
            <a:endParaRPr lang="es-PA" sz="2400" dirty="0">
              <a:latin typeface="+mj-lt"/>
            </a:endParaRPr>
          </a:p>
        </p:txBody>
      </p:sp>
    </p:spTree>
    <p:extLst>
      <p:ext uri="{BB962C8B-B14F-4D97-AF65-F5344CB8AC3E}">
        <p14:creationId xmlns:p14="http://schemas.microsoft.com/office/powerpoint/2010/main" val="40981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0648"/>
            <a:ext cx="8229600" cy="1339552"/>
          </a:xfrm>
        </p:spPr>
        <p:txBody>
          <a:bodyPr/>
          <a:lstStyle/>
          <a:p>
            <a:r>
              <a:rPr lang="es-ES" sz="4400" dirty="0" smtClean="0"/>
              <a:t>¿Cómo comenzamos a investigar?</a:t>
            </a:r>
            <a:endParaRPr lang="es-PA" sz="4400" dirty="0"/>
          </a:p>
        </p:txBody>
      </p:sp>
      <p:sp>
        <p:nvSpPr>
          <p:cNvPr id="3" name="2 Marcador de contenido"/>
          <p:cNvSpPr>
            <a:spLocks noGrp="1"/>
          </p:cNvSpPr>
          <p:nvPr>
            <p:ph idx="1"/>
          </p:nvPr>
        </p:nvSpPr>
        <p:spPr>
          <a:xfrm>
            <a:off x="457200" y="1600200"/>
            <a:ext cx="5482952" cy="4525963"/>
          </a:xfrm>
        </p:spPr>
        <p:txBody>
          <a:bodyPr>
            <a:normAutofit/>
          </a:bodyPr>
          <a:lstStyle/>
          <a:p>
            <a:pPr marL="0" indent="0" algn="ctr">
              <a:buNone/>
            </a:pPr>
            <a:endParaRPr lang="es-ES" dirty="0" smtClean="0">
              <a:solidFill>
                <a:schemeClr val="tx1"/>
              </a:solidFill>
            </a:endParaRPr>
          </a:p>
          <a:p>
            <a:pPr marL="0" indent="0" algn="ctr">
              <a:buNone/>
            </a:pPr>
            <a:r>
              <a:rPr lang="es-ES" dirty="0" smtClean="0">
                <a:solidFill>
                  <a:schemeClr val="tx1"/>
                </a:solidFill>
              </a:rPr>
              <a:t>Toda investigación inicia con una idea que se desarrolla paulatinamente.</a:t>
            </a:r>
          </a:p>
          <a:p>
            <a:pPr marL="0" indent="0">
              <a:buNone/>
            </a:pPr>
            <a:endParaRPr lang="es-ES" dirty="0">
              <a:solidFill>
                <a:schemeClr val="tx1"/>
              </a:solidFill>
            </a:endParaRPr>
          </a:p>
          <a:p>
            <a:pPr marL="0" indent="0" algn="ctr">
              <a:buNone/>
            </a:pPr>
            <a:endParaRPr lang="es-ES" b="1" dirty="0" smtClean="0">
              <a:solidFill>
                <a:schemeClr val="tx1"/>
              </a:solidFill>
            </a:endParaRPr>
          </a:p>
          <a:p>
            <a:pPr marL="0" indent="0" algn="ctr">
              <a:buNone/>
            </a:pPr>
            <a:endParaRPr lang="es-ES" b="1" dirty="0">
              <a:solidFill>
                <a:schemeClr val="tx1"/>
              </a:solidFill>
            </a:endParaRPr>
          </a:p>
        </p:txBody>
      </p:sp>
      <p:pic>
        <p:nvPicPr>
          <p:cNvPr id="2052" name="Picture 4" descr="Resultado de imagen para i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620688"/>
            <a:ext cx="5260132" cy="306841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4211960" y="3689098"/>
            <a:ext cx="4572000" cy="2677656"/>
          </a:xfrm>
          <a:prstGeom prst="rect">
            <a:avLst/>
          </a:prstGeom>
        </p:spPr>
        <p:txBody>
          <a:bodyPr>
            <a:spAutoFit/>
          </a:bodyPr>
          <a:lstStyle/>
          <a:p>
            <a:pPr algn="ctr"/>
            <a:r>
              <a:rPr lang="es-ES" sz="2400" b="1" dirty="0">
                <a:latin typeface="+mj-lt"/>
              </a:rPr>
              <a:t>Rutas de la </a:t>
            </a:r>
            <a:r>
              <a:rPr lang="es-ES" sz="2400" b="1" dirty="0" smtClean="0">
                <a:latin typeface="+mj-lt"/>
              </a:rPr>
              <a:t>Investigación</a:t>
            </a:r>
          </a:p>
          <a:p>
            <a:pPr algn="ctr"/>
            <a:endParaRPr lang="es-ES" sz="2400" b="1" dirty="0">
              <a:latin typeface="+mj-lt"/>
            </a:endParaRPr>
          </a:p>
          <a:p>
            <a:pPr marL="457200" indent="-457200" algn="just">
              <a:buFont typeface="+mj-lt"/>
              <a:buAutoNum type="arabicPeriod"/>
            </a:pPr>
            <a:r>
              <a:rPr lang="es-ES" sz="2400" dirty="0" smtClean="0">
                <a:latin typeface="+mj-lt"/>
              </a:rPr>
              <a:t>Cuantitativa</a:t>
            </a:r>
          </a:p>
          <a:p>
            <a:pPr marL="457200" indent="-457200" algn="just">
              <a:buFont typeface="+mj-lt"/>
              <a:buAutoNum type="arabicPeriod"/>
            </a:pPr>
            <a:endParaRPr lang="es-ES" sz="2400" dirty="0">
              <a:latin typeface="+mj-lt"/>
            </a:endParaRPr>
          </a:p>
          <a:p>
            <a:pPr marL="457200" indent="-457200" algn="just">
              <a:buFont typeface="+mj-lt"/>
              <a:buAutoNum type="arabicPeriod"/>
            </a:pPr>
            <a:r>
              <a:rPr lang="es-ES" sz="2400" dirty="0" smtClean="0">
                <a:latin typeface="+mj-lt"/>
              </a:rPr>
              <a:t>Cualitativa</a:t>
            </a:r>
          </a:p>
          <a:p>
            <a:pPr marL="457200" indent="-457200" algn="just">
              <a:buFont typeface="+mj-lt"/>
              <a:buAutoNum type="arabicPeriod"/>
            </a:pPr>
            <a:endParaRPr lang="es-ES" sz="2400" dirty="0">
              <a:latin typeface="+mj-lt"/>
            </a:endParaRPr>
          </a:p>
          <a:p>
            <a:pPr marL="457200" indent="-457200" algn="just">
              <a:buFont typeface="+mj-lt"/>
              <a:buAutoNum type="arabicPeriod"/>
            </a:pPr>
            <a:r>
              <a:rPr lang="es-ES" sz="2400" dirty="0">
                <a:latin typeface="+mj-lt"/>
              </a:rPr>
              <a:t>Mixta</a:t>
            </a:r>
            <a:endParaRPr lang="es-PA" sz="2400" dirty="0">
              <a:latin typeface="+mj-lt"/>
            </a:endParaRPr>
          </a:p>
        </p:txBody>
      </p:sp>
      <p:sp>
        <p:nvSpPr>
          <p:cNvPr id="5" name="4 Rectángulo"/>
          <p:cNvSpPr/>
          <p:nvPr/>
        </p:nvSpPr>
        <p:spPr>
          <a:xfrm>
            <a:off x="6634012" y="3382833"/>
            <a:ext cx="2149948" cy="276999"/>
          </a:xfrm>
          <a:prstGeom prst="rect">
            <a:avLst/>
          </a:prstGeom>
        </p:spPr>
        <p:txBody>
          <a:bodyPr wrap="none">
            <a:spAutoFit/>
          </a:bodyPr>
          <a:lstStyle/>
          <a:p>
            <a:r>
              <a:rPr lang="es-PA" sz="1200" dirty="0" smtClean="0"/>
              <a:t>Fuente: https</a:t>
            </a:r>
            <a:r>
              <a:rPr lang="es-PA" sz="1200" dirty="0"/>
              <a:t>://bit.ly/2IVqfXr</a:t>
            </a:r>
          </a:p>
        </p:txBody>
      </p:sp>
      <p:pic>
        <p:nvPicPr>
          <p:cNvPr id="2054" name="Picture 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08725"/>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248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2132856"/>
            <a:ext cx="8229600" cy="1096144"/>
          </a:xfrm>
        </p:spPr>
        <p:txBody>
          <a:bodyPr/>
          <a:lstStyle/>
          <a:p>
            <a:r>
              <a:rPr lang="es-ES" dirty="0" smtClean="0"/>
              <a:t>1. Ruta Cuantitativa</a:t>
            </a:r>
            <a:endParaRPr lang="es-PA" dirty="0"/>
          </a:p>
        </p:txBody>
      </p:sp>
      <p:pic>
        <p:nvPicPr>
          <p:cNvPr id="5" name="Picture 6"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284984"/>
            <a:ext cx="2438400"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06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2536" y="332656"/>
            <a:ext cx="8229600" cy="907504"/>
          </a:xfrm>
        </p:spPr>
        <p:txBody>
          <a:bodyPr/>
          <a:lstStyle/>
          <a:p>
            <a:r>
              <a:rPr lang="es-ES" dirty="0" smtClean="0"/>
              <a:t>1. Ruta Cuantitativa</a:t>
            </a:r>
            <a:endParaRPr lang="es-PA" dirty="0"/>
          </a:p>
        </p:txBody>
      </p:sp>
      <p:sp>
        <p:nvSpPr>
          <p:cNvPr id="3" name="2 Marcador de contenido"/>
          <p:cNvSpPr>
            <a:spLocks noGrp="1"/>
          </p:cNvSpPr>
          <p:nvPr>
            <p:ph idx="1"/>
          </p:nvPr>
        </p:nvSpPr>
        <p:spPr>
          <a:xfrm>
            <a:off x="457200" y="1207293"/>
            <a:ext cx="8229600" cy="1717651"/>
          </a:xfrm>
        </p:spPr>
        <p:txBody>
          <a:bodyPr>
            <a:normAutofit/>
          </a:bodyPr>
          <a:lstStyle/>
          <a:p>
            <a:pPr marL="0" indent="0" algn="just">
              <a:buNone/>
            </a:pPr>
            <a:r>
              <a:rPr lang="es-ES" sz="2000" dirty="0" smtClean="0">
                <a:solidFill>
                  <a:schemeClr val="tx1"/>
                </a:solidFill>
              </a:rPr>
              <a:t>El enfoque </a:t>
            </a:r>
            <a:r>
              <a:rPr lang="es-ES" sz="2000" dirty="0">
                <a:solidFill>
                  <a:schemeClr val="tx1"/>
                </a:solidFill>
              </a:rPr>
              <a:t>cuantitativo </a:t>
            </a:r>
            <a:r>
              <a:rPr lang="es-ES" sz="2000" dirty="0" smtClean="0">
                <a:solidFill>
                  <a:schemeClr val="tx1"/>
                </a:solidFill>
              </a:rPr>
              <a:t>utiliza </a:t>
            </a:r>
            <a:r>
              <a:rPr lang="es-ES" sz="2000" dirty="0">
                <a:solidFill>
                  <a:schemeClr val="tx1"/>
                </a:solidFill>
              </a:rPr>
              <a:t>la </a:t>
            </a:r>
            <a:r>
              <a:rPr lang="es-ES" sz="2000" dirty="0" smtClean="0">
                <a:solidFill>
                  <a:schemeClr val="tx1"/>
                </a:solidFill>
              </a:rPr>
              <a:t>recolección de </a:t>
            </a:r>
            <a:r>
              <a:rPr lang="es-ES" sz="2000" dirty="0">
                <a:solidFill>
                  <a:schemeClr val="tx1"/>
                </a:solidFill>
              </a:rPr>
              <a:t>datos para probar </a:t>
            </a:r>
            <a:r>
              <a:rPr lang="es-ES" sz="2000" dirty="0" smtClean="0">
                <a:solidFill>
                  <a:schemeClr val="tx1"/>
                </a:solidFill>
              </a:rPr>
              <a:t>hipótesis con </a:t>
            </a:r>
            <a:r>
              <a:rPr lang="es-ES" sz="2000" dirty="0">
                <a:solidFill>
                  <a:schemeClr val="tx1"/>
                </a:solidFill>
              </a:rPr>
              <a:t>base en la medición numérica y </a:t>
            </a:r>
            <a:r>
              <a:rPr lang="es-ES" sz="2000" dirty="0" smtClean="0">
                <a:solidFill>
                  <a:schemeClr val="tx1"/>
                </a:solidFill>
              </a:rPr>
              <a:t>el análisis </a:t>
            </a:r>
            <a:r>
              <a:rPr lang="es-ES" sz="2000" dirty="0">
                <a:solidFill>
                  <a:schemeClr val="tx1"/>
                </a:solidFill>
              </a:rPr>
              <a:t>estadístico, con el fin </a:t>
            </a:r>
            <a:r>
              <a:rPr lang="es-ES" sz="2000" dirty="0" smtClean="0">
                <a:solidFill>
                  <a:schemeClr val="tx1"/>
                </a:solidFill>
              </a:rPr>
              <a:t>establecer pautas </a:t>
            </a:r>
            <a:r>
              <a:rPr lang="es-ES" sz="2000" dirty="0">
                <a:solidFill>
                  <a:schemeClr val="tx1"/>
                </a:solidFill>
              </a:rPr>
              <a:t>de comportamiento y </a:t>
            </a:r>
            <a:r>
              <a:rPr lang="es-ES" sz="2000" dirty="0" smtClean="0">
                <a:solidFill>
                  <a:schemeClr val="tx1"/>
                </a:solidFill>
              </a:rPr>
              <a:t>probar </a:t>
            </a:r>
            <a:r>
              <a:rPr lang="es-PA" sz="2000" dirty="0" smtClean="0">
                <a:solidFill>
                  <a:schemeClr val="tx1"/>
                </a:solidFill>
              </a:rPr>
              <a:t>teorías</a:t>
            </a:r>
            <a:r>
              <a:rPr lang="es-PA" sz="2000" dirty="0">
                <a:solidFill>
                  <a:schemeClr val="tx1"/>
                </a:solidFill>
              </a:rPr>
              <a:t>.</a:t>
            </a:r>
          </a:p>
        </p:txBody>
      </p:sp>
      <p:grpSp>
        <p:nvGrpSpPr>
          <p:cNvPr id="6" name="5 Grupo"/>
          <p:cNvGrpSpPr/>
          <p:nvPr/>
        </p:nvGrpSpPr>
        <p:grpSpPr>
          <a:xfrm>
            <a:off x="-4688" y="2690336"/>
            <a:ext cx="9148688" cy="4167664"/>
            <a:chOff x="-4688" y="2690336"/>
            <a:chExt cx="9148688" cy="4167664"/>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 y="3223303"/>
              <a:ext cx="9148688" cy="363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3414055" y="2690336"/>
              <a:ext cx="2319096" cy="369332"/>
            </a:xfrm>
            <a:prstGeom prst="rect">
              <a:avLst/>
            </a:prstGeom>
          </p:spPr>
          <p:txBody>
            <a:bodyPr wrap="none">
              <a:spAutoFit/>
            </a:bodyPr>
            <a:lstStyle/>
            <a:p>
              <a:r>
                <a:rPr lang="es-PA" dirty="0"/>
                <a:t>Proceso C</a:t>
              </a:r>
              <a:r>
                <a:rPr lang="es-PA" dirty="0" smtClean="0"/>
                <a:t>uantitativo</a:t>
              </a:r>
              <a:endParaRPr lang="es-PA" dirty="0"/>
            </a:p>
          </p:txBody>
        </p:sp>
        <p:sp>
          <p:nvSpPr>
            <p:cNvPr id="5" name="4 Rectángulo"/>
            <p:cNvSpPr/>
            <p:nvPr/>
          </p:nvSpPr>
          <p:spPr>
            <a:xfrm>
              <a:off x="5336273" y="6525344"/>
              <a:ext cx="3793026" cy="261610"/>
            </a:xfrm>
            <a:prstGeom prst="rect">
              <a:avLst/>
            </a:prstGeom>
          </p:spPr>
          <p:txBody>
            <a:bodyPr wrap="none">
              <a:spAutoFit/>
            </a:bodyPr>
            <a:lstStyle/>
            <a:p>
              <a:r>
                <a:rPr lang="es-ES" sz="1100" dirty="0" smtClean="0"/>
                <a:t>Fuente: Hernández-</a:t>
              </a:r>
              <a:r>
                <a:rPr lang="es-ES" sz="1100" dirty="0" err="1" smtClean="0"/>
                <a:t>Sampieri</a:t>
              </a:r>
              <a:r>
                <a:rPr lang="es-ES" sz="1100" dirty="0" smtClean="0"/>
                <a:t>, Fernández &amp; </a:t>
              </a:r>
              <a:r>
                <a:rPr lang="es-PA" sz="1100" dirty="0" smtClean="0"/>
                <a:t>Baptista, 2014.</a:t>
              </a:r>
              <a:endParaRPr lang="es-PA" sz="1100" dirty="0"/>
            </a:p>
          </p:txBody>
        </p:sp>
      </p:grpSp>
      <p:pic>
        <p:nvPicPr>
          <p:cNvPr id="3076" name="Picture 4" descr="Resultado de imagen para cuantitat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60648"/>
            <a:ext cx="1462088" cy="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37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a:bodyPr>
          <a:lstStyle/>
          <a:p>
            <a:pPr marL="0" indent="0" algn="just">
              <a:buNone/>
            </a:pPr>
            <a:r>
              <a:rPr lang="es-ES" dirty="0" smtClean="0">
                <a:solidFill>
                  <a:srgbClr val="002060"/>
                </a:solidFill>
              </a:rPr>
              <a:t>1. Refleja </a:t>
            </a:r>
            <a:r>
              <a:rPr lang="es-ES" dirty="0">
                <a:solidFill>
                  <a:srgbClr val="002060"/>
                </a:solidFill>
              </a:rPr>
              <a:t>la necesidad de medir y estimar magnitudes de los fenómenos o problemas de </a:t>
            </a:r>
            <a:r>
              <a:rPr lang="es-ES" dirty="0" smtClean="0">
                <a:solidFill>
                  <a:srgbClr val="002060"/>
                </a:solidFill>
              </a:rPr>
              <a:t>investigación.</a:t>
            </a:r>
          </a:p>
          <a:p>
            <a:pPr marL="0" indent="0" algn="just">
              <a:buNone/>
            </a:pPr>
            <a:endParaRPr lang="es-ES" dirty="0" smtClean="0">
              <a:solidFill>
                <a:schemeClr val="tx1"/>
              </a:solidFill>
            </a:endParaRPr>
          </a:p>
          <a:p>
            <a:pPr marL="0" indent="0" algn="just">
              <a:buNone/>
            </a:pPr>
            <a:r>
              <a:rPr lang="es-ES" dirty="0" smtClean="0">
                <a:solidFill>
                  <a:schemeClr val="tx1"/>
                </a:solidFill>
              </a:rPr>
              <a:t>2. El </a:t>
            </a:r>
            <a:r>
              <a:rPr lang="es-ES" dirty="0">
                <a:solidFill>
                  <a:schemeClr val="tx1"/>
                </a:solidFill>
              </a:rPr>
              <a:t>investigador o investigadora plantea un problema de estudio delimitado y concreto sobre el </a:t>
            </a:r>
            <a:r>
              <a:rPr lang="es-ES" dirty="0" smtClean="0">
                <a:solidFill>
                  <a:schemeClr val="tx1"/>
                </a:solidFill>
              </a:rPr>
              <a:t>fenómeno.</a:t>
            </a:r>
          </a:p>
          <a:p>
            <a:pPr marL="0" indent="0" algn="just">
              <a:buNone/>
            </a:pPr>
            <a:endParaRPr lang="es-ES" dirty="0" smtClean="0">
              <a:solidFill>
                <a:schemeClr val="tx1"/>
              </a:solidFill>
            </a:endParaRPr>
          </a:p>
          <a:p>
            <a:pPr marL="0" indent="0" algn="just">
              <a:buNone/>
            </a:pPr>
            <a:r>
              <a:rPr lang="es-ES" dirty="0" smtClean="0">
                <a:solidFill>
                  <a:schemeClr val="tx1"/>
                </a:solidFill>
              </a:rPr>
              <a:t>3</a:t>
            </a:r>
            <a:r>
              <a:rPr lang="es-ES" dirty="0" smtClean="0">
                <a:solidFill>
                  <a:srgbClr val="002060"/>
                </a:solidFill>
              </a:rPr>
              <a:t>. </a:t>
            </a:r>
            <a:r>
              <a:rPr lang="es-ES" dirty="0">
                <a:solidFill>
                  <a:srgbClr val="002060"/>
                </a:solidFill>
              </a:rPr>
              <a:t>Una vez planteado el problema de estudio, el investigador o investigadora considera lo que se </a:t>
            </a:r>
            <a:r>
              <a:rPr lang="es-ES" dirty="0" smtClean="0">
                <a:solidFill>
                  <a:srgbClr val="002060"/>
                </a:solidFill>
              </a:rPr>
              <a:t>ha investigado </a:t>
            </a:r>
            <a:r>
              <a:rPr lang="es-ES" dirty="0">
                <a:solidFill>
                  <a:srgbClr val="002060"/>
                </a:solidFill>
              </a:rPr>
              <a:t>anteriormente </a:t>
            </a:r>
            <a:r>
              <a:rPr lang="es-ES" dirty="0" smtClean="0">
                <a:solidFill>
                  <a:srgbClr val="002060"/>
                </a:solidFill>
              </a:rPr>
              <a:t>y </a:t>
            </a:r>
            <a:r>
              <a:rPr lang="es-ES" dirty="0">
                <a:solidFill>
                  <a:srgbClr val="002060"/>
                </a:solidFill>
              </a:rPr>
              <a:t>construye un </a:t>
            </a:r>
            <a:r>
              <a:rPr lang="es-ES" i="1" dirty="0">
                <a:solidFill>
                  <a:srgbClr val="002060"/>
                </a:solidFill>
              </a:rPr>
              <a:t>marco </a:t>
            </a:r>
            <a:r>
              <a:rPr lang="es-ES" i="1" dirty="0" smtClean="0">
                <a:solidFill>
                  <a:srgbClr val="002060"/>
                </a:solidFill>
              </a:rPr>
              <a:t>teórico</a:t>
            </a:r>
            <a:r>
              <a:rPr lang="es-ES" dirty="0" smtClean="0">
                <a:solidFill>
                  <a:srgbClr val="002060"/>
                </a:solidFill>
              </a:rPr>
              <a:t>, </a:t>
            </a:r>
            <a:r>
              <a:rPr lang="es-ES" dirty="0">
                <a:solidFill>
                  <a:srgbClr val="002060"/>
                </a:solidFill>
              </a:rPr>
              <a:t>del cual deriva una o varias </a:t>
            </a:r>
            <a:r>
              <a:rPr lang="es-ES" i="1" dirty="0">
                <a:solidFill>
                  <a:srgbClr val="002060"/>
                </a:solidFill>
              </a:rPr>
              <a:t>hipótesis </a:t>
            </a:r>
            <a:r>
              <a:rPr lang="es-ES" dirty="0" smtClean="0">
                <a:solidFill>
                  <a:srgbClr val="002060"/>
                </a:solidFill>
              </a:rPr>
              <a:t>y </a:t>
            </a:r>
            <a:r>
              <a:rPr lang="es-ES" dirty="0">
                <a:solidFill>
                  <a:srgbClr val="002060"/>
                </a:solidFill>
              </a:rPr>
              <a:t>las somete a prueba mediante el empleo de los diseños de investigación apropiados.</a:t>
            </a:r>
            <a:endParaRPr lang="es-PA" dirty="0">
              <a:solidFill>
                <a:srgbClr val="002060"/>
              </a:solidFill>
            </a:endParaRPr>
          </a:p>
        </p:txBody>
      </p:sp>
      <p:sp>
        <p:nvSpPr>
          <p:cNvPr id="5" name="4 Rectángulo"/>
          <p:cNvSpPr/>
          <p:nvPr/>
        </p:nvSpPr>
        <p:spPr>
          <a:xfrm>
            <a:off x="3563888" y="1187460"/>
            <a:ext cx="1673856" cy="369332"/>
          </a:xfrm>
          <a:prstGeom prst="rect">
            <a:avLst/>
          </a:prstGeom>
        </p:spPr>
        <p:txBody>
          <a:bodyPr wrap="none">
            <a:spAutoFit/>
          </a:bodyPr>
          <a:lstStyle/>
          <a:p>
            <a:r>
              <a:rPr lang="es-PA" dirty="0" smtClean="0"/>
              <a:t>Características</a:t>
            </a:r>
            <a:endParaRPr lang="es-PA" dirty="0"/>
          </a:p>
        </p:txBody>
      </p:sp>
      <p:sp>
        <p:nvSpPr>
          <p:cNvPr id="8" name="1 Título"/>
          <p:cNvSpPr>
            <a:spLocks noGrp="1"/>
          </p:cNvSpPr>
          <p:nvPr>
            <p:ph type="title"/>
          </p:nvPr>
        </p:nvSpPr>
        <p:spPr>
          <a:xfrm>
            <a:off x="-252536" y="332656"/>
            <a:ext cx="8229600" cy="907504"/>
          </a:xfrm>
        </p:spPr>
        <p:txBody>
          <a:bodyPr/>
          <a:lstStyle/>
          <a:p>
            <a:r>
              <a:rPr lang="es-ES" dirty="0" smtClean="0"/>
              <a:t>1. Ruta Cuantitativa</a:t>
            </a:r>
            <a:endParaRPr lang="es-PA" dirty="0"/>
          </a:p>
        </p:txBody>
      </p:sp>
      <p:pic>
        <p:nvPicPr>
          <p:cNvPr id="9" name="Picture 4" descr="Resultado de imagen para cuantita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260648"/>
            <a:ext cx="1462088" cy="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1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just">
              <a:buNone/>
            </a:pPr>
            <a:r>
              <a:rPr lang="es-ES" dirty="0" smtClean="0">
                <a:solidFill>
                  <a:schemeClr val="tx1"/>
                </a:solidFill>
              </a:rPr>
              <a:t>4. Las hipótesis se </a:t>
            </a:r>
            <a:r>
              <a:rPr lang="es-ES" dirty="0">
                <a:solidFill>
                  <a:schemeClr val="tx1"/>
                </a:solidFill>
              </a:rPr>
              <a:t>generan antes de recolectar y </a:t>
            </a:r>
            <a:r>
              <a:rPr lang="es-ES" dirty="0" smtClean="0">
                <a:solidFill>
                  <a:schemeClr val="tx1"/>
                </a:solidFill>
              </a:rPr>
              <a:t>analizar </a:t>
            </a:r>
            <a:r>
              <a:rPr lang="es-PA" dirty="0" smtClean="0">
                <a:solidFill>
                  <a:schemeClr val="tx1"/>
                </a:solidFill>
              </a:rPr>
              <a:t>los </a:t>
            </a:r>
            <a:r>
              <a:rPr lang="es-PA" dirty="0">
                <a:solidFill>
                  <a:schemeClr val="tx1"/>
                </a:solidFill>
              </a:rPr>
              <a:t>datos</a:t>
            </a:r>
            <a:r>
              <a:rPr lang="es-PA" dirty="0" smtClean="0">
                <a:solidFill>
                  <a:schemeClr val="tx1"/>
                </a:solidFill>
              </a:rPr>
              <a:t>.</a:t>
            </a:r>
          </a:p>
          <a:p>
            <a:pPr marL="0" indent="0" algn="just">
              <a:buNone/>
            </a:pPr>
            <a:endParaRPr lang="es-PA" dirty="0" smtClean="0"/>
          </a:p>
          <a:p>
            <a:pPr marL="0" indent="0" algn="just">
              <a:buNone/>
            </a:pPr>
            <a:r>
              <a:rPr lang="es-ES" dirty="0">
                <a:solidFill>
                  <a:srgbClr val="002060"/>
                </a:solidFill>
              </a:rPr>
              <a:t>5. La recolección de los datos se fundamenta en la medición (se miden las variables o conceptos </a:t>
            </a:r>
            <a:r>
              <a:rPr lang="es-ES" dirty="0" smtClean="0">
                <a:solidFill>
                  <a:srgbClr val="002060"/>
                </a:solidFill>
              </a:rPr>
              <a:t>contenidos en </a:t>
            </a:r>
            <a:r>
              <a:rPr lang="es-ES" dirty="0">
                <a:solidFill>
                  <a:srgbClr val="002060"/>
                </a:solidFill>
              </a:rPr>
              <a:t>las hipótesis</a:t>
            </a:r>
            <a:r>
              <a:rPr lang="es-ES" dirty="0" smtClean="0">
                <a:solidFill>
                  <a:srgbClr val="002060"/>
                </a:solidFill>
              </a:rPr>
              <a:t>).</a:t>
            </a:r>
          </a:p>
          <a:p>
            <a:pPr marL="0" indent="0" algn="just">
              <a:buNone/>
            </a:pPr>
            <a:endParaRPr lang="es-ES" dirty="0" smtClean="0">
              <a:solidFill>
                <a:srgbClr val="002060"/>
              </a:solidFill>
            </a:endParaRPr>
          </a:p>
          <a:p>
            <a:pPr marL="0" indent="0" algn="just">
              <a:buNone/>
            </a:pPr>
            <a:r>
              <a:rPr lang="es-ES" dirty="0">
                <a:solidFill>
                  <a:schemeClr val="tx1"/>
                </a:solidFill>
              </a:rPr>
              <a:t>6. Debido a que los datos son producto de mediciones, se representan mediante números (</a:t>
            </a:r>
            <a:r>
              <a:rPr lang="es-ES" dirty="0" smtClean="0">
                <a:solidFill>
                  <a:schemeClr val="tx1"/>
                </a:solidFill>
              </a:rPr>
              <a:t>cantidades) y </a:t>
            </a:r>
            <a:r>
              <a:rPr lang="es-ES" dirty="0">
                <a:solidFill>
                  <a:schemeClr val="tx1"/>
                </a:solidFill>
              </a:rPr>
              <a:t>se deben analizar con </a:t>
            </a:r>
            <a:r>
              <a:rPr lang="es-ES" b="1" dirty="0">
                <a:solidFill>
                  <a:schemeClr val="tx1"/>
                </a:solidFill>
              </a:rPr>
              <a:t>métodos estadísticos.</a:t>
            </a:r>
            <a:endParaRPr lang="es-PA" b="1" dirty="0">
              <a:solidFill>
                <a:schemeClr val="tx1"/>
              </a:solidFill>
            </a:endParaRPr>
          </a:p>
        </p:txBody>
      </p:sp>
      <p:sp>
        <p:nvSpPr>
          <p:cNvPr id="5" name="4 Rectángulo"/>
          <p:cNvSpPr/>
          <p:nvPr/>
        </p:nvSpPr>
        <p:spPr>
          <a:xfrm>
            <a:off x="3563888" y="1187460"/>
            <a:ext cx="1673856" cy="369332"/>
          </a:xfrm>
          <a:prstGeom prst="rect">
            <a:avLst/>
          </a:prstGeom>
        </p:spPr>
        <p:txBody>
          <a:bodyPr wrap="none">
            <a:spAutoFit/>
          </a:bodyPr>
          <a:lstStyle/>
          <a:p>
            <a:r>
              <a:rPr lang="es-PA" dirty="0" smtClean="0"/>
              <a:t>Características</a:t>
            </a:r>
            <a:endParaRPr lang="es-PA" dirty="0"/>
          </a:p>
        </p:txBody>
      </p:sp>
      <p:sp>
        <p:nvSpPr>
          <p:cNvPr id="6" name="1 Título"/>
          <p:cNvSpPr>
            <a:spLocks noGrp="1"/>
          </p:cNvSpPr>
          <p:nvPr>
            <p:ph type="title"/>
          </p:nvPr>
        </p:nvSpPr>
        <p:spPr>
          <a:xfrm>
            <a:off x="-252536" y="332656"/>
            <a:ext cx="8229600" cy="907504"/>
          </a:xfrm>
        </p:spPr>
        <p:txBody>
          <a:bodyPr/>
          <a:lstStyle/>
          <a:p>
            <a:r>
              <a:rPr lang="es-ES" dirty="0" smtClean="0"/>
              <a:t>1. Ruta Cuantitativa</a:t>
            </a:r>
            <a:endParaRPr lang="es-PA" dirty="0"/>
          </a:p>
        </p:txBody>
      </p:sp>
      <p:pic>
        <p:nvPicPr>
          <p:cNvPr id="7" name="Picture 4" descr="Resultado de imagen para cuantita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260648"/>
            <a:ext cx="1462088" cy="98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487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968</TotalTime>
  <Words>2160</Words>
  <Application>Microsoft Office PowerPoint</Application>
  <PresentationFormat>Presentación en pantalla (4:3)</PresentationFormat>
  <Paragraphs>220</Paragraphs>
  <Slides>28</Slides>
  <Notes>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Ejecutivo</vt:lpstr>
      <vt:lpstr>  La Investigación Científica: Enfoques Cuantitativo, Cualitativo y Mixto</vt:lpstr>
      <vt:lpstr>Objetivos de aprendizaje</vt:lpstr>
      <vt:lpstr>Definición de Investigación Científica</vt:lpstr>
      <vt:lpstr>Definición de Investigación Científica</vt:lpstr>
      <vt:lpstr>¿Cómo comenzamos a investigar?</vt:lpstr>
      <vt:lpstr>1. Ruta Cuantitativa</vt:lpstr>
      <vt:lpstr>1. Ruta Cuantitativa</vt:lpstr>
      <vt:lpstr>1. Ruta Cuantitativa</vt:lpstr>
      <vt:lpstr>1. Ruta Cuantitativa</vt:lpstr>
      <vt:lpstr>1. Ruta Cuantitativa</vt:lpstr>
      <vt:lpstr>2. Ruta Cualitativa</vt:lpstr>
      <vt:lpstr>2. Ruta Cualitativa</vt:lpstr>
      <vt:lpstr>2. Ruta Cualitativa</vt:lpstr>
      <vt:lpstr>2. Ruta Cualitativa</vt:lpstr>
      <vt:lpstr>3. Ruta Mixta</vt:lpstr>
      <vt:lpstr>2. Ruta Mixta</vt:lpstr>
      <vt:lpstr>Cuantitativa vs Cualitativa</vt:lpstr>
      <vt:lpstr>Cuantitativa vs Cualitativa</vt:lpstr>
      <vt:lpstr>Cuantitativa vs Cualitativa</vt:lpstr>
      <vt:lpstr>Cuantitativa vs Cualitativa</vt:lpstr>
      <vt:lpstr>Cuantitativa vs Cualitativa</vt:lpstr>
      <vt:lpstr>Comprensión de los enfoques cuantitativo y cualitativo de la investigación</vt:lpstr>
      <vt:lpstr>Ejemplo 1</vt:lpstr>
      <vt:lpstr>Ejemplo 1</vt:lpstr>
      <vt:lpstr>Ejemplo 1</vt:lpstr>
      <vt:lpstr>Ejemplo 1</vt:lpstr>
      <vt:lpstr>Ejemplo 1</vt:lpstr>
      <vt:lpstr> Taller 1 Comprensión de los enfoques cuantitativo y cualitativo de la investigación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Investigación Científica: Enfoques Cuantitativo, Cualitativo y Mixto</dc:title>
  <dc:creator>soporte</dc:creator>
  <cp:lastModifiedBy>Nathalia Tejedor Flores</cp:lastModifiedBy>
  <cp:revision>62</cp:revision>
  <dcterms:created xsi:type="dcterms:W3CDTF">2019-04-30T16:12:53Z</dcterms:created>
  <dcterms:modified xsi:type="dcterms:W3CDTF">2022-01-30T18:46:39Z</dcterms:modified>
</cp:coreProperties>
</file>