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91" r:id="rId3"/>
    <p:sldId id="275" r:id="rId4"/>
    <p:sldId id="292" r:id="rId5"/>
    <p:sldId id="293" r:id="rId6"/>
    <p:sldId id="294" r:id="rId7"/>
    <p:sldId id="276" r:id="rId8"/>
    <p:sldId id="279" r:id="rId9"/>
    <p:sldId id="280" r:id="rId10"/>
    <p:sldId id="281" r:id="rId11"/>
    <p:sldId id="296" r:id="rId12"/>
    <p:sldId id="297" r:id="rId13"/>
    <p:sldId id="295" r:id="rId14"/>
    <p:sldId id="277" r:id="rId15"/>
    <p:sldId id="283" r:id="rId16"/>
    <p:sldId id="290" r:id="rId17"/>
    <p:sldId id="300" r:id="rId18"/>
    <p:sldId id="299" r:id="rId19"/>
    <p:sldId id="298" r:id="rId20"/>
  </p:sldIdLst>
  <p:sldSz cx="9144000" cy="6858000" type="screen4x3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6098F-5D1C-4EF7-9939-6E64588F50B3}" type="datetimeFigureOut">
              <a:rPr lang="es-PA" smtClean="0"/>
              <a:t>01/30/2022</a:t>
            </a:fld>
            <a:endParaRPr lang="es-PA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A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E673D-5F39-441C-A121-EB5C968821E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70987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9F1C-EE24-47F4-8F6D-07F3573BC1F6}" type="datetimeFigureOut">
              <a:rPr lang="es-PA" smtClean="0"/>
              <a:t>01/30/2022</a:t>
            </a:fld>
            <a:endParaRPr lang="es-PA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247B-80EC-436B-94A3-0BB23702292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54777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9F1C-EE24-47F4-8F6D-07F3573BC1F6}" type="datetimeFigureOut">
              <a:rPr lang="es-PA" smtClean="0"/>
              <a:t>01/30/2022</a:t>
            </a:fld>
            <a:endParaRPr lang="es-PA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247B-80EC-436B-94A3-0BB23702292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26218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9F1C-EE24-47F4-8F6D-07F3573BC1F6}" type="datetimeFigureOut">
              <a:rPr lang="es-PA" smtClean="0"/>
              <a:t>01/30/2022</a:t>
            </a:fld>
            <a:endParaRPr lang="es-PA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247B-80EC-436B-94A3-0BB23702292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59720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9F1C-EE24-47F4-8F6D-07F3573BC1F6}" type="datetimeFigureOut">
              <a:rPr lang="es-PA" smtClean="0"/>
              <a:t>01/30/2022</a:t>
            </a:fld>
            <a:endParaRPr lang="es-PA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247B-80EC-436B-94A3-0BB23702292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12570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9F1C-EE24-47F4-8F6D-07F3573BC1F6}" type="datetimeFigureOut">
              <a:rPr lang="es-PA" smtClean="0"/>
              <a:t>01/30/2022</a:t>
            </a:fld>
            <a:endParaRPr lang="es-PA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247B-80EC-436B-94A3-0BB23702292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0040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9F1C-EE24-47F4-8F6D-07F3573BC1F6}" type="datetimeFigureOut">
              <a:rPr lang="es-PA" smtClean="0"/>
              <a:t>01/30/2022</a:t>
            </a:fld>
            <a:endParaRPr lang="es-PA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247B-80EC-436B-94A3-0BB23702292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9265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9F1C-EE24-47F4-8F6D-07F3573BC1F6}" type="datetimeFigureOut">
              <a:rPr lang="es-PA" smtClean="0"/>
              <a:t>01/30/2022</a:t>
            </a:fld>
            <a:endParaRPr lang="es-PA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247B-80EC-436B-94A3-0BB23702292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65659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9F1C-EE24-47F4-8F6D-07F3573BC1F6}" type="datetimeFigureOut">
              <a:rPr lang="es-PA" smtClean="0"/>
              <a:t>01/30/2022</a:t>
            </a:fld>
            <a:endParaRPr lang="es-PA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247B-80EC-436B-94A3-0BB23702292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663317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9F1C-EE24-47F4-8F6D-07F3573BC1F6}" type="datetimeFigureOut">
              <a:rPr lang="es-PA" smtClean="0"/>
              <a:t>01/30/2022</a:t>
            </a:fld>
            <a:endParaRPr lang="es-PA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247B-80EC-436B-94A3-0BB23702292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01835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9F1C-EE24-47F4-8F6D-07F3573BC1F6}" type="datetimeFigureOut">
              <a:rPr lang="es-PA" smtClean="0"/>
              <a:t>01/30/2022</a:t>
            </a:fld>
            <a:endParaRPr lang="es-PA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247B-80EC-436B-94A3-0BB23702292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12961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9F1C-EE24-47F4-8F6D-07F3573BC1F6}" type="datetimeFigureOut">
              <a:rPr lang="es-PA" smtClean="0"/>
              <a:t>01/30/2022</a:t>
            </a:fld>
            <a:endParaRPr lang="es-PA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247B-80EC-436B-94A3-0BB23702292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09765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59F1C-EE24-47F4-8F6D-07F3573BC1F6}" type="datetimeFigureOut">
              <a:rPr lang="es-PA" smtClean="0"/>
              <a:t>01/30/2022</a:t>
            </a:fld>
            <a:endParaRPr lang="es-PA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3247B-80EC-436B-94A3-0BB23702292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2856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741189"/>
            <a:ext cx="7772400" cy="2167881"/>
          </a:xfrm>
        </p:spPr>
        <p:txBody>
          <a:bodyPr>
            <a:normAutofit/>
          </a:bodyPr>
          <a:lstStyle/>
          <a:p>
            <a:r>
              <a:rPr lang="es-ES" sz="6000" dirty="0" smtClean="0"/>
              <a:t>  </a:t>
            </a:r>
            <a:r>
              <a:rPr lang="es-ES" dirty="0"/>
              <a:t>FORMULACIÓN </a:t>
            </a:r>
            <a:r>
              <a:rPr lang="es-ES" dirty="0" smtClean="0"/>
              <a:t>DE </a:t>
            </a:r>
            <a:r>
              <a:rPr lang="es-ES" dirty="0"/>
              <a:t>HIPÓTESIS</a:t>
            </a:r>
            <a:endParaRPr lang="es-PA" sz="4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55776" y="5877272"/>
            <a:ext cx="6400800" cy="564232"/>
          </a:xfrm>
        </p:spPr>
        <p:txBody>
          <a:bodyPr>
            <a:normAutofit fontScale="47500" lnSpcReduction="20000"/>
          </a:bodyPr>
          <a:lstStyle/>
          <a:p>
            <a:pPr algn="r"/>
            <a:r>
              <a:rPr lang="es-ES" dirty="0" smtClean="0"/>
              <a:t>Dra. </a:t>
            </a:r>
            <a:r>
              <a:rPr lang="es-ES" dirty="0" err="1" smtClean="0"/>
              <a:t>Nathalia</a:t>
            </a:r>
            <a:r>
              <a:rPr lang="es-ES" dirty="0" smtClean="0"/>
              <a:t> Tejedor Flores</a:t>
            </a:r>
          </a:p>
          <a:p>
            <a:pPr algn="r"/>
            <a:r>
              <a:rPr lang="es-ES" dirty="0" smtClean="0"/>
              <a:t>Lunes 31 </a:t>
            </a:r>
            <a:r>
              <a:rPr lang="es-ES" dirty="0" smtClean="0"/>
              <a:t>de enero 2022</a:t>
            </a:r>
            <a:endParaRPr lang="es-ES" dirty="0"/>
          </a:p>
          <a:p>
            <a:pPr algn="r"/>
            <a:endParaRPr lang="es-PA" dirty="0"/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1691680" y="332656"/>
            <a:ext cx="6400800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tx1"/>
                </a:solidFill>
              </a:rPr>
              <a:t>Universidad Tecnológica de Panamá</a:t>
            </a:r>
          </a:p>
          <a:p>
            <a:r>
              <a:rPr lang="es-ES" dirty="0">
                <a:solidFill>
                  <a:schemeClr val="tx1"/>
                </a:solidFill>
              </a:rPr>
              <a:t>DIRECCIÓN DE INVESTIGACIÓN</a:t>
            </a:r>
          </a:p>
          <a:p>
            <a:r>
              <a:rPr lang="es-MX" b="1" dirty="0">
                <a:solidFill>
                  <a:schemeClr val="tx1"/>
                </a:solidFill>
              </a:rPr>
              <a:t>Taller estadísticas aplicada al análisis de datos de un proyecto de investigación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557703" cy="153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erbedaan Hipotesis 1 pihak (one tail) dan 2 pihak (two tail) - Jasa  Statistik Di Bandu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58"/>
          <a:stretch/>
        </p:blipFill>
        <p:spPr bwMode="auto">
          <a:xfrm>
            <a:off x="2941266" y="3356992"/>
            <a:ext cx="3469580" cy="253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2015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1" dirty="0"/>
              <a:t>d</a:t>
            </a:r>
            <a:r>
              <a:rPr lang="es-ES" b="1" dirty="0" smtClean="0"/>
              <a:t>) </a:t>
            </a:r>
            <a:r>
              <a:rPr lang="es-ES" b="1" u="sng" dirty="0"/>
              <a:t>Hipótesis Nula</a:t>
            </a:r>
            <a:r>
              <a:rPr lang="es-ES" b="1" dirty="0"/>
              <a:t>: </a:t>
            </a:r>
            <a:r>
              <a:rPr lang="es-ES" dirty="0"/>
              <a:t>Es la negación de la hipótesis planteada. Se utiliza cuando en el </a:t>
            </a:r>
            <a:r>
              <a:rPr lang="es-ES" dirty="0" smtClean="0"/>
              <a:t>estudio será </a:t>
            </a:r>
            <a:r>
              <a:rPr lang="es-ES" dirty="0"/>
              <a:t>difícil demostrar la veracidad de la hipótesis, por lo tanto se puede demostrar </a:t>
            </a:r>
            <a:r>
              <a:rPr lang="es-ES" dirty="0" smtClean="0"/>
              <a:t>la falsedad </a:t>
            </a:r>
            <a:r>
              <a:rPr lang="es-ES" dirty="0"/>
              <a:t>de la hipótesis nula</a:t>
            </a:r>
            <a:r>
              <a:rPr lang="es-ES" dirty="0" smtClean="0"/>
              <a:t>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PA" b="1" dirty="0" smtClean="0"/>
              <a:t>Ho </a:t>
            </a:r>
            <a:r>
              <a:rPr lang="es-PA" b="1" dirty="0"/>
              <a:t>---&gt; Hipótesis </a:t>
            </a:r>
            <a:r>
              <a:rPr lang="es-PA" b="1" dirty="0" smtClean="0"/>
              <a:t>Nula</a:t>
            </a:r>
          </a:p>
          <a:p>
            <a:pPr marL="0" indent="0" algn="ctr">
              <a:buNone/>
            </a:pPr>
            <a:r>
              <a:rPr lang="es-PA" b="1" dirty="0"/>
              <a:t>H1 ---&gt; Hipótesis </a:t>
            </a:r>
            <a:r>
              <a:rPr lang="es-PA" b="1" dirty="0" smtClean="0"/>
              <a:t>Inicial o Alternativa</a:t>
            </a:r>
            <a:endParaRPr lang="es-PA" b="1" dirty="0"/>
          </a:p>
          <a:p>
            <a:pPr marL="0" indent="0" algn="ctr">
              <a:buNone/>
            </a:pPr>
            <a:endParaRPr lang="es-PA" b="1" i="1" dirty="0">
              <a:solidFill>
                <a:schemeClr val="tx2"/>
              </a:solidFill>
            </a:endParaRPr>
          </a:p>
        </p:txBody>
      </p:sp>
      <p:sp>
        <p:nvSpPr>
          <p:cNvPr id="2" name="AutoShape 2" descr="Resultado de imagen para cierto o fals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A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6870"/>
            <a:ext cx="1575619" cy="1575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57200" y="706686"/>
            <a:ext cx="8229600" cy="490066"/>
          </a:xfrm>
        </p:spPr>
        <p:txBody>
          <a:bodyPr>
            <a:normAutofit fontScale="90000"/>
          </a:bodyPr>
          <a:lstStyle/>
          <a:p>
            <a:pPr algn="l"/>
            <a:r>
              <a:rPr lang="es-PA" b="1" dirty="0" smtClean="0"/>
              <a:t>Tipos de Hipótesis:</a:t>
            </a:r>
            <a:br>
              <a:rPr lang="es-PA" b="1" dirty="0" smtClean="0"/>
            </a:b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21315614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b="1" dirty="0"/>
              <a:t>d) </a:t>
            </a:r>
            <a:r>
              <a:rPr lang="es-ES" b="1" u="sng" dirty="0"/>
              <a:t>Hipótesis Nula</a:t>
            </a:r>
            <a:r>
              <a:rPr lang="es-ES" b="1" dirty="0"/>
              <a:t>:</a:t>
            </a:r>
            <a:endParaRPr lang="es-PA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MX" dirty="0"/>
              <a:t>La hipótesis emitida se suele designar por </a:t>
            </a:r>
            <a:r>
              <a:rPr lang="es-MX" b="1" i="1" dirty="0"/>
              <a:t>Ho</a:t>
            </a:r>
            <a:r>
              <a:rPr lang="es-MX" dirty="0"/>
              <a:t> y se llama Hipótesis nula. Lo de “nula” viene de que partimos del supuesto de que las diferencias entre el valor verdadero del parámetro y su valor hipotético, en realidad no son tales sino debidas al azar, es decir no hay diferencia o dicho de otra forma la diferencia es nula</a:t>
            </a:r>
            <a:r>
              <a:rPr lang="es-MX" dirty="0" smtClean="0"/>
              <a:t>.</a:t>
            </a:r>
          </a:p>
          <a:p>
            <a:pPr marL="0" indent="0" algn="just">
              <a:buNone/>
            </a:pPr>
            <a:endParaRPr lang="es-MX" dirty="0"/>
          </a:p>
          <a:p>
            <a:pPr algn="just"/>
            <a:r>
              <a:rPr lang="es-MX" dirty="0"/>
              <a:t>La hipótesis contraria se designa por </a:t>
            </a:r>
            <a:r>
              <a:rPr lang="es-MX" b="1" i="1" dirty="0"/>
              <a:t>H1</a:t>
            </a:r>
            <a:r>
              <a:rPr lang="es-MX" dirty="0"/>
              <a:t> y se llama Hipótesis alternativa (en algunos textos también aparece la notación </a:t>
            </a:r>
            <a:r>
              <a:rPr lang="es-MX" b="1" i="1" dirty="0"/>
              <a:t>Ha</a:t>
            </a:r>
            <a:r>
              <a:rPr lang="es-MX" dirty="0"/>
              <a:t>).</a:t>
            </a:r>
          </a:p>
          <a:p>
            <a:pPr marL="0" indent="0" algn="just">
              <a:buNone/>
            </a:pP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1150847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146875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b="1" dirty="0" smtClean="0"/>
              <a:t>H0</a:t>
            </a:r>
            <a:r>
              <a:rPr lang="es-MX" b="1" dirty="0"/>
              <a:t>: </a:t>
            </a:r>
            <a:r>
              <a:rPr lang="es-MX" dirty="0"/>
              <a:t>La duración promedio de una batería no es diferente de 6 horas.</a:t>
            </a:r>
          </a:p>
          <a:p>
            <a:pPr marL="0" indent="0">
              <a:buNone/>
            </a:pPr>
            <a:r>
              <a:rPr lang="es-MX" dirty="0"/>
              <a:t>Matemáticamente: μ=6 horas. 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La </a:t>
            </a:r>
            <a:r>
              <a:rPr lang="es-MX" dirty="0"/>
              <a:t>hipótesis alternativa es </a:t>
            </a:r>
            <a:r>
              <a:rPr lang="es-MX" b="1" dirty="0"/>
              <a:t>H1: </a:t>
            </a:r>
            <a:r>
              <a:rPr lang="es-MX" dirty="0"/>
              <a:t>La duración promedio de la batería es diferente de 6 horas.</a:t>
            </a:r>
          </a:p>
          <a:p>
            <a:pPr marL="0" indent="0">
              <a:buNone/>
            </a:pPr>
            <a:endParaRPr lang="es-PA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s-ES" b="1" dirty="0"/>
              <a:t>d) </a:t>
            </a:r>
            <a:r>
              <a:rPr lang="es-ES" b="1" u="sng" dirty="0"/>
              <a:t>Hipótesis Nula</a:t>
            </a:r>
            <a:r>
              <a:rPr lang="es-ES" b="1" dirty="0"/>
              <a:t>:</a:t>
            </a:r>
            <a:endParaRPr lang="es-PA" dirty="0"/>
          </a:p>
        </p:txBody>
      </p:sp>
      <p:sp>
        <p:nvSpPr>
          <p:cNvPr id="5" name="4 Rectángulo"/>
          <p:cNvSpPr/>
          <p:nvPr/>
        </p:nvSpPr>
        <p:spPr>
          <a:xfrm>
            <a:off x="3851920" y="1412776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>
                <a:solidFill>
                  <a:srgbClr val="002060"/>
                </a:solidFill>
              </a:rPr>
              <a:t>Ejemplos:</a:t>
            </a: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539552" y="4221088"/>
            <a:ext cx="8208912" cy="19050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A" dirty="0" smtClean="0"/>
              <a:t>Si H1 es Verdadera ----&gt; Se ha demostrado H1</a:t>
            </a:r>
          </a:p>
          <a:p>
            <a:pPr marL="0" indent="0" algn="ctr">
              <a:buNone/>
            </a:pPr>
            <a:r>
              <a:rPr lang="es-PA" dirty="0" smtClean="0"/>
              <a:t>Si H1 es Falsa ----&gt; No se ha demostrado H1</a:t>
            </a:r>
          </a:p>
          <a:p>
            <a:pPr marL="0" indent="0" algn="ctr">
              <a:buNone/>
            </a:pPr>
            <a:endParaRPr lang="es-PA" dirty="0" smtClean="0"/>
          </a:p>
          <a:p>
            <a:pPr marL="0" indent="0" algn="ctr">
              <a:buNone/>
            </a:pPr>
            <a:r>
              <a:rPr lang="es-ES" dirty="0" smtClean="0">
                <a:solidFill>
                  <a:schemeClr val="tx2"/>
                </a:solidFill>
              </a:rPr>
              <a:t>Si Ho es Verdadera ----&gt; No se ha demostrado H1</a:t>
            </a:r>
          </a:p>
          <a:p>
            <a:pPr marL="0" indent="0" algn="ctr">
              <a:buNone/>
            </a:pPr>
            <a:r>
              <a:rPr lang="es-ES" dirty="0" smtClean="0">
                <a:solidFill>
                  <a:schemeClr val="tx2"/>
                </a:solidFill>
              </a:rPr>
              <a:t>Si Ho es Falsa ----&gt; H1 podría ser verdadera</a:t>
            </a:r>
            <a:endParaRPr lang="es-PA" b="1" i="1" dirty="0">
              <a:solidFill>
                <a:schemeClr val="tx2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2737130" y="3789040"/>
            <a:ext cx="3875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>
                <a:solidFill>
                  <a:srgbClr val="002060"/>
                </a:solidFill>
              </a:rPr>
              <a:t>Formas de interpretar la hipótesis nula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60648"/>
            <a:ext cx="1575619" cy="1575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8731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1520" y="476672"/>
            <a:ext cx="82296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0">
              <a:lnSpc>
                <a:spcPct val="100000"/>
              </a:lnSpc>
            </a:pPr>
            <a:r>
              <a:rPr sz="3600" spc="-30" dirty="0"/>
              <a:t>ELEMENTOS</a:t>
            </a:r>
            <a:r>
              <a:rPr sz="3600" spc="-40" dirty="0"/>
              <a:t> </a:t>
            </a:r>
            <a:r>
              <a:rPr sz="3600" spc="-15" dirty="0" smtClean="0"/>
              <a:t>ESTRUCTURALES</a:t>
            </a:r>
            <a:r>
              <a:rPr lang="es-PA" sz="3600" spc="-15" dirty="0" smtClean="0"/>
              <a:t> </a:t>
            </a:r>
            <a:r>
              <a:rPr lang="es-PA" sz="3600" dirty="0"/>
              <a:t>DE </a:t>
            </a:r>
            <a:r>
              <a:rPr lang="es-PA" sz="3600" spc="-5" dirty="0"/>
              <a:t>LAS</a:t>
            </a:r>
            <a:r>
              <a:rPr lang="es-PA" sz="3600" spc="-65" dirty="0"/>
              <a:t> </a:t>
            </a:r>
            <a:r>
              <a:rPr lang="es-PA" sz="3600" dirty="0"/>
              <a:t>HIPÓTESIS</a:t>
            </a:r>
            <a:endParaRPr sz="3600" dirty="0"/>
          </a:p>
        </p:txBody>
      </p:sp>
      <p:sp>
        <p:nvSpPr>
          <p:cNvPr id="7" name="object 7"/>
          <p:cNvSpPr txBox="1"/>
          <p:nvPr/>
        </p:nvSpPr>
        <p:spPr>
          <a:xfrm>
            <a:off x="323528" y="1989342"/>
            <a:ext cx="8424936" cy="27535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6595" marR="5080" indent="-457200">
              <a:lnSpc>
                <a:spcPct val="110000"/>
              </a:lnSpc>
              <a:spcBef>
                <a:spcPts val="2330"/>
              </a:spcBef>
              <a:buClr>
                <a:schemeClr val="tx1"/>
              </a:buClr>
              <a:buSzPct val="79687"/>
              <a:buFont typeface="Arial" pitchFamily="34" charset="0"/>
              <a:buChar char="•"/>
              <a:tabLst>
                <a:tab pos="523240" algn="l"/>
              </a:tabLst>
            </a:pPr>
            <a:r>
              <a:rPr sz="2800" spc="-5" dirty="0" smtClean="0">
                <a:cs typeface="Gill Sans MT"/>
              </a:rPr>
              <a:t>Las </a:t>
            </a:r>
            <a:r>
              <a:rPr sz="2800" spc="-5" dirty="0" err="1" smtClean="0">
                <a:cs typeface="Gill Sans MT"/>
              </a:rPr>
              <a:t>unidades</a:t>
            </a:r>
            <a:r>
              <a:rPr sz="2800" spc="-5" dirty="0" smtClean="0">
                <a:cs typeface="Gill Sans MT"/>
              </a:rPr>
              <a:t> de </a:t>
            </a:r>
            <a:r>
              <a:rPr sz="2800" dirty="0" err="1" smtClean="0">
                <a:cs typeface="Gill Sans MT"/>
              </a:rPr>
              <a:t>análisis</a:t>
            </a:r>
            <a:r>
              <a:rPr sz="2800" dirty="0" smtClean="0">
                <a:cs typeface="Gill Sans MT"/>
              </a:rPr>
              <a:t>: </a:t>
            </a:r>
            <a:r>
              <a:rPr sz="2800" spc="-5" dirty="0" err="1" smtClean="0">
                <a:cs typeface="Gill Sans MT"/>
              </a:rPr>
              <a:t>Familias</a:t>
            </a:r>
            <a:r>
              <a:rPr sz="2800" spc="-5" dirty="0" smtClean="0">
                <a:cs typeface="Gill Sans MT"/>
              </a:rPr>
              <a:t>,</a:t>
            </a:r>
            <a:r>
              <a:rPr sz="2800" spc="-670" dirty="0" smtClean="0">
                <a:cs typeface="Gill Sans MT"/>
              </a:rPr>
              <a:t> </a:t>
            </a:r>
            <a:r>
              <a:rPr lang="es-PA" sz="2800" spc="-670" dirty="0" smtClean="0">
                <a:cs typeface="Gill Sans MT"/>
              </a:rPr>
              <a:t>  </a:t>
            </a:r>
            <a:r>
              <a:rPr sz="2800" dirty="0" err="1" smtClean="0">
                <a:cs typeface="Gill Sans MT"/>
              </a:rPr>
              <a:t>Individuos</a:t>
            </a:r>
            <a:r>
              <a:rPr sz="2800" dirty="0" smtClean="0">
                <a:cs typeface="Gill Sans MT"/>
              </a:rPr>
              <a:t>,  </a:t>
            </a:r>
            <a:r>
              <a:rPr sz="2800" dirty="0" err="1" smtClean="0">
                <a:cs typeface="Gill Sans MT"/>
              </a:rPr>
              <a:t>grupos</a:t>
            </a:r>
            <a:r>
              <a:rPr sz="2800" dirty="0" smtClean="0">
                <a:cs typeface="Gill Sans MT"/>
              </a:rPr>
              <a:t>, </a:t>
            </a:r>
            <a:r>
              <a:rPr sz="2800" spc="-10" dirty="0" smtClean="0">
                <a:cs typeface="Gill Sans MT"/>
              </a:rPr>
              <a:t>entre</a:t>
            </a:r>
            <a:r>
              <a:rPr sz="2800" spc="-440" dirty="0" smtClean="0">
                <a:cs typeface="Gill Sans MT"/>
              </a:rPr>
              <a:t> </a:t>
            </a:r>
            <a:r>
              <a:rPr sz="2800" spc="-15" dirty="0" err="1" smtClean="0">
                <a:cs typeface="Gill Sans MT"/>
              </a:rPr>
              <a:t>otros</a:t>
            </a:r>
            <a:r>
              <a:rPr sz="2800" spc="-15" dirty="0" smtClean="0">
                <a:cs typeface="Gill Sans MT"/>
              </a:rPr>
              <a:t>.</a:t>
            </a:r>
            <a:endParaRPr sz="2800" dirty="0" smtClean="0">
              <a:cs typeface="Gill Sans MT"/>
            </a:endParaRPr>
          </a:p>
          <a:p>
            <a:pPr marL="696595" indent="-457200">
              <a:lnSpc>
                <a:spcPct val="100000"/>
              </a:lnSpc>
              <a:spcBef>
                <a:spcPts val="1750"/>
              </a:spcBef>
              <a:buClr>
                <a:schemeClr val="tx1"/>
              </a:buClr>
              <a:buSzPct val="79687"/>
              <a:buFont typeface="Arial" pitchFamily="34" charset="0"/>
              <a:buChar char="•"/>
              <a:tabLst>
                <a:tab pos="523240" algn="l"/>
              </a:tabLst>
            </a:pPr>
            <a:r>
              <a:rPr sz="2800" b="1" u="sng" spc="-5" dirty="0" smtClean="0">
                <a:solidFill>
                  <a:srgbClr val="FF0000"/>
                </a:solidFill>
                <a:cs typeface="Gill Sans MT"/>
              </a:rPr>
              <a:t>Las</a:t>
            </a:r>
            <a:r>
              <a:rPr sz="2800" b="1" u="sng" spc="-15" dirty="0" smtClean="0">
                <a:solidFill>
                  <a:srgbClr val="FF0000"/>
                </a:solidFill>
                <a:cs typeface="Gill Sans MT"/>
              </a:rPr>
              <a:t> </a:t>
            </a:r>
            <a:r>
              <a:rPr sz="2800" b="1" u="sng" dirty="0">
                <a:solidFill>
                  <a:srgbClr val="FF0000"/>
                </a:solidFill>
                <a:cs typeface="Gill Sans MT"/>
              </a:rPr>
              <a:t>variables</a:t>
            </a:r>
            <a:r>
              <a:rPr sz="2800" b="1" u="sng" spc="-50" dirty="0">
                <a:solidFill>
                  <a:srgbClr val="FF0000"/>
                </a:solidFill>
                <a:cs typeface="Gill Sans MT"/>
              </a:rPr>
              <a:t> </a:t>
            </a:r>
            <a:r>
              <a:rPr sz="2800" dirty="0">
                <a:cs typeface="Gill Sans MT"/>
              </a:rPr>
              <a:t>:</a:t>
            </a:r>
            <a:r>
              <a:rPr sz="2800" spc="-330" dirty="0">
                <a:cs typeface="Gill Sans MT"/>
              </a:rPr>
              <a:t> </a:t>
            </a:r>
            <a:r>
              <a:rPr sz="2800" dirty="0">
                <a:cs typeface="Gill Sans MT"/>
              </a:rPr>
              <a:t>Características,</a:t>
            </a:r>
            <a:r>
              <a:rPr sz="2800" spc="-380" dirty="0">
                <a:cs typeface="Gill Sans MT"/>
              </a:rPr>
              <a:t> </a:t>
            </a:r>
            <a:r>
              <a:rPr sz="2800" spc="-5" dirty="0">
                <a:cs typeface="Gill Sans MT"/>
              </a:rPr>
              <a:t>propiedades.</a:t>
            </a:r>
            <a:endParaRPr sz="2800" dirty="0">
              <a:cs typeface="Gill Sans MT"/>
            </a:endParaRPr>
          </a:p>
          <a:p>
            <a:pPr marL="696595" indent="-457200">
              <a:lnSpc>
                <a:spcPct val="100000"/>
              </a:lnSpc>
              <a:spcBef>
                <a:spcPts val="1755"/>
              </a:spcBef>
              <a:buClr>
                <a:schemeClr val="tx1"/>
              </a:buClr>
              <a:buSzPct val="79687"/>
              <a:buFont typeface="Arial" pitchFamily="34" charset="0"/>
              <a:buChar char="•"/>
              <a:tabLst>
                <a:tab pos="523240" algn="l"/>
              </a:tabLst>
            </a:pPr>
            <a:r>
              <a:rPr sz="2800" spc="-5" dirty="0" smtClean="0">
                <a:cs typeface="Gill Sans MT"/>
              </a:rPr>
              <a:t>Los </a:t>
            </a:r>
            <a:r>
              <a:rPr sz="2800" dirty="0" err="1" smtClean="0">
                <a:cs typeface="Gill Sans MT"/>
              </a:rPr>
              <a:t>elementos</a:t>
            </a:r>
            <a:r>
              <a:rPr sz="2800" dirty="0" smtClean="0">
                <a:cs typeface="Gill Sans MT"/>
              </a:rPr>
              <a:t> </a:t>
            </a:r>
            <a:r>
              <a:rPr sz="2800" spc="-5" dirty="0" err="1" smtClean="0">
                <a:cs typeface="Gill Sans MT"/>
              </a:rPr>
              <a:t>lógicos</a:t>
            </a:r>
            <a:r>
              <a:rPr sz="2800" spc="-5" dirty="0" smtClean="0">
                <a:cs typeface="Gill Sans MT"/>
              </a:rPr>
              <a:t>: </a:t>
            </a:r>
            <a:r>
              <a:rPr sz="2800" dirty="0" err="1" smtClean="0">
                <a:cs typeface="Gill Sans MT"/>
              </a:rPr>
              <a:t>que</a:t>
            </a:r>
            <a:r>
              <a:rPr sz="2800" dirty="0" smtClean="0">
                <a:cs typeface="Gill Sans MT"/>
              </a:rPr>
              <a:t> </a:t>
            </a:r>
            <a:r>
              <a:rPr sz="2800" spc="-5" dirty="0" err="1" smtClean="0">
                <a:cs typeface="Gill Sans MT"/>
              </a:rPr>
              <a:t>relacionan</a:t>
            </a:r>
            <a:r>
              <a:rPr sz="2800" spc="-445" dirty="0" smtClean="0">
                <a:cs typeface="Gill Sans MT"/>
              </a:rPr>
              <a:t> </a:t>
            </a:r>
            <a:r>
              <a:rPr sz="2800" spc="-5" dirty="0" err="1" smtClean="0">
                <a:cs typeface="Gill Sans MT"/>
              </a:rPr>
              <a:t>las</a:t>
            </a:r>
            <a:r>
              <a:rPr lang="es-PA" sz="2800" dirty="0">
                <a:cs typeface="Gill Sans MT"/>
              </a:rPr>
              <a:t> </a:t>
            </a:r>
            <a:r>
              <a:rPr sz="2800" dirty="0" err="1" smtClean="0">
                <a:cs typeface="Gill Sans MT"/>
              </a:rPr>
              <a:t>unidades</a:t>
            </a:r>
            <a:r>
              <a:rPr sz="2800" dirty="0" smtClean="0">
                <a:cs typeface="Gill Sans MT"/>
              </a:rPr>
              <a:t> </a:t>
            </a:r>
            <a:r>
              <a:rPr sz="2800" dirty="0">
                <a:cs typeface="Gill Sans MT"/>
              </a:rPr>
              <a:t>de</a:t>
            </a:r>
            <a:r>
              <a:rPr sz="2800" spc="-65" dirty="0">
                <a:cs typeface="Gill Sans MT"/>
              </a:rPr>
              <a:t> </a:t>
            </a:r>
            <a:r>
              <a:rPr sz="2800" dirty="0">
                <a:cs typeface="Gill Sans MT"/>
              </a:rPr>
              <a:t>análisis</a:t>
            </a:r>
          </a:p>
        </p:txBody>
      </p:sp>
      <p:pic>
        <p:nvPicPr>
          <p:cNvPr id="4098" name="Picture 2" descr="Cómo escribir los primeros párrafos de una novela | Literaut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725144"/>
            <a:ext cx="285750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124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PA" b="1" dirty="0" smtClean="0"/>
              <a:t>Variables:</a:t>
            </a:r>
          </a:p>
          <a:p>
            <a:pPr algn="just"/>
            <a:r>
              <a:rPr lang="es-ES" dirty="0"/>
              <a:t>E</a:t>
            </a:r>
            <a:r>
              <a:rPr lang="es-ES" dirty="0" smtClean="0"/>
              <a:t>s </a:t>
            </a:r>
            <a:r>
              <a:rPr lang="es-ES" dirty="0"/>
              <a:t>una característica, atributo, propiedad o cualidad que puede estar o </a:t>
            </a:r>
            <a:r>
              <a:rPr lang="es-ES" dirty="0" smtClean="0"/>
              <a:t>no presente </a:t>
            </a:r>
            <a:r>
              <a:rPr lang="es-ES" dirty="0"/>
              <a:t>en el objeto de </a:t>
            </a:r>
            <a:r>
              <a:rPr lang="es-ES" dirty="0" smtClean="0"/>
              <a:t>estudio.</a:t>
            </a:r>
          </a:p>
          <a:p>
            <a:pPr marL="0" indent="0" algn="just">
              <a:buNone/>
            </a:pPr>
            <a:endParaRPr lang="es-ES" dirty="0"/>
          </a:p>
          <a:p>
            <a:pPr algn="just"/>
            <a:r>
              <a:rPr lang="es-ES" dirty="0" smtClean="0">
                <a:solidFill>
                  <a:schemeClr val="tx2"/>
                </a:solidFill>
              </a:rPr>
              <a:t>Es una </a:t>
            </a:r>
            <a:r>
              <a:rPr lang="es-ES" dirty="0">
                <a:solidFill>
                  <a:schemeClr val="tx2"/>
                </a:solidFill>
              </a:rPr>
              <a:t>propiedad cuyo contenido puede variar y cuya variación es </a:t>
            </a:r>
            <a:r>
              <a:rPr lang="es-ES" dirty="0" smtClean="0">
                <a:solidFill>
                  <a:schemeClr val="tx2"/>
                </a:solidFill>
              </a:rPr>
              <a:t>susceptible de </a:t>
            </a:r>
            <a:r>
              <a:rPr lang="es-ES" dirty="0">
                <a:solidFill>
                  <a:schemeClr val="tx2"/>
                </a:solidFill>
              </a:rPr>
              <a:t>medirse y observarse en forma directa o indirecta. </a:t>
            </a:r>
            <a:endParaRPr lang="es-ES" dirty="0" smtClean="0">
              <a:solidFill>
                <a:schemeClr val="tx2"/>
              </a:solidFill>
            </a:endParaRPr>
          </a:p>
          <a:p>
            <a:pPr marL="0" indent="0" algn="just">
              <a:buNone/>
            </a:pPr>
            <a:endParaRPr lang="es-ES" dirty="0" smtClean="0"/>
          </a:p>
          <a:p>
            <a:pPr algn="just"/>
            <a:r>
              <a:rPr lang="es-ES" dirty="0" smtClean="0"/>
              <a:t>Los </a:t>
            </a:r>
            <a:r>
              <a:rPr lang="es-ES" dirty="0"/>
              <a:t>objetos de estudio para una investigación puede ser: individuos, fenómenos, </a:t>
            </a:r>
            <a:r>
              <a:rPr lang="es-ES" dirty="0" smtClean="0"/>
              <a:t>procesos, </a:t>
            </a:r>
            <a:r>
              <a:rPr lang="es-PA" dirty="0" smtClean="0"/>
              <a:t>obras </a:t>
            </a:r>
            <a:r>
              <a:rPr lang="es-PA" dirty="0"/>
              <a:t>de infraestructura, viviendas, máquinas, probetas de concreto, columnas de </a:t>
            </a:r>
            <a:r>
              <a:rPr lang="es-PA" dirty="0" smtClean="0"/>
              <a:t>una vivienda</a:t>
            </a:r>
            <a:r>
              <a:rPr lang="es-PA" dirty="0"/>
              <a:t>, 1 km </a:t>
            </a:r>
            <a:r>
              <a:rPr lang="es-PA" dirty="0" smtClean="0"/>
              <a:t>de </a:t>
            </a:r>
            <a:r>
              <a:rPr lang="es-PA" dirty="0"/>
              <a:t>carretera, 1 km de canal, etc.</a:t>
            </a: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s-PA" b="1" dirty="0" smtClean="0"/>
              <a:t>Marco </a:t>
            </a:r>
            <a:r>
              <a:rPr lang="es-PA" b="1" dirty="0"/>
              <a:t>teórico</a:t>
            </a:r>
            <a:endParaRPr lang="es-PA" dirty="0"/>
          </a:p>
        </p:txBody>
      </p:sp>
      <p:pic>
        <p:nvPicPr>
          <p:cNvPr id="22530" name="Picture 2" descr="Resultado de imagen para vari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60648"/>
            <a:ext cx="2153816" cy="146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693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000" b="1" dirty="0" smtClean="0"/>
              <a:t>a) Variable </a:t>
            </a:r>
            <a:r>
              <a:rPr lang="es-ES" sz="2000" b="1" dirty="0"/>
              <a:t>independiente: </a:t>
            </a:r>
            <a:r>
              <a:rPr lang="es-ES" sz="2000" dirty="0"/>
              <a:t>Es la variable que produce el efecto o es la causa de la </a:t>
            </a:r>
            <a:r>
              <a:rPr lang="es-ES" sz="2000" dirty="0" smtClean="0"/>
              <a:t>Variable Dependiente</a:t>
            </a:r>
            <a:r>
              <a:rPr lang="es-ES" sz="2000" dirty="0"/>
              <a:t>. Se la representa por la letra </a:t>
            </a:r>
            <a:r>
              <a:rPr lang="es-ES" sz="2000" b="1" dirty="0"/>
              <a:t>“X</a:t>
            </a:r>
            <a:r>
              <a:rPr lang="es-ES" sz="2000" b="1" dirty="0" smtClean="0"/>
              <a:t>”.</a:t>
            </a:r>
          </a:p>
          <a:p>
            <a:pPr marL="0" indent="0" algn="just">
              <a:buNone/>
            </a:pPr>
            <a:endParaRPr lang="es-ES" sz="2000" b="1" dirty="0"/>
          </a:p>
          <a:p>
            <a:pPr marL="0" indent="0" algn="just">
              <a:buNone/>
            </a:pPr>
            <a:r>
              <a:rPr lang="es-ES" sz="2000" b="1" dirty="0"/>
              <a:t>b) Variable dependiente: </a:t>
            </a:r>
            <a:r>
              <a:rPr lang="es-ES" sz="2000" dirty="0"/>
              <a:t>Es el resultado o efecto producido por la acción de la </a:t>
            </a:r>
            <a:r>
              <a:rPr lang="es-ES" sz="2000" dirty="0" smtClean="0"/>
              <a:t>variable independiente</a:t>
            </a:r>
            <a:r>
              <a:rPr lang="es-ES" sz="2000" dirty="0"/>
              <a:t>. Se la representa por la letra </a:t>
            </a:r>
            <a:r>
              <a:rPr lang="es-ES" sz="2000" b="1" dirty="0"/>
              <a:t>“Y”</a:t>
            </a:r>
            <a:r>
              <a:rPr lang="es-ES" sz="2000" dirty="0"/>
              <a:t>. Así se puede definir la relación </a:t>
            </a:r>
            <a:r>
              <a:rPr lang="es-ES" sz="2000" b="1" dirty="0"/>
              <a:t>Y = f(X</a:t>
            </a:r>
            <a:r>
              <a:rPr lang="es-ES" sz="2000" b="1" dirty="0" smtClean="0"/>
              <a:t>).</a:t>
            </a:r>
          </a:p>
          <a:p>
            <a:pPr marL="0" indent="0" algn="just">
              <a:buNone/>
            </a:pPr>
            <a:endParaRPr lang="es-ES" sz="2000" b="1" dirty="0" smtClean="0"/>
          </a:p>
          <a:p>
            <a:pPr marL="0" indent="0" algn="just">
              <a:buNone/>
            </a:pPr>
            <a:endParaRPr lang="es-ES" sz="2000" b="1" dirty="0"/>
          </a:p>
          <a:p>
            <a:pPr marL="0" indent="0" algn="just">
              <a:buNone/>
            </a:pPr>
            <a:endParaRPr lang="es-ES" sz="2000" b="1" dirty="0" smtClean="0"/>
          </a:p>
          <a:p>
            <a:pPr marL="0" indent="0" algn="just">
              <a:buNone/>
            </a:pPr>
            <a:r>
              <a:rPr lang="es-ES" sz="2000" b="1" dirty="0" smtClean="0"/>
              <a:t>c</a:t>
            </a:r>
            <a:r>
              <a:rPr lang="es-ES" sz="2000" b="1" dirty="0"/>
              <a:t>) Variables intervinientes: </a:t>
            </a:r>
            <a:r>
              <a:rPr lang="es-ES" sz="2000" dirty="0"/>
              <a:t>Son variables que no necesariamente están formuladas en </a:t>
            </a:r>
            <a:r>
              <a:rPr lang="es-ES" sz="2000" dirty="0" smtClean="0"/>
              <a:t>la hipótesis</a:t>
            </a:r>
            <a:r>
              <a:rPr lang="es-ES" sz="2000" dirty="0"/>
              <a:t>, pero que están presentes en el objeto de estudio y una variación en sus </a:t>
            </a:r>
            <a:r>
              <a:rPr lang="es-ES" sz="2000" dirty="0" smtClean="0"/>
              <a:t>valores </a:t>
            </a:r>
            <a:r>
              <a:rPr lang="es-PA" sz="2000" dirty="0" smtClean="0"/>
              <a:t>podrían </a:t>
            </a:r>
            <a:r>
              <a:rPr lang="es-PA" sz="2000" dirty="0"/>
              <a:t>afectar los resultados.</a:t>
            </a: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706686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s-PA" b="1" dirty="0" smtClean="0"/>
              <a:t>Variables:</a:t>
            </a:r>
            <a:br>
              <a:rPr lang="es-PA" b="1" dirty="0" smtClean="0"/>
            </a:br>
            <a:endParaRPr lang="es-PA" b="1" dirty="0"/>
          </a:p>
        </p:txBody>
      </p:sp>
      <p:pic>
        <p:nvPicPr>
          <p:cNvPr id="24578" name="Picture 2" descr="Resultado de imagen para vari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501008"/>
            <a:ext cx="1973296" cy="10801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sultado de imagen para vari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554" y="116632"/>
            <a:ext cx="2153816" cy="146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8392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000" b="1" dirty="0" smtClean="0"/>
              <a:t>a) Variable </a:t>
            </a:r>
            <a:r>
              <a:rPr lang="es-ES" sz="2000" b="1" dirty="0"/>
              <a:t>independiente: </a:t>
            </a:r>
            <a:r>
              <a:rPr lang="es-ES" sz="2000" dirty="0"/>
              <a:t>Es la variable que produce el efecto o es la causa de la </a:t>
            </a:r>
            <a:r>
              <a:rPr lang="es-ES" sz="2000" dirty="0" smtClean="0"/>
              <a:t>Variable Dependiente</a:t>
            </a:r>
            <a:r>
              <a:rPr lang="es-ES" sz="2000" dirty="0"/>
              <a:t>. Se la representa por la letra </a:t>
            </a:r>
            <a:r>
              <a:rPr lang="es-ES" sz="2000" b="1" dirty="0"/>
              <a:t>“X</a:t>
            </a:r>
            <a:r>
              <a:rPr lang="es-ES" sz="2000" b="1" dirty="0" smtClean="0"/>
              <a:t>”.</a:t>
            </a:r>
          </a:p>
          <a:p>
            <a:pPr marL="0" indent="0" algn="just">
              <a:buNone/>
            </a:pPr>
            <a:endParaRPr lang="es-ES" sz="2000" b="1" dirty="0"/>
          </a:p>
          <a:p>
            <a:pPr marL="0" indent="0" algn="just">
              <a:buNone/>
            </a:pPr>
            <a:r>
              <a:rPr lang="es-ES" sz="2000" b="1" dirty="0"/>
              <a:t>b) Variable dependiente: </a:t>
            </a:r>
            <a:r>
              <a:rPr lang="es-ES" sz="2000" dirty="0"/>
              <a:t>Es el resultado o efecto producido por la acción de la </a:t>
            </a:r>
            <a:r>
              <a:rPr lang="es-ES" sz="2000" dirty="0" smtClean="0"/>
              <a:t>variable independiente</a:t>
            </a:r>
            <a:r>
              <a:rPr lang="es-ES" sz="2000" dirty="0"/>
              <a:t>. Se la representa por la letra </a:t>
            </a:r>
            <a:r>
              <a:rPr lang="es-ES" sz="2000" b="1" dirty="0"/>
              <a:t>“Y”</a:t>
            </a:r>
            <a:r>
              <a:rPr lang="es-ES" sz="2000" dirty="0"/>
              <a:t>. Así se puede definir la relación </a:t>
            </a:r>
            <a:r>
              <a:rPr lang="es-ES" sz="2000" b="1" dirty="0"/>
              <a:t>Y = f(X</a:t>
            </a:r>
            <a:r>
              <a:rPr lang="es-ES" sz="2000" b="1" dirty="0" smtClean="0"/>
              <a:t>).</a:t>
            </a:r>
          </a:p>
          <a:p>
            <a:pPr marL="0" indent="0" algn="just">
              <a:buNone/>
            </a:pPr>
            <a:endParaRPr lang="es-ES" sz="2000" b="1" dirty="0" smtClean="0"/>
          </a:p>
          <a:p>
            <a:pPr marL="0" indent="0" algn="just">
              <a:buNone/>
            </a:pPr>
            <a:endParaRPr lang="es-ES" sz="2000" b="1" dirty="0"/>
          </a:p>
          <a:p>
            <a:pPr marL="0" indent="0" algn="just">
              <a:buNone/>
            </a:pPr>
            <a:endParaRPr lang="es-ES" sz="2000" b="1" dirty="0" smtClean="0"/>
          </a:p>
          <a:p>
            <a:pPr marL="0" indent="0" algn="just">
              <a:buNone/>
            </a:pPr>
            <a:r>
              <a:rPr lang="es-ES" sz="2000" b="1" dirty="0" smtClean="0"/>
              <a:t>c</a:t>
            </a:r>
            <a:r>
              <a:rPr lang="es-ES" sz="2000" b="1" dirty="0"/>
              <a:t>) Variables intervinientes: </a:t>
            </a:r>
            <a:r>
              <a:rPr lang="es-ES" sz="2000" dirty="0"/>
              <a:t>Son variables que no necesariamente están formuladas en </a:t>
            </a:r>
            <a:r>
              <a:rPr lang="es-ES" sz="2000" dirty="0" smtClean="0"/>
              <a:t>la hipótesis</a:t>
            </a:r>
            <a:r>
              <a:rPr lang="es-ES" sz="2000" dirty="0"/>
              <a:t>, pero que están presentes en el objeto de estudio y una variación en sus </a:t>
            </a:r>
            <a:r>
              <a:rPr lang="es-ES" sz="2000" dirty="0" smtClean="0"/>
              <a:t>valores </a:t>
            </a:r>
            <a:r>
              <a:rPr lang="es-PA" sz="2000" dirty="0" smtClean="0"/>
              <a:t>podrían </a:t>
            </a:r>
            <a:r>
              <a:rPr lang="es-PA" sz="2000" dirty="0"/>
              <a:t>afectar los resultados.</a:t>
            </a:r>
          </a:p>
        </p:txBody>
      </p:sp>
      <p:pic>
        <p:nvPicPr>
          <p:cNvPr id="24578" name="Picture 2" descr="Resultado de imagen para vari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501008"/>
            <a:ext cx="1973296" cy="10801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323528" y="1484784"/>
            <a:ext cx="8496944" cy="48245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b="1" dirty="0" smtClean="0"/>
          </a:p>
          <a:p>
            <a:pPr algn="ctr"/>
            <a:r>
              <a:rPr lang="es-ES" b="1" dirty="0" smtClean="0"/>
              <a:t>Ejemplos: </a:t>
            </a:r>
          </a:p>
          <a:p>
            <a:pPr algn="ctr"/>
            <a:endParaRPr lang="es-ES" b="1" dirty="0" smtClean="0"/>
          </a:p>
          <a:p>
            <a:pPr algn="just"/>
            <a:r>
              <a:rPr lang="es-ES" sz="2000" b="1" dirty="0"/>
              <a:t>Hipótesis 1: </a:t>
            </a:r>
            <a:r>
              <a:rPr lang="es-ES" sz="2000" i="1" dirty="0"/>
              <a:t>“La vulnerabilidad física frente a un sismo de las viviendas</a:t>
            </a:r>
          </a:p>
          <a:p>
            <a:pPr algn="just"/>
            <a:r>
              <a:rPr lang="es-ES" sz="2000" i="1" dirty="0"/>
              <a:t>de la ciudad de </a:t>
            </a:r>
            <a:r>
              <a:rPr lang="es-ES" sz="2000" i="1" dirty="0" smtClean="0"/>
              <a:t>David </a:t>
            </a:r>
            <a:r>
              <a:rPr lang="es-ES" sz="2000" i="1" dirty="0"/>
              <a:t>es muy alta</a:t>
            </a:r>
            <a:r>
              <a:rPr lang="es-ES" sz="2000" i="1" dirty="0" smtClean="0"/>
              <a:t>”.</a:t>
            </a:r>
          </a:p>
          <a:p>
            <a:pPr algn="just"/>
            <a:endParaRPr lang="es-ES" sz="2000" i="1" dirty="0"/>
          </a:p>
          <a:p>
            <a:r>
              <a:rPr lang="es-ES" sz="2000" u="sng" dirty="0" smtClean="0"/>
              <a:t>Objeto </a:t>
            </a:r>
            <a:r>
              <a:rPr lang="es-ES" sz="2000" u="sng" dirty="0"/>
              <a:t>de </a:t>
            </a:r>
            <a:r>
              <a:rPr lang="es-ES" sz="2000" u="sng" dirty="0" smtClean="0"/>
              <a:t>estudio</a:t>
            </a:r>
            <a:r>
              <a:rPr lang="es-ES" sz="2000" dirty="0" smtClean="0"/>
              <a:t>: </a:t>
            </a:r>
            <a:r>
              <a:rPr lang="es-ES" sz="2000" dirty="0"/>
              <a:t>Las viviendas de la ciudad de </a:t>
            </a:r>
            <a:r>
              <a:rPr lang="es-ES" sz="2000" dirty="0" smtClean="0"/>
              <a:t>David.</a:t>
            </a:r>
            <a:endParaRPr lang="es-ES" sz="2000" dirty="0"/>
          </a:p>
          <a:p>
            <a:r>
              <a:rPr lang="es-ES" sz="2000" u="sng" dirty="0" smtClean="0"/>
              <a:t>Variable </a:t>
            </a:r>
            <a:r>
              <a:rPr lang="es-ES" sz="2000" u="sng" dirty="0"/>
              <a:t>a </a:t>
            </a:r>
            <a:r>
              <a:rPr lang="es-ES" sz="2000" u="sng" dirty="0" smtClean="0"/>
              <a:t>estudiar</a:t>
            </a:r>
            <a:r>
              <a:rPr lang="es-ES" sz="2000" dirty="0" smtClean="0"/>
              <a:t>: </a:t>
            </a:r>
            <a:r>
              <a:rPr lang="es-ES" sz="2000" dirty="0"/>
              <a:t>La vulnerabilidad </a:t>
            </a:r>
            <a:r>
              <a:rPr lang="es-ES" sz="2000" dirty="0" smtClean="0"/>
              <a:t>física.</a:t>
            </a:r>
          </a:p>
          <a:p>
            <a:endParaRPr lang="es-ES" sz="2000" dirty="0"/>
          </a:p>
          <a:p>
            <a:r>
              <a:rPr lang="es-ES" sz="2000" b="1" dirty="0"/>
              <a:t>Hipótesis 2: </a:t>
            </a:r>
            <a:r>
              <a:rPr lang="es-ES" sz="2000" i="1" dirty="0"/>
              <a:t>“El mal estado de conservación de los </a:t>
            </a:r>
            <a:r>
              <a:rPr lang="es-ES" sz="2000" i="1" dirty="0" smtClean="0"/>
              <a:t>pavimentos en </a:t>
            </a:r>
            <a:r>
              <a:rPr lang="es-ES" sz="2000" i="1" dirty="0"/>
              <a:t>la ciudad de </a:t>
            </a:r>
            <a:r>
              <a:rPr lang="es-ES" sz="2000" i="1" dirty="0" smtClean="0"/>
              <a:t>Santiago </a:t>
            </a:r>
            <a:r>
              <a:rPr lang="es-ES" sz="2000" i="1" dirty="0"/>
              <a:t>se debe a una baja calidad </a:t>
            </a:r>
            <a:r>
              <a:rPr lang="es-ES" sz="2000" i="1" dirty="0" smtClean="0"/>
              <a:t>del material </a:t>
            </a:r>
            <a:r>
              <a:rPr lang="es-ES" sz="2000" i="1" dirty="0"/>
              <a:t>granular de la base y </a:t>
            </a:r>
            <a:r>
              <a:rPr lang="es-ES" sz="2000" i="1" dirty="0" err="1"/>
              <a:t>subbase</a:t>
            </a:r>
            <a:r>
              <a:rPr lang="es-ES" sz="2000" i="1" dirty="0"/>
              <a:t>”</a:t>
            </a:r>
          </a:p>
          <a:p>
            <a:endParaRPr lang="es-PA" sz="2000" dirty="0"/>
          </a:p>
          <a:p>
            <a:r>
              <a:rPr lang="es-ES" sz="2000" u="sng" dirty="0" smtClean="0"/>
              <a:t>Objeto </a:t>
            </a:r>
            <a:r>
              <a:rPr lang="es-ES" sz="2000" u="sng" dirty="0"/>
              <a:t>de </a:t>
            </a:r>
            <a:r>
              <a:rPr lang="es-ES" sz="2000" u="sng" dirty="0" smtClean="0"/>
              <a:t>estudio</a:t>
            </a:r>
            <a:r>
              <a:rPr lang="es-ES" sz="2000" dirty="0" smtClean="0"/>
              <a:t>: </a:t>
            </a:r>
            <a:r>
              <a:rPr lang="es-ES" sz="2000" dirty="0"/>
              <a:t>Los pavimentos de la ciudad </a:t>
            </a:r>
            <a:r>
              <a:rPr lang="es-ES" sz="2000" dirty="0" smtClean="0"/>
              <a:t>Santiago.</a:t>
            </a:r>
            <a:endParaRPr lang="es-ES" sz="2000" dirty="0"/>
          </a:p>
          <a:p>
            <a:r>
              <a:rPr lang="es-PA" sz="2000" dirty="0" smtClean="0"/>
              <a:t>Variables </a:t>
            </a:r>
            <a:r>
              <a:rPr lang="es-PA" sz="2000" dirty="0"/>
              <a:t>a </a:t>
            </a:r>
            <a:r>
              <a:rPr lang="es-PA" sz="2000" dirty="0" smtClean="0"/>
              <a:t>estudiar:</a:t>
            </a:r>
            <a:endParaRPr lang="es-PA" sz="2000" dirty="0"/>
          </a:p>
          <a:p>
            <a:r>
              <a:rPr lang="es-ES" sz="2000" u="sng" dirty="0"/>
              <a:t>Variable Independiente</a:t>
            </a:r>
            <a:r>
              <a:rPr lang="es-ES" sz="2000" dirty="0"/>
              <a:t>: Calidad del material granular </a:t>
            </a:r>
            <a:r>
              <a:rPr lang="es-ES" sz="2000" dirty="0" smtClean="0"/>
              <a:t>de </a:t>
            </a:r>
            <a:r>
              <a:rPr lang="es-PA" sz="2000" dirty="0" smtClean="0"/>
              <a:t>la </a:t>
            </a:r>
            <a:r>
              <a:rPr lang="es-PA" sz="2000" dirty="0"/>
              <a:t>base y </a:t>
            </a:r>
            <a:r>
              <a:rPr lang="es-PA" sz="2000" dirty="0" err="1"/>
              <a:t>subbase</a:t>
            </a:r>
            <a:endParaRPr lang="es-PA" sz="2000" dirty="0"/>
          </a:p>
          <a:p>
            <a:r>
              <a:rPr lang="es-ES" sz="2000" u="sng" dirty="0"/>
              <a:t>Variable Dependiente</a:t>
            </a:r>
            <a:r>
              <a:rPr lang="es-ES" sz="2000" dirty="0"/>
              <a:t>: Estado de conservación de </a:t>
            </a:r>
            <a:r>
              <a:rPr lang="es-ES" sz="2000" dirty="0" smtClean="0"/>
              <a:t>los </a:t>
            </a:r>
            <a:r>
              <a:rPr lang="es-PA" sz="2000" dirty="0" smtClean="0"/>
              <a:t>pavimentos</a:t>
            </a:r>
            <a:r>
              <a:rPr lang="es-ES" sz="2000" dirty="0" smtClean="0"/>
              <a:t/>
            </a:r>
            <a:br>
              <a:rPr lang="es-ES" sz="2000" dirty="0" smtClean="0"/>
            </a:br>
            <a:endParaRPr lang="es-ES" sz="2000" b="1" dirty="0" smtClean="0"/>
          </a:p>
          <a:p>
            <a:endParaRPr lang="es-PA" b="1" i="1" dirty="0"/>
          </a:p>
        </p:txBody>
      </p:sp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706686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s-PA" b="1" dirty="0" smtClean="0"/>
              <a:t>Variables:</a:t>
            </a:r>
            <a:br>
              <a:rPr lang="es-PA" b="1" dirty="0" smtClean="0"/>
            </a:br>
            <a:endParaRPr lang="es-PA" b="1" dirty="0"/>
          </a:p>
        </p:txBody>
      </p:sp>
      <p:pic>
        <p:nvPicPr>
          <p:cNvPr id="9" name="Picture 2" descr="Resultado de imagen para vari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4805"/>
            <a:ext cx="2153816" cy="146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4414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85056"/>
            <a:ext cx="8229600" cy="1143000"/>
          </a:xfrm>
        </p:spPr>
        <p:txBody>
          <a:bodyPr>
            <a:normAutofit/>
          </a:bodyPr>
          <a:lstStyle/>
          <a:p>
            <a:r>
              <a:rPr lang="es-MX" sz="3600" dirty="0" smtClean="0"/>
              <a:t>Ejemplo-Proyecto FIED21-18</a:t>
            </a:r>
            <a:endParaRPr lang="es-PA" sz="36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259934"/>
              </p:ext>
            </p:extLst>
          </p:nvPr>
        </p:nvGraphicFramePr>
        <p:xfrm>
          <a:off x="755576" y="1390611"/>
          <a:ext cx="7848872" cy="49088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28123"/>
                <a:gridCol w="2057400"/>
                <a:gridCol w="2057400"/>
                <a:gridCol w="1505949"/>
              </a:tblGrid>
              <a:tr h="165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+mn-lt"/>
                        </a:rPr>
                        <a:t>Variable</a:t>
                      </a:r>
                      <a:endParaRPr lang="es-PA" sz="1800" b="1" dirty="0">
                        <a:solidFill>
                          <a:srgbClr val="4F81BD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A" sz="1800">
                          <a:effectLst/>
                          <a:latin typeface="+mn-lt"/>
                        </a:rPr>
                        <a:t>Definición</a:t>
                      </a:r>
                      <a:endParaRPr lang="es-PA" sz="1800" b="1">
                        <a:solidFill>
                          <a:srgbClr val="4F81BD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+mn-lt"/>
                        </a:rPr>
                        <a:t>Tipo de variable</a:t>
                      </a:r>
                      <a:endParaRPr lang="es-PA" sz="1800" b="1">
                        <a:solidFill>
                          <a:srgbClr val="4F81BD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+mn-lt"/>
                        </a:rPr>
                        <a:t>Unidades</a:t>
                      </a:r>
                      <a:endParaRPr lang="es-PA" sz="1800" b="1">
                        <a:solidFill>
                          <a:srgbClr val="4F81BD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25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+mn-lt"/>
                        </a:rPr>
                        <a:t>WS</a:t>
                      </a:r>
                      <a:endParaRPr lang="es-PA" sz="1800" b="1" dirty="0">
                        <a:solidFill>
                          <a:srgbClr val="4F81BD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+mn-lt"/>
                        </a:rPr>
                        <a:t>Velocidad del viento</a:t>
                      </a:r>
                      <a:endParaRPr lang="es-PA" sz="1800" b="1">
                        <a:solidFill>
                          <a:srgbClr val="4F81BD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+mn-lt"/>
                        </a:rPr>
                        <a:t>Cuantitativa</a:t>
                      </a:r>
                      <a:endParaRPr lang="es-PA" sz="1800" b="1">
                        <a:solidFill>
                          <a:srgbClr val="4F81BD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+mn-lt"/>
                        </a:rPr>
                        <a:t>m/s</a:t>
                      </a:r>
                      <a:endParaRPr lang="es-PA" sz="1800" b="1">
                        <a:solidFill>
                          <a:srgbClr val="4F81BD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89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+mn-lt"/>
                        </a:rPr>
                        <a:t>H</a:t>
                      </a:r>
                      <a:endParaRPr lang="es-PA" sz="1800" b="1" dirty="0">
                        <a:solidFill>
                          <a:srgbClr val="4F81BD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+mn-lt"/>
                        </a:rPr>
                        <a:t>Humedad relativa</a:t>
                      </a:r>
                      <a:endParaRPr lang="es-PA" sz="1800" b="1">
                        <a:solidFill>
                          <a:srgbClr val="4F81BD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+mn-lt"/>
                        </a:rPr>
                        <a:t>Cuantitativa</a:t>
                      </a:r>
                      <a:endParaRPr lang="es-PA" sz="1800" b="1">
                        <a:solidFill>
                          <a:srgbClr val="4F81BD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+mn-lt"/>
                        </a:rPr>
                        <a:t>%</a:t>
                      </a:r>
                      <a:endParaRPr lang="es-PA" sz="1800" b="1">
                        <a:solidFill>
                          <a:srgbClr val="4F81BD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797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+mn-lt"/>
                        </a:rPr>
                        <a:t>T</a:t>
                      </a:r>
                      <a:r>
                        <a:rPr lang="es-ES" sz="1800" baseline="-25000" dirty="0">
                          <a:effectLst/>
                          <a:latin typeface="+mn-lt"/>
                        </a:rPr>
                        <a:t>a</a:t>
                      </a:r>
                      <a:endParaRPr lang="es-PA" sz="1800" b="1" dirty="0">
                        <a:solidFill>
                          <a:srgbClr val="4F81BD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+mn-lt"/>
                        </a:rPr>
                        <a:t>Temperatura del aire</a:t>
                      </a:r>
                      <a:endParaRPr lang="es-PA" sz="1800" b="1">
                        <a:solidFill>
                          <a:srgbClr val="4F81BD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+mn-lt"/>
                        </a:rPr>
                        <a:t>Cuantitativa</a:t>
                      </a:r>
                      <a:endParaRPr lang="es-PA" sz="1800" b="1">
                        <a:solidFill>
                          <a:srgbClr val="4F81BD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+mn-lt"/>
                        </a:rPr>
                        <a:t>°C</a:t>
                      </a:r>
                      <a:endParaRPr lang="es-PA" sz="1800" b="1">
                        <a:solidFill>
                          <a:srgbClr val="4F81BD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79705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>
                          <a:effectLst/>
                          <a:latin typeface="+mn-lt"/>
                        </a:rPr>
                        <a:t>T</a:t>
                      </a:r>
                      <a:r>
                        <a:rPr lang="es-ES" sz="1800" baseline="-25000" dirty="0" err="1">
                          <a:effectLst/>
                          <a:latin typeface="+mn-lt"/>
                        </a:rPr>
                        <a:t>s</a:t>
                      </a:r>
                      <a:endParaRPr lang="es-PA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>
                          <a:effectLst/>
                          <a:latin typeface="+mn-lt"/>
                        </a:rPr>
                        <a:t>Temperatura de suelo</a:t>
                      </a:r>
                      <a:endParaRPr lang="es-PA" sz="1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  <a:latin typeface="+mn-lt"/>
                        </a:rPr>
                        <a:t>Cuantitativa</a:t>
                      </a:r>
                      <a:endParaRPr lang="es-PA" sz="1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>
                          <a:effectLst/>
                          <a:latin typeface="+mn-lt"/>
                        </a:rPr>
                        <a:t>°C</a:t>
                      </a:r>
                      <a:endParaRPr lang="es-PA" sz="1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9705"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effectLst/>
                          <a:latin typeface="+mn-lt"/>
                        </a:rPr>
                        <a:t>G</a:t>
                      </a:r>
                      <a:endParaRPr lang="es-PA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>
                          <a:effectLst/>
                          <a:latin typeface="+mn-lt"/>
                        </a:rPr>
                        <a:t>Flujo de calor de suelo</a:t>
                      </a:r>
                      <a:endParaRPr lang="es-PA" sz="1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  <a:latin typeface="+mn-lt"/>
                        </a:rPr>
                        <a:t>Cuantitativa</a:t>
                      </a:r>
                      <a:endParaRPr lang="es-PA" sz="1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>
                          <a:effectLst/>
                          <a:latin typeface="+mn-lt"/>
                        </a:rPr>
                        <a:t>W/m</a:t>
                      </a:r>
                      <a:r>
                        <a:rPr lang="es-ES" sz="1800" kern="1200" baseline="30000">
                          <a:effectLst/>
                          <a:latin typeface="+mn-lt"/>
                        </a:rPr>
                        <a:t>2</a:t>
                      </a:r>
                      <a:endParaRPr lang="es-PA" sz="1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9705"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effectLst/>
                          <a:latin typeface="+mn-lt"/>
                        </a:rPr>
                        <a:t>Rn</a:t>
                      </a:r>
                      <a:endParaRPr lang="es-PA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>
                          <a:effectLst/>
                          <a:latin typeface="+mn-lt"/>
                        </a:rPr>
                        <a:t>Radiación Neta</a:t>
                      </a:r>
                      <a:endParaRPr lang="es-PA" sz="1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effectLst/>
                          <a:latin typeface="+mn-lt"/>
                        </a:rPr>
                        <a:t>Cuantitativa</a:t>
                      </a:r>
                      <a:endParaRPr lang="es-PA" sz="1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>
                          <a:effectLst/>
                          <a:latin typeface="+mn-lt"/>
                        </a:rPr>
                        <a:t>W/m</a:t>
                      </a:r>
                      <a:r>
                        <a:rPr lang="es-ES" sz="1800" kern="1200" baseline="30000">
                          <a:effectLst/>
                          <a:latin typeface="+mn-lt"/>
                        </a:rPr>
                        <a:t>2</a:t>
                      </a:r>
                      <a:endParaRPr lang="es-PA" sz="1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9705">
                <a:tc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+mn-lt"/>
                        </a:rPr>
                        <a:t>CO</a:t>
                      </a:r>
                      <a:r>
                        <a:rPr lang="en-US" sz="1800" kern="1200" baseline="-25000" dirty="0">
                          <a:effectLst/>
                          <a:latin typeface="+mn-lt"/>
                        </a:rPr>
                        <a:t>2</a:t>
                      </a:r>
                      <a:endParaRPr lang="es-PA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  <a:spcAft>
                          <a:spcPts val="0"/>
                        </a:spcAft>
                      </a:pPr>
                      <a:r>
                        <a:rPr lang="es-PA" sz="1800" kern="1200">
                          <a:effectLst/>
                          <a:latin typeface="+mn-lt"/>
                        </a:rPr>
                        <a:t>Flujo de dióxido de carbono</a:t>
                      </a:r>
                      <a:endParaRPr lang="es-PA" sz="1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+mn-lt"/>
                        </a:rPr>
                        <a:t>Cuantitativa</a:t>
                      </a:r>
                      <a:endParaRPr lang="es-PA" sz="18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  <a:latin typeface="+mn-lt"/>
                        </a:rPr>
                        <a:t>mmol/m</a:t>
                      </a:r>
                      <a:r>
                        <a:rPr lang="en-US" sz="1800" kern="1200" baseline="30000">
                          <a:effectLst/>
                          <a:latin typeface="+mn-lt"/>
                        </a:rPr>
                        <a:t>3</a:t>
                      </a:r>
                      <a:endParaRPr lang="es-PA" sz="1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79705">
                <a:tc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+mn-lt"/>
                        </a:rPr>
                        <a:t>H</a:t>
                      </a:r>
                      <a:r>
                        <a:rPr lang="en-US" sz="1800" kern="1200" baseline="-25000" dirty="0">
                          <a:effectLst/>
                          <a:latin typeface="+mn-lt"/>
                        </a:rPr>
                        <a:t>2</a:t>
                      </a:r>
                      <a:r>
                        <a:rPr lang="en-US" sz="1800" kern="1200" dirty="0">
                          <a:effectLst/>
                          <a:latin typeface="+mn-lt"/>
                        </a:rPr>
                        <a:t>O</a:t>
                      </a:r>
                      <a:endParaRPr lang="es-PA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  <a:spcAft>
                          <a:spcPts val="0"/>
                        </a:spcAft>
                      </a:pPr>
                      <a:r>
                        <a:rPr lang="es-PA" sz="1800" kern="1200">
                          <a:effectLst/>
                          <a:latin typeface="+mn-lt"/>
                        </a:rPr>
                        <a:t>Flujo de vapor de agua</a:t>
                      </a:r>
                      <a:endParaRPr lang="es-PA" sz="1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+mn-lt"/>
                        </a:rPr>
                        <a:t>Cuantitativa</a:t>
                      </a:r>
                      <a:endParaRPr lang="es-PA" sz="18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  <a:latin typeface="+mn-lt"/>
                        </a:rPr>
                        <a:t>mmol/m</a:t>
                      </a:r>
                      <a:r>
                        <a:rPr lang="en-US" sz="1800" kern="1200" baseline="30000">
                          <a:effectLst/>
                          <a:latin typeface="+mn-lt"/>
                        </a:rPr>
                        <a:t>3</a:t>
                      </a:r>
                      <a:endParaRPr lang="es-PA" sz="1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79705">
                <a:tc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  <a:latin typeface="+mn-lt"/>
                        </a:rPr>
                        <a:t>H</a:t>
                      </a:r>
                      <a:endParaRPr lang="es-PA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  <a:spcAft>
                          <a:spcPts val="0"/>
                        </a:spcAft>
                      </a:pPr>
                      <a:r>
                        <a:rPr lang="es-PA" sz="1800" kern="1200" dirty="0">
                          <a:effectLst/>
                          <a:latin typeface="+mn-lt"/>
                        </a:rPr>
                        <a:t>Flujo de calor sensible</a:t>
                      </a:r>
                      <a:endParaRPr lang="es-PA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+mn-lt"/>
                        </a:rPr>
                        <a:t>Cuantitativa</a:t>
                      </a:r>
                      <a:endParaRPr lang="es-PA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  <a:spcAft>
                          <a:spcPts val="0"/>
                        </a:spcAft>
                      </a:pPr>
                      <a:r>
                        <a:rPr lang="es-ES" sz="1800" kern="1200" dirty="0">
                          <a:effectLst/>
                          <a:latin typeface="+mn-lt"/>
                        </a:rPr>
                        <a:t>W/m</a:t>
                      </a:r>
                      <a:r>
                        <a:rPr lang="es-ES" sz="1800" kern="1200" baseline="30000" dirty="0">
                          <a:effectLst/>
                          <a:latin typeface="+mn-lt"/>
                        </a:rPr>
                        <a:t>2</a:t>
                      </a:r>
                      <a:endParaRPr lang="es-PA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797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 smtClean="0">
                          <a:effectLst/>
                          <a:latin typeface="+mn-lt"/>
                          <a:ea typeface="Times New Roman"/>
                          <a:cs typeface="Arial"/>
                        </a:rPr>
                        <a:t>*SP</a:t>
                      </a:r>
                      <a:r>
                        <a:rPr lang="es-ES" sz="1800" baseline="-25000" dirty="0" smtClean="0">
                          <a:effectLst/>
                          <a:latin typeface="+mn-lt"/>
                          <a:ea typeface="Times New Roman"/>
                          <a:cs typeface="Arial"/>
                        </a:rPr>
                        <a:t>1</a:t>
                      </a:r>
                      <a:endParaRPr lang="es-PA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 err="1">
                          <a:effectLst/>
                          <a:latin typeface="+mn-lt"/>
                          <a:ea typeface="Times New Roman"/>
                          <a:cs typeface="Arial"/>
                        </a:rPr>
                        <a:t>Sap</a:t>
                      </a:r>
                      <a:r>
                        <a:rPr lang="es-ES" sz="1800" dirty="0">
                          <a:effectLst/>
                          <a:latin typeface="+mn-lt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s-ES" sz="1800" dirty="0" err="1">
                          <a:effectLst/>
                          <a:latin typeface="+mn-lt"/>
                          <a:ea typeface="Times New Roman"/>
                          <a:cs typeface="Arial"/>
                        </a:rPr>
                        <a:t>Flow</a:t>
                      </a:r>
                      <a:r>
                        <a:rPr lang="es-ES" sz="1800" dirty="0">
                          <a:effectLst/>
                          <a:latin typeface="+mn-lt"/>
                          <a:ea typeface="Times New Roman"/>
                          <a:cs typeface="Arial"/>
                        </a:rPr>
                        <a:t>, flujo de savia del sensor 1 en la parcela 1.</a:t>
                      </a:r>
                      <a:endParaRPr lang="es-PA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+mn-lt"/>
                          <a:ea typeface="Times New Roman"/>
                          <a:cs typeface="Arial"/>
                        </a:rPr>
                        <a:t>Cuantitativa</a:t>
                      </a:r>
                      <a:endParaRPr lang="es-PA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+mn-lt"/>
                          <a:ea typeface="Times New Roman"/>
                          <a:cs typeface="Arial"/>
                        </a:rPr>
                        <a:t>cm</a:t>
                      </a:r>
                      <a:r>
                        <a:rPr lang="es-ES" sz="1800" baseline="30000" dirty="0">
                          <a:effectLst/>
                          <a:latin typeface="+mn-lt"/>
                          <a:ea typeface="Times New Roman"/>
                          <a:cs typeface="Arial"/>
                        </a:rPr>
                        <a:t>3</a:t>
                      </a:r>
                      <a:r>
                        <a:rPr lang="es-ES" sz="1800" dirty="0">
                          <a:effectLst/>
                          <a:latin typeface="+mn-lt"/>
                          <a:ea typeface="Times New Roman"/>
                          <a:cs typeface="Arial"/>
                        </a:rPr>
                        <a:t>/</a:t>
                      </a:r>
                      <a:r>
                        <a:rPr lang="es-ES" sz="1800" dirty="0" err="1">
                          <a:effectLst/>
                          <a:latin typeface="+mn-lt"/>
                          <a:ea typeface="Times New Roman"/>
                          <a:cs typeface="Arial"/>
                        </a:rPr>
                        <a:t>hr</a:t>
                      </a:r>
                      <a:endParaRPr lang="es-PA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3528" y="1052736"/>
            <a:ext cx="2537874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A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Tabla</a:t>
            </a:r>
            <a:r>
              <a:rPr kumimoji="0" lang="es-PA" sz="11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 1</a:t>
            </a:r>
            <a:r>
              <a:rPr kumimoji="0" lang="es-PA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.</a:t>
            </a:r>
            <a:r>
              <a:rPr kumimoji="0" lang="es-PA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 Descripci</a:t>
            </a:r>
            <a:r>
              <a:rPr kumimoji="0" lang="es-PA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ó</a:t>
            </a:r>
            <a:r>
              <a:rPr kumimoji="0" lang="es-PA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n de variables.</a:t>
            </a:r>
            <a:endParaRPr kumimoji="0" lang="es-PA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4908" y="6309448"/>
            <a:ext cx="1843774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A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*Variable</a:t>
            </a:r>
            <a:r>
              <a:rPr kumimoji="0" lang="es-PA" sz="11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 dependiente.</a:t>
            </a:r>
            <a:endParaRPr kumimoji="0" lang="es-PA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388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Taller </a:t>
            </a:r>
            <a:r>
              <a:rPr lang="es-MX" dirty="0" smtClean="0"/>
              <a:t>2</a:t>
            </a:r>
            <a:endParaRPr lang="es-PA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Presente la hipótesis de su investigación.</a:t>
            </a:r>
          </a:p>
          <a:p>
            <a:r>
              <a:rPr lang="es-MX" dirty="0" smtClean="0"/>
              <a:t>Defina las variables que están involucradas en su investigación.</a:t>
            </a:r>
          </a:p>
          <a:p>
            <a:pPr marL="0" indent="0">
              <a:buNone/>
            </a:pPr>
            <a:endParaRPr lang="es-PA" dirty="0"/>
          </a:p>
        </p:txBody>
      </p:sp>
      <p:pic>
        <p:nvPicPr>
          <p:cNvPr id="1026" name="Picture 2" descr="La importancia del análisis de los datos de marketing y vent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429000"/>
            <a:ext cx="4636346" cy="241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684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A" dirty="0" smtClean="0"/>
              <a:t>Próximo Tema</a:t>
            </a:r>
            <a:endParaRPr lang="es-PA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5"/>
          </a:xfrm>
        </p:spPr>
        <p:txBody>
          <a:bodyPr/>
          <a:lstStyle/>
          <a:p>
            <a:pPr marL="0" indent="0" algn="ctr">
              <a:buNone/>
            </a:pPr>
            <a:r>
              <a:rPr lang="es-PA" dirty="0" smtClean="0"/>
              <a:t>El </a:t>
            </a:r>
            <a:r>
              <a:rPr lang="es-PA" dirty="0" smtClean="0"/>
              <a:t>contraste de hipótesis</a:t>
            </a:r>
            <a:endParaRPr lang="es-PA" dirty="0"/>
          </a:p>
        </p:txBody>
      </p:sp>
      <p:pic>
        <p:nvPicPr>
          <p:cNvPr id="6146" name="Picture 2" descr="Preguntas frecuen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24944"/>
            <a:ext cx="619125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96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40807" y="692696"/>
            <a:ext cx="617601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0" spc="-20" dirty="0">
                <a:cs typeface="Gill Sans MT"/>
              </a:rPr>
              <a:t>FORMULACIÓN </a:t>
            </a:r>
            <a:r>
              <a:rPr sz="3600" b="0" dirty="0">
                <a:cs typeface="Gill Sans MT"/>
              </a:rPr>
              <a:t>DE</a:t>
            </a:r>
            <a:r>
              <a:rPr sz="3600" b="0" spc="-35" dirty="0">
                <a:cs typeface="Gill Sans MT"/>
              </a:rPr>
              <a:t> </a:t>
            </a:r>
            <a:r>
              <a:rPr lang="es-PA" sz="3600" spc="-35" dirty="0" smtClean="0">
                <a:cs typeface="Gill Sans MT"/>
              </a:rPr>
              <a:t> </a:t>
            </a:r>
            <a:r>
              <a:rPr sz="3600" b="0" dirty="0" smtClean="0">
                <a:cs typeface="Gill Sans MT"/>
              </a:rPr>
              <a:t>HIPÓTESIS</a:t>
            </a:r>
            <a:endParaRPr sz="3600" dirty="0"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2125" y="2204864"/>
            <a:ext cx="7953375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buClr>
                <a:srgbClr val="3891A7"/>
              </a:buClr>
              <a:buSzPct val="80357"/>
              <a:tabLst>
                <a:tab pos="296545" algn="l"/>
              </a:tabLst>
            </a:pPr>
            <a:r>
              <a:rPr sz="3200" spc="-5" dirty="0">
                <a:cs typeface="Gill Sans MT"/>
              </a:rPr>
              <a:t>Una </a:t>
            </a:r>
            <a:r>
              <a:rPr sz="3200" spc="-25" dirty="0">
                <a:cs typeface="Gill Sans MT"/>
              </a:rPr>
              <a:t>vez </a:t>
            </a:r>
            <a:r>
              <a:rPr sz="3200" spc="-5" dirty="0">
                <a:cs typeface="Gill Sans MT"/>
              </a:rPr>
              <a:t>que el </a:t>
            </a:r>
            <a:r>
              <a:rPr sz="3200" spc="-15" dirty="0">
                <a:cs typeface="Gill Sans MT"/>
              </a:rPr>
              <a:t>problema </a:t>
            </a:r>
            <a:r>
              <a:rPr sz="3200" spc="-5" dirty="0">
                <a:cs typeface="Gill Sans MT"/>
              </a:rPr>
              <a:t>de </a:t>
            </a:r>
            <a:r>
              <a:rPr sz="3200" spc="-15" dirty="0" err="1">
                <a:cs typeface="Gill Sans MT"/>
              </a:rPr>
              <a:t>investigación</a:t>
            </a:r>
            <a:r>
              <a:rPr sz="3200" spc="85" dirty="0">
                <a:cs typeface="Gill Sans MT"/>
              </a:rPr>
              <a:t> </a:t>
            </a:r>
            <a:r>
              <a:rPr sz="3200" dirty="0" err="1" smtClean="0">
                <a:cs typeface="Gill Sans MT"/>
              </a:rPr>
              <a:t>esta</a:t>
            </a:r>
            <a:r>
              <a:rPr lang="es-PA" sz="3200" dirty="0" smtClean="0">
                <a:cs typeface="Gill Sans MT"/>
              </a:rPr>
              <a:t> </a:t>
            </a:r>
            <a:r>
              <a:rPr sz="3200" spc="-5" dirty="0" err="1" smtClean="0">
                <a:cs typeface="Gill Sans MT"/>
              </a:rPr>
              <a:t>definido</a:t>
            </a:r>
            <a:r>
              <a:rPr sz="3200" spc="5" dirty="0" smtClean="0">
                <a:cs typeface="Gill Sans MT"/>
              </a:rPr>
              <a:t> </a:t>
            </a:r>
            <a:r>
              <a:rPr sz="3200" spc="-5" dirty="0">
                <a:cs typeface="Gill Sans MT"/>
              </a:rPr>
              <a:t>y	</a:t>
            </a:r>
            <a:r>
              <a:rPr sz="3200" spc="-20" dirty="0">
                <a:cs typeface="Gill Sans MT"/>
              </a:rPr>
              <a:t>formulado, </a:t>
            </a:r>
            <a:r>
              <a:rPr sz="3200" spc="-5" dirty="0">
                <a:cs typeface="Gill Sans MT"/>
              </a:rPr>
              <a:t>la </a:t>
            </a:r>
            <a:r>
              <a:rPr sz="3200" spc="-20" dirty="0">
                <a:cs typeface="Gill Sans MT"/>
              </a:rPr>
              <a:t>tarea</a:t>
            </a:r>
            <a:r>
              <a:rPr sz="3200" spc="-204" dirty="0">
                <a:cs typeface="Gill Sans MT"/>
              </a:rPr>
              <a:t> </a:t>
            </a:r>
            <a:r>
              <a:rPr sz="3200" spc="-5" dirty="0">
                <a:cs typeface="Gill Sans MT"/>
              </a:rPr>
              <a:t>siguiente</a:t>
            </a:r>
            <a:r>
              <a:rPr sz="3200" spc="-20" dirty="0">
                <a:cs typeface="Gill Sans MT"/>
              </a:rPr>
              <a:t> </a:t>
            </a:r>
            <a:r>
              <a:rPr sz="3200" spc="-5" dirty="0">
                <a:cs typeface="Gill Sans MT"/>
              </a:rPr>
              <a:t>del </a:t>
            </a:r>
            <a:r>
              <a:rPr lang="es-PA" sz="3200" spc="-5" dirty="0" smtClean="0">
                <a:cs typeface="Gill Sans MT"/>
              </a:rPr>
              <a:t> </a:t>
            </a:r>
            <a:r>
              <a:rPr sz="3200" spc="-15" dirty="0" err="1" smtClean="0">
                <a:cs typeface="Gill Sans MT"/>
              </a:rPr>
              <a:t>investigador</a:t>
            </a:r>
            <a:r>
              <a:rPr sz="3200" spc="-15" dirty="0" smtClean="0">
                <a:cs typeface="Gill Sans MT"/>
              </a:rPr>
              <a:t> </a:t>
            </a:r>
            <a:r>
              <a:rPr sz="3200" spc="-5" dirty="0">
                <a:cs typeface="Gill Sans MT"/>
              </a:rPr>
              <a:t>es indagar por sus </a:t>
            </a:r>
            <a:r>
              <a:rPr sz="3200" spc="-10" dirty="0">
                <a:cs typeface="Gill Sans MT"/>
              </a:rPr>
              <a:t>respuestas </a:t>
            </a:r>
            <a:r>
              <a:rPr sz="3200" spc="-5" dirty="0">
                <a:cs typeface="Gill Sans MT"/>
              </a:rPr>
              <a:t>o </a:t>
            </a:r>
            <a:r>
              <a:rPr lang="es-PA" sz="3200" spc="-5" dirty="0" smtClean="0">
                <a:cs typeface="Gill Sans MT"/>
              </a:rPr>
              <a:t> </a:t>
            </a:r>
            <a:r>
              <a:rPr sz="3200" spc="-5" dirty="0" err="1" smtClean="0">
                <a:cs typeface="Gill Sans MT"/>
              </a:rPr>
              <a:t>soluciones</a:t>
            </a:r>
            <a:r>
              <a:rPr sz="3200" spc="-5" dirty="0" smtClean="0">
                <a:cs typeface="Gill Sans MT"/>
              </a:rPr>
              <a:t>.</a:t>
            </a:r>
            <a:endParaRPr sz="3200" dirty="0">
              <a:cs typeface="Gill Sans MT"/>
            </a:endParaRPr>
          </a:p>
        </p:txBody>
      </p:sp>
      <p:pic>
        <p:nvPicPr>
          <p:cNvPr id="1026" name="Picture 2" descr="Cómo generar una hipótesis para un test? | Analítica w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792" y="4365104"/>
            <a:ext cx="3358040" cy="196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28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PA" b="1" dirty="0" smtClean="0"/>
              <a:t>Hipótesis:</a:t>
            </a:r>
          </a:p>
          <a:p>
            <a:pPr marL="0" indent="0">
              <a:buNone/>
            </a:pPr>
            <a:endParaRPr lang="es-PA" b="1" dirty="0" smtClean="0"/>
          </a:p>
          <a:p>
            <a:pPr algn="just"/>
            <a:r>
              <a:rPr lang="es-ES" dirty="0" smtClean="0"/>
              <a:t>Es un </a:t>
            </a:r>
            <a:r>
              <a:rPr lang="es-ES" dirty="0"/>
              <a:t>supuesto o una respuesta tentativa a la pregunta de </a:t>
            </a:r>
            <a:r>
              <a:rPr lang="es-ES" dirty="0" smtClean="0"/>
              <a:t>investigación formulada; </a:t>
            </a:r>
            <a:r>
              <a:rPr lang="es-ES" dirty="0"/>
              <a:t>la forma adecuada de plantearla es como una respuesta directa a la </a:t>
            </a:r>
            <a:r>
              <a:rPr lang="es-ES" dirty="0" smtClean="0"/>
              <a:t>pregunta </a:t>
            </a:r>
            <a:r>
              <a:rPr lang="es-PA" dirty="0" smtClean="0"/>
              <a:t>de </a:t>
            </a:r>
            <a:r>
              <a:rPr lang="es-PA" dirty="0"/>
              <a:t>investigación</a:t>
            </a:r>
            <a:r>
              <a:rPr lang="es-PA" dirty="0" smtClean="0"/>
              <a:t>.</a:t>
            </a:r>
          </a:p>
          <a:p>
            <a:pPr algn="just"/>
            <a:endParaRPr lang="es-PA" dirty="0" smtClean="0"/>
          </a:p>
          <a:p>
            <a:pPr algn="just"/>
            <a:r>
              <a:rPr lang="es-ES" dirty="0" smtClean="0">
                <a:solidFill>
                  <a:schemeClr val="tx2"/>
                </a:solidFill>
              </a:rPr>
              <a:t>Es la </a:t>
            </a:r>
            <a:r>
              <a:rPr lang="es-ES" dirty="0">
                <a:solidFill>
                  <a:schemeClr val="tx2"/>
                </a:solidFill>
              </a:rPr>
              <a:t>suposición de una verdad que aún no se ha establecido, es decir, </a:t>
            </a:r>
            <a:r>
              <a:rPr lang="es-ES" dirty="0" smtClean="0">
                <a:solidFill>
                  <a:schemeClr val="tx2"/>
                </a:solidFill>
              </a:rPr>
              <a:t>una conjetura </a:t>
            </a:r>
            <a:r>
              <a:rPr lang="es-ES" dirty="0">
                <a:solidFill>
                  <a:schemeClr val="tx2"/>
                </a:solidFill>
              </a:rPr>
              <a:t>que se hace sobre la realidad que aún no se conoce y que se ha </a:t>
            </a:r>
            <a:r>
              <a:rPr lang="es-ES" dirty="0" smtClean="0">
                <a:solidFill>
                  <a:schemeClr val="tx2"/>
                </a:solidFill>
              </a:rPr>
              <a:t>formulado precisamente </a:t>
            </a:r>
            <a:r>
              <a:rPr lang="es-ES" dirty="0">
                <a:solidFill>
                  <a:schemeClr val="tx2"/>
                </a:solidFill>
              </a:rPr>
              <a:t>con el objeto de llegar a conocerla</a:t>
            </a:r>
            <a:r>
              <a:rPr lang="es-ES" dirty="0" smtClean="0">
                <a:solidFill>
                  <a:schemeClr val="tx2"/>
                </a:solidFill>
              </a:rPr>
              <a:t>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¿Qué es </a:t>
            </a:r>
            <a:r>
              <a:rPr lang="es-ES" dirty="0"/>
              <a:t>lo que se quiere demostrar o probar?, ¿Qué cosas desconozco que con </a:t>
            </a:r>
            <a:r>
              <a:rPr lang="es-ES" dirty="0" smtClean="0"/>
              <a:t>mi investigación </a:t>
            </a:r>
            <a:r>
              <a:rPr lang="es-ES" dirty="0"/>
              <a:t>llegaré a conocer?, ¿Mi hipótesis ameritará realizar una investigación </a:t>
            </a:r>
            <a:r>
              <a:rPr lang="es-ES" dirty="0" smtClean="0"/>
              <a:t>para demostrarla</a:t>
            </a:r>
            <a:r>
              <a:rPr lang="es-ES" dirty="0"/>
              <a:t>, o es imposible intentar demostrarla?</a:t>
            </a:r>
            <a:endParaRPr lang="es-ES" dirty="0" smtClean="0"/>
          </a:p>
          <a:p>
            <a:pPr algn="just"/>
            <a:endParaRPr lang="es-PA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s-PA" b="1" dirty="0" smtClean="0"/>
              <a:t>Marco </a:t>
            </a:r>
            <a:r>
              <a:rPr lang="es-PA" b="1" dirty="0"/>
              <a:t>teórico</a:t>
            </a:r>
            <a:endParaRPr lang="es-PA" dirty="0"/>
          </a:p>
        </p:txBody>
      </p:sp>
      <p:pic>
        <p:nvPicPr>
          <p:cNvPr id="15362" name="Picture 2" descr="Resultado de imagen para hipotes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572" y="116632"/>
            <a:ext cx="1921396" cy="163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7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/>
          <p:cNvSpPr txBox="1">
            <a:spLocks noGrp="1"/>
          </p:cNvSpPr>
          <p:nvPr>
            <p:ph type="title"/>
          </p:nvPr>
        </p:nvSpPr>
        <p:spPr>
          <a:xfrm>
            <a:off x="1331640" y="797803"/>
            <a:ext cx="617601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0" spc="-20" dirty="0">
                <a:cs typeface="Gill Sans MT"/>
              </a:rPr>
              <a:t>FORMULACIÓN </a:t>
            </a:r>
            <a:r>
              <a:rPr sz="3600" b="0" dirty="0">
                <a:cs typeface="Gill Sans MT"/>
              </a:rPr>
              <a:t>DE</a:t>
            </a:r>
            <a:r>
              <a:rPr sz="3600" b="0" spc="-35" dirty="0">
                <a:cs typeface="Gill Sans MT"/>
              </a:rPr>
              <a:t> </a:t>
            </a:r>
            <a:r>
              <a:rPr lang="es-PA" sz="3600" spc="-35" dirty="0" smtClean="0">
                <a:cs typeface="Gill Sans MT"/>
              </a:rPr>
              <a:t> </a:t>
            </a:r>
            <a:r>
              <a:rPr sz="3600" b="0" dirty="0" smtClean="0">
                <a:cs typeface="Gill Sans MT"/>
              </a:rPr>
              <a:t>HIPÓTESIS</a:t>
            </a:r>
            <a:endParaRPr sz="3600" dirty="0">
              <a:cs typeface="Gill Sans MT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827584" y="2204975"/>
            <a:ext cx="4392488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ctr">
              <a:lnSpc>
                <a:spcPct val="105000"/>
              </a:lnSpc>
              <a:spcBef>
                <a:spcPts val="1470"/>
              </a:spcBef>
              <a:buClr>
                <a:srgbClr val="3891A7"/>
              </a:buClr>
              <a:buSzPct val="79310"/>
              <a:tabLst>
                <a:tab pos="296545" algn="l"/>
              </a:tabLst>
            </a:pPr>
            <a:r>
              <a:rPr lang="es-MX" sz="3200" dirty="0">
                <a:cs typeface="Gill Sans MT"/>
              </a:rPr>
              <a:t>Una hipótesis bien </a:t>
            </a:r>
            <a:r>
              <a:rPr lang="es-MX" sz="3200" spc="-5" dirty="0">
                <a:cs typeface="Gill Sans MT"/>
              </a:rPr>
              <a:t>formulada </a:t>
            </a:r>
            <a:r>
              <a:rPr lang="es-MX" sz="3200" spc="5" dirty="0">
                <a:cs typeface="Gill Sans MT"/>
              </a:rPr>
              <a:t>sirve </a:t>
            </a:r>
            <a:r>
              <a:rPr lang="es-MX" sz="3200" dirty="0">
                <a:cs typeface="Gill Sans MT"/>
              </a:rPr>
              <a:t>de </a:t>
            </a:r>
            <a:r>
              <a:rPr lang="es-MX" sz="3200" spc="-5" dirty="0">
                <a:cs typeface="Gill Sans MT"/>
              </a:rPr>
              <a:t>directriz</a:t>
            </a:r>
            <a:r>
              <a:rPr lang="es-MX" sz="3200" spc="-114" dirty="0">
                <a:cs typeface="Gill Sans MT"/>
              </a:rPr>
              <a:t> </a:t>
            </a:r>
            <a:r>
              <a:rPr lang="es-MX" sz="3200" dirty="0">
                <a:cs typeface="Gill Sans MT"/>
              </a:rPr>
              <a:t>a </a:t>
            </a:r>
            <a:r>
              <a:rPr lang="es-MX" sz="3200" spc="-5" dirty="0" smtClean="0">
                <a:cs typeface="Gill Sans MT"/>
              </a:rPr>
              <a:t>la </a:t>
            </a:r>
            <a:r>
              <a:rPr lang="es-MX" sz="3200" spc="-10" dirty="0">
                <a:cs typeface="Gill Sans MT"/>
              </a:rPr>
              <a:t>investigación </a:t>
            </a:r>
            <a:r>
              <a:rPr lang="es-MX" sz="3200" dirty="0">
                <a:cs typeface="Gill Sans MT"/>
              </a:rPr>
              <a:t>y </a:t>
            </a:r>
            <a:r>
              <a:rPr lang="es-MX" sz="3200" spc="-10" dirty="0">
                <a:cs typeface="Gill Sans MT"/>
              </a:rPr>
              <a:t>luego </a:t>
            </a:r>
            <a:r>
              <a:rPr lang="es-MX" sz="3200" dirty="0">
                <a:cs typeface="Gill Sans MT"/>
              </a:rPr>
              <a:t>de su </a:t>
            </a:r>
            <a:r>
              <a:rPr lang="es-MX" sz="3200" spc="-5" dirty="0">
                <a:cs typeface="Gill Sans MT"/>
              </a:rPr>
              <a:t>comprobación  </a:t>
            </a:r>
            <a:r>
              <a:rPr lang="es-MX" sz="3200" dirty="0">
                <a:cs typeface="Gill Sans MT"/>
              </a:rPr>
              <a:t>genera </a:t>
            </a:r>
            <a:r>
              <a:rPr lang="es-MX" sz="3200" spc="-20" dirty="0">
                <a:cs typeface="Gill Sans MT"/>
              </a:rPr>
              <a:t>nuevos</a:t>
            </a:r>
            <a:r>
              <a:rPr lang="es-MX" sz="3200" spc="-85" dirty="0">
                <a:cs typeface="Gill Sans MT"/>
              </a:rPr>
              <a:t> </a:t>
            </a:r>
            <a:r>
              <a:rPr lang="es-MX" sz="3200" dirty="0">
                <a:cs typeface="Gill Sans MT"/>
              </a:rPr>
              <a:t>conocimientos.</a:t>
            </a:r>
          </a:p>
        </p:txBody>
      </p:sp>
      <p:pic>
        <p:nvPicPr>
          <p:cNvPr id="2050" name="Picture 2" descr="Qué es la Formulación de Hipótesis del Método Científico? - Lifed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7" b="3378"/>
          <a:stretch/>
        </p:blipFill>
        <p:spPr bwMode="auto">
          <a:xfrm>
            <a:off x="5249500" y="1849501"/>
            <a:ext cx="3137545" cy="391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58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14983" y="0"/>
            <a:ext cx="73660" cy="6858000"/>
          </a:xfrm>
          <a:custGeom>
            <a:avLst/>
            <a:gdLst/>
            <a:ahLst/>
            <a:cxnLst/>
            <a:rect l="l" t="t" r="r" b="b"/>
            <a:pathLst>
              <a:path w="73659" h="6858000">
                <a:moveTo>
                  <a:pt x="0" y="6858000"/>
                </a:moveTo>
                <a:lnTo>
                  <a:pt x="73152" y="6858000"/>
                </a:lnTo>
                <a:lnTo>
                  <a:pt x="731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569139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495">
              <a:lnSpc>
                <a:spcPct val="100000"/>
              </a:lnSpc>
            </a:pPr>
            <a:r>
              <a:rPr sz="3600" spc="-60" dirty="0"/>
              <a:t>IMPORTANCIA </a:t>
            </a:r>
            <a:r>
              <a:rPr sz="3600" dirty="0"/>
              <a:t>DE </a:t>
            </a:r>
            <a:r>
              <a:rPr sz="3600" spc="-5" dirty="0"/>
              <a:t>LAS</a:t>
            </a:r>
            <a:r>
              <a:rPr sz="3600" spc="-25" dirty="0"/>
              <a:t> </a:t>
            </a:r>
            <a:r>
              <a:rPr sz="3600" dirty="0"/>
              <a:t>HIPÓTESIS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3528" y="1873250"/>
            <a:ext cx="8424231" cy="378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 algn="just">
              <a:lnSpc>
                <a:spcPct val="100000"/>
              </a:lnSpc>
              <a:buSzPct val="78846"/>
              <a:buFont typeface="Arial" pitchFamily="34" charset="0"/>
              <a:buChar char="•"/>
              <a:tabLst>
                <a:tab pos="296545" algn="l"/>
              </a:tabLst>
            </a:pPr>
            <a:r>
              <a:rPr sz="2600" dirty="0">
                <a:cs typeface="Gill Sans MT"/>
              </a:rPr>
              <a:t>Dan </a:t>
            </a:r>
            <a:r>
              <a:rPr sz="2600" spc="-5" dirty="0">
                <a:cs typeface="Gill Sans MT"/>
              </a:rPr>
              <a:t>dirección </a:t>
            </a:r>
            <a:r>
              <a:rPr sz="2600" dirty="0">
                <a:cs typeface="Gill Sans MT"/>
              </a:rPr>
              <a:t>a </a:t>
            </a:r>
            <a:r>
              <a:rPr sz="2600" spc="-5" dirty="0">
                <a:cs typeface="Gill Sans MT"/>
              </a:rPr>
              <a:t>la </a:t>
            </a:r>
            <a:r>
              <a:rPr sz="2600" spc="-10" dirty="0">
                <a:cs typeface="Gill Sans MT"/>
              </a:rPr>
              <a:t>investigación </a:t>
            </a:r>
            <a:r>
              <a:rPr sz="2600" dirty="0">
                <a:cs typeface="Gill Sans MT"/>
              </a:rPr>
              <a:t>científica, </a:t>
            </a:r>
            <a:r>
              <a:rPr sz="2600" spc="-5" dirty="0">
                <a:cs typeface="Gill Sans MT"/>
              </a:rPr>
              <a:t>le </a:t>
            </a:r>
            <a:r>
              <a:rPr sz="2600" dirty="0" err="1">
                <a:cs typeface="Gill Sans MT"/>
              </a:rPr>
              <a:t>dicen</a:t>
            </a:r>
            <a:r>
              <a:rPr sz="2600" spc="-254" dirty="0">
                <a:cs typeface="Gill Sans MT"/>
              </a:rPr>
              <a:t> </a:t>
            </a:r>
            <a:r>
              <a:rPr sz="2600" dirty="0" smtClean="0">
                <a:cs typeface="Gill Sans MT"/>
              </a:rPr>
              <a:t>al</a:t>
            </a:r>
            <a:r>
              <a:rPr lang="es-PA" sz="2600" dirty="0" smtClean="0">
                <a:cs typeface="Gill Sans MT"/>
              </a:rPr>
              <a:t> </a:t>
            </a:r>
            <a:r>
              <a:rPr sz="2600" spc="-10" dirty="0" err="1" smtClean="0">
                <a:cs typeface="Gill Sans MT"/>
              </a:rPr>
              <a:t>investigador</a:t>
            </a:r>
            <a:r>
              <a:rPr sz="2600" spc="-10" dirty="0" smtClean="0">
                <a:cs typeface="Gill Sans MT"/>
              </a:rPr>
              <a:t> </a:t>
            </a:r>
            <a:r>
              <a:rPr sz="2600" spc="-5" dirty="0">
                <a:cs typeface="Gill Sans MT"/>
              </a:rPr>
              <a:t>lo </a:t>
            </a:r>
            <a:r>
              <a:rPr sz="2600" dirty="0">
                <a:cs typeface="Gill Sans MT"/>
              </a:rPr>
              <a:t>que tiene </a:t>
            </a:r>
            <a:r>
              <a:rPr sz="2600" spc="5" dirty="0">
                <a:cs typeface="Gill Sans MT"/>
              </a:rPr>
              <a:t>que</a:t>
            </a:r>
            <a:r>
              <a:rPr sz="2600" spc="-30" dirty="0">
                <a:cs typeface="Gill Sans MT"/>
              </a:rPr>
              <a:t> </a:t>
            </a:r>
            <a:r>
              <a:rPr sz="2600" spc="-45" dirty="0">
                <a:cs typeface="Gill Sans MT"/>
              </a:rPr>
              <a:t>hacer.</a:t>
            </a:r>
            <a:endParaRPr sz="2600" dirty="0">
              <a:cs typeface="Gill Sans MT"/>
            </a:endParaRPr>
          </a:p>
          <a:p>
            <a:pPr marL="469900" marR="215900" indent="-457200" algn="just">
              <a:lnSpc>
                <a:spcPct val="105000"/>
              </a:lnSpc>
              <a:spcBef>
                <a:spcPts val="1225"/>
              </a:spcBef>
              <a:buSzPct val="78846"/>
              <a:buFont typeface="Arial" pitchFamily="34" charset="0"/>
              <a:buChar char="•"/>
              <a:tabLst>
                <a:tab pos="296545" algn="l"/>
              </a:tabLst>
            </a:pPr>
            <a:r>
              <a:rPr sz="2600" spc="-10" dirty="0">
                <a:cs typeface="Gill Sans MT"/>
              </a:rPr>
              <a:t>Ayudan </a:t>
            </a:r>
            <a:r>
              <a:rPr sz="2600" dirty="0">
                <a:cs typeface="Gill Sans MT"/>
              </a:rPr>
              <a:t>a </a:t>
            </a:r>
            <a:r>
              <a:rPr sz="2600" spc="-5" dirty="0">
                <a:cs typeface="Gill Sans MT"/>
              </a:rPr>
              <a:t>la </a:t>
            </a:r>
            <a:r>
              <a:rPr sz="2600" dirty="0">
                <a:cs typeface="Gill Sans MT"/>
              </a:rPr>
              <a:t>selección, y obtención de datos</a:t>
            </a:r>
            <a:r>
              <a:rPr sz="2600" spc="-290" dirty="0">
                <a:cs typeface="Gill Sans MT"/>
              </a:rPr>
              <a:t> </a:t>
            </a:r>
            <a:r>
              <a:rPr sz="2600" dirty="0" err="1">
                <a:cs typeface="Gill Sans MT"/>
              </a:rPr>
              <a:t>necesarios</a:t>
            </a:r>
            <a:r>
              <a:rPr sz="2600" dirty="0">
                <a:cs typeface="Gill Sans MT"/>
              </a:rPr>
              <a:t> </a:t>
            </a:r>
            <a:r>
              <a:rPr lang="es-PA" sz="2600" dirty="0" smtClean="0">
                <a:cs typeface="Gill Sans MT"/>
              </a:rPr>
              <a:t> </a:t>
            </a:r>
            <a:r>
              <a:rPr sz="2600" dirty="0" err="1" smtClean="0">
                <a:cs typeface="Gill Sans MT"/>
              </a:rPr>
              <a:t>para</a:t>
            </a:r>
            <a:r>
              <a:rPr sz="2600" dirty="0" smtClean="0">
                <a:cs typeface="Gill Sans MT"/>
              </a:rPr>
              <a:t> </a:t>
            </a:r>
            <a:r>
              <a:rPr sz="2600" dirty="0">
                <a:cs typeface="Gill Sans MT"/>
              </a:rPr>
              <a:t>analizar el </a:t>
            </a:r>
            <a:r>
              <a:rPr sz="2600" spc="-10" dirty="0">
                <a:cs typeface="Gill Sans MT"/>
              </a:rPr>
              <a:t>problema </a:t>
            </a:r>
            <a:r>
              <a:rPr sz="2600" dirty="0">
                <a:cs typeface="Gill Sans MT"/>
              </a:rPr>
              <a:t>a </a:t>
            </a:r>
            <a:r>
              <a:rPr sz="2600" spc="-15" dirty="0">
                <a:cs typeface="Gill Sans MT"/>
              </a:rPr>
              <a:t>través </a:t>
            </a:r>
            <a:r>
              <a:rPr sz="2600" dirty="0">
                <a:cs typeface="Gill Sans MT"/>
              </a:rPr>
              <a:t>de </a:t>
            </a:r>
            <a:r>
              <a:rPr sz="2600" dirty="0" err="1">
                <a:cs typeface="Gill Sans MT"/>
              </a:rPr>
              <a:t>supuestos</a:t>
            </a:r>
            <a:r>
              <a:rPr sz="2600" dirty="0">
                <a:cs typeface="Gill Sans MT"/>
              </a:rPr>
              <a:t> </a:t>
            </a:r>
            <a:r>
              <a:rPr lang="es-PA" sz="2600" dirty="0" smtClean="0">
                <a:cs typeface="Gill Sans MT"/>
              </a:rPr>
              <a:t> </a:t>
            </a:r>
            <a:r>
              <a:rPr sz="2600" spc="-5" dirty="0" err="1" smtClean="0">
                <a:cs typeface="Gill Sans MT"/>
              </a:rPr>
              <a:t>formulados</a:t>
            </a:r>
            <a:r>
              <a:rPr sz="2600" spc="-5" dirty="0">
                <a:cs typeface="Gill Sans MT"/>
              </a:rPr>
              <a:t>, </a:t>
            </a:r>
            <a:r>
              <a:rPr sz="2600" dirty="0">
                <a:cs typeface="Gill Sans MT"/>
              </a:rPr>
              <a:t>orientando </a:t>
            </a:r>
            <a:r>
              <a:rPr sz="2600" dirty="0" err="1">
                <a:cs typeface="Gill Sans MT"/>
              </a:rPr>
              <a:t>su</a:t>
            </a:r>
            <a:r>
              <a:rPr sz="2600" spc="-330" dirty="0">
                <a:cs typeface="Gill Sans MT"/>
              </a:rPr>
              <a:t> </a:t>
            </a:r>
            <a:r>
              <a:rPr sz="2600" spc="-5" dirty="0" err="1" smtClean="0">
                <a:cs typeface="Gill Sans MT"/>
              </a:rPr>
              <a:t>interpretación</a:t>
            </a:r>
            <a:r>
              <a:rPr lang="es-PA" sz="2600" spc="-5" dirty="0" smtClean="0">
                <a:cs typeface="Gill Sans MT"/>
              </a:rPr>
              <a:t>.</a:t>
            </a:r>
            <a:endParaRPr sz="2600" dirty="0">
              <a:cs typeface="Gill Sans MT"/>
            </a:endParaRPr>
          </a:p>
          <a:p>
            <a:pPr marL="469900" indent="-457200" algn="just">
              <a:lnSpc>
                <a:spcPct val="100000"/>
              </a:lnSpc>
              <a:spcBef>
                <a:spcPts val="1380"/>
              </a:spcBef>
              <a:buSzPct val="78846"/>
              <a:buFont typeface="Arial" pitchFamily="34" charset="0"/>
              <a:buChar char="•"/>
              <a:tabLst>
                <a:tab pos="296545" algn="l"/>
              </a:tabLst>
            </a:pPr>
            <a:r>
              <a:rPr sz="2600" spc="-10" dirty="0">
                <a:cs typeface="Gill Sans MT"/>
              </a:rPr>
              <a:t>Proporcionan </a:t>
            </a:r>
            <a:r>
              <a:rPr sz="2600" dirty="0">
                <a:cs typeface="Gill Sans MT"/>
              </a:rPr>
              <a:t>una base para escoger </a:t>
            </a:r>
            <a:r>
              <a:rPr sz="2600" spc="-5" dirty="0">
                <a:cs typeface="Gill Sans MT"/>
              </a:rPr>
              <a:t>los</a:t>
            </a:r>
            <a:r>
              <a:rPr sz="2600" spc="-40" dirty="0">
                <a:cs typeface="Gill Sans MT"/>
              </a:rPr>
              <a:t> </a:t>
            </a:r>
            <a:r>
              <a:rPr sz="2600" spc="-5" dirty="0" err="1" smtClean="0">
                <a:cs typeface="Gill Sans MT"/>
              </a:rPr>
              <a:t>procedimientos</a:t>
            </a:r>
            <a:r>
              <a:rPr lang="es-PA" sz="2600" dirty="0">
                <a:cs typeface="Gill Sans MT"/>
              </a:rPr>
              <a:t> </a:t>
            </a:r>
            <a:r>
              <a:rPr sz="2600" dirty="0" smtClean="0">
                <a:cs typeface="Gill Sans MT"/>
              </a:rPr>
              <a:t>del </a:t>
            </a:r>
            <a:r>
              <a:rPr sz="2600" dirty="0" err="1">
                <a:cs typeface="Gill Sans MT"/>
              </a:rPr>
              <a:t>análisis</a:t>
            </a:r>
            <a:r>
              <a:rPr sz="2600" spc="-90" dirty="0">
                <a:cs typeface="Gill Sans MT"/>
              </a:rPr>
              <a:t> </a:t>
            </a:r>
            <a:r>
              <a:rPr sz="2600" dirty="0" err="1" smtClean="0">
                <a:cs typeface="Gill Sans MT"/>
              </a:rPr>
              <a:t>estadístico</a:t>
            </a:r>
            <a:r>
              <a:rPr lang="es-PA" sz="2600" dirty="0" smtClean="0">
                <a:cs typeface="Gill Sans MT"/>
              </a:rPr>
              <a:t>.</a:t>
            </a:r>
            <a:endParaRPr sz="2600" dirty="0">
              <a:cs typeface="Gill Sans MT"/>
            </a:endParaRPr>
          </a:p>
          <a:p>
            <a:pPr marL="469900" indent="-457200" algn="just">
              <a:lnSpc>
                <a:spcPct val="100000"/>
              </a:lnSpc>
              <a:spcBef>
                <a:spcPts val="1380"/>
              </a:spcBef>
              <a:buSzPct val="78846"/>
              <a:buFont typeface="Arial" pitchFamily="34" charset="0"/>
              <a:buChar char="•"/>
              <a:tabLst>
                <a:tab pos="296545" algn="l"/>
              </a:tabLst>
            </a:pPr>
            <a:r>
              <a:rPr sz="2600" dirty="0">
                <a:cs typeface="Gill Sans MT"/>
              </a:rPr>
              <a:t>Orientar </a:t>
            </a:r>
            <a:r>
              <a:rPr sz="2600" spc="-5" dirty="0">
                <a:cs typeface="Gill Sans MT"/>
              </a:rPr>
              <a:t>la interpretación </a:t>
            </a:r>
            <a:r>
              <a:rPr sz="2600" dirty="0">
                <a:cs typeface="Gill Sans MT"/>
              </a:rPr>
              <a:t>de los</a:t>
            </a:r>
            <a:r>
              <a:rPr sz="2600" spc="-70" dirty="0">
                <a:cs typeface="Gill Sans MT"/>
              </a:rPr>
              <a:t> </a:t>
            </a:r>
            <a:r>
              <a:rPr sz="2600" dirty="0" err="1" smtClean="0">
                <a:cs typeface="Gill Sans MT"/>
              </a:rPr>
              <a:t>datos</a:t>
            </a:r>
            <a:r>
              <a:rPr lang="es-PA" sz="2600" dirty="0" smtClean="0">
                <a:cs typeface="Gill Sans MT"/>
              </a:rPr>
              <a:t>.</a:t>
            </a:r>
            <a:endParaRPr sz="2600" dirty="0">
              <a:cs typeface="Gill Sans MT"/>
            </a:endParaRPr>
          </a:p>
        </p:txBody>
      </p:sp>
      <p:pic>
        <p:nvPicPr>
          <p:cNvPr id="3076" name="Picture 4" descr="El arte de ser alguien auténtico: 3 pasos a seguir para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495" y="4604199"/>
            <a:ext cx="1670264" cy="201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237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14983" y="0"/>
            <a:ext cx="73660" cy="6858000"/>
          </a:xfrm>
          <a:custGeom>
            <a:avLst/>
            <a:gdLst/>
            <a:ahLst/>
            <a:cxnLst/>
            <a:rect l="l" t="t" r="r" b="b"/>
            <a:pathLst>
              <a:path w="73659" h="6858000">
                <a:moveTo>
                  <a:pt x="0" y="6858000"/>
                </a:moveTo>
                <a:lnTo>
                  <a:pt x="73152" y="6858000"/>
                </a:lnTo>
                <a:lnTo>
                  <a:pt x="731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2486" y="476672"/>
            <a:ext cx="6611620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/>
              <a:t>FUNCIONES DE </a:t>
            </a:r>
            <a:r>
              <a:rPr sz="3200" spc="-5" dirty="0"/>
              <a:t>LAS</a:t>
            </a:r>
            <a:r>
              <a:rPr sz="3200" spc="-65" dirty="0"/>
              <a:t> </a:t>
            </a:r>
            <a:r>
              <a:rPr sz="3200" dirty="0"/>
              <a:t>HIPÓTESIS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67544" y="1268760"/>
            <a:ext cx="8352928" cy="389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buSzPct val="80000"/>
              <a:buFont typeface="Arial" pitchFamily="34" charset="0"/>
              <a:buChar char="•"/>
              <a:tabLst>
                <a:tab pos="296545" algn="l"/>
              </a:tabLst>
            </a:pPr>
            <a:r>
              <a:rPr sz="2500" spc="-10" dirty="0">
                <a:cs typeface="Gill Sans MT"/>
              </a:rPr>
              <a:t>Constituyen </a:t>
            </a:r>
            <a:r>
              <a:rPr sz="2500" spc="-5" dirty="0">
                <a:cs typeface="Gill Sans MT"/>
              </a:rPr>
              <a:t>en un puente </a:t>
            </a:r>
            <a:r>
              <a:rPr sz="2500" spc="-15" dirty="0">
                <a:cs typeface="Gill Sans MT"/>
              </a:rPr>
              <a:t>entre </a:t>
            </a:r>
            <a:r>
              <a:rPr sz="2500" spc="-5" dirty="0">
                <a:cs typeface="Gill Sans MT"/>
              </a:rPr>
              <a:t>la teoría y la</a:t>
            </a:r>
            <a:r>
              <a:rPr sz="2500" spc="295" dirty="0">
                <a:cs typeface="Gill Sans MT"/>
              </a:rPr>
              <a:t> </a:t>
            </a:r>
            <a:r>
              <a:rPr sz="2500" spc="-10" dirty="0" err="1" smtClean="0">
                <a:cs typeface="Gill Sans MT"/>
              </a:rPr>
              <a:t>investigación</a:t>
            </a:r>
            <a:r>
              <a:rPr lang="es-PA" sz="2500" dirty="0">
                <a:cs typeface="Gill Sans MT"/>
              </a:rPr>
              <a:t> </a:t>
            </a:r>
            <a:r>
              <a:rPr sz="2500" dirty="0" err="1" smtClean="0">
                <a:cs typeface="Gill Sans MT"/>
              </a:rPr>
              <a:t>empírica</a:t>
            </a:r>
            <a:r>
              <a:rPr sz="2500" dirty="0">
                <a:cs typeface="Gill Sans MT"/>
              </a:rPr>
              <a:t>.</a:t>
            </a:r>
          </a:p>
          <a:p>
            <a:pPr marL="355600" marR="5080" indent="-342900" algn="just">
              <a:lnSpc>
                <a:spcPct val="105000"/>
              </a:lnSpc>
              <a:spcBef>
                <a:spcPts val="1205"/>
              </a:spcBef>
              <a:buSzPct val="80000"/>
              <a:buFont typeface="Arial" pitchFamily="34" charset="0"/>
              <a:buChar char="•"/>
              <a:tabLst>
                <a:tab pos="296545" algn="l"/>
              </a:tabLst>
            </a:pPr>
            <a:r>
              <a:rPr sz="2500" spc="-5" dirty="0">
                <a:cs typeface="Gill Sans MT"/>
              </a:rPr>
              <a:t>Buscan </a:t>
            </a:r>
            <a:r>
              <a:rPr sz="2500" dirty="0">
                <a:cs typeface="Gill Sans MT"/>
              </a:rPr>
              <a:t>establecer </a:t>
            </a:r>
            <a:r>
              <a:rPr sz="2500" spc="-5" dirty="0">
                <a:cs typeface="Gill Sans MT"/>
              </a:rPr>
              <a:t>relaciones </a:t>
            </a:r>
            <a:r>
              <a:rPr sz="2500" dirty="0">
                <a:cs typeface="Gill Sans MT"/>
              </a:rPr>
              <a:t>significativas </a:t>
            </a:r>
            <a:r>
              <a:rPr sz="2500" spc="-15" dirty="0">
                <a:cs typeface="Gill Sans MT"/>
              </a:rPr>
              <a:t>entre </a:t>
            </a:r>
            <a:r>
              <a:rPr sz="2500" spc="-5" dirty="0">
                <a:cs typeface="Gill Sans MT"/>
              </a:rPr>
              <a:t>fenómenos  y </a:t>
            </a:r>
            <a:r>
              <a:rPr sz="2500" dirty="0">
                <a:cs typeface="Gill Sans MT"/>
              </a:rPr>
              <a:t>variables, </a:t>
            </a:r>
            <a:r>
              <a:rPr sz="2500" spc="-10" dirty="0">
                <a:cs typeface="Gill Sans MT"/>
              </a:rPr>
              <a:t>apoyándose </a:t>
            </a:r>
            <a:r>
              <a:rPr sz="2500" spc="-5" dirty="0">
                <a:cs typeface="Gill Sans MT"/>
              </a:rPr>
              <a:t>en el </a:t>
            </a:r>
            <a:r>
              <a:rPr sz="2500" dirty="0">
                <a:cs typeface="Gill Sans MT"/>
              </a:rPr>
              <a:t>conjunto </a:t>
            </a:r>
            <a:r>
              <a:rPr sz="2500" spc="-5" dirty="0">
                <a:cs typeface="Gill Sans MT"/>
              </a:rPr>
              <a:t>de </a:t>
            </a:r>
            <a:r>
              <a:rPr sz="2500" dirty="0">
                <a:cs typeface="Gill Sans MT"/>
              </a:rPr>
              <a:t>conocimientos  organizados </a:t>
            </a:r>
            <a:r>
              <a:rPr sz="2500" spc="-5" dirty="0">
                <a:cs typeface="Gill Sans MT"/>
              </a:rPr>
              <a:t>y</a:t>
            </a:r>
            <a:r>
              <a:rPr sz="2500" spc="-35" dirty="0">
                <a:cs typeface="Gill Sans MT"/>
              </a:rPr>
              <a:t> </a:t>
            </a:r>
            <a:r>
              <a:rPr sz="2500" spc="-5" dirty="0">
                <a:cs typeface="Gill Sans MT"/>
              </a:rPr>
              <a:t>sistematizados.</a:t>
            </a:r>
            <a:endParaRPr sz="2500" dirty="0">
              <a:cs typeface="Gill Sans MT"/>
            </a:endParaRPr>
          </a:p>
          <a:p>
            <a:pPr marL="355600" marR="302260" indent="-342900" algn="just">
              <a:lnSpc>
                <a:spcPct val="105100"/>
              </a:lnSpc>
              <a:spcBef>
                <a:spcPts val="1190"/>
              </a:spcBef>
              <a:buSzPct val="80000"/>
              <a:buFont typeface="Arial" pitchFamily="34" charset="0"/>
              <a:buChar char="•"/>
              <a:tabLst>
                <a:tab pos="296545" algn="l"/>
              </a:tabLst>
            </a:pPr>
            <a:r>
              <a:rPr sz="2500" spc="-5" dirty="0">
                <a:cs typeface="Gill Sans MT"/>
              </a:rPr>
              <a:t>Las </a:t>
            </a:r>
            <a:r>
              <a:rPr sz="2500" dirty="0">
                <a:cs typeface="Gill Sans MT"/>
              </a:rPr>
              <a:t>hipótesis </a:t>
            </a:r>
            <a:r>
              <a:rPr sz="2500" spc="-10" dirty="0">
                <a:cs typeface="Gill Sans MT"/>
              </a:rPr>
              <a:t>desarrollan </a:t>
            </a:r>
            <a:r>
              <a:rPr sz="2500" spc="-5" dirty="0">
                <a:cs typeface="Gill Sans MT"/>
              </a:rPr>
              <a:t>un papel fundamental en </a:t>
            </a:r>
            <a:r>
              <a:rPr sz="2500" dirty="0">
                <a:cs typeface="Gill Sans MT"/>
              </a:rPr>
              <a:t>la  solución </a:t>
            </a:r>
            <a:r>
              <a:rPr sz="2500" spc="-5" dirty="0">
                <a:cs typeface="Gill Sans MT"/>
              </a:rPr>
              <a:t>de </a:t>
            </a:r>
            <a:r>
              <a:rPr sz="2500" dirty="0">
                <a:cs typeface="Gill Sans MT"/>
              </a:rPr>
              <a:t>contradicciones </a:t>
            </a:r>
            <a:r>
              <a:rPr sz="2500" spc="-5" dirty="0">
                <a:cs typeface="Gill Sans MT"/>
              </a:rPr>
              <a:t>que </a:t>
            </a:r>
            <a:r>
              <a:rPr sz="2500" dirty="0">
                <a:cs typeface="Gill Sans MT"/>
              </a:rPr>
              <a:t>surgen </a:t>
            </a:r>
            <a:r>
              <a:rPr sz="2500" spc="-10" dirty="0">
                <a:cs typeface="Gill Sans MT"/>
              </a:rPr>
              <a:t>entre </a:t>
            </a:r>
            <a:r>
              <a:rPr sz="2500" spc="-5" dirty="0">
                <a:cs typeface="Gill Sans MT"/>
              </a:rPr>
              <a:t>los </a:t>
            </a:r>
            <a:r>
              <a:rPr sz="2500" spc="-20" dirty="0">
                <a:cs typeface="Gill Sans MT"/>
              </a:rPr>
              <a:t>nuevos  </a:t>
            </a:r>
            <a:r>
              <a:rPr sz="2500" spc="-5" dirty="0">
                <a:cs typeface="Gill Sans MT"/>
              </a:rPr>
              <a:t>hechos que se </a:t>
            </a:r>
            <a:r>
              <a:rPr sz="2500" spc="-10" dirty="0">
                <a:cs typeface="Gill Sans MT"/>
              </a:rPr>
              <a:t>descubren </a:t>
            </a:r>
            <a:r>
              <a:rPr sz="2500" spc="-5" dirty="0">
                <a:cs typeface="Gill Sans MT"/>
              </a:rPr>
              <a:t>y las </a:t>
            </a:r>
            <a:r>
              <a:rPr sz="2500" dirty="0">
                <a:cs typeface="Gill Sans MT"/>
              </a:rPr>
              <a:t>viejas </a:t>
            </a:r>
            <a:r>
              <a:rPr sz="2500" spc="-10" dirty="0">
                <a:cs typeface="Gill Sans MT"/>
              </a:rPr>
              <a:t>representaciones  </a:t>
            </a:r>
            <a:r>
              <a:rPr sz="2500" dirty="0">
                <a:cs typeface="Gill Sans MT"/>
              </a:rPr>
              <a:t>teóricas.</a:t>
            </a:r>
          </a:p>
        </p:txBody>
      </p:sp>
      <p:pic>
        <p:nvPicPr>
          <p:cNvPr id="8" name="Picture 2" descr="Resultado de imagen para descriptiv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81" y="4869160"/>
            <a:ext cx="1943525" cy="15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360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 algn="just">
              <a:buAutoNum type="alphaLcParenR"/>
            </a:pPr>
            <a:r>
              <a:rPr lang="es-MX" b="1" u="sng" dirty="0"/>
              <a:t>Hipótesis de una sola variable o hipótesis  </a:t>
            </a:r>
            <a:r>
              <a:rPr lang="es-MX" b="1" u="sng" dirty="0" smtClean="0"/>
              <a:t>descriptivas:</a:t>
            </a:r>
          </a:p>
          <a:p>
            <a:pPr marL="0" indent="0" algn="just">
              <a:buNone/>
            </a:pPr>
            <a:r>
              <a:rPr lang="es-MX" dirty="0" smtClean="0"/>
              <a:t>Se </a:t>
            </a:r>
            <a:r>
              <a:rPr lang="es-MX" dirty="0"/>
              <a:t>caracteriza por describir las  </a:t>
            </a:r>
            <a:r>
              <a:rPr lang="es-MX" dirty="0" smtClean="0"/>
              <a:t>características y cualidades, de </a:t>
            </a:r>
            <a:r>
              <a:rPr lang="es-MX" dirty="0"/>
              <a:t>determinados  fenómenos, pueden ser de carácter cualitativo,  cuantitativo, temporal, espacial.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b="1" dirty="0">
                <a:solidFill>
                  <a:srgbClr val="002060"/>
                </a:solidFill>
              </a:rPr>
              <a:t>Ejemplo:</a:t>
            </a:r>
          </a:p>
          <a:p>
            <a:pPr marL="0" indent="0" algn="just">
              <a:buNone/>
            </a:pPr>
            <a:r>
              <a:rPr lang="es-ES" dirty="0" smtClean="0"/>
              <a:t>Una investigación que estudie la informalidad existente en la construcción de viviendas en  Panamá.</a:t>
            </a:r>
          </a:p>
          <a:p>
            <a:pPr marL="0" indent="0" algn="just">
              <a:buNone/>
            </a:pPr>
            <a:endParaRPr lang="es-ES" dirty="0" smtClean="0"/>
          </a:p>
          <a:p>
            <a:pPr marL="0" indent="0" algn="just">
              <a:buNone/>
            </a:pPr>
            <a:r>
              <a:rPr lang="es-ES" b="1" dirty="0" smtClean="0"/>
              <a:t>Hipótesis descriptiva</a:t>
            </a:r>
            <a:r>
              <a:rPr lang="es-ES" dirty="0" smtClean="0"/>
              <a:t>: “La informalidad en la construcción de viviendas en Panamá se inicia por los altos costos </a:t>
            </a:r>
            <a:r>
              <a:rPr lang="es-PA" dirty="0" smtClean="0"/>
              <a:t>que significa obtener una licencia de obra”.</a:t>
            </a:r>
            <a:endParaRPr lang="es-PA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706686"/>
            <a:ext cx="8229600" cy="490066"/>
          </a:xfrm>
        </p:spPr>
        <p:txBody>
          <a:bodyPr>
            <a:normAutofit fontScale="90000"/>
          </a:bodyPr>
          <a:lstStyle/>
          <a:p>
            <a:pPr algn="l"/>
            <a:r>
              <a:rPr lang="es-PA" b="1" dirty="0" smtClean="0"/>
              <a:t>Tipos de Hipótesis:</a:t>
            </a:r>
            <a:br>
              <a:rPr lang="es-PA" b="1" dirty="0" smtClean="0"/>
            </a:br>
            <a:endParaRPr lang="es-PA" dirty="0"/>
          </a:p>
        </p:txBody>
      </p:sp>
      <p:pic>
        <p:nvPicPr>
          <p:cNvPr id="6" name="Picture 2" descr="Resultado de imagen para descripti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88640"/>
            <a:ext cx="2195736" cy="139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7780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s-ES" b="1" dirty="0"/>
              <a:t>b</a:t>
            </a:r>
            <a:r>
              <a:rPr lang="es-ES" b="1" dirty="0" smtClean="0"/>
              <a:t>) </a:t>
            </a:r>
            <a:r>
              <a:rPr lang="es-ES" b="1" u="sng" dirty="0" smtClean="0"/>
              <a:t>Hipótesis causal</a:t>
            </a:r>
            <a:r>
              <a:rPr lang="es-ES" b="1" dirty="0"/>
              <a:t>: </a:t>
            </a:r>
            <a:r>
              <a:rPr lang="es-ES" dirty="0"/>
              <a:t>Cuando en la hipótesis se relaciona dos o más variables pudiendo </a:t>
            </a:r>
            <a:r>
              <a:rPr lang="es-ES" dirty="0" smtClean="0"/>
              <a:t>atribuirse entre </a:t>
            </a:r>
            <a:r>
              <a:rPr lang="es-ES" dirty="0"/>
              <a:t>ellas una relación de </a:t>
            </a:r>
            <a:r>
              <a:rPr lang="es-ES" dirty="0" smtClean="0"/>
              <a:t>causa-efecto </a:t>
            </a:r>
            <a:r>
              <a:rPr lang="es-ES" dirty="0"/>
              <a:t>directa, existiendo una </a:t>
            </a:r>
            <a:r>
              <a:rPr lang="es-ES" u="sng" dirty="0"/>
              <a:t>variable </a:t>
            </a:r>
            <a:r>
              <a:rPr lang="es-ES" u="sng" dirty="0" smtClean="0"/>
              <a:t>dependiente </a:t>
            </a:r>
            <a:r>
              <a:rPr lang="es-ES" dirty="0" smtClean="0"/>
              <a:t>(efecto</a:t>
            </a:r>
            <a:r>
              <a:rPr lang="es-ES" dirty="0"/>
              <a:t>) y una </a:t>
            </a:r>
            <a:r>
              <a:rPr lang="es-ES" u="sng" dirty="0"/>
              <a:t>variable independiente </a:t>
            </a:r>
            <a:r>
              <a:rPr lang="es-ES" dirty="0"/>
              <a:t>(causa). </a:t>
            </a:r>
            <a:endParaRPr lang="es-ES" dirty="0" smtClean="0"/>
          </a:p>
          <a:p>
            <a:pPr marL="0" indent="0" algn="just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b="1" dirty="0" smtClean="0">
                <a:solidFill>
                  <a:srgbClr val="002060"/>
                </a:solidFill>
              </a:rPr>
              <a:t>Ejemplo:</a:t>
            </a:r>
          </a:p>
          <a:p>
            <a:pPr marL="0" indent="0" algn="just">
              <a:buNone/>
            </a:pPr>
            <a:r>
              <a:rPr lang="es-ES" dirty="0" smtClean="0"/>
              <a:t>Una </a:t>
            </a:r>
            <a:r>
              <a:rPr lang="es-ES" dirty="0"/>
              <a:t>investigación </a:t>
            </a:r>
            <a:r>
              <a:rPr lang="es-ES" dirty="0" smtClean="0"/>
              <a:t>sobre la </a:t>
            </a:r>
            <a:r>
              <a:rPr lang="es-ES" dirty="0"/>
              <a:t>resistencia del concreto podría plantear la siguiente hipótesis</a:t>
            </a:r>
            <a:r>
              <a:rPr lang="es-ES" dirty="0" smtClean="0"/>
              <a:t>:</a:t>
            </a:r>
          </a:p>
          <a:p>
            <a:pPr marL="0" indent="0" algn="just">
              <a:buNone/>
            </a:pPr>
            <a:endParaRPr lang="es-ES" dirty="0"/>
          </a:p>
          <a:p>
            <a:pPr algn="just">
              <a:buFontTx/>
              <a:buChar char="-"/>
            </a:pPr>
            <a:r>
              <a:rPr lang="es-ES" b="1" i="1" dirty="0" smtClean="0"/>
              <a:t>“</a:t>
            </a:r>
            <a:r>
              <a:rPr lang="es-ES" b="1" i="1" dirty="0"/>
              <a:t>La relación agua cemento influye directamente en la resistencia a la compresión </a:t>
            </a:r>
            <a:r>
              <a:rPr lang="es-ES" b="1" i="1" dirty="0" smtClean="0"/>
              <a:t>del </a:t>
            </a:r>
            <a:r>
              <a:rPr lang="es-PA" b="1" i="1" dirty="0" smtClean="0"/>
              <a:t>concreto”.</a:t>
            </a:r>
          </a:p>
          <a:p>
            <a:pPr marL="0" indent="0" algn="just">
              <a:buNone/>
            </a:pPr>
            <a:endParaRPr lang="es-PA" i="1" dirty="0"/>
          </a:p>
          <a:p>
            <a:pPr marL="0" indent="0" algn="just">
              <a:buNone/>
            </a:pPr>
            <a:r>
              <a:rPr lang="es-ES" b="1" i="1" dirty="0">
                <a:solidFill>
                  <a:schemeClr val="tx2"/>
                </a:solidFill>
              </a:rPr>
              <a:t>- “La adición de fibras de acero aumenta la resistencia a la compresión del concreto”</a:t>
            </a:r>
            <a:endParaRPr lang="es-PA" b="1" i="1" dirty="0">
              <a:solidFill>
                <a:schemeClr val="tx2"/>
              </a:solidFill>
            </a:endParaRPr>
          </a:p>
        </p:txBody>
      </p:sp>
      <p:pic>
        <p:nvPicPr>
          <p:cNvPr id="20484" name="Picture 4" descr="Imagen relacionada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9" r="15519" b="12601"/>
          <a:stretch/>
        </p:blipFill>
        <p:spPr bwMode="auto">
          <a:xfrm>
            <a:off x="7435983" y="0"/>
            <a:ext cx="1544559" cy="1458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706686"/>
            <a:ext cx="8229600" cy="490066"/>
          </a:xfrm>
        </p:spPr>
        <p:txBody>
          <a:bodyPr>
            <a:normAutofit fontScale="90000"/>
          </a:bodyPr>
          <a:lstStyle/>
          <a:p>
            <a:pPr algn="l"/>
            <a:r>
              <a:rPr lang="es-PA" b="1" dirty="0" smtClean="0"/>
              <a:t>Tipos de Hipótesis:</a:t>
            </a:r>
            <a:br>
              <a:rPr lang="es-PA" b="1" dirty="0" smtClean="0"/>
            </a:b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5624456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s-ES" b="1" dirty="0"/>
              <a:t>c</a:t>
            </a:r>
            <a:r>
              <a:rPr lang="es-ES" b="1" dirty="0" smtClean="0"/>
              <a:t>) </a:t>
            </a:r>
            <a:r>
              <a:rPr lang="es-ES" b="1" u="sng" dirty="0"/>
              <a:t>Hipótesis </a:t>
            </a:r>
            <a:r>
              <a:rPr lang="es-ES" b="1" u="sng" dirty="0" err="1"/>
              <a:t>Correlacional</a:t>
            </a:r>
            <a:r>
              <a:rPr lang="es-ES" b="1" dirty="0"/>
              <a:t>: </a:t>
            </a:r>
            <a:r>
              <a:rPr lang="es-ES" dirty="0"/>
              <a:t>Es aquella en la cual existe una correlación entre dos </a:t>
            </a:r>
            <a:r>
              <a:rPr lang="es-ES" dirty="0" smtClean="0"/>
              <a:t>variables; tiene </a:t>
            </a:r>
            <a:r>
              <a:rPr lang="es-ES" dirty="0"/>
              <a:t>también una variable dependiente y otra variable independiente. </a:t>
            </a:r>
            <a:endParaRPr lang="es-ES" dirty="0" smtClean="0"/>
          </a:p>
          <a:p>
            <a:pPr marL="0" indent="0" algn="just">
              <a:buNone/>
            </a:pPr>
            <a:r>
              <a:rPr lang="es-ES" dirty="0" smtClean="0"/>
              <a:t>En esta investigación </a:t>
            </a:r>
            <a:r>
              <a:rPr lang="es-ES" dirty="0"/>
              <a:t>se intenta probar que existe una correlación entre dos o más variables, </a:t>
            </a:r>
            <a:r>
              <a:rPr lang="es-ES" dirty="0" smtClean="0"/>
              <a:t>sin embargo </a:t>
            </a:r>
            <a:r>
              <a:rPr lang="es-ES" dirty="0"/>
              <a:t>no necesariamente prueba que una sea causa de la otra. </a:t>
            </a:r>
            <a:endParaRPr lang="es-ES" dirty="0" smtClean="0"/>
          </a:p>
          <a:p>
            <a:pPr marL="0" indent="0" algn="just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b="1" dirty="0" smtClean="0">
                <a:solidFill>
                  <a:srgbClr val="002060"/>
                </a:solidFill>
              </a:rPr>
              <a:t>Ejemplo:</a:t>
            </a:r>
          </a:p>
          <a:p>
            <a:pPr marL="0" indent="0" algn="just">
              <a:buNone/>
            </a:pPr>
            <a:r>
              <a:rPr lang="es-ES" dirty="0" smtClean="0"/>
              <a:t>Una investigación </a:t>
            </a:r>
            <a:r>
              <a:rPr lang="es-ES" dirty="0"/>
              <a:t>que estudie el rendimiento </a:t>
            </a:r>
            <a:r>
              <a:rPr lang="es-ES" dirty="0" smtClean="0"/>
              <a:t>académico </a:t>
            </a:r>
            <a:r>
              <a:rPr lang="es-ES" dirty="0"/>
              <a:t>de los estudiantes </a:t>
            </a:r>
            <a:r>
              <a:rPr lang="es-ES" dirty="0" smtClean="0"/>
              <a:t>de ingeniería </a:t>
            </a:r>
            <a:r>
              <a:rPr lang="es-ES" dirty="0"/>
              <a:t>de las universidades </a:t>
            </a:r>
            <a:r>
              <a:rPr lang="es-ES" dirty="0" smtClean="0"/>
              <a:t>de Panamá.</a:t>
            </a:r>
          </a:p>
          <a:p>
            <a:pPr marL="0" indent="0" algn="just">
              <a:buNone/>
            </a:pPr>
            <a:endParaRPr lang="es-ES" dirty="0" smtClean="0"/>
          </a:p>
          <a:p>
            <a:pPr marL="0" indent="0" algn="just">
              <a:buNone/>
            </a:pPr>
            <a:r>
              <a:rPr lang="es-ES" b="1" dirty="0" smtClean="0"/>
              <a:t>Hipótesis </a:t>
            </a:r>
            <a:r>
              <a:rPr lang="es-ES" b="1" dirty="0" err="1" smtClean="0"/>
              <a:t>Correlacional</a:t>
            </a:r>
            <a:r>
              <a:rPr lang="es-ES" b="1" dirty="0" smtClean="0"/>
              <a:t>: </a:t>
            </a:r>
            <a:r>
              <a:rPr lang="es-ES" i="1" dirty="0" smtClean="0"/>
              <a:t>“El </a:t>
            </a:r>
            <a:r>
              <a:rPr lang="es-ES" i="1" dirty="0"/>
              <a:t>bajo rendimiento académico de los estudiantes de ingeniería en el año 2009 </a:t>
            </a:r>
            <a:r>
              <a:rPr lang="es-ES" i="1" dirty="0" smtClean="0"/>
              <a:t>se debe </a:t>
            </a:r>
            <a:r>
              <a:rPr lang="es-ES" i="1" dirty="0"/>
              <a:t>a la disminución de horas de asistencia a clases</a:t>
            </a:r>
            <a:r>
              <a:rPr lang="es-ES" i="1" dirty="0" smtClean="0"/>
              <a:t>”.</a:t>
            </a:r>
            <a:endParaRPr lang="es-PA" i="1" dirty="0">
              <a:solidFill>
                <a:schemeClr val="tx2"/>
              </a:solidFill>
            </a:endParaRPr>
          </a:p>
        </p:txBody>
      </p:sp>
      <p:pic>
        <p:nvPicPr>
          <p:cNvPr id="19460" name="Picture 4" descr="Resultado de imagen para investigac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16632"/>
            <a:ext cx="2091780" cy="136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706686"/>
            <a:ext cx="8229600" cy="490066"/>
          </a:xfrm>
        </p:spPr>
        <p:txBody>
          <a:bodyPr>
            <a:normAutofit fontScale="90000"/>
          </a:bodyPr>
          <a:lstStyle/>
          <a:p>
            <a:pPr algn="l"/>
            <a:r>
              <a:rPr lang="es-PA" b="1" dirty="0" smtClean="0"/>
              <a:t>Tipos de Hipótesis:</a:t>
            </a:r>
            <a:br>
              <a:rPr lang="es-PA" b="1" dirty="0" smtClean="0"/>
            </a:b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15093702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1322</Words>
  <Application>Microsoft Office PowerPoint</Application>
  <PresentationFormat>Presentación en pantalla (4:3)</PresentationFormat>
  <Paragraphs>166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Tema de Office</vt:lpstr>
      <vt:lpstr>  FORMULACIÓN DE HIPÓTESIS</vt:lpstr>
      <vt:lpstr>FORMULACIÓN DE  HIPÓTESIS</vt:lpstr>
      <vt:lpstr>Marco teórico</vt:lpstr>
      <vt:lpstr>FORMULACIÓN DE  HIPÓTESIS</vt:lpstr>
      <vt:lpstr>IMPORTANCIA DE LAS HIPÓTESIS</vt:lpstr>
      <vt:lpstr>FUNCIONES DE LAS HIPÓTESIS</vt:lpstr>
      <vt:lpstr>Tipos de Hipótesis: </vt:lpstr>
      <vt:lpstr>Tipos de Hipótesis: </vt:lpstr>
      <vt:lpstr>Tipos de Hipótesis: </vt:lpstr>
      <vt:lpstr>Tipos de Hipótesis: </vt:lpstr>
      <vt:lpstr>d) Hipótesis Nula:</vt:lpstr>
      <vt:lpstr>d) Hipótesis Nula:</vt:lpstr>
      <vt:lpstr>ELEMENTOS ESTRUCTURALES DE LAS HIPÓTESIS</vt:lpstr>
      <vt:lpstr>Marco teórico</vt:lpstr>
      <vt:lpstr>Variables: </vt:lpstr>
      <vt:lpstr>Variables: </vt:lpstr>
      <vt:lpstr>Ejemplo-Proyecto FIED21-18</vt:lpstr>
      <vt:lpstr>Taller 2</vt:lpstr>
      <vt:lpstr>Próximo Tema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proceso de la Investigación Cuantitativa</dc:title>
  <dc:creator>Nathalia Tejedor-Flores</dc:creator>
  <cp:lastModifiedBy>Nathalia Tejedor Flores</cp:lastModifiedBy>
  <cp:revision>56</cp:revision>
  <dcterms:created xsi:type="dcterms:W3CDTF">2019-05-30T14:35:16Z</dcterms:created>
  <dcterms:modified xsi:type="dcterms:W3CDTF">2022-01-30T18:56:56Z</dcterms:modified>
</cp:coreProperties>
</file>