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79" r:id="rId2"/>
    <p:sldId id="256" r:id="rId3"/>
    <p:sldId id="259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9" r:id="rId12"/>
  </p:sldIdLst>
  <p:sldSz cx="4610100" cy="3460750"/>
  <p:notesSz cx="4610100" cy="346075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0" d="100"/>
          <a:sy n="220" d="100"/>
        </p:scale>
        <p:origin x="-198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5759" y="1075076"/>
            <a:ext cx="3918585" cy="74181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91515" y="1961092"/>
            <a:ext cx="3227070" cy="88441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0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1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1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3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44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9F1C-EE24-47F4-8F6D-07F3573BC1F6}" type="datetimeFigureOut">
              <a:rPr lang="es-PA" smtClean="0"/>
              <a:t>01/30/2022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247B-80EC-436B-94A3-0BB23702292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7261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765"/>
              </a:lnSpc>
            </a:pPr>
            <a:r>
              <a:rPr lang="es-PA" spc="-30" smtClean="0"/>
              <a:t>Estad´ıstica </a:t>
            </a:r>
            <a:r>
              <a:rPr lang="es-PA" spc="10" smtClean="0"/>
              <a:t>I</a:t>
            </a:r>
            <a:endParaRPr lang="es-PA" spc="1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765"/>
              </a:lnSpc>
            </a:pPr>
            <a:r>
              <a:rPr lang="es-PA" spc="-20" smtClean="0"/>
              <a:t>Tema</a:t>
            </a:r>
            <a:r>
              <a:rPr lang="es-PA" spc="-45" smtClean="0"/>
              <a:t> </a:t>
            </a:r>
            <a:r>
              <a:rPr lang="es-PA" spc="-20" smtClean="0"/>
              <a:t>8</a:t>
            </a:r>
            <a:endParaRPr lang="es-PA" spc="-2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0365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685568" y="69696"/>
            <a:ext cx="522638" cy="149004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6053" y="69696"/>
            <a:ext cx="1492680" cy="149004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765"/>
              </a:lnSpc>
            </a:pPr>
            <a:r>
              <a:rPr lang="es-PA" spc="-30" smtClean="0"/>
              <a:t>Estad´ıstica </a:t>
            </a:r>
            <a:r>
              <a:rPr lang="es-PA" spc="10" smtClean="0"/>
              <a:t>I</a:t>
            </a:r>
            <a:endParaRPr lang="es-PA" spc="1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765"/>
              </a:lnSpc>
            </a:pPr>
            <a:r>
              <a:rPr lang="es-PA" spc="-20" smtClean="0"/>
              <a:t>Tema</a:t>
            </a:r>
            <a:r>
              <a:rPr lang="es-PA" spc="-45" smtClean="0"/>
              <a:t> </a:t>
            </a:r>
            <a:r>
              <a:rPr lang="es-PA" spc="-20" smtClean="0"/>
              <a:t>8</a:t>
            </a:r>
            <a:endParaRPr lang="es-PA" spc="-2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5482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765"/>
              </a:lnSpc>
            </a:pPr>
            <a:r>
              <a:rPr lang="es-PA" spc="-30" smtClean="0"/>
              <a:t>Estad´ıstica </a:t>
            </a:r>
            <a:r>
              <a:rPr lang="es-PA" spc="10" smtClean="0"/>
              <a:t>I</a:t>
            </a:r>
            <a:endParaRPr lang="es-PA" spc="1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765"/>
              </a:lnSpc>
            </a:pPr>
            <a:r>
              <a:rPr lang="es-PA" spc="-20" smtClean="0"/>
              <a:t>Tema</a:t>
            </a:r>
            <a:r>
              <a:rPr lang="es-PA" spc="-45" smtClean="0"/>
              <a:t> </a:t>
            </a:r>
            <a:r>
              <a:rPr lang="es-PA" spc="-20" smtClean="0"/>
              <a:t>8</a:t>
            </a:r>
            <a:endParaRPr lang="es-PA" spc="-2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2540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64167" y="2223853"/>
            <a:ext cx="3918585" cy="687343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64167" y="1466815"/>
            <a:ext cx="3918585" cy="757039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052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6105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9157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2210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5262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8315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136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4420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765"/>
              </a:lnSpc>
            </a:pPr>
            <a:r>
              <a:rPr lang="es-PA" spc="-30" smtClean="0"/>
              <a:t>Estad´ıstica </a:t>
            </a:r>
            <a:r>
              <a:rPr lang="es-PA" spc="10" smtClean="0"/>
              <a:t>I</a:t>
            </a:r>
            <a:endParaRPr lang="es-PA" spc="1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765"/>
              </a:lnSpc>
            </a:pPr>
            <a:r>
              <a:rPr lang="es-PA" spc="-20" smtClean="0"/>
              <a:t>Tema</a:t>
            </a:r>
            <a:r>
              <a:rPr lang="es-PA" spc="-45" smtClean="0"/>
              <a:t> </a:t>
            </a:r>
            <a:r>
              <a:rPr lang="es-PA" spc="-20" smtClean="0"/>
              <a:t>8</a:t>
            </a:r>
            <a:endParaRPr lang="es-PA" spc="-2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7712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16054" y="407761"/>
            <a:ext cx="1007659" cy="115198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200547" y="407761"/>
            <a:ext cx="1007659" cy="115198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765"/>
              </a:lnSpc>
            </a:pPr>
            <a:r>
              <a:rPr lang="es-PA" spc="-30" smtClean="0"/>
              <a:t>Estad´ıstica </a:t>
            </a:r>
            <a:r>
              <a:rPr lang="es-PA" spc="10" smtClean="0"/>
              <a:t>I</a:t>
            </a:r>
            <a:endParaRPr lang="es-PA" spc="10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765"/>
              </a:lnSpc>
            </a:pPr>
            <a:r>
              <a:rPr lang="es-PA" spc="-20" smtClean="0"/>
              <a:t>Tema</a:t>
            </a:r>
            <a:r>
              <a:rPr lang="es-PA" spc="-45" smtClean="0"/>
              <a:t> </a:t>
            </a:r>
            <a:r>
              <a:rPr lang="es-PA" spc="-20" smtClean="0"/>
              <a:t>8</a:t>
            </a:r>
            <a:endParaRPr lang="es-PA" spc="-2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4476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0505" y="138590"/>
            <a:ext cx="4149090" cy="576792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30505" y="774663"/>
            <a:ext cx="2036928" cy="32284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0526" indent="0">
              <a:buNone/>
              <a:defRPr sz="1000" b="1"/>
            </a:lvl2pPr>
            <a:lvl3pPr marL="461051" indent="0">
              <a:buNone/>
              <a:defRPr sz="900" b="1"/>
            </a:lvl3pPr>
            <a:lvl4pPr marL="691577" indent="0">
              <a:buNone/>
              <a:defRPr sz="800" b="1"/>
            </a:lvl4pPr>
            <a:lvl5pPr marL="922103" indent="0">
              <a:buNone/>
              <a:defRPr sz="800" b="1"/>
            </a:lvl5pPr>
            <a:lvl6pPr marL="1152629" indent="0">
              <a:buNone/>
              <a:defRPr sz="800" b="1"/>
            </a:lvl6pPr>
            <a:lvl7pPr marL="1383154" indent="0">
              <a:buNone/>
              <a:defRPr sz="800" b="1"/>
            </a:lvl7pPr>
            <a:lvl8pPr marL="1613680" indent="0">
              <a:buNone/>
              <a:defRPr sz="800" b="1"/>
            </a:lvl8pPr>
            <a:lvl9pPr marL="1844205" indent="0">
              <a:buNone/>
              <a:defRPr sz="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30505" y="1097506"/>
            <a:ext cx="2036928" cy="1993937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2341867" y="774663"/>
            <a:ext cx="2037728" cy="32284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0526" indent="0">
              <a:buNone/>
              <a:defRPr sz="1000" b="1"/>
            </a:lvl2pPr>
            <a:lvl3pPr marL="461051" indent="0">
              <a:buNone/>
              <a:defRPr sz="900" b="1"/>
            </a:lvl3pPr>
            <a:lvl4pPr marL="691577" indent="0">
              <a:buNone/>
              <a:defRPr sz="800" b="1"/>
            </a:lvl4pPr>
            <a:lvl5pPr marL="922103" indent="0">
              <a:buNone/>
              <a:defRPr sz="800" b="1"/>
            </a:lvl5pPr>
            <a:lvl6pPr marL="1152629" indent="0">
              <a:buNone/>
              <a:defRPr sz="800" b="1"/>
            </a:lvl6pPr>
            <a:lvl7pPr marL="1383154" indent="0">
              <a:buNone/>
              <a:defRPr sz="800" b="1"/>
            </a:lvl7pPr>
            <a:lvl8pPr marL="1613680" indent="0">
              <a:buNone/>
              <a:defRPr sz="800" b="1"/>
            </a:lvl8pPr>
            <a:lvl9pPr marL="1844205" indent="0">
              <a:buNone/>
              <a:defRPr sz="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341867" y="1097506"/>
            <a:ext cx="2037728" cy="1993937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765"/>
              </a:lnSpc>
            </a:pPr>
            <a:r>
              <a:rPr lang="es-PA" spc="-30" smtClean="0"/>
              <a:t>Estad´ıstica </a:t>
            </a:r>
            <a:r>
              <a:rPr lang="es-PA" spc="10" smtClean="0"/>
              <a:t>I</a:t>
            </a:r>
            <a:endParaRPr lang="es-PA" spc="10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765"/>
              </a:lnSpc>
            </a:pPr>
            <a:r>
              <a:rPr lang="es-PA" spc="-20" smtClean="0"/>
              <a:t>Tema</a:t>
            </a:r>
            <a:r>
              <a:rPr lang="es-PA" spc="-45" smtClean="0"/>
              <a:t> </a:t>
            </a:r>
            <a:r>
              <a:rPr lang="es-PA" spc="-20" smtClean="0"/>
              <a:t>8</a:t>
            </a:r>
            <a:endParaRPr lang="es-PA" spc="-20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934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765"/>
              </a:lnSpc>
            </a:pPr>
            <a:r>
              <a:rPr lang="es-PA" spc="-30" smtClean="0"/>
              <a:t>Estad´ıstica </a:t>
            </a:r>
            <a:r>
              <a:rPr lang="es-PA" spc="10" smtClean="0"/>
              <a:t>I</a:t>
            </a:r>
            <a:endParaRPr lang="es-PA" spc="1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765"/>
              </a:lnSpc>
            </a:pPr>
            <a:r>
              <a:rPr lang="es-PA" spc="-20" smtClean="0"/>
              <a:t>Tema</a:t>
            </a:r>
            <a:r>
              <a:rPr lang="es-PA" spc="-45" smtClean="0"/>
              <a:t> </a:t>
            </a:r>
            <a:r>
              <a:rPr lang="es-PA" spc="-20" smtClean="0"/>
              <a:t>8</a:t>
            </a:r>
            <a:endParaRPr lang="es-PA" spc="-2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7185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765"/>
              </a:lnSpc>
            </a:pPr>
            <a:r>
              <a:rPr lang="es-PA" spc="-30" smtClean="0"/>
              <a:t>Estad´ıstica </a:t>
            </a:r>
            <a:r>
              <a:rPr lang="es-PA" spc="10" smtClean="0"/>
              <a:t>I</a:t>
            </a:r>
            <a:endParaRPr lang="es-PA" spc="10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765"/>
              </a:lnSpc>
            </a:pPr>
            <a:r>
              <a:rPr lang="es-PA" spc="-20" smtClean="0"/>
              <a:t>Tema</a:t>
            </a:r>
            <a:r>
              <a:rPr lang="es-PA" spc="-45" smtClean="0"/>
              <a:t> </a:t>
            </a:r>
            <a:r>
              <a:rPr lang="es-PA" spc="-20" smtClean="0"/>
              <a:t>8</a:t>
            </a:r>
            <a:endParaRPr lang="es-PA" spc="-2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87045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0506" y="137790"/>
            <a:ext cx="1516691" cy="58640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02421" y="137789"/>
            <a:ext cx="2577174" cy="295365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0506" y="724194"/>
            <a:ext cx="1516691" cy="2367249"/>
          </a:xfrm>
        </p:spPr>
        <p:txBody>
          <a:bodyPr/>
          <a:lstStyle>
            <a:lvl1pPr marL="0" indent="0">
              <a:buNone/>
              <a:defRPr sz="700"/>
            </a:lvl1pPr>
            <a:lvl2pPr marL="230526" indent="0">
              <a:buNone/>
              <a:defRPr sz="600"/>
            </a:lvl2pPr>
            <a:lvl3pPr marL="461051" indent="0">
              <a:buNone/>
              <a:defRPr sz="500"/>
            </a:lvl3pPr>
            <a:lvl4pPr marL="691577" indent="0">
              <a:buNone/>
              <a:defRPr sz="500"/>
            </a:lvl4pPr>
            <a:lvl5pPr marL="922103" indent="0">
              <a:buNone/>
              <a:defRPr sz="500"/>
            </a:lvl5pPr>
            <a:lvl6pPr marL="1152629" indent="0">
              <a:buNone/>
              <a:defRPr sz="500"/>
            </a:lvl6pPr>
            <a:lvl7pPr marL="1383154" indent="0">
              <a:buNone/>
              <a:defRPr sz="500"/>
            </a:lvl7pPr>
            <a:lvl8pPr marL="1613680" indent="0">
              <a:buNone/>
              <a:defRPr sz="500"/>
            </a:lvl8pPr>
            <a:lvl9pPr marL="1844205" indent="0">
              <a:buNone/>
              <a:defRPr sz="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765"/>
              </a:lnSpc>
            </a:pPr>
            <a:r>
              <a:rPr lang="es-PA" spc="-30" smtClean="0"/>
              <a:t>Estad´ıstica </a:t>
            </a:r>
            <a:r>
              <a:rPr lang="es-PA" spc="10" smtClean="0"/>
              <a:t>I</a:t>
            </a:r>
            <a:endParaRPr lang="es-PA" spc="10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765"/>
              </a:lnSpc>
            </a:pPr>
            <a:r>
              <a:rPr lang="es-PA" spc="-20" smtClean="0"/>
              <a:t>Tema</a:t>
            </a:r>
            <a:r>
              <a:rPr lang="es-PA" spc="-45" smtClean="0"/>
              <a:t> </a:t>
            </a:r>
            <a:r>
              <a:rPr lang="es-PA" spc="-20" smtClean="0"/>
              <a:t>8</a:t>
            </a:r>
            <a:endParaRPr lang="es-PA" spc="-2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0823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03612" y="2422525"/>
            <a:ext cx="2766060" cy="285993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903612" y="309224"/>
            <a:ext cx="2766060" cy="2076450"/>
          </a:xfrm>
        </p:spPr>
        <p:txBody>
          <a:bodyPr/>
          <a:lstStyle>
            <a:lvl1pPr marL="0" indent="0">
              <a:buNone/>
              <a:defRPr sz="1600"/>
            </a:lvl1pPr>
            <a:lvl2pPr marL="230526" indent="0">
              <a:buNone/>
              <a:defRPr sz="1400"/>
            </a:lvl2pPr>
            <a:lvl3pPr marL="461051" indent="0">
              <a:buNone/>
              <a:defRPr sz="1200"/>
            </a:lvl3pPr>
            <a:lvl4pPr marL="691577" indent="0">
              <a:buNone/>
              <a:defRPr sz="1000"/>
            </a:lvl4pPr>
            <a:lvl5pPr marL="922103" indent="0">
              <a:buNone/>
              <a:defRPr sz="1000"/>
            </a:lvl5pPr>
            <a:lvl6pPr marL="1152629" indent="0">
              <a:buNone/>
              <a:defRPr sz="1000"/>
            </a:lvl6pPr>
            <a:lvl7pPr marL="1383154" indent="0">
              <a:buNone/>
              <a:defRPr sz="1000"/>
            </a:lvl7pPr>
            <a:lvl8pPr marL="1613680" indent="0">
              <a:buNone/>
              <a:defRPr sz="1000"/>
            </a:lvl8pPr>
            <a:lvl9pPr marL="1844205" indent="0">
              <a:buNone/>
              <a:defRPr sz="1000"/>
            </a:lvl9pPr>
          </a:lstStyle>
          <a:p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03612" y="2708518"/>
            <a:ext cx="2766060" cy="406157"/>
          </a:xfrm>
        </p:spPr>
        <p:txBody>
          <a:bodyPr/>
          <a:lstStyle>
            <a:lvl1pPr marL="0" indent="0">
              <a:buNone/>
              <a:defRPr sz="700"/>
            </a:lvl1pPr>
            <a:lvl2pPr marL="230526" indent="0">
              <a:buNone/>
              <a:defRPr sz="600"/>
            </a:lvl2pPr>
            <a:lvl3pPr marL="461051" indent="0">
              <a:buNone/>
              <a:defRPr sz="500"/>
            </a:lvl3pPr>
            <a:lvl4pPr marL="691577" indent="0">
              <a:buNone/>
              <a:defRPr sz="500"/>
            </a:lvl4pPr>
            <a:lvl5pPr marL="922103" indent="0">
              <a:buNone/>
              <a:defRPr sz="500"/>
            </a:lvl5pPr>
            <a:lvl6pPr marL="1152629" indent="0">
              <a:buNone/>
              <a:defRPr sz="500"/>
            </a:lvl6pPr>
            <a:lvl7pPr marL="1383154" indent="0">
              <a:buNone/>
              <a:defRPr sz="500"/>
            </a:lvl7pPr>
            <a:lvl8pPr marL="1613680" indent="0">
              <a:buNone/>
              <a:defRPr sz="500"/>
            </a:lvl8pPr>
            <a:lvl9pPr marL="1844205" indent="0">
              <a:buNone/>
              <a:defRPr sz="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765"/>
              </a:lnSpc>
            </a:pPr>
            <a:r>
              <a:rPr lang="es-PA" spc="-30" smtClean="0"/>
              <a:t>Estad´ıstica </a:t>
            </a:r>
            <a:r>
              <a:rPr lang="es-PA" spc="10" smtClean="0"/>
              <a:t>I</a:t>
            </a:r>
            <a:endParaRPr lang="es-PA" spc="10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765"/>
              </a:lnSpc>
            </a:pPr>
            <a:r>
              <a:rPr lang="es-PA" spc="-20" smtClean="0"/>
              <a:t>Tema</a:t>
            </a:r>
            <a:r>
              <a:rPr lang="es-PA" spc="-45" smtClean="0"/>
              <a:t> </a:t>
            </a:r>
            <a:r>
              <a:rPr lang="es-PA" spc="-20" smtClean="0"/>
              <a:t>8</a:t>
            </a:r>
            <a:endParaRPr lang="es-PA" spc="-2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4167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30505" y="138590"/>
            <a:ext cx="4149090" cy="576792"/>
          </a:xfrm>
          <a:prstGeom prst="rect">
            <a:avLst/>
          </a:prstGeom>
        </p:spPr>
        <p:txBody>
          <a:bodyPr vert="horz" lIns="46105" tIns="23053" rIns="46105" bIns="23053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30505" y="807510"/>
            <a:ext cx="4149090" cy="2283935"/>
          </a:xfrm>
          <a:prstGeom prst="rect">
            <a:avLst/>
          </a:prstGeom>
        </p:spPr>
        <p:txBody>
          <a:bodyPr vert="horz" lIns="46105" tIns="23053" rIns="46105" bIns="23053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230505" y="3207604"/>
            <a:ext cx="1075690" cy="184253"/>
          </a:xfrm>
          <a:prstGeom prst="rect">
            <a:avLst/>
          </a:prstGeom>
        </p:spPr>
        <p:txBody>
          <a:bodyPr vert="horz" lIns="46105" tIns="23053" rIns="46105" bIns="23053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765"/>
              </a:lnSpc>
            </a:pPr>
            <a:r>
              <a:rPr lang="es-PA" spc="-30" smtClean="0"/>
              <a:t>Estad´ıstica </a:t>
            </a:r>
            <a:r>
              <a:rPr lang="es-PA" spc="10" smtClean="0"/>
              <a:t>I</a:t>
            </a:r>
            <a:endParaRPr lang="es-PA" spc="1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575119" y="3207604"/>
            <a:ext cx="1459865" cy="184253"/>
          </a:xfrm>
          <a:prstGeom prst="rect">
            <a:avLst/>
          </a:prstGeom>
        </p:spPr>
        <p:txBody>
          <a:bodyPr vert="horz" lIns="46105" tIns="23053" rIns="46105" bIns="23053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765"/>
              </a:lnSpc>
            </a:pPr>
            <a:r>
              <a:rPr lang="es-PA" spc="-20" smtClean="0"/>
              <a:t>Tema</a:t>
            </a:r>
            <a:r>
              <a:rPr lang="es-PA" spc="-45" smtClean="0"/>
              <a:t> </a:t>
            </a:r>
            <a:r>
              <a:rPr lang="es-PA" spc="-20" smtClean="0"/>
              <a:t>8</a:t>
            </a:r>
            <a:endParaRPr lang="es-PA" spc="-2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303905" y="3207604"/>
            <a:ext cx="1075690" cy="184253"/>
          </a:xfrm>
          <a:prstGeom prst="rect">
            <a:avLst/>
          </a:prstGeom>
        </p:spPr>
        <p:txBody>
          <a:bodyPr vert="horz" lIns="46105" tIns="23053" rIns="46105" bIns="23053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8920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defTabSz="461051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894" indent="-172894" algn="l" defTabSz="461051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4605" indent="-144079" algn="l" defTabSz="46105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6314" indent="-115263" algn="l" defTabSz="46105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6840" indent="-115263" algn="l" defTabSz="46105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37366" indent="-115263" algn="l" defTabSz="46105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7891" indent="-115263" algn="l" defTabSz="46105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98417" indent="-115263" algn="l" defTabSz="46105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28943" indent="-115263" algn="l" defTabSz="46105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59468" indent="-115263" algn="l" defTabSz="46105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46105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0526" algn="l" defTabSz="46105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1051" algn="l" defTabSz="46105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1577" algn="l" defTabSz="46105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2103" algn="l" defTabSz="46105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629" algn="l" defTabSz="46105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83154" algn="l" defTabSz="46105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13680" algn="l" defTabSz="46105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44205" algn="l" defTabSz="46105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22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8219" y="1501775"/>
            <a:ext cx="3918585" cy="1093977"/>
          </a:xfrm>
        </p:spPr>
        <p:txBody>
          <a:bodyPr>
            <a:normAutofit/>
          </a:bodyPr>
          <a:lstStyle/>
          <a:p>
            <a:r>
              <a:rPr lang="es-ES" dirty="0" smtClean="0"/>
              <a:t>Contraste de Hipótesis</a:t>
            </a:r>
            <a:endParaRPr lang="es-PA" sz="2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14450" y="3025775"/>
            <a:ext cx="3227070" cy="284728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es-ES" b="1" dirty="0" smtClean="0"/>
              <a:t>Dra. </a:t>
            </a:r>
            <a:r>
              <a:rPr lang="es-ES" b="1" dirty="0" err="1" smtClean="0"/>
              <a:t>Nathalia</a:t>
            </a:r>
            <a:r>
              <a:rPr lang="es-ES" b="1" dirty="0" smtClean="0"/>
              <a:t> Tejedor Flores</a:t>
            </a:r>
          </a:p>
          <a:p>
            <a:pPr algn="r"/>
            <a:r>
              <a:rPr lang="es-ES" b="1" dirty="0" smtClean="0"/>
              <a:t>Lunes 31 </a:t>
            </a:r>
            <a:r>
              <a:rPr lang="es-ES" b="1" dirty="0" smtClean="0"/>
              <a:t>de enero 2022</a:t>
            </a:r>
            <a:endParaRPr lang="es-ES" b="1" dirty="0"/>
          </a:p>
          <a:p>
            <a:pPr algn="r"/>
            <a:endParaRPr lang="es-PA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743977" y="282575"/>
            <a:ext cx="3227070" cy="1053784"/>
          </a:xfrm>
          <a:prstGeom prst="rect">
            <a:avLst/>
          </a:prstGeom>
        </p:spPr>
        <p:txBody>
          <a:bodyPr vert="horz" lIns="46113" tIns="23057" rIns="46113" bIns="23057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s-ES" sz="1400" dirty="0" smtClean="0">
                <a:solidFill>
                  <a:schemeClr val="tx1"/>
                </a:solidFill>
              </a:rPr>
              <a:t>Universidad Tecnológica de Panamá</a:t>
            </a:r>
          </a:p>
          <a:p>
            <a:r>
              <a:rPr lang="es-MX" sz="1400" dirty="0">
                <a:solidFill>
                  <a:schemeClr val="tx1"/>
                </a:solidFill>
              </a:rPr>
              <a:t>DIRECCIÓN DE INVESTIGACIÓN</a:t>
            </a:r>
          </a:p>
          <a:p>
            <a:r>
              <a:rPr lang="es-MX" sz="1400" b="1" dirty="0">
                <a:solidFill>
                  <a:schemeClr val="tx1"/>
                </a:solidFill>
              </a:rPr>
              <a:t>Taller estadísticas aplicada al análisis de datos de un proyecto de investigación</a:t>
            </a:r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08" y="95193"/>
            <a:ext cx="785342" cy="77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7756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Pasos para la construcción de un contraste</a:t>
            </a:r>
            <a:endParaRPr lang="es-PA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7650" y="892175"/>
            <a:ext cx="4149090" cy="2283935"/>
          </a:xfrm>
        </p:spPr>
        <p:txBody>
          <a:bodyPr>
            <a:norm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s-MX" sz="1200" dirty="0" smtClean="0"/>
              <a:t>Identificar </a:t>
            </a:r>
            <a:r>
              <a:rPr lang="es-MX" sz="1200" dirty="0"/>
              <a:t>el parámetro de interés (μ → media poblacional</a:t>
            </a:r>
            <a:r>
              <a:rPr lang="es-MX" sz="1200" dirty="0" smtClean="0"/>
              <a:t>).</a:t>
            </a:r>
            <a:endParaRPr lang="es-MX" sz="1200" dirty="0"/>
          </a:p>
          <a:p>
            <a:pPr marL="228600" indent="-228600" algn="just">
              <a:buFont typeface="+mj-lt"/>
              <a:buAutoNum type="arabicPeriod"/>
            </a:pPr>
            <a:r>
              <a:rPr lang="es-MX" sz="1200" dirty="0" smtClean="0"/>
              <a:t>Establecer </a:t>
            </a:r>
            <a:r>
              <a:rPr lang="es-MX" sz="1200" dirty="0"/>
              <a:t>las hipótesis H0 y H1.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200" dirty="0" smtClean="0"/>
              <a:t>Fijar </a:t>
            </a:r>
            <a:r>
              <a:rPr lang="es-MX" sz="1200" dirty="0"/>
              <a:t>un nivel de significación </a:t>
            </a:r>
            <a:r>
              <a:rPr lang="es-MX" sz="1200" dirty="0" smtClean="0"/>
              <a:t>α.</a:t>
            </a:r>
            <a:endParaRPr lang="es-MX" sz="1200" dirty="0"/>
          </a:p>
          <a:p>
            <a:pPr marL="228600" indent="-228600" algn="just">
              <a:buFont typeface="+mj-lt"/>
              <a:buAutoNum type="arabicPeriod"/>
            </a:pPr>
            <a:r>
              <a:rPr lang="es-MX" sz="1200" dirty="0" smtClean="0"/>
              <a:t>Determinar </a:t>
            </a:r>
            <a:r>
              <a:rPr lang="es-MX" sz="1200" dirty="0"/>
              <a:t>el estadístico del contraste (igual que en la construcción del intervalo </a:t>
            </a:r>
            <a:r>
              <a:rPr lang="es-MX" sz="1200" dirty="0" smtClean="0"/>
              <a:t>de </a:t>
            </a:r>
            <a:r>
              <a:rPr lang="es-PA" sz="1200" dirty="0" smtClean="0"/>
              <a:t>confianza).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200" dirty="0" smtClean="0"/>
              <a:t>Establecer </a:t>
            </a:r>
            <a:r>
              <a:rPr lang="es-MX" sz="1200" dirty="0"/>
              <a:t>las regiones de aceptación y </a:t>
            </a:r>
            <a:r>
              <a:rPr lang="es-MX" sz="1200" dirty="0" smtClean="0"/>
              <a:t>rechazo.</a:t>
            </a:r>
            <a:endParaRPr lang="es-MX" sz="1200" dirty="0"/>
          </a:p>
          <a:p>
            <a:pPr marL="228600" indent="-228600" algn="just">
              <a:buFont typeface="+mj-lt"/>
              <a:buAutoNum type="arabicPeriod"/>
            </a:pPr>
            <a:r>
              <a:rPr lang="es-MX" sz="1200" dirty="0" smtClean="0"/>
              <a:t>Calcular </a:t>
            </a:r>
            <a:r>
              <a:rPr lang="es-MX" sz="1200" dirty="0"/>
              <a:t>el valor que toma el estadístico del </a:t>
            </a:r>
            <a:r>
              <a:rPr lang="es-MX" sz="1200" dirty="0" smtClean="0"/>
              <a:t>contraste para </a:t>
            </a:r>
            <a:r>
              <a:rPr lang="es-MX" sz="1200" dirty="0"/>
              <a:t>la muestra seleccionada.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200" dirty="0" smtClean="0"/>
              <a:t>Decidir </a:t>
            </a:r>
            <a:r>
              <a:rPr lang="es-MX" sz="1200" dirty="0"/>
              <a:t>si debe o no rechazarse H0 e interpretar </a:t>
            </a:r>
            <a:r>
              <a:rPr lang="es-MX" sz="1200" dirty="0" smtClean="0"/>
              <a:t>la decisión </a:t>
            </a:r>
            <a:r>
              <a:rPr lang="es-MX" sz="1200" dirty="0"/>
              <a:t>tomada.</a:t>
            </a:r>
            <a:endParaRPr lang="es-PA" sz="1200" dirty="0"/>
          </a:p>
        </p:txBody>
      </p:sp>
    </p:spTree>
    <p:extLst>
      <p:ext uri="{BB962C8B-B14F-4D97-AF65-F5344CB8AC3E}">
        <p14:creationId xmlns:p14="http://schemas.microsoft.com/office/powerpoint/2010/main" val="392175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1450" y="282575"/>
            <a:ext cx="4149090" cy="576792"/>
          </a:xfrm>
        </p:spPr>
        <p:txBody>
          <a:bodyPr>
            <a:normAutofit/>
          </a:bodyPr>
          <a:lstStyle/>
          <a:p>
            <a:r>
              <a:rPr lang="es-PA" dirty="0" smtClean="0"/>
              <a:t>Mañana continuamos </a:t>
            </a:r>
            <a:r>
              <a:rPr lang="es-PA" dirty="0" smtClean="0"/>
              <a:t>con…</a:t>
            </a:r>
            <a:endParaRPr lang="es-PA" dirty="0"/>
          </a:p>
        </p:txBody>
      </p:sp>
      <p:sp>
        <p:nvSpPr>
          <p:cNvPr id="4" name="3 Rectángulo"/>
          <p:cNvSpPr/>
          <p:nvPr/>
        </p:nvSpPr>
        <p:spPr>
          <a:xfrm>
            <a:off x="209550" y="1044575"/>
            <a:ext cx="4191000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200" dirty="0" smtClean="0"/>
              <a:t>Población y muestra</a:t>
            </a:r>
            <a:endParaRPr lang="es-ES" sz="1200" dirty="0"/>
          </a:p>
        </p:txBody>
      </p:sp>
      <p:pic>
        <p:nvPicPr>
          <p:cNvPr id="6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68142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68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21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47650" y="206375"/>
            <a:ext cx="414909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7244" algn="l">
              <a:lnSpc>
                <a:spcPct val="100000"/>
              </a:lnSpc>
            </a:pPr>
            <a:r>
              <a:rPr b="1" spc="-60" dirty="0" err="1" smtClean="0">
                <a:solidFill>
                  <a:srgbClr val="002060"/>
                </a:solidFill>
                <a:cs typeface="Tahoma"/>
              </a:rPr>
              <a:t>Contraste</a:t>
            </a:r>
            <a:r>
              <a:rPr b="1" spc="-60" dirty="0" smtClean="0">
                <a:solidFill>
                  <a:srgbClr val="002060"/>
                </a:solidFill>
                <a:cs typeface="Tahoma"/>
              </a:rPr>
              <a:t> </a:t>
            </a:r>
            <a:r>
              <a:rPr b="1" spc="-90" dirty="0" smtClean="0">
                <a:solidFill>
                  <a:srgbClr val="002060"/>
                </a:solidFill>
                <a:cs typeface="Tahoma"/>
              </a:rPr>
              <a:t>de</a:t>
            </a:r>
            <a:r>
              <a:rPr lang="es-PA" b="1" spc="-90" dirty="0" smtClean="0">
                <a:solidFill>
                  <a:srgbClr val="002060"/>
                </a:solidFill>
                <a:cs typeface="Tahoma"/>
              </a:rPr>
              <a:t> </a:t>
            </a:r>
            <a:r>
              <a:rPr b="1" spc="-80" dirty="0" smtClean="0">
                <a:solidFill>
                  <a:srgbClr val="002060"/>
                </a:solidFill>
                <a:cs typeface="Tahoma"/>
              </a:rPr>
              <a:t>hip</a:t>
            </a:r>
            <a:r>
              <a:rPr lang="es-PA" b="1" spc="-80" dirty="0" smtClean="0">
                <a:solidFill>
                  <a:srgbClr val="002060"/>
                </a:solidFill>
                <a:cs typeface="Tahoma"/>
              </a:rPr>
              <a:t>ó</a:t>
            </a:r>
            <a:r>
              <a:rPr b="1" spc="-80" dirty="0" err="1" smtClean="0">
                <a:solidFill>
                  <a:srgbClr val="002060"/>
                </a:solidFill>
                <a:cs typeface="Tahoma"/>
              </a:rPr>
              <a:t>tesis</a:t>
            </a:r>
            <a:endParaRPr b="1" spc="-80" dirty="0">
              <a:solidFill>
                <a:srgbClr val="002060"/>
              </a:solidFill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2386" y="681151"/>
            <a:ext cx="4160063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0" dirty="0">
                <a:cs typeface="Arial"/>
              </a:rPr>
              <a:t>En </a:t>
            </a:r>
            <a:r>
              <a:rPr sz="1400" spc="-70" dirty="0" err="1">
                <a:cs typeface="Arial"/>
              </a:rPr>
              <a:t>este</a:t>
            </a:r>
            <a:r>
              <a:rPr sz="1400" spc="110" dirty="0">
                <a:cs typeface="Arial"/>
              </a:rPr>
              <a:t> </a:t>
            </a:r>
            <a:r>
              <a:rPr sz="1400" spc="-35" dirty="0" err="1" smtClean="0">
                <a:cs typeface="Arial"/>
              </a:rPr>
              <a:t>tema</a:t>
            </a:r>
            <a:r>
              <a:rPr lang="es-PA" sz="1400" spc="-35" dirty="0" smtClean="0">
                <a:cs typeface="Arial"/>
              </a:rPr>
              <a:t> desarrollaremos conceptos fundamentales</a:t>
            </a:r>
            <a:r>
              <a:rPr sz="1400" spc="-35" dirty="0" smtClean="0">
                <a:cs typeface="Arial"/>
              </a:rPr>
              <a:t>:</a:t>
            </a:r>
            <a:endParaRPr lang="es-PA" sz="1400" spc="-35" dirty="0" smtClean="0">
              <a:cs typeface="Arial"/>
            </a:endParaRPr>
          </a:p>
          <a:p>
            <a:pPr marL="12700">
              <a:lnSpc>
                <a:spcPct val="100000"/>
              </a:lnSpc>
            </a:pPr>
            <a:endParaRPr sz="1400" dirty="0">
              <a:cs typeface="Arial"/>
            </a:endParaRPr>
          </a:p>
          <a:p>
            <a:pPr marL="321945" marR="5080" indent="-171450">
              <a:lnSpc>
                <a:spcPct val="100000"/>
              </a:lnSpc>
              <a:buClr>
                <a:srgbClr val="000000"/>
              </a:buClr>
              <a:buSzPct val="70000"/>
              <a:buFont typeface="Arial" pitchFamily="34" charset="0"/>
              <a:buChar char="•"/>
              <a:tabLst>
                <a:tab pos="266065" algn="l"/>
              </a:tabLst>
            </a:pPr>
            <a:r>
              <a:rPr lang="es-PA" sz="1400" spc="-75" dirty="0">
                <a:solidFill>
                  <a:srgbClr val="002060"/>
                </a:solidFill>
                <a:cs typeface="Arial"/>
              </a:rPr>
              <a:t>H</a:t>
            </a:r>
            <a:r>
              <a:rPr sz="1400" spc="-75" dirty="0" err="1" smtClean="0">
                <a:solidFill>
                  <a:srgbClr val="002060"/>
                </a:solidFill>
                <a:cs typeface="Arial"/>
              </a:rPr>
              <a:t>ip</a:t>
            </a:r>
            <a:r>
              <a:rPr lang="es-PA" sz="1400" spc="-75" dirty="0" smtClean="0">
                <a:solidFill>
                  <a:srgbClr val="002060"/>
                </a:solidFill>
                <a:cs typeface="Arial"/>
              </a:rPr>
              <a:t>ó</a:t>
            </a:r>
            <a:r>
              <a:rPr sz="1400" spc="-75" dirty="0" err="1" smtClean="0">
                <a:solidFill>
                  <a:srgbClr val="002060"/>
                </a:solidFill>
                <a:cs typeface="Arial"/>
              </a:rPr>
              <a:t>tesis</a:t>
            </a:r>
            <a:r>
              <a:rPr sz="1400" spc="-75" dirty="0" smtClean="0">
                <a:solidFill>
                  <a:srgbClr val="002060"/>
                </a:solidFill>
                <a:cs typeface="Arial"/>
              </a:rPr>
              <a:t> </a:t>
            </a:r>
            <a:r>
              <a:rPr sz="1400" spc="-40" dirty="0">
                <a:solidFill>
                  <a:srgbClr val="002060"/>
                </a:solidFill>
                <a:cs typeface="Arial"/>
              </a:rPr>
              <a:t>nula </a:t>
            </a:r>
            <a:r>
              <a:rPr sz="1400" spc="-45" dirty="0">
                <a:solidFill>
                  <a:srgbClr val="002060"/>
                </a:solidFill>
                <a:cs typeface="Arial"/>
              </a:rPr>
              <a:t>y </a:t>
            </a:r>
            <a:r>
              <a:rPr sz="1400" spc="-25" dirty="0" err="1" smtClean="0">
                <a:solidFill>
                  <a:srgbClr val="002060"/>
                </a:solidFill>
                <a:cs typeface="Arial"/>
              </a:rPr>
              <a:t>alternativa</a:t>
            </a:r>
            <a:endParaRPr lang="es-PA" sz="1400" spc="-25" dirty="0" smtClean="0">
              <a:solidFill>
                <a:srgbClr val="002060"/>
              </a:solidFill>
              <a:cs typeface="Arial"/>
            </a:endParaRPr>
          </a:p>
          <a:p>
            <a:pPr marL="150495" marR="5080">
              <a:lnSpc>
                <a:spcPct val="100000"/>
              </a:lnSpc>
              <a:buClr>
                <a:srgbClr val="000000"/>
              </a:buClr>
              <a:buSzPct val="70000"/>
              <a:tabLst>
                <a:tab pos="266065" algn="l"/>
              </a:tabLst>
            </a:pPr>
            <a:endParaRPr lang="es-PA" sz="1400" spc="-55" dirty="0" smtClean="0">
              <a:solidFill>
                <a:srgbClr val="002060"/>
              </a:solidFill>
              <a:cs typeface="Arial"/>
            </a:endParaRPr>
          </a:p>
          <a:p>
            <a:pPr marL="321945" marR="5080" indent="-171450">
              <a:lnSpc>
                <a:spcPct val="100000"/>
              </a:lnSpc>
              <a:buClr>
                <a:srgbClr val="000000"/>
              </a:buClr>
              <a:buSzPct val="70000"/>
              <a:buFont typeface="Arial" pitchFamily="34" charset="0"/>
              <a:buChar char="•"/>
              <a:tabLst>
                <a:tab pos="266065" algn="l"/>
              </a:tabLst>
            </a:pPr>
            <a:r>
              <a:rPr lang="es-PA" sz="1400" spc="-40" dirty="0">
                <a:solidFill>
                  <a:srgbClr val="002060"/>
                </a:solidFill>
                <a:cs typeface="Arial"/>
              </a:rPr>
              <a:t>E</a:t>
            </a:r>
            <a:r>
              <a:rPr sz="1400" spc="-40" dirty="0" err="1" smtClean="0">
                <a:solidFill>
                  <a:srgbClr val="002060"/>
                </a:solidFill>
                <a:cs typeface="Arial"/>
              </a:rPr>
              <a:t>rror</a:t>
            </a:r>
            <a:r>
              <a:rPr sz="1400" spc="-40" dirty="0" smtClean="0">
                <a:solidFill>
                  <a:srgbClr val="002060"/>
                </a:solidFill>
                <a:cs typeface="Arial"/>
              </a:rPr>
              <a:t> </a:t>
            </a:r>
            <a:r>
              <a:rPr sz="1400" spc="-80" dirty="0">
                <a:solidFill>
                  <a:srgbClr val="002060"/>
                </a:solidFill>
                <a:cs typeface="Arial"/>
              </a:rPr>
              <a:t>de  </a:t>
            </a:r>
            <a:r>
              <a:rPr sz="1400" spc="5" dirty="0">
                <a:solidFill>
                  <a:srgbClr val="002060"/>
                </a:solidFill>
                <a:cs typeface="Arial"/>
              </a:rPr>
              <a:t>tipo </a:t>
            </a:r>
            <a:r>
              <a:rPr sz="1400" spc="-5" dirty="0">
                <a:solidFill>
                  <a:srgbClr val="002060"/>
                </a:solidFill>
                <a:cs typeface="Arial"/>
              </a:rPr>
              <a:t>I </a:t>
            </a:r>
            <a:r>
              <a:rPr sz="1400" spc="-45" dirty="0">
                <a:solidFill>
                  <a:srgbClr val="002060"/>
                </a:solidFill>
                <a:cs typeface="Arial"/>
              </a:rPr>
              <a:t>y </a:t>
            </a:r>
            <a:r>
              <a:rPr sz="1400" spc="5" dirty="0" err="1">
                <a:solidFill>
                  <a:srgbClr val="002060"/>
                </a:solidFill>
                <a:cs typeface="Arial"/>
              </a:rPr>
              <a:t>tipo</a:t>
            </a:r>
            <a:r>
              <a:rPr sz="1400" spc="5" dirty="0">
                <a:solidFill>
                  <a:srgbClr val="002060"/>
                </a:solidFill>
                <a:cs typeface="Arial"/>
              </a:rPr>
              <a:t> </a:t>
            </a:r>
            <a:r>
              <a:rPr sz="1400" spc="5" dirty="0" smtClean="0">
                <a:solidFill>
                  <a:srgbClr val="002060"/>
                </a:solidFill>
                <a:cs typeface="Arial"/>
              </a:rPr>
              <a:t>II</a:t>
            </a:r>
            <a:endParaRPr lang="es-PA" sz="1400" spc="5" dirty="0" smtClean="0">
              <a:solidFill>
                <a:srgbClr val="002060"/>
              </a:solidFill>
              <a:cs typeface="Arial"/>
            </a:endParaRPr>
          </a:p>
          <a:p>
            <a:pPr marL="150495" marR="5080">
              <a:lnSpc>
                <a:spcPct val="100000"/>
              </a:lnSpc>
              <a:buClr>
                <a:srgbClr val="000000"/>
              </a:buClr>
              <a:buSzPct val="70000"/>
              <a:tabLst>
                <a:tab pos="266065" algn="l"/>
              </a:tabLst>
            </a:pPr>
            <a:endParaRPr lang="es-PA" sz="1400" spc="5" dirty="0" smtClean="0">
              <a:solidFill>
                <a:srgbClr val="002060"/>
              </a:solidFill>
              <a:cs typeface="Arial"/>
            </a:endParaRPr>
          </a:p>
          <a:p>
            <a:pPr marL="321945" marR="5080" indent="-171450">
              <a:lnSpc>
                <a:spcPct val="100000"/>
              </a:lnSpc>
              <a:buClr>
                <a:srgbClr val="000000"/>
              </a:buClr>
              <a:buSzPct val="70000"/>
              <a:buFont typeface="Arial" pitchFamily="34" charset="0"/>
              <a:buChar char="•"/>
              <a:tabLst>
                <a:tab pos="266065" algn="l"/>
              </a:tabLst>
            </a:pPr>
            <a:r>
              <a:rPr lang="es-MX" sz="1400" dirty="0">
                <a:solidFill>
                  <a:srgbClr val="002060"/>
                </a:solidFill>
              </a:rPr>
              <a:t>Pasos para la construcción </a:t>
            </a:r>
            <a:endParaRPr lang="es-MX" sz="1400" dirty="0" smtClean="0">
              <a:solidFill>
                <a:srgbClr val="002060"/>
              </a:solidFill>
            </a:endParaRPr>
          </a:p>
          <a:p>
            <a:pPr marL="150495" marR="5080">
              <a:lnSpc>
                <a:spcPct val="100000"/>
              </a:lnSpc>
              <a:buClr>
                <a:srgbClr val="000000"/>
              </a:buClr>
              <a:buSzPct val="70000"/>
              <a:tabLst>
                <a:tab pos="266065" algn="l"/>
              </a:tabLst>
            </a:pPr>
            <a:r>
              <a:rPr lang="es-MX" sz="1400" dirty="0">
                <a:solidFill>
                  <a:srgbClr val="002060"/>
                </a:solidFill>
              </a:rPr>
              <a:t> </a:t>
            </a:r>
            <a:r>
              <a:rPr lang="es-MX" sz="1400" dirty="0" smtClean="0">
                <a:solidFill>
                  <a:srgbClr val="002060"/>
                </a:solidFill>
              </a:rPr>
              <a:t>   de </a:t>
            </a:r>
            <a:r>
              <a:rPr lang="es-MX" sz="1400" dirty="0">
                <a:solidFill>
                  <a:srgbClr val="002060"/>
                </a:solidFill>
              </a:rPr>
              <a:t>un contraste</a:t>
            </a:r>
            <a:endParaRPr sz="1400" dirty="0">
              <a:solidFill>
                <a:srgbClr val="002060"/>
              </a:solidFill>
              <a:cs typeface="Arial"/>
            </a:endParaRPr>
          </a:p>
        </p:txBody>
      </p:sp>
      <p:pic>
        <p:nvPicPr>
          <p:cNvPr id="1026" name="Picture 2" descr="Diferencias entre hipótesis y pregunta de investigación – Soolucion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1349375"/>
            <a:ext cx="1828799" cy="117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64287" y="848258"/>
            <a:ext cx="4279469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1450" y="587375"/>
            <a:ext cx="4312463" cy="2816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6995" algn="just">
              <a:lnSpc>
                <a:spcPct val="100000"/>
              </a:lnSpc>
              <a:spcBef>
                <a:spcPts val="245"/>
              </a:spcBef>
            </a:pPr>
            <a:r>
              <a:rPr lang="es-MX" sz="1200" dirty="0">
                <a:cs typeface="Trebuchet MS"/>
              </a:rPr>
              <a:t>Llamamos hipótesis nula, y la representamos por H0, a la hipótesis que se  desea contrastar. Es la hipótesis que se plantea en primer lugar y la hipótesis  que mantendremos a no ser que los datos indiquen su falsedad.</a:t>
            </a:r>
          </a:p>
          <a:p>
            <a:pPr marL="184150" marR="86995" indent="-171450" algn="just">
              <a:lnSpc>
                <a:spcPct val="100000"/>
              </a:lnSpc>
              <a:spcBef>
                <a:spcPts val="245"/>
              </a:spcBef>
              <a:buFont typeface="Arial" pitchFamily="34" charset="0"/>
              <a:buChar char="•"/>
            </a:pPr>
            <a:r>
              <a:rPr lang="es-MX" sz="1200" dirty="0">
                <a:solidFill>
                  <a:srgbClr val="002060"/>
                </a:solidFill>
                <a:cs typeface="Trebuchet MS"/>
              </a:rPr>
              <a:t>Es una idea es similar a la presunción  de inocencia en un juicio.</a:t>
            </a:r>
          </a:p>
          <a:p>
            <a:pPr marL="184150" marR="86995" indent="-171450" algn="just">
              <a:lnSpc>
                <a:spcPct val="100000"/>
              </a:lnSpc>
              <a:spcBef>
                <a:spcPts val="245"/>
              </a:spcBef>
              <a:buFont typeface="Arial" pitchFamily="34" charset="0"/>
              <a:buChar char="•"/>
            </a:pPr>
            <a:r>
              <a:rPr lang="es-MX" sz="1200" dirty="0">
                <a:solidFill>
                  <a:srgbClr val="002060"/>
                </a:solidFill>
                <a:cs typeface="Trebuchet MS"/>
              </a:rPr>
              <a:t>La hipótesis  nula siempre contiene los signos “=”, “≤” o   “≥”.</a:t>
            </a:r>
          </a:p>
          <a:p>
            <a:pPr marL="184150" marR="86995" indent="-171450" algn="just">
              <a:lnSpc>
                <a:spcPct val="100000"/>
              </a:lnSpc>
              <a:spcBef>
                <a:spcPts val="245"/>
              </a:spcBef>
              <a:buFont typeface="Arial" pitchFamily="34" charset="0"/>
              <a:buChar char="•"/>
            </a:pPr>
            <a:r>
              <a:rPr lang="es-MX" sz="1200" dirty="0">
                <a:solidFill>
                  <a:srgbClr val="002060"/>
                </a:solidFill>
                <a:cs typeface="Trebuchet MS"/>
              </a:rPr>
              <a:t>La hipótesis  nula nunca se acepta, se rechaza o no se rechaza.</a:t>
            </a:r>
          </a:p>
          <a:p>
            <a:pPr marL="12700" marR="86995" algn="just">
              <a:lnSpc>
                <a:spcPct val="100000"/>
              </a:lnSpc>
              <a:spcBef>
                <a:spcPts val="245"/>
              </a:spcBef>
            </a:pPr>
            <a:endParaRPr lang="es-MX" sz="1200" dirty="0">
              <a:solidFill>
                <a:srgbClr val="002060"/>
              </a:solidFill>
              <a:cs typeface="Trebuchet MS"/>
            </a:endParaRPr>
          </a:p>
          <a:p>
            <a:pPr marL="12700" marR="86995" algn="just">
              <a:lnSpc>
                <a:spcPct val="100000"/>
              </a:lnSpc>
              <a:spcBef>
                <a:spcPts val="245"/>
              </a:spcBef>
            </a:pPr>
            <a:r>
              <a:rPr lang="es-MX" sz="1200" dirty="0">
                <a:cs typeface="Trebuchet MS"/>
              </a:rPr>
              <a:t>Llamamos hipótesis alternativa, y la representamos por H1, a la negación de la  hipótesis nula.</a:t>
            </a:r>
          </a:p>
          <a:p>
            <a:pPr marL="184150" marR="86995" indent="-171450" algn="just">
              <a:lnSpc>
                <a:spcPct val="100000"/>
              </a:lnSpc>
              <a:spcBef>
                <a:spcPts val="245"/>
              </a:spcBef>
              <a:buFont typeface="Arial" pitchFamily="34" charset="0"/>
              <a:buChar char="•"/>
            </a:pPr>
            <a:r>
              <a:rPr lang="es-MX" sz="1200" dirty="0">
                <a:solidFill>
                  <a:srgbClr val="002060"/>
                </a:solidFill>
                <a:cs typeface="Trebuchet MS"/>
              </a:rPr>
              <a:t>Es generalmente la hipótesis  que se quiere verificar.</a:t>
            </a:r>
          </a:p>
          <a:p>
            <a:pPr marL="184150" marR="86995" indent="-171450" algn="just">
              <a:lnSpc>
                <a:spcPct val="100000"/>
              </a:lnSpc>
              <a:spcBef>
                <a:spcPts val="245"/>
              </a:spcBef>
              <a:buFont typeface="Arial" pitchFamily="34" charset="0"/>
              <a:buChar char="•"/>
            </a:pPr>
            <a:r>
              <a:rPr lang="es-MX" sz="1200" dirty="0">
                <a:solidFill>
                  <a:srgbClr val="002060"/>
                </a:solidFill>
                <a:cs typeface="Trebuchet MS"/>
              </a:rPr>
              <a:t>La hipótesis  alternativa nunca contiene los signos “=”, “≤” o   “≥”.</a:t>
            </a:r>
          </a:p>
          <a:p>
            <a:pPr marL="184150" marR="86995" indent="-171450" algn="just">
              <a:lnSpc>
                <a:spcPct val="100000"/>
              </a:lnSpc>
              <a:spcBef>
                <a:spcPts val="245"/>
              </a:spcBef>
              <a:buFont typeface="Arial" pitchFamily="34" charset="0"/>
              <a:buChar char="•"/>
            </a:pPr>
            <a:r>
              <a:rPr lang="es-MX" sz="1200" dirty="0">
                <a:solidFill>
                  <a:srgbClr val="002060"/>
                </a:solidFill>
                <a:cs typeface="Trebuchet MS"/>
              </a:rPr>
              <a:t>La hipótesis  alternativa puede aceptarse o no aceptarse.</a:t>
            </a:r>
          </a:p>
          <a:p>
            <a:pPr marL="12700" marR="86995" algn="just">
              <a:lnSpc>
                <a:spcPct val="100000"/>
              </a:lnSpc>
              <a:spcBef>
                <a:spcPts val="245"/>
              </a:spcBef>
            </a:pPr>
            <a:endParaRPr sz="1200" dirty="0">
              <a:solidFill>
                <a:srgbClr val="002060"/>
              </a:solidFill>
              <a:cs typeface="Trebuchet MS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857250" y="130175"/>
            <a:ext cx="297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A" dirty="0">
                <a:latin typeface="+mj-lt"/>
              </a:rPr>
              <a:t>Hipótesis nula y </a:t>
            </a:r>
            <a:r>
              <a:rPr lang="es-PA" dirty="0" smtClean="0">
                <a:latin typeface="+mj-lt"/>
              </a:rPr>
              <a:t>alternativa</a:t>
            </a:r>
            <a:endParaRPr lang="es-PA" dirty="0">
              <a:latin typeface="+mj-l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0505" y="62390"/>
            <a:ext cx="4149090" cy="372585"/>
          </a:xfrm>
        </p:spPr>
        <p:txBody>
          <a:bodyPr>
            <a:normAutofit fontScale="90000"/>
          </a:bodyPr>
          <a:lstStyle/>
          <a:p>
            <a:r>
              <a:rPr lang="es-PA" dirty="0" smtClean="0"/>
              <a:t>Ejemplo</a:t>
            </a:r>
            <a:endParaRPr lang="es-PA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7650" y="437040"/>
            <a:ext cx="4149090" cy="22839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200" dirty="0"/>
              <a:t>El fabricante de un determinado tipo de piezas asegura que la resistencia </a:t>
            </a:r>
            <a:r>
              <a:rPr lang="es-MX" sz="1200" dirty="0" smtClean="0"/>
              <a:t>promedio de </a:t>
            </a:r>
            <a:r>
              <a:rPr lang="es-MX" sz="1200" dirty="0"/>
              <a:t>sus piezas es de 5 Newton. </a:t>
            </a:r>
            <a:r>
              <a:rPr lang="es-MX" sz="1200" b="1" dirty="0">
                <a:solidFill>
                  <a:srgbClr val="002060"/>
                </a:solidFill>
              </a:rPr>
              <a:t>¿Podemos desmentir su afirmación</a:t>
            </a:r>
            <a:r>
              <a:rPr lang="es-MX" sz="1200" b="1" dirty="0" smtClean="0">
                <a:solidFill>
                  <a:srgbClr val="002060"/>
                </a:solidFill>
              </a:rPr>
              <a:t>?.</a:t>
            </a:r>
          </a:p>
          <a:p>
            <a:pPr marL="0" indent="0" algn="just">
              <a:buNone/>
            </a:pPr>
            <a:r>
              <a:rPr lang="es-MX" sz="1200" dirty="0"/>
              <a:t>La forma de plantear el contraste del ejemplo es la siguiente:</a:t>
            </a:r>
            <a:endParaRPr lang="es-PA" sz="1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1695450" y="1349374"/>
                <a:ext cx="11553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A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s-PA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s-PA" b="0" i="0" smtClean="0">
                          <a:latin typeface="Cambria Math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μ</m:t>
                      </m:r>
                      <m:r>
                        <a:rPr lang="es-PA" b="0" i="1" smtClean="0">
                          <a:latin typeface="Cambria Math"/>
                          <a:ea typeface="Cambria Math"/>
                        </a:rPr>
                        <m:t>=5</m:t>
                      </m:r>
                    </m:oMath>
                  </m:oMathPara>
                </a14:m>
                <a:endParaRPr lang="es-PA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s-PA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PA">
                          <a:latin typeface="Cambria Math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μ</m:t>
                      </m:r>
                      <m:r>
                        <a:rPr lang="es-PA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s-PA" i="1">
                          <a:latin typeface="Cambria Math"/>
                          <a:ea typeface="Cambria Math"/>
                        </a:rPr>
                        <m:t>5</m:t>
                      </m:r>
                    </m:oMath>
                  </m:oMathPara>
                </a14:m>
                <a:endParaRPr lang="es-PA" dirty="0">
                  <a:ea typeface="Cambria Math"/>
                </a:endParaRPr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450" y="1349374"/>
                <a:ext cx="1155316" cy="646331"/>
              </a:xfrm>
              <a:prstGeom prst="rect">
                <a:avLst/>
              </a:prstGeom>
              <a:blipFill rotWithShape="1">
                <a:blip r:embed="rId2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4 Llamada rectangular"/>
          <p:cNvSpPr/>
          <p:nvPr/>
        </p:nvSpPr>
        <p:spPr>
          <a:xfrm>
            <a:off x="2858621" y="1237449"/>
            <a:ext cx="1234337" cy="436048"/>
          </a:xfrm>
          <a:prstGeom prst="wedgeRectCallout">
            <a:avLst>
              <a:gd name="adj1" fmla="val -57829"/>
              <a:gd name="adj2" fmla="val 2456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6113" tIns="23057" rIns="46113" bIns="23057" rtlCol="0" anchor="ctr"/>
          <a:lstStyle/>
          <a:p>
            <a:pPr algn="ctr"/>
            <a:r>
              <a:rPr lang="es-PA" sz="1200" dirty="0" smtClean="0"/>
              <a:t>Hipótesis nula</a:t>
            </a:r>
          </a:p>
        </p:txBody>
      </p:sp>
      <p:sp>
        <p:nvSpPr>
          <p:cNvPr id="6" name="5 Llamada rectangular"/>
          <p:cNvSpPr/>
          <p:nvPr/>
        </p:nvSpPr>
        <p:spPr>
          <a:xfrm>
            <a:off x="323851" y="1501775"/>
            <a:ext cx="1371600" cy="436048"/>
          </a:xfrm>
          <a:prstGeom prst="wedgeRectCallout">
            <a:avLst>
              <a:gd name="adj1" fmla="val 59084"/>
              <a:gd name="adj2" fmla="val 2456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46113" tIns="23057" rIns="46113" bIns="23057" rtlCol="0" anchor="ctr"/>
          <a:lstStyle/>
          <a:p>
            <a:pPr algn="ctr"/>
            <a:r>
              <a:rPr lang="es-PA" sz="1200" dirty="0" smtClean="0"/>
              <a:t>Hipótesis alternativa</a:t>
            </a:r>
          </a:p>
        </p:txBody>
      </p:sp>
      <p:sp>
        <p:nvSpPr>
          <p:cNvPr id="7" name="6 Llamada rectangular"/>
          <p:cNvSpPr/>
          <p:nvPr/>
        </p:nvSpPr>
        <p:spPr>
          <a:xfrm>
            <a:off x="1619250" y="2111375"/>
            <a:ext cx="2286000" cy="436048"/>
          </a:xfrm>
          <a:prstGeom prst="wedgeRectCallout">
            <a:avLst>
              <a:gd name="adj1" fmla="val -22369"/>
              <a:gd name="adj2" fmla="val -8177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46113" tIns="23057" rIns="46113" bIns="23057" rtlCol="0" anchor="ctr"/>
          <a:lstStyle/>
          <a:p>
            <a:pPr algn="ctr"/>
            <a:r>
              <a:rPr lang="es-MX" sz="1200" dirty="0"/>
              <a:t>donde </a:t>
            </a:r>
            <a:r>
              <a:rPr lang="es-MX" sz="1200" b="1" dirty="0"/>
              <a:t>μ</a:t>
            </a:r>
            <a:r>
              <a:rPr lang="es-MX" sz="1200" dirty="0"/>
              <a:t> representa la resistencia promedio de las piezas.</a:t>
            </a:r>
            <a:endParaRPr lang="es-PA" sz="1200" dirty="0" smtClean="0"/>
          </a:p>
        </p:txBody>
      </p:sp>
      <p:sp>
        <p:nvSpPr>
          <p:cNvPr id="8" name="7 Rectángulo"/>
          <p:cNvSpPr/>
          <p:nvPr/>
        </p:nvSpPr>
        <p:spPr>
          <a:xfrm>
            <a:off x="95248" y="2644775"/>
            <a:ext cx="4419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000" dirty="0"/>
              <a:t>Parece lógico establecer una regla del siguiente tipo: Si para una </a:t>
            </a:r>
            <a:r>
              <a:rPr lang="es-MX" sz="1000" b="1" dirty="0">
                <a:solidFill>
                  <a:srgbClr val="FF0000"/>
                </a:solidFill>
              </a:rPr>
              <a:t>muestra</a:t>
            </a:r>
            <a:r>
              <a:rPr lang="es-MX" sz="1000" dirty="0"/>
              <a:t> de piezas se </a:t>
            </a:r>
            <a:r>
              <a:rPr lang="es-MX" sz="1000" dirty="0" smtClean="0"/>
              <a:t>obtiene una </a:t>
            </a:r>
            <a:r>
              <a:rPr lang="es-MX" sz="1000" dirty="0"/>
              <a:t>resistencia promedio (media aritmética) </a:t>
            </a:r>
            <a:r>
              <a:rPr lang="es-MX" sz="1000" dirty="0" smtClean="0"/>
              <a:t>que difiere </a:t>
            </a:r>
            <a:r>
              <a:rPr lang="es-MX" sz="1000" dirty="0"/>
              <a:t>mucho de 5, entonces concluiremos </a:t>
            </a:r>
            <a:r>
              <a:rPr lang="es-MX" sz="1000" dirty="0" smtClean="0"/>
              <a:t>que el </a:t>
            </a:r>
            <a:r>
              <a:rPr lang="es-MX" sz="1000" dirty="0"/>
              <a:t>fabricante miente; en caso contrario, nos creeremos su afirmación.</a:t>
            </a:r>
            <a:endParaRPr lang="es-PA" sz="1000" dirty="0"/>
          </a:p>
        </p:txBody>
      </p:sp>
    </p:spTree>
    <p:extLst>
      <p:ext uri="{BB962C8B-B14F-4D97-AF65-F5344CB8AC3E}">
        <p14:creationId xmlns:p14="http://schemas.microsoft.com/office/powerpoint/2010/main" val="22384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8746" y="434975"/>
            <a:ext cx="4267994" cy="1219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200" dirty="0"/>
              <a:t>Debemos tener en cuenta que, a la hora de plantear un contraste, siempre existe una </a:t>
            </a:r>
            <a:r>
              <a:rPr lang="es-MX" sz="1200" dirty="0" smtClean="0"/>
              <a:t>hipótesis que </a:t>
            </a:r>
            <a:r>
              <a:rPr lang="es-MX" sz="1200" dirty="0"/>
              <a:t>se supone cierta (hipótesis H0), bien por </a:t>
            </a:r>
            <a:r>
              <a:rPr lang="es-MX" sz="1200" u="sng" dirty="0"/>
              <a:t>experiencias pasadas o bien por interés</a:t>
            </a:r>
            <a:r>
              <a:rPr lang="es-MX" sz="1200" dirty="0"/>
              <a:t>. En </a:t>
            </a:r>
            <a:r>
              <a:rPr lang="es-MX" sz="1200" dirty="0" smtClean="0"/>
              <a:t>el ejemplo </a:t>
            </a:r>
            <a:r>
              <a:rPr lang="es-MX" sz="1200" dirty="0"/>
              <a:t>que estamos manejando, se supone que el fabricante está en lo cierto, es decir, que </a:t>
            </a:r>
            <a:r>
              <a:rPr lang="es-MX" sz="1200" dirty="0" smtClean="0"/>
              <a:t>la resistencia </a:t>
            </a:r>
            <a:r>
              <a:rPr lang="es-MX" sz="1200" dirty="0"/>
              <a:t>promedio de las piezas es μ = 5</a:t>
            </a:r>
            <a:r>
              <a:rPr lang="es-MX" sz="1200" dirty="0" smtClean="0"/>
              <a:t>.</a:t>
            </a: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230505" y="62390"/>
            <a:ext cx="4149090" cy="372585"/>
          </a:xfrm>
        </p:spPr>
        <p:txBody>
          <a:bodyPr>
            <a:normAutofit fontScale="90000"/>
          </a:bodyPr>
          <a:lstStyle/>
          <a:p>
            <a:r>
              <a:rPr lang="es-PA" dirty="0" smtClean="0"/>
              <a:t>Ejemplo</a:t>
            </a:r>
            <a:endParaRPr lang="es-PA" dirty="0"/>
          </a:p>
        </p:txBody>
      </p:sp>
      <p:sp>
        <p:nvSpPr>
          <p:cNvPr id="6" name="5 Rectángulo"/>
          <p:cNvSpPr/>
          <p:nvPr/>
        </p:nvSpPr>
        <p:spPr>
          <a:xfrm>
            <a:off x="128746" y="2111375"/>
            <a:ext cx="251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200" dirty="0"/>
              <a:t>En base a los datos de una </a:t>
            </a:r>
            <a:r>
              <a:rPr lang="es-MX" sz="1200" b="1" dirty="0">
                <a:solidFill>
                  <a:srgbClr val="FF0000"/>
                </a:solidFill>
              </a:rPr>
              <a:t>muestra</a:t>
            </a:r>
            <a:r>
              <a:rPr lang="es-MX" sz="1200" dirty="0"/>
              <a:t>, debemos decidir si aceptamos la hipótesis H0 como verdadera o si por el contrario debe ser rechazada.</a:t>
            </a:r>
            <a:endParaRPr lang="es-PA" sz="1200" dirty="0"/>
          </a:p>
        </p:txBody>
      </p:sp>
      <p:sp>
        <p:nvSpPr>
          <p:cNvPr id="7" name="6 Llamada rectangular"/>
          <p:cNvSpPr/>
          <p:nvPr/>
        </p:nvSpPr>
        <p:spPr>
          <a:xfrm>
            <a:off x="1466850" y="1501775"/>
            <a:ext cx="1828800" cy="537126"/>
          </a:xfrm>
          <a:prstGeom prst="wedgeRectCallout">
            <a:avLst>
              <a:gd name="adj1" fmla="val -18507"/>
              <a:gd name="adj2" fmla="val 6729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46113" tIns="23057" rIns="46113" bIns="23057" rtlCol="0" anchor="ctr"/>
          <a:lstStyle/>
          <a:p>
            <a:pPr algn="ctr"/>
            <a:r>
              <a:rPr lang="es-PA" sz="1050" dirty="0" smtClean="0"/>
              <a:t>En la clase 2 del taller se dará más detalles sobre la muestra</a:t>
            </a:r>
            <a:endParaRPr lang="es-PA" sz="1050" dirty="0" smtClean="0"/>
          </a:p>
        </p:txBody>
      </p:sp>
      <p:pic>
        <p:nvPicPr>
          <p:cNvPr id="1026" name="Picture 2" descr="COMPONENTES DE UNA INVESTIGACIÓN ESTADÍSTI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1" y="2079554"/>
            <a:ext cx="1875652" cy="116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79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1450" y="511175"/>
            <a:ext cx="4267200" cy="77046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sz="1200" dirty="0"/>
              <a:t>Por tanto, la realización de un contraste de hipótesis no consiste en </a:t>
            </a:r>
            <a:r>
              <a:rPr lang="es-MX" sz="1200" dirty="0" smtClean="0"/>
              <a:t>decidir </a:t>
            </a:r>
            <a:r>
              <a:rPr lang="es-MX" sz="1200" dirty="0"/>
              <a:t>cuál de </a:t>
            </a:r>
            <a:r>
              <a:rPr lang="es-MX" sz="1200" dirty="0" smtClean="0"/>
              <a:t>las dos </a:t>
            </a:r>
            <a:r>
              <a:rPr lang="es-MX" sz="1200" dirty="0"/>
              <a:t>hipótesis (H0 ó H1) es más </a:t>
            </a:r>
            <a:r>
              <a:rPr lang="es-MX" sz="1200" dirty="0" smtClean="0"/>
              <a:t>creíble, </a:t>
            </a:r>
            <a:r>
              <a:rPr lang="es-MX" sz="1200" dirty="0"/>
              <a:t>sino en decidir si la </a:t>
            </a:r>
            <a:r>
              <a:rPr lang="es-MX" sz="1200" b="1" dirty="0">
                <a:solidFill>
                  <a:srgbClr val="FF0000"/>
                </a:solidFill>
              </a:rPr>
              <a:t>muestra</a:t>
            </a:r>
            <a:r>
              <a:rPr lang="es-MX" sz="1200" dirty="0"/>
              <a:t> proporciona o no </a:t>
            </a:r>
            <a:r>
              <a:rPr lang="es-MX" sz="1200" dirty="0" smtClean="0"/>
              <a:t>suficiente </a:t>
            </a:r>
            <a:r>
              <a:rPr lang="es-PA" sz="1200" dirty="0" smtClean="0"/>
              <a:t>evidencia </a:t>
            </a:r>
            <a:r>
              <a:rPr lang="es-PA" sz="1200" dirty="0"/>
              <a:t>para descartar H0</a:t>
            </a:r>
            <a:r>
              <a:rPr lang="es-PA" sz="1200" dirty="0" smtClean="0"/>
              <a:t>.</a:t>
            </a:r>
            <a:endParaRPr lang="es-PA" sz="12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30505" y="62390"/>
            <a:ext cx="4149090" cy="372585"/>
          </a:xfrm>
        </p:spPr>
        <p:txBody>
          <a:bodyPr>
            <a:normAutofit fontScale="90000"/>
          </a:bodyPr>
          <a:lstStyle/>
          <a:p>
            <a:r>
              <a:rPr lang="es-PA" dirty="0" smtClean="0"/>
              <a:t>Ejemplo</a:t>
            </a:r>
            <a:endParaRPr lang="es-PA" dirty="0"/>
          </a:p>
        </p:txBody>
      </p:sp>
      <p:sp>
        <p:nvSpPr>
          <p:cNvPr id="5" name="4 Rectángulo"/>
          <p:cNvSpPr/>
          <p:nvPr/>
        </p:nvSpPr>
        <p:spPr>
          <a:xfrm>
            <a:off x="95250" y="1196975"/>
            <a:ext cx="434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200" dirty="0"/>
              <a:t>Como ejemplo ilustrativo que muestra la correcta </a:t>
            </a:r>
            <a:r>
              <a:rPr lang="es-MX" sz="1200" dirty="0" smtClean="0"/>
              <a:t>interpretación </a:t>
            </a:r>
            <a:r>
              <a:rPr lang="es-MX" sz="1200" dirty="0"/>
              <a:t>de un contraste de </a:t>
            </a:r>
            <a:r>
              <a:rPr lang="es-MX" sz="1200" dirty="0" smtClean="0"/>
              <a:t>hipótesis así </a:t>
            </a:r>
            <a:r>
              <a:rPr lang="es-MX" sz="1200" dirty="0"/>
              <a:t>como la diferencia entre las hipótesis H0 y H1, podemos usar el siguiente: En un juicio, ”</a:t>
            </a:r>
            <a:r>
              <a:rPr lang="es-MX" sz="1200" dirty="0" smtClean="0"/>
              <a:t>el acusado </a:t>
            </a:r>
            <a:r>
              <a:rPr lang="es-MX" sz="1200" dirty="0"/>
              <a:t>siempre es inocente salvo que se demuestre lo contrario”:</a:t>
            </a:r>
            <a:endParaRPr lang="es-PA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1162050" y="2111375"/>
                <a:ext cx="2368149" cy="52322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A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A" sz="1400" b="1" i="1" smtClean="0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s-PA" sz="1400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s-PA" sz="1400" b="1" i="0" smtClean="0">
                          <a:latin typeface="Cambria Math"/>
                        </a:rPr>
                        <m:t>:</m:t>
                      </m:r>
                      <m:r>
                        <a:rPr lang="es-PA" sz="1400" b="0" i="1" smtClean="0">
                          <a:latin typeface="Cambria Math"/>
                          <a:ea typeface="Cambria Math"/>
                        </a:rPr>
                        <m:t>𝐸𝑙</m:t>
                      </m:r>
                      <m:r>
                        <a:rPr lang="es-PA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PA" sz="1400" b="0" i="1" smtClean="0">
                          <a:latin typeface="Cambria Math"/>
                          <a:ea typeface="Cambria Math"/>
                        </a:rPr>
                        <m:t>𝑎𝑐𝑢𝑠𝑎𝑑𝑜</m:t>
                      </m:r>
                      <m:r>
                        <a:rPr lang="es-PA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PA" sz="1400" b="0" i="1" smtClean="0">
                          <a:latin typeface="Cambria Math"/>
                          <a:ea typeface="Cambria Math"/>
                        </a:rPr>
                        <m:t>𝑒𝑠</m:t>
                      </m:r>
                      <m:r>
                        <a:rPr lang="es-PA" sz="1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PA" sz="1400" b="0" i="1" smtClean="0">
                          <a:latin typeface="Cambria Math"/>
                          <a:ea typeface="Cambria Math"/>
                        </a:rPr>
                        <m:t>𝑖𝑛𝑜𝑐𝑒𝑛𝑡𝑒</m:t>
                      </m:r>
                    </m:oMath>
                  </m:oMathPara>
                </a14:m>
                <a:endParaRPr lang="es-PA" sz="1400" b="0" i="1" dirty="0" smtClean="0">
                  <a:latin typeface="Cambria Math"/>
                  <a:ea typeface="Cambria Math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A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A" sz="1400" b="1" i="1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s-PA" sz="1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s-PA" sz="1400" b="1">
                          <a:latin typeface="Cambria Math"/>
                        </a:rPr>
                        <m:t>:</m:t>
                      </m:r>
                      <m:r>
                        <a:rPr lang="es-PA" sz="1400" b="0" i="1" smtClean="0">
                          <a:latin typeface="Cambria Math"/>
                        </a:rPr>
                        <m:t>𝐸𝑙</m:t>
                      </m:r>
                      <m:r>
                        <a:rPr lang="es-PA" sz="1400" b="0" i="1" smtClean="0">
                          <a:latin typeface="Cambria Math"/>
                        </a:rPr>
                        <m:t> </m:t>
                      </m:r>
                      <m:r>
                        <a:rPr lang="es-PA" sz="1400" b="0" i="1" smtClean="0">
                          <a:latin typeface="Cambria Math"/>
                        </a:rPr>
                        <m:t>𝑎𝑐𝑢𝑠𝑎𝑑𝑜</m:t>
                      </m:r>
                      <m:r>
                        <a:rPr lang="es-PA" sz="1400" b="0" i="1" smtClean="0">
                          <a:latin typeface="Cambria Math"/>
                        </a:rPr>
                        <m:t> </m:t>
                      </m:r>
                      <m:r>
                        <a:rPr lang="es-PA" sz="1400" b="0" i="1" smtClean="0">
                          <a:latin typeface="Cambria Math"/>
                        </a:rPr>
                        <m:t>𝑒𝑠</m:t>
                      </m:r>
                      <m:r>
                        <a:rPr lang="es-PA" sz="1400" b="0" i="1" smtClean="0">
                          <a:latin typeface="Cambria Math"/>
                        </a:rPr>
                        <m:t> </m:t>
                      </m:r>
                      <m:r>
                        <a:rPr lang="es-PA" sz="1400" b="0" i="1" smtClean="0">
                          <a:latin typeface="Cambria Math"/>
                        </a:rPr>
                        <m:t>𝑐𝑢𝑙𝑝𝑎𝑏𝑙𝑒</m:t>
                      </m:r>
                    </m:oMath>
                  </m:oMathPara>
                </a14:m>
                <a:endParaRPr lang="es-PA" sz="1400" dirty="0">
                  <a:ea typeface="Cambria Math"/>
                </a:endParaRPr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50" y="2111375"/>
                <a:ext cx="2368149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6 Rectángulo"/>
          <p:cNvSpPr/>
          <p:nvPr/>
        </p:nvSpPr>
        <p:spPr>
          <a:xfrm>
            <a:off x="250624" y="2797175"/>
            <a:ext cx="419099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PA" sz="1200" dirty="0"/>
              <a:t>Mientras no tengamos suficiente evidencia para aceptar </a:t>
            </a:r>
            <a:r>
              <a:rPr lang="es-PA" sz="1200" dirty="0" smtClean="0"/>
              <a:t>H1 tendremos </a:t>
            </a:r>
            <a:r>
              <a:rPr lang="es-PA" sz="1200" dirty="0"/>
              <a:t>que creernos que H0 </a:t>
            </a:r>
            <a:r>
              <a:rPr lang="es-PA" sz="1200" dirty="0" smtClean="0"/>
              <a:t>es cierta</a:t>
            </a:r>
            <a:r>
              <a:rPr lang="es-PA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660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1450" y="358775"/>
            <a:ext cx="4149090" cy="3132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sz="1200" dirty="0" smtClean="0"/>
              <a:t>Volviendo a nuestro contraste sobre el fabricante de piezas: </a:t>
            </a:r>
            <a:endParaRPr lang="es-PA" sz="12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30505" y="62390"/>
            <a:ext cx="4149090" cy="372585"/>
          </a:xfrm>
        </p:spPr>
        <p:txBody>
          <a:bodyPr>
            <a:normAutofit fontScale="90000"/>
          </a:bodyPr>
          <a:lstStyle/>
          <a:p>
            <a:r>
              <a:rPr lang="es-PA" dirty="0" smtClean="0"/>
              <a:t>Ejemplo</a:t>
            </a:r>
            <a:endParaRPr lang="es-P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1771650" y="511175"/>
                <a:ext cx="11553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A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s-PA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s-PA" b="0" i="0" smtClean="0">
                          <a:latin typeface="Cambria Math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μ</m:t>
                      </m:r>
                      <m:r>
                        <a:rPr lang="es-PA" b="0" i="1" smtClean="0">
                          <a:latin typeface="Cambria Math"/>
                          <a:ea typeface="Cambria Math"/>
                        </a:rPr>
                        <m:t>=5</m:t>
                      </m:r>
                    </m:oMath>
                  </m:oMathPara>
                </a14:m>
                <a:endParaRPr lang="es-PA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s-PA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PA">
                          <a:latin typeface="Cambria Math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μ</m:t>
                      </m:r>
                      <m:r>
                        <a:rPr lang="es-PA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s-PA" i="1">
                          <a:latin typeface="Cambria Math"/>
                          <a:ea typeface="Cambria Math"/>
                        </a:rPr>
                        <m:t>5</m:t>
                      </m:r>
                    </m:oMath>
                  </m:oMathPara>
                </a14:m>
                <a:endParaRPr lang="es-PA" dirty="0">
                  <a:ea typeface="Cambria Math"/>
                </a:endParaRPr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650" y="511175"/>
                <a:ext cx="1155316" cy="646331"/>
              </a:xfrm>
              <a:prstGeom prst="rect">
                <a:avLst/>
              </a:prstGeom>
              <a:blipFill rotWithShape="1">
                <a:blip r:embed="rId2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es-P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5 Rectángulo"/>
          <p:cNvSpPr/>
          <p:nvPr/>
        </p:nvSpPr>
        <p:spPr>
          <a:xfrm>
            <a:off x="155575" y="1196975"/>
            <a:ext cx="4343399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MX" sz="1200" dirty="0"/>
              <a:t>A</a:t>
            </a:r>
            <a:r>
              <a:rPr lang="es-MX" sz="1200" dirty="0" smtClean="0"/>
              <a:t>ceptamos </a:t>
            </a:r>
            <a:r>
              <a:rPr lang="es-MX" sz="1200" dirty="0"/>
              <a:t>H0, sólo podemos decir que no tenemos </a:t>
            </a:r>
            <a:r>
              <a:rPr lang="es-MX" sz="1200" dirty="0" smtClean="0"/>
              <a:t>suficiente evidencia </a:t>
            </a:r>
            <a:r>
              <a:rPr lang="es-MX" sz="1200" dirty="0"/>
              <a:t>para </a:t>
            </a:r>
            <a:r>
              <a:rPr lang="es-MX" sz="1200" dirty="0" smtClean="0"/>
              <a:t>asegurar que </a:t>
            </a:r>
            <a:r>
              <a:rPr lang="es-MX" sz="1200" dirty="0"/>
              <a:t>el fabricante nos engaña, así que debemos creer su afirmación </a:t>
            </a:r>
            <a:r>
              <a:rPr lang="es-MX" sz="1200" dirty="0" smtClean="0"/>
              <a:t>μ=5 </a:t>
            </a:r>
            <a:r>
              <a:rPr lang="es-MX" sz="1200" dirty="0"/>
              <a:t>(</a:t>
            </a:r>
            <a:r>
              <a:rPr lang="es-MX" sz="1200" dirty="0" smtClean="0"/>
              <a:t>puede </a:t>
            </a:r>
            <a:r>
              <a:rPr lang="es-PA" sz="1200" dirty="0" smtClean="0"/>
              <a:t>que </a:t>
            </a:r>
            <a:r>
              <a:rPr lang="es-PA" sz="1200" dirty="0"/>
              <a:t>nos engañe o puede que no), mientras que si aceptamos H1, estaremos </a:t>
            </a:r>
            <a:r>
              <a:rPr lang="es-PA" sz="1200" dirty="0" smtClean="0"/>
              <a:t>bastante </a:t>
            </a:r>
            <a:r>
              <a:rPr lang="es-MX" sz="1200" dirty="0" smtClean="0"/>
              <a:t>seguros </a:t>
            </a:r>
            <a:r>
              <a:rPr lang="es-MX" sz="1200" dirty="0"/>
              <a:t>de que el fabricante nos engaña, </a:t>
            </a:r>
            <a:r>
              <a:rPr lang="es-MX" sz="1200" dirty="0" smtClean="0"/>
              <a:t>μ≠5.</a:t>
            </a:r>
            <a:endParaRPr lang="es-PA" sz="1200" dirty="0"/>
          </a:p>
        </p:txBody>
      </p:sp>
      <p:sp>
        <p:nvSpPr>
          <p:cNvPr id="7" name="AutoShape 2" descr="Fabricante - Iconos gratis de person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sp>
        <p:nvSpPr>
          <p:cNvPr id="8" name="AutoShape 4" descr="Fabricante - Iconos gratis de persona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sp>
        <p:nvSpPr>
          <p:cNvPr id="9" name="AutoShape 6" descr="Fabricante - Iconos gratis de persona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sp>
        <p:nvSpPr>
          <p:cNvPr id="10" name="AutoShape 9" descr="Fabricante - Iconos gratis de persona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sp>
        <p:nvSpPr>
          <p:cNvPr id="11" name="AutoShape 13" descr="Fabricante - Iconos gratis de persona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sp>
        <p:nvSpPr>
          <p:cNvPr id="12" name="AutoShape 15" descr="Fabricante - Iconos gratis de persona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sp>
        <p:nvSpPr>
          <p:cNvPr id="13" name="12 Rectángulo"/>
          <p:cNvSpPr/>
          <p:nvPr/>
        </p:nvSpPr>
        <p:spPr>
          <a:xfrm>
            <a:off x="155574" y="2314912"/>
            <a:ext cx="4343399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PA" sz="1200" dirty="0"/>
              <a:t>Por tanto:</a:t>
            </a:r>
          </a:p>
          <a:p>
            <a:pPr algn="just"/>
            <a:r>
              <a:rPr lang="es-MX" sz="1200" dirty="0"/>
              <a:t>• Se ”acepta H0” si los resultados proporcionados por la muestra no contradicen la </a:t>
            </a:r>
            <a:r>
              <a:rPr lang="es-MX" sz="1200" dirty="0" smtClean="0"/>
              <a:t>suposición </a:t>
            </a:r>
            <a:r>
              <a:rPr lang="es-PA" sz="1200" dirty="0" smtClean="0"/>
              <a:t>de </a:t>
            </a:r>
            <a:r>
              <a:rPr lang="es-PA" sz="1200" dirty="0"/>
              <a:t>H0.</a:t>
            </a:r>
          </a:p>
          <a:p>
            <a:pPr algn="just"/>
            <a:r>
              <a:rPr lang="es-MX" sz="1200" dirty="0"/>
              <a:t>• Se ”rechaza H0” si los resultados proporcionados por la muestra son poco probables </a:t>
            </a:r>
            <a:r>
              <a:rPr lang="es-MX" sz="1200" dirty="0" smtClean="0"/>
              <a:t>bajo </a:t>
            </a:r>
            <a:r>
              <a:rPr lang="es-PA" sz="1200" dirty="0" smtClean="0"/>
              <a:t>la </a:t>
            </a:r>
            <a:r>
              <a:rPr lang="es-PA" sz="1200" dirty="0"/>
              <a:t>suposición de H0.</a:t>
            </a:r>
          </a:p>
        </p:txBody>
      </p:sp>
    </p:spTree>
    <p:extLst>
      <p:ext uri="{BB962C8B-B14F-4D97-AF65-F5344CB8AC3E}">
        <p14:creationId xmlns:p14="http://schemas.microsoft.com/office/powerpoint/2010/main" val="21075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Decisiones y Tipos de Error</a:t>
            </a:r>
            <a:endParaRPr lang="es-PA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7650" y="663575"/>
            <a:ext cx="4149090" cy="1143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200" dirty="0"/>
              <a:t>Cuando llevamos a cabo un contraste </a:t>
            </a:r>
            <a:r>
              <a:rPr lang="es-MX" sz="1200" dirty="0" smtClean="0"/>
              <a:t>de hipótesis </a:t>
            </a:r>
            <a:r>
              <a:rPr lang="es-MX" sz="1200" dirty="0"/>
              <a:t>sólo existen dos decisiones posibles</a:t>
            </a:r>
            <a:r>
              <a:rPr lang="es-MX" sz="1200" dirty="0" smtClean="0"/>
              <a:t>:</a:t>
            </a:r>
          </a:p>
          <a:p>
            <a:pPr marL="0" indent="0" algn="just">
              <a:buNone/>
            </a:pPr>
            <a:endParaRPr lang="es-MX" sz="1200" dirty="0"/>
          </a:p>
          <a:p>
            <a:pPr algn="just"/>
            <a:r>
              <a:rPr lang="es-PA" sz="1200" dirty="0" smtClean="0">
                <a:solidFill>
                  <a:srgbClr val="002060"/>
                </a:solidFill>
              </a:rPr>
              <a:t>Aceptar </a:t>
            </a:r>
            <a:r>
              <a:rPr lang="es-PA" sz="1200" dirty="0">
                <a:solidFill>
                  <a:srgbClr val="002060"/>
                </a:solidFill>
              </a:rPr>
              <a:t>H0, (y por tanto rechazar H1).</a:t>
            </a:r>
          </a:p>
          <a:p>
            <a:pPr algn="just"/>
            <a:r>
              <a:rPr lang="es-PA" sz="1200" dirty="0" smtClean="0">
                <a:solidFill>
                  <a:srgbClr val="002060"/>
                </a:solidFill>
              </a:rPr>
              <a:t>Rechazar </a:t>
            </a:r>
            <a:r>
              <a:rPr lang="es-PA" sz="1200" dirty="0">
                <a:solidFill>
                  <a:srgbClr val="002060"/>
                </a:solidFill>
              </a:rPr>
              <a:t>H0, (y por tanto aceptar H1).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11356" y="1958975"/>
            <a:ext cx="42272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200" dirty="0"/>
              <a:t>Como ya se ha indicado, la decisión a tomar se basa en los datos de una </a:t>
            </a:r>
            <a:r>
              <a:rPr lang="es-MX" sz="1200" b="1" dirty="0">
                <a:solidFill>
                  <a:srgbClr val="FF0000"/>
                </a:solidFill>
              </a:rPr>
              <a:t>muestra</a:t>
            </a:r>
            <a:r>
              <a:rPr lang="es-MX" sz="1200" dirty="0"/>
              <a:t>. </a:t>
            </a:r>
            <a:r>
              <a:rPr lang="es-MX" sz="1200" dirty="0" smtClean="0"/>
              <a:t>Ahora bien</a:t>
            </a:r>
            <a:r>
              <a:rPr lang="es-MX" sz="1200" dirty="0"/>
              <a:t>, cuando tomamos la decisión, podemos cometer dos errores</a:t>
            </a:r>
            <a:r>
              <a:rPr lang="es-MX" sz="1200" dirty="0" smtClean="0"/>
              <a:t>:</a:t>
            </a:r>
          </a:p>
          <a:p>
            <a:pPr algn="just"/>
            <a:endParaRPr lang="es-MX" sz="1200" dirty="0"/>
          </a:p>
          <a:p>
            <a:pPr marL="171450" indent="-171450" algn="just">
              <a:buFont typeface="Arial" pitchFamily="34" charset="0"/>
              <a:buChar char="•"/>
            </a:pPr>
            <a:r>
              <a:rPr lang="es-MX" sz="1200" dirty="0" smtClean="0">
                <a:solidFill>
                  <a:srgbClr val="002060"/>
                </a:solidFill>
              </a:rPr>
              <a:t>Rechazar </a:t>
            </a:r>
            <a:r>
              <a:rPr lang="es-MX" sz="1200" dirty="0">
                <a:solidFill>
                  <a:srgbClr val="002060"/>
                </a:solidFill>
              </a:rPr>
              <a:t>H0 cuando realmente es cierta (Error Tipo </a:t>
            </a:r>
            <a:r>
              <a:rPr lang="es-MX" sz="1200" dirty="0" smtClean="0">
                <a:solidFill>
                  <a:srgbClr val="002060"/>
                </a:solidFill>
              </a:rPr>
              <a:t>I)</a:t>
            </a:r>
            <a:endParaRPr lang="es-MX" sz="1200" dirty="0">
              <a:solidFill>
                <a:srgbClr val="002060"/>
              </a:solidFill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es-MX" sz="1200" dirty="0" smtClean="0">
                <a:solidFill>
                  <a:srgbClr val="002060"/>
                </a:solidFill>
              </a:rPr>
              <a:t>Aceptar </a:t>
            </a:r>
            <a:r>
              <a:rPr lang="es-MX" sz="1200" dirty="0">
                <a:solidFill>
                  <a:srgbClr val="002060"/>
                </a:solidFill>
              </a:rPr>
              <a:t>H0 cuando realmente es falsa (Error </a:t>
            </a:r>
            <a:r>
              <a:rPr lang="es-MX" sz="1200" dirty="0" smtClean="0">
                <a:solidFill>
                  <a:srgbClr val="002060"/>
                </a:solidFill>
              </a:rPr>
              <a:t>Tipo II).</a:t>
            </a:r>
            <a:endParaRPr lang="es-PA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34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</a:t>
            </a:r>
            <a:r>
              <a:rPr lang="es-MX" dirty="0" smtClean="0"/>
              <a:t>Error-Ejemplo</a:t>
            </a:r>
            <a:endParaRPr lang="es-PA" dirty="0"/>
          </a:p>
        </p:txBody>
      </p:sp>
      <p:sp>
        <p:nvSpPr>
          <p:cNvPr id="4" name="3 Rectángulo"/>
          <p:cNvSpPr/>
          <p:nvPr/>
        </p:nvSpPr>
        <p:spPr>
          <a:xfrm>
            <a:off x="323850" y="663575"/>
            <a:ext cx="403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itchFamily="34" charset="0"/>
              <a:buChar char="•"/>
            </a:pPr>
            <a:r>
              <a:rPr lang="es-MX" sz="1200" dirty="0"/>
              <a:t>Rechazar H0 cuando realmente es cierta (Error Tipo I)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MX" sz="1200" dirty="0"/>
              <a:t>Aceptar H0 cuando realmente es falsa (Error Tipo II).</a:t>
            </a:r>
            <a:endParaRPr lang="es-PA" sz="1200" dirty="0"/>
          </a:p>
        </p:txBody>
      </p:sp>
      <p:pic>
        <p:nvPicPr>
          <p:cNvPr id="4098" name="Picture 2" descr="D:\Metodología 2020\Clase 11\tipos-error-machine-lear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154520"/>
            <a:ext cx="3784600" cy="210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158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889</Words>
  <Application>Microsoft Office PowerPoint</Application>
  <PresentationFormat>Personalizado</PresentationFormat>
  <Paragraphs>74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Contraste de Hipótesis</vt:lpstr>
      <vt:lpstr>Contraste de hipótesis</vt:lpstr>
      <vt:lpstr>Presentación de PowerPoint</vt:lpstr>
      <vt:lpstr>Ejemplo</vt:lpstr>
      <vt:lpstr>Ejemplo</vt:lpstr>
      <vt:lpstr>Ejemplo</vt:lpstr>
      <vt:lpstr>Ejemplo</vt:lpstr>
      <vt:lpstr>Decisiones y Tipos de Error</vt:lpstr>
      <vt:lpstr>Tipos de Error-Ejemplo</vt:lpstr>
      <vt:lpstr>Pasos para la construcción de un contraste</vt:lpstr>
      <vt:lpstr>Mañana continuamos con…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Marco Teórico-Contraste de Hipótesis</dc:title>
  <dc:creator>Nathalia Tejedor Flores</dc:creator>
  <cp:lastModifiedBy>Nathalia Tejedor Flores</cp:lastModifiedBy>
  <cp:revision>14</cp:revision>
  <dcterms:created xsi:type="dcterms:W3CDTF">2020-05-12T13:20:39Z</dcterms:created>
  <dcterms:modified xsi:type="dcterms:W3CDTF">2022-01-30T18:59:52Z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2009-03-24T00:00:00Z</vt:filetime>
  </property>
  <property fmtid="{D5CDD505-2E9C-101B-9397-08002B2CF9AE}" pid="3" name="Creator">
    <vt:lpwstr>LaTeX with beamer class version 3.07</vt:lpwstr>
  </property>
  <property fmtid="{D5CDD505-2E9C-101B-9397-08002B2CF9AE}" pid="4" name="LastSaved">
    <vt:filetime>2020-05-12T00:00:00Z</vt:filetime>
  </property>
</Properties>
</file>