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0"/>
  </p:notesMasterIdLst>
  <p:sldIdLst>
    <p:sldId id="287" r:id="rId2"/>
    <p:sldId id="299" r:id="rId3"/>
    <p:sldId id="309" r:id="rId4"/>
    <p:sldId id="310" r:id="rId5"/>
    <p:sldId id="311" r:id="rId6"/>
    <p:sldId id="312" r:id="rId7"/>
    <p:sldId id="307" r:id="rId8"/>
    <p:sldId id="308" r:id="rId9"/>
  </p:sldIdLst>
  <p:sldSz cx="9144000" cy="5143500" type="screen16x9"/>
  <p:notesSz cx="6858000" cy="9144000"/>
  <p:embeddedFontLst>
    <p:embeddedFont>
      <p:font typeface="Barlow" charset="0"/>
      <p:regular r:id="rId11"/>
      <p:bold r:id="rId12"/>
      <p:italic r:id="rId13"/>
      <p:boldItalic r:id="rId14"/>
    </p:embeddedFont>
    <p:embeddedFont>
      <p:font typeface="Barlow Light" charset="0"/>
      <p:regular r:id="rId15"/>
      <p:bold r:id="rId16"/>
      <p:italic r:id="rId17"/>
      <p:boldItalic r:id="rId18"/>
    </p:embeddedFont>
    <p:embeddedFont>
      <p:font typeface="Miriam Libre" charset="-79"/>
      <p:regular r:id="rId19"/>
      <p:bold r:id="rId20"/>
    </p:embeddedFont>
    <p:embeddedFont>
      <p:font typeface="Calibri" pitchFamily="34" charset="0"/>
      <p:regular r:id="rId21"/>
      <p:bold r:id="rId22"/>
      <p:italic r:id="rId23"/>
      <p:boldItalic r:id="rId24"/>
    </p:embeddedFont>
    <p:embeddedFont>
      <p:font typeface="Amatic SC" charset="0"/>
      <p:regular r:id="rId25"/>
      <p:bold r:id="rId26"/>
    </p:embeddedFont>
    <p:embeddedFont>
      <p:font typeface="Cambria Math" pitchFamily="18"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9FE19F5-4C19-4BEE-AB85-949FEB5E65B2}">
  <a:tblStyle styleId="{19FE19F5-4C19-4BEE-AB85-949FEB5E65B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53" autoAdjust="0"/>
  </p:normalViewPr>
  <p:slideViewPr>
    <p:cSldViewPr>
      <p:cViewPr>
        <p:scale>
          <a:sx n="139" d="100"/>
          <a:sy n="139" d="100"/>
        </p:scale>
        <p:origin x="-834" y="-2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050618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r>
              <a:rPr lang="es-PA" sz="1200" i="1" kern="1200" dirty="0" smtClean="0">
                <a:solidFill>
                  <a:schemeClr val="tx1"/>
                </a:solidFill>
                <a:effectLst/>
                <a:latin typeface="+mn-lt"/>
                <a:ea typeface="+mn-ea"/>
                <a:cs typeface="+mn-cs"/>
              </a:rPr>
              <a:t>La variable chas es una variable categórica por lo que se transforma a factor.</a:t>
            </a:r>
            <a:endParaRPr lang="es-ES" dirty="0"/>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7A517BE0-3B39-4E4E-BAC5-53E0E187619D}" type="slidenum">
              <a:rPr lang="es-ES" smtClean="0"/>
              <a:t>8</a:t>
            </a:fld>
            <a:endParaRPr lang="es-ES"/>
          </a:p>
        </p:txBody>
      </p:sp>
    </p:spTree>
    <p:extLst>
      <p:ext uri="{BB962C8B-B14F-4D97-AF65-F5344CB8AC3E}">
        <p14:creationId xmlns:p14="http://schemas.microsoft.com/office/powerpoint/2010/main" val="581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a:xfrm rot="16200000">
            <a:off x="7856152" y="1188720"/>
            <a:ext cx="1828799" cy="365760"/>
          </a:xfrm>
          <a:prstGeom prst="rect">
            <a:avLst/>
          </a:prstGeom>
        </p:spPr>
        <p:txBody>
          <a:bodyPr/>
          <a:lstStyle/>
          <a:p>
            <a:fld id="{D06C7864-BDCD-4A4E-8C1E-48A2A706DAA9}" type="datetime1">
              <a:rPr lang="es-ES" smtClean="0"/>
              <a:t>03/02/2022</a:t>
            </a:fld>
            <a:endParaRPr lang="es-ES"/>
          </a:p>
        </p:txBody>
      </p:sp>
      <p:sp>
        <p:nvSpPr>
          <p:cNvPr id="5" name="Footer Placeholder 4"/>
          <p:cNvSpPr>
            <a:spLocks noGrp="1"/>
          </p:cNvSpPr>
          <p:nvPr>
            <p:ph type="ftr" sz="quarter" idx="11"/>
          </p:nvPr>
        </p:nvSpPr>
        <p:spPr>
          <a:xfrm rot="16200000">
            <a:off x="7882821" y="2990850"/>
            <a:ext cx="1775461" cy="365760"/>
          </a:xfrm>
          <a:prstGeom prst="rect">
            <a:avLst/>
          </a:prstGeom>
        </p:spPr>
        <p:txBody>
          <a:bodyPr/>
          <a:lstStyle/>
          <a:p>
            <a:endParaRPr lang="es-ES"/>
          </a:p>
        </p:txBody>
      </p:sp>
      <p:sp>
        <p:nvSpPr>
          <p:cNvPr id="6" name="Slide Number Placeholder 5"/>
          <p:cNvSpPr>
            <a:spLocks noGrp="1"/>
          </p:cNvSpPr>
          <p:nvPr>
            <p:ph type="sldNum" sz="quarter" idx="12"/>
          </p:nvPr>
        </p:nvSpPr>
        <p:spPr/>
        <p:txBody>
          <a:bodyPr/>
          <a:lstStyle/>
          <a:p>
            <a:fld id="{B232FFF3-EA72-402C-8CF1-C9D04912E841}" type="slidenum">
              <a:rPr lang="es-ES" smtClean="0"/>
              <a:t>‹Nº›</a:t>
            </a:fld>
            <a:endParaRPr lang="es-ES"/>
          </a:p>
        </p:txBody>
      </p:sp>
    </p:spTree>
    <p:extLst>
      <p:ext uri="{BB962C8B-B14F-4D97-AF65-F5344CB8AC3E}">
        <p14:creationId xmlns:p14="http://schemas.microsoft.com/office/powerpoint/2010/main" val="226811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1"/>
          <p:cNvSpPr txBox="1">
            <a:spLocks noGrp="1"/>
          </p:cNvSpPr>
          <p:nvPr>
            <p:ph type="ctrTitle"/>
          </p:nvPr>
        </p:nvSpPr>
        <p:spPr>
          <a:xfrm>
            <a:off x="2555776" y="1563638"/>
            <a:ext cx="4227000" cy="1431900"/>
          </a:xfrm>
          <a:prstGeom prst="rect">
            <a:avLst/>
          </a:prstGeom>
        </p:spPr>
        <p:txBody>
          <a:bodyPr spcFirstLastPara="1" wrap="square" lIns="0" tIns="0" rIns="0" bIns="0" anchor="t" anchorCtr="0">
            <a:noAutofit/>
          </a:bodyPr>
          <a:lstStyle/>
          <a:p>
            <a:r>
              <a:rPr lang="es-MX" sz="2000" b="1" dirty="0">
                <a:solidFill>
                  <a:schemeClr val="tx1"/>
                </a:solidFill>
              </a:rPr>
              <a:t>Taller estadísticas aplicada al análisis de datos de un proyecto de investigación</a:t>
            </a:r>
            <a:br>
              <a:rPr lang="es-MX" sz="2000" b="1" dirty="0">
                <a:solidFill>
                  <a:schemeClr val="tx1"/>
                </a:solidFill>
              </a:rPr>
            </a:br>
            <a:r>
              <a:rPr lang="es-MX" sz="2000" b="1" dirty="0" smtClean="0">
                <a:solidFill>
                  <a:schemeClr val="tx1"/>
                </a:solidFill>
              </a:rPr>
              <a:t/>
            </a:r>
            <a:br>
              <a:rPr lang="es-MX" sz="2000" b="1" dirty="0" smtClean="0">
                <a:solidFill>
                  <a:schemeClr val="tx1"/>
                </a:solidFill>
              </a:rPr>
            </a:br>
            <a:r>
              <a:rPr lang="es-PA" sz="2800" dirty="0" smtClean="0"/>
              <a:t>Regresión Lineal Múltiple</a:t>
            </a:r>
            <a:r>
              <a:rPr lang="es-PA" sz="2800" dirty="0"/>
              <a:t/>
            </a:r>
            <a:br>
              <a:rPr lang="es-PA" sz="2800" dirty="0"/>
            </a:br>
            <a:endParaRPr dirty="0"/>
          </a:p>
        </p:txBody>
      </p:sp>
      <p:sp>
        <p:nvSpPr>
          <p:cNvPr id="2" name="1 CuadroTexto"/>
          <p:cNvSpPr txBox="1"/>
          <p:nvPr/>
        </p:nvSpPr>
        <p:spPr>
          <a:xfrm>
            <a:off x="5004048" y="4151635"/>
            <a:ext cx="2703487" cy="523220"/>
          </a:xfrm>
          <a:prstGeom prst="rect">
            <a:avLst/>
          </a:prstGeom>
          <a:solidFill>
            <a:schemeClr val="accent2"/>
          </a:solidFill>
        </p:spPr>
        <p:txBody>
          <a:bodyPr wrap="square" rtlCol="0">
            <a:spAutoFit/>
          </a:bodyPr>
          <a:lstStyle/>
          <a:p>
            <a:pPr algn="ctr"/>
            <a:r>
              <a:rPr lang="es-ES" b="1" dirty="0">
                <a:latin typeface="Amatic SC" charset="-79"/>
                <a:cs typeface="Amatic SC" charset="-79"/>
              </a:rPr>
              <a:t>Dra. </a:t>
            </a:r>
            <a:r>
              <a:rPr lang="es-ES" b="1" dirty="0" err="1">
                <a:latin typeface="Amatic SC" charset="-79"/>
                <a:cs typeface="Amatic SC" charset="-79"/>
              </a:rPr>
              <a:t>Nathalia</a:t>
            </a:r>
            <a:r>
              <a:rPr lang="es-ES" b="1" dirty="0">
                <a:latin typeface="Amatic SC" charset="-79"/>
                <a:cs typeface="Amatic SC" charset="-79"/>
              </a:rPr>
              <a:t> Tejedor Flores</a:t>
            </a:r>
          </a:p>
          <a:p>
            <a:pPr algn="ctr"/>
            <a:r>
              <a:rPr lang="es-ES" dirty="0" smtClean="0">
                <a:latin typeface="Amatic SC" charset="-79"/>
                <a:cs typeface="Amatic SC" charset="-79"/>
              </a:rPr>
              <a:t>Viernes </a:t>
            </a:r>
            <a:r>
              <a:rPr lang="es-ES" dirty="0">
                <a:latin typeface="Amatic SC" charset="-79"/>
                <a:cs typeface="Amatic SC" charset="-79"/>
              </a:rPr>
              <a:t>4</a:t>
            </a:r>
            <a:r>
              <a:rPr lang="es-ES" dirty="0" smtClean="0">
                <a:latin typeface="Amatic SC" charset="-79"/>
                <a:cs typeface="Amatic SC" charset="-79"/>
              </a:rPr>
              <a:t> de febrero 2022</a:t>
            </a:r>
            <a:endParaRPr lang="es-ES" sz="1800" dirty="0">
              <a:latin typeface="Amatic SC" charset="-79"/>
              <a:cs typeface="Amatic SC" charset="-79"/>
            </a:endParaRPr>
          </a:p>
        </p:txBody>
      </p:sp>
    </p:spTree>
    <p:extLst>
      <p:ext uri="{BB962C8B-B14F-4D97-AF65-F5344CB8AC3E}">
        <p14:creationId xmlns:p14="http://schemas.microsoft.com/office/powerpoint/2010/main" val="275775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2</a:t>
            </a:fld>
            <a:endParaRPr lang="es-PA"/>
          </a:p>
        </p:txBody>
      </p:sp>
      <p:sp>
        <p:nvSpPr>
          <p:cNvPr id="3" name="2 Título"/>
          <p:cNvSpPr>
            <a:spLocks noGrp="1"/>
          </p:cNvSpPr>
          <p:nvPr>
            <p:ph type="title"/>
          </p:nvPr>
        </p:nvSpPr>
        <p:spPr>
          <a:xfrm>
            <a:off x="467544" y="843558"/>
            <a:ext cx="5138700" cy="256583"/>
          </a:xfrm>
        </p:spPr>
        <p:txBody>
          <a:bodyPr/>
          <a:lstStyle/>
          <a:p>
            <a:pPr algn="ctr"/>
            <a:r>
              <a:rPr lang="es-PA" sz="3200" dirty="0">
                <a:latin typeface="Miriam Libre" charset="-79"/>
                <a:cs typeface="Miriam Libre" charset="-79"/>
              </a:rPr>
              <a:t>Regresión lineal</a:t>
            </a:r>
            <a:r>
              <a:rPr lang="es-MX" sz="3200" dirty="0">
                <a:latin typeface="Miriam Libre" charset="-79"/>
                <a:cs typeface="Miriam Libre" charset="-79"/>
              </a:rPr>
              <a:t/>
            </a:r>
            <a:br>
              <a:rPr lang="es-MX" sz="3200" dirty="0">
                <a:latin typeface="Miriam Libre" charset="-79"/>
                <a:cs typeface="Miriam Libre" charset="-79"/>
              </a:rPr>
            </a:br>
            <a:endParaRPr lang="es-PA" dirty="0"/>
          </a:p>
        </p:txBody>
      </p:sp>
      <p:sp>
        <p:nvSpPr>
          <p:cNvPr id="4" name="3 Marcador de texto"/>
          <p:cNvSpPr>
            <a:spLocks noGrp="1"/>
          </p:cNvSpPr>
          <p:nvPr>
            <p:ph type="body" idx="1"/>
          </p:nvPr>
        </p:nvSpPr>
        <p:spPr>
          <a:xfrm>
            <a:off x="35496" y="3075806"/>
            <a:ext cx="5976663" cy="1872208"/>
          </a:xfrm>
        </p:spPr>
        <p:txBody>
          <a:bodyPr/>
          <a:lstStyle/>
          <a:p>
            <a:pPr marL="76200" indent="0" algn="just">
              <a:buNone/>
            </a:pPr>
            <a:r>
              <a:rPr lang="es-MX" sz="1400" dirty="0"/>
              <a:t>Esta línea es la recta de regresión y se expresa mediante la </a:t>
            </a:r>
            <a:r>
              <a:rPr lang="es-MX" sz="1400" i="1" dirty="0"/>
              <a:t>ecuación de regresión lineal</a:t>
            </a:r>
            <a:r>
              <a:rPr lang="es-MX" sz="1400" dirty="0"/>
              <a:t>:</a:t>
            </a:r>
          </a:p>
          <a:p>
            <a:pPr marL="76200" indent="0" algn="ctr">
              <a:buNone/>
            </a:pPr>
            <a:r>
              <a:rPr lang="es-PA" sz="1400" b="1" i="1" dirty="0"/>
              <a:t>Y </a:t>
            </a:r>
            <a:r>
              <a:rPr lang="es-PA" sz="1400" b="1" dirty="0"/>
              <a:t>= </a:t>
            </a:r>
            <a:r>
              <a:rPr lang="es-PA" sz="1400" b="1" i="1" dirty="0"/>
              <a:t>a </a:t>
            </a:r>
            <a:r>
              <a:rPr lang="es-PA" sz="1400" b="1" dirty="0"/>
              <a:t>+ </a:t>
            </a:r>
            <a:r>
              <a:rPr lang="es-PA" sz="1400" b="1" i="1" dirty="0" err="1"/>
              <a:t>bX</a:t>
            </a:r>
            <a:endParaRPr lang="es-PA" sz="1400" b="1" i="1" dirty="0"/>
          </a:p>
          <a:p>
            <a:pPr marL="76200" indent="0" algn="just">
              <a:buNone/>
            </a:pPr>
            <a:r>
              <a:rPr lang="es-MX" sz="1400" dirty="0"/>
              <a:t>en donde </a:t>
            </a:r>
            <a:r>
              <a:rPr lang="es-MX" sz="1400" b="1" i="1" dirty="0"/>
              <a:t>Y</a:t>
            </a:r>
            <a:r>
              <a:rPr lang="es-MX" sz="1400" i="1" dirty="0"/>
              <a:t> </a:t>
            </a:r>
            <a:r>
              <a:rPr lang="es-MX" sz="1400" dirty="0"/>
              <a:t>es un </a:t>
            </a:r>
            <a:r>
              <a:rPr lang="es-MX" sz="1400" i="1" dirty="0"/>
              <a:t>valor de la variable dependiente </a:t>
            </a:r>
            <a:r>
              <a:rPr lang="es-MX" sz="1400" dirty="0"/>
              <a:t>que se desea predecir, </a:t>
            </a:r>
            <a:r>
              <a:rPr lang="es-MX" sz="1400" b="1" i="1" dirty="0"/>
              <a:t>a</a:t>
            </a:r>
            <a:r>
              <a:rPr lang="es-MX" sz="1400" i="1" dirty="0"/>
              <a:t> </a:t>
            </a:r>
            <a:r>
              <a:rPr lang="es-MX" sz="1400" dirty="0"/>
              <a:t>es la </a:t>
            </a:r>
            <a:r>
              <a:rPr lang="es-MX" sz="1400" i="1" dirty="0"/>
              <a:t>ordenada </a:t>
            </a:r>
            <a:r>
              <a:rPr lang="es-MX" sz="1400" dirty="0"/>
              <a:t>en el </a:t>
            </a:r>
            <a:r>
              <a:rPr lang="es-MX" sz="1400" dirty="0" smtClean="0"/>
              <a:t>origen (intersección</a:t>
            </a:r>
            <a:r>
              <a:rPr lang="es-MX" sz="1400" dirty="0"/>
              <a:t>) y </a:t>
            </a:r>
            <a:r>
              <a:rPr lang="es-MX" sz="1400" b="1" i="1" dirty="0"/>
              <a:t>b</a:t>
            </a:r>
            <a:r>
              <a:rPr lang="es-MX" sz="1400" i="1" dirty="0"/>
              <a:t> </a:t>
            </a:r>
            <a:r>
              <a:rPr lang="es-MX" sz="1400" dirty="0"/>
              <a:t>la </a:t>
            </a:r>
            <a:r>
              <a:rPr lang="es-MX" sz="1400" i="1" dirty="0"/>
              <a:t>pendiente </a:t>
            </a:r>
            <a:r>
              <a:rPr lang="es-MX" sz="1400" dirty="0"/>
              <a:t>o inclinación, </a:t>
            </a:r>
            <a:r>
              <a:rPr lang="es-MX" sz="1400" b="1" i="1" dirty="0"/>
              <a:t>X</a:t>
            </a:r>
            <a:r>
              <a:rPr lang="es-MX" sz="1400" i="1" dirty="0"/>
              <a:t> </a:t>
            </a:r>
            <a:r>
              <a:rPr lang="es-MX" sz="1400" dirty="0"/>
              <a:t>es el valor que fijamos en la variable independiente </a:t>
            </a:r>
            <a:r>
              <a:rPr lang="es-MX" sz="1400" dirty="0" smtClean="0"/>
              <a:t>o </a:t>
            </a:r>
            <a:r>
              <a:rPr lang="es-PA" sz="1400" i="1" dirty="0" err="1" smtClean="0"/>
              <a:t>predictora</a:t>
            </a:r>
            <a:r>
              <a:rPr lang="es-PA" sz="1400" dirty="0"/>
              <a:t>.</a:t>
            </a:r>
          </a:p>
        </p:txBody>
      </p:sp>
      <p:pic>
        <p:nvPicPr>
          <p:cNvPr id="3074" name="Picture 2" descr="Calculadora de Regresión Lineal Simple - Recta de Regresió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555526"/>
            <a:ext cx="3471355" cy="25922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4 CuadroTexto"/>
              <p:cNvSpPr txBox="1"/>
              <p:nvPr/>
            </p:nvSpPr>
            <p:spPr>
              <a:xfrm>
                <a:off x="2411760" y="915566"/>
                <a:ext cx="1096519"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s-PA" b="0" i="1" smtClean="0">
                          <a:latin typeface="Cambria Math"/>
                        </a:rPr>
                        <m:t>𝑌</m:t>
                      </m:r>
                      <m:r>
                        <a:rPr lang="es-PA" b="0" i="1" smtClean="0">
                          <a:latin typeface="Cambria Math"/>
                        </a:rPr>
                        <m:t>=</m:t>
                      </m:r>
                      <m:r>
                        <a:rPr lang="es-PA" b="0" i="1" smtClean="0">
                          <a:latin typeface="Cambria Math"/>
                        </a:rPr>
                        <m:t>𝑎</m:t>
                      </m:r>
                      <m:r>
                        <a:rPr lang="es-PA" b="0" i="1" smtClean="0">
                          <a:latin typeface="Cambria Math"/>
                        </a:rPr>
                        <m:t>+</m:t>
                      </m:r>
                      <m:r>
                        <a:rPr lang="es-PA" b="0" i="1" smtClean="0">
                          <a:latin typeface="Cambria Math"/>
                        </a:rPr>
                        <m:t>𝑏𝑥</m:t>
                      </m:r>
                    </m:oMath>
                  </m:oMathPara>
                </a14:m>
                <a:endParaRPr lang="es-PA" dirty="0"/>
              </a:p>
            </p:txBody>
          </p:sp>
        </mc:Choice>
        <mc:Fallback xmlns="">
          <p:sp>
            <p:nvSpPr>
              <p:cNvPr id="5" name="4 CuadroTexto"/>
              <p:cNvSpPr txBox="1">
                <a:spLocks noRot="1" noChangeAspect="1" noMove="1" noResize="1" noEditPoints="1" noAdjustHandles="1" noChangeArrowheads="1" noChangeShapeType="1" noTextEdit="1"/>
              </p:cNvSpPr>
              <p:nvPr/>
            </p:nvSpPr>
            <p:spPr>
              <a:xfrm>
                <a:off x="2411760" y="915566"/>
                <a:ext cx="1096519" cy="307777"/>
              </a:xfrm>
              <a:prstGeom prst="rect">
                <a:avLst/>
              </a:prstGeom>
              <a:blipFill rotWithShape="1">
                <a:blip r:embed="rId3"/>
                <a:stretch>
                  <a:fillRect/>
                </a:stretch>
              </a:blipFill>
            </p:spPr>
            <p:txBody>
              <a:bodyPr/>
              <a:lstStyle/>
              <a:p>
                <a:r>
                  <a:rPr lang="es-PA">
                    <a:noFill/>
                  </a:rPr>
                  <a:t> </a:t>
                </a:r>
              </a:p>
            </p:txBody>
          </p:sp>
        </mc:Fallback>
      </mc:AlternateContent>
    </p:spTree>
    <p:extLst>
      <p:ext uri="{BB962C8B-B14F-4D97-AF65-F5344CB8AC3E}">
        <p14:creationId xmlns:p14="http://schemas.microsoft.com/office/powerpoint/2010/main" val="268719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3</a:t>
            </a:fld>
            <a:endParaRPr lang="es-PA"/>
          </a:p>
        </p:txBody>
      </p:sp>
      <p:sp>
        <p:nvSpPr>
          <p:cNvPr id="3" name="2 Título"/>
          <p:cNvSpPr>
            <a:spLocks noGrp="1"/>
          </p:cNvSpPr>
          <p:nvPr>
            <p:ph type="title"/>
          </p:nvPr>
        </p:nvSpPr>
        <p:spPr>
          <a:xfrm>
            <a:off x="395536" y="0"/>
            <a:ext cx="5344380" cy="857400"/>
          </a:xfrm>
        </p:spPr>
        <p:txBody>
          <a:bodyPr/>
          <a:lstStyle/>
          <a:p>
            <a:r>
              <a:rPr lang="es-MX" sz="3200" dirty="0" smtClean="0"/>
              <a:t>Regresión </a:t>
            </a:r>
            <a:r>
              <a:rPr lang="es-MX" sz="3200" dirty="0"/>
              <a:t>lineal múltiple</a:t>
            </a:r>
            <a:endParaRPr lang="es-PA" dirty="0"/>
          </a:p>
        </p:txBody>
      </p:sp>
      <p:sp>
        <p:nvSpPr>
          <p:cNvPr id="4" name="3 Marcador de texto"/>
          <p:cNvSpPr>
            <a:spLocks noGrp="1"/>
          </p:cNvSpPr>
          <p:nvPr>
            <p:ph type="body" idx="1"/>
          </p:nvPr>
        </p:nvSpPr>
        <p:spPr>
          <a:xfrm>
            <a:off x="212623" y="771550"/>
            <a:ext cx="5904656" cy="3180900"/>
          </a:xfrm>
        </p:spPr>
        <p:txBody>
          <a:bodyPr/>
          <a:lstStyle/>
          <a:p>
            <a:pPr marL="76200" indent="0" algn="just">
              <a:buNone/>
            </a:pPr>
            <a:r>
              <a:rPr lang="es-MX" sz="1600" dirty="0"/>
              <a:t>La regresión lineal múltiple permite generar un modelo lineal en el que el valor de la variable dependiente o respuesta (</a:t>
            </a:r>
            <a:r>
              <a:rPr lang="es-MX" sz="1600" dirty="0" smtClean="0"/>
              <a:t>Y) </a:t>
            </a:r>
            <a:r>
              <a:rPr lang="es-MX" sz="1600" dirty="0"/>
              <a:t>se determina a partir de un conjunto de variables independientes llamadas predictores (</a:t>
            </a:r>
            <a:r>
              <a:rPr lang="es-MX" sz="1600" dirty="0" smtClean="0"/>
              <a:t>X1,</a:t>
            </a:r>
            <a:r>
              <a:rPr lang="es-MX" sz="1600" dirty="0"/>
              <a:t> </a:t>
            </a:r>
            <a:r>
              <a:rPr lang="es-MX" sz="1600" dirty="0" smtClean="0"/>
              <a:t>X2,</a:t>
            </a:r>
            <a:r>
              <a:rPr lang="es-MX" sz="1600" dirty="0"/>
              <a:t> </a:t>
            </a:r>
            <a:r>
              <a:rPr lang="es-MX" sz="1600" dirty="0" smtClean="0"/>
              <a:t>X3…</a:t>
            </a:r>
            <a:r>
              <a:rPr lang="es-MX" sz="1600" dirty="0" err="1" smtClean="0"/>
              <a:t>Xn</a:t>
            </a:r>
            <a:r>
              <a:rPr lang="es-MX" sz="1600" dirty="0" smtClean="0"/>
              <a:t>). </a:t>
            </a:r>
            <a:r>
              <a:rPr lang="es-MX" sz="1600" dirty="0"/>
              <a:t>Es una extensión de la </a:t>
            </a:r>
            <a:r>
              <a:rPr lang="es-MX" sz="1600" u="sng" dirty="0"/>
              <a:t>regresión lineal simple</a:t>
            </a:r>
            <a:r>
              <a:rPr lang="es-MX" sz="1600" dirty="0"/>
              <a:t>, por lo que es fundamental comprender esta última. Los modelos de regresión múltiple pueden emplearse para predecir el valor de la variable dependiente o para evaluar la influencia que tienen los predictores sobre </a:t>
            </a:r>
            <a:r>
              <a:rPr lang="es-MX" sz="1600" dirty="0" smtClean="0"/>
              <a:t>ella.</a:t>
            </a:r>
            <a:endParaRPr lang="es-PA" sz="1600" dirty="0"/>
          </a:p>
        </p:txBody>
      </p:sp>
      <p:sp>
        <p:nvSpPr>
          <p:cNvPr id="6" name="5 CuadroTexto"/>
          <p:cNvSpPr txBox="1"/>
          <p:nvPr/>
        </p:nvSpPr>
        <p:spPr>
          <a:xfrm>
            <a:off x="251520" y="3291830"/>
            <a:ext cx="5757747"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MX" sz="1200" b="1" dirty="0" err="1"/>
              <a:t>Yi</a:t>
            </a:r>
            <a:r>
              <a:rPr lang="es-MX" sz="1200" b="1" dirty="0"/>
              <a:t>=(β0+β1X1i+β2X2i+⋯+β</a:t>
            </a:r>
            <a:r>
              <a:rPr lang="es-MX" sz="1200" b="1" dirty="0" err="1"/>
              <a:t>nXni</a:t>
            </a:r>
            <a:r>
              <a:rPr lang="es-MX" sz="1200" b="1" dirty="0"/>
              <a:t>)+</a:t>
            </a:r>
            <a:r>
              <a:rPr lang="es-MX" sz="1200" b="1" dirty="0" err="1" smtClean="0"/>
              <a:t>ei</a:t>
            </a:r>
            <a:endParaRPr lang="es-MX" sz="1200" b="1" dirty="0"/>
          </a:p>
          <a:p>
            <a:pPr algn="just"/>
            <a:r>
              <a:rPr lang="es-MX" sz="1200" b="1" dirty="0" smtClean="0"/>
              <a:t>β0: </a:t>
            </a:r>
            <a:r>
              <a:rPr lang="es-MX" sz="1200" dirty="0"/>
              <a:t>es la ordenada en el origen, el valor de la variable dependiente YY cuando todos los predictores son cero.</a:t>
            </a:r>
          </a:p>
          <a:p>
            <a:pPr algn="just"/>
            <a:r>
              <a:rPr lang="es-MX" sz="1200" b="1" dirty="0" smtClean="0"/>
              <a:t>βi: </a:t>
            </a:r>
            <a:r>
              <a:rPr lang="es-MX" sz="1200" dirty="0"/>
              <a:t>es el efecto promedio que tiene el incremento en una unidad de la variable </a:t>
            </a:r>
            <a:r>
              <a:rPr lang="es-MX" sz="1200" dirty="0" err="1"/>
              <a:t>predictora</a:t>
            </a:r>
            <a:r>
              <a:rPr lang="es-MX" sz="1200" dirty="0"/>
              <a:t> </a:t>
            </a:r>
            <a:r>
              <a:rPr lang="es-MX" sz="1200" b="1" dirty="0" smtClean="0"/>
              <a:t>Xi</a:t>
            </a:r>
            <a:r>
              <a:rPr lang="es-MX" sz="1200" dirty="0"/>
              <a:t> sobre la variable dependiente </a:t>
            </a:r>
            <a:r>
              <a:rPr lang="es-MX" sz="1200" dirty="0" smtClean="0"/>
              <a:t>Y, </a:t>
            </a:r>
            <a:r>
              <a:rPr lang="es-MX" sz="1200" dirty="0"/>
              <a:t>manteniéndose constantes el resto de variables. Se conocen como coeficientes parciales de regresión.</a:t>
            </a:r>
          </a:p>
          <a:p>
            <a:pPr algn="just"/>
            <a:r>
              <a:rPr lang="es-MX" sz="1200" b="1" dirty="0" err="1" smtClean="0"/>
              <a:t>ei</a:t>
            </a:r>
            <a:r>
              <a:rPr lang="es-MX" sz="1200" b="1" dirty="0" smtClean="0"/>
              <a:t>: </a:t>
            </a:r>
            <a:r>
              <a:rPr lang="es-MX" sz="1200" dirty="0"/>
              <a:t>es el residuo o error, la diferencia entre el valor observado y el estimado por el modelo</a:t>
            </a:r>
            <a:r>
              <a:rPr lang="es-MX" sz="1200" dirty="0" smtClean="0"/>
              <a:t>.</a:t>
            </a:r>
            <a:endParaRPr lang="es-MX" sz="1200" dirty="0"/>
          </a:p>
        </p:txBody>
      </p:sp>
      <p:sp>
        <p:nvSpPr>
          <p:cNvPr id="7" name="6 CuadroTexto"/>
          <p:cNvSpPr txBox="1"/>
          <p:nvPr/>
        </p:nvSpPr>
        <p:spPr>
          <a:xfrm>
            <a:off x="6372500" y="1906835"/>
            <a:ext cx="2592288" cy="138499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MX" b="1" dirty="0" smtClean="0"/>
              <a:t>R2ajustado:  </a:t>
            </a:r>
          </a:p>
          <a:p>
            <a:pPr algn="ctr"/>
            <a:r>
              <a:rPr lang="es-MX" dirty="0"/>
              <a:t>P</a:t>
            </a:r>
            <a:r>
              <a:rPr lang="es-MX" dirty="0" smtClean="0"/>
              <a:t>ermite </a:t>
            </a:r>
            <a:r>
              <a:rPr lang="es-MX" dirty="0"/>
              <a:t>encontrar el mejor modelo, aquel que consigue explicar mejor la variabilidad de Y con el menor número de predictores.</a:t>
            </a:r>
            <a:endParaRPr lang="es-PA" dirty="0"/>
          </a:p>
        </p:txBody>
      </p:sp>
    </p:spTree>
    <p:extLst>
      <p:ext uri="{BB962C8B-B14F-4D97-AF65-F5344CB8AC3E}">
        <p14:creationId xmlns:p14="http://schemas.microsoft.com/office/powerpoint/2010/main" val="3659499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4</a:t>
            </a:fld>
            <a:endParaRPr lang="es-PA"/>
          </a:p>
        </p:txBody>
      </p:sp>
      <p:sp>
        <p:nvSpPr>
          <p:cNvPr id="3" name="2 Título"/>
          <p:cNvSpPr>
            <a:spLocks noGrp="1"/>
          </p:cNvSpPr>
          <p:nvPr>
            <p:ph type="title"/>
          </p:nvPr>
        </p:nvSpPr>
        <p:spPr>
          <a:xfrm>
            <a:off x="179512" y="627534"/>
            <a:ext cx="5832648" cy="857400"/>
          </a:xfrm>
        </p:spPr>
        <p:txBody>
          <a:bodyPr/>
          <a:lstStyle/>
          <a:p>
            <a:r>
              <a:rPr lang="es-MX" sz="2800" b="1" dirty="0"/>
              <a:t>Condiciones para la regresión lineal múltiple</a:t>
            </a:r>
            <a:br>
              <a:rPr lang="es-MX" sz="2800" b="1" dirty="0"/>
            </a:br>
            <a:endParaRPr lang="es-PA" sz="2800" dirty="0"/>
          </a:p>
        </p:txBody>
      </p:sp>
      <p:sp>
        <p:nvSpPr>
          <p:cNvPr id="4" name="3 Marcador de texto"/>
          <p:cNvSpPr>
            <a:spLocks noGrp="1"/>
          </p:cNvSpPr>
          <p:nvPr>
            <p:ph type="body" idx="1"/>
          </p:nvPr>
        </p:nvSpPr>
        <p:spPr>
          <a:xfrm>
            <a:off x="323528" y="1059582"/>
            <a:ext cx="5688632" cy="3180900"/>
          </a:xfrm>
        </p:spPr>
        <p:txBody>
          <a:bodyPr/>
          <a:lstStyle/>
          <a:p>
            <a:r>
              <a:rPr lang="es-PA" b="1" dirty="0"/>
              <a:t>No </a:t>
            </a:r>
            <a:r>
              <a:rPr lang="es-PA" b="1" dirty="0" err="1"/>
              <a:t>colinialidad</a:t>
            </a:r>
            <a:r>
              <a:rPr lang="es-PA" b="1" dirty="0"/>
              <a:t> o </a:t>
            </a:r>
            <a:r>
              <a:rPr lang="es-PA" b="1" dirty="0" err="1"/>
              <a:t>multicolinialidad</a:t>
            </a:r>
            <a:r>
              <a:rPr lang="es-PA" b="1" dirty="0" smtClean="0"/>
              <a:t>:</a:t>
            </a:r>
          </a:p>
          <a:p>
            <a:pPr marL="76200" indent="0">
              <a:buNone/>
            </a:pPr>
            <a:r>
              <a:rPr lang="es-MX" dirty="0"/>
              <a:t>Factor de Inflación de la Varianza (</a:t>
            </a:r>
            <a:r>
              <a:rPr lang="es-MX" i="1" dirty="0"/>
              <a:t>VIF</a:t>
            </a:r>
            <a:r>
              <a:rPr lang="es-MX" dirty="0" smtClean="0"/>
              <a:t>):</a:t>
            </a:r>
          </a:p>
          <a:p>
            <a:pPr algn="just"/>
            <a:r>
              <a:rPr lang="es-MX" dirty="0"/>
              <a:t>VIF = 1: Ausencia total de </a:t>
            </a:r>
            <a:r>
              <a:rPr lang="es-MX" dirty="0" err="1"/>
              <a:t>colinialidad</a:t>
            </a:r>
            <a:endParaRPr lang="es-MX" dirty="0"/>
          </a:p>
          <a:p>
            <a:pPr algn="just"/>
            <a:r>
              <a:rPr lang="es-MX" dirty="0"/>
              <a:t>1 &lt; VIF &lt; 5: La regresión puede verse afectada por cierta </a:t>
            </a:r>
            <a:r>
              <a:rPr lang="es-MX" dirty="0" err="1"/>
              <a:t>colinialidad</a:t>
            </a:r>
            <a:r>
              <a:rPr lang="es-MX" dirty="0"/>
              <a:t>.</a:t>
            </a:r>
          </a:p>
          <a:p>
            <a:pPr algn="just"/>
            <a:r>
              <a:rPr lang="es-MX" dirty="0"/>
              <a:t>5 &lt; VIF &lt; 10: Causa de preocupación</a:t>
            </a:r>
          </a:p>
          <a:p>
            <a:pPr algn="just"/>
            <a:r>
              <a:rPr lang="es-MX" dirty="0"/>
              <a:t>El termino tolerancia es </a:t>
            </a:r>
            <a:r>
              <a:rPr lang="es-MX" dirty="0" smtClean="0"/>
              <a:t>1/VIF1</a:t>
            </a:r>
            <a:r>
              <a:rPr lang="es-MX" dirty="0"/>
              <a:t> por lo que los límites recomendables están entre 1 y 0.1.</a:t>
            </a:r>
          </a:p>
          <a:p>
            <a:pPr marL="76200" indent="0">
              <a:buNone/>
            </a:pPr>
            <a:endParaRPr lang="es-PA" dirty="0"/>
          </a:p>
        </p:txBody>
      </p:sp>
    </p:spTree>
    <p:extLst>
      <p:ext uri="{BB962C8B-B14F-4D97-AF65-F5344CB8AC3E}">
        <p14:creationId xmlns:p14="http://schemas.microsoft.com/office/powerpoint/2010/main" val="3701009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5</a:t>
            </a:fld>
            <a:endParaRPr lang="es-PA"/>
          </a:p>
        </p:txBody>
      </p:sp>
      <p:sp>
        <p:nvSpPr>
          <p:cNvPr id="3" name="2 Título"/>
          <p:cNvSpPr>
            <a:spLocks noGrp="1"/>
          </p:cNvSpPr>
          <p:nvPr>
            <p:ph type="title"/>
          </p:nvPr>
        </p:nvSpPr>
        <p:spPr>
          <a:xfrm>
            <a:off x="179512" y="627534"/>
            <a:ext cx="5832648" cy="857400"/>
          </a:xfrm>
        </p:spPr>
        <p:txBody>
          <a:bodyPr/>
          <a:lstStyle/>
          <a:p>
            <a:r>
              <a:rPr lang="es-MX" sz="2800" b="1" dirty="0"/>
              <a:t>Condiciones para la regresión lineal múltiple</a:t>
            </a:r>
            <a:br>
              <a:rPr lang="es-MX" sz="2800" b="1" dirty="0"/>
            </a:br>
            <a:endParaRPr lang="es-PA" sz="2800" dirty="0"/>
          </a:p>
        </p:txBody>
      </p:sp>
      <p:sp>
        <p:nvSpPr>
          <p:cNvPr id="4" name="3 Marcador de texto"/>
          <p:cNvSpPr>
            <a:spLocks noGrp="1"/>
          </p:cNvSpPr>
          <p:nvPr>
            <p:ph type="body" idx="1"/>
          </p:nvPr>
        </p:nvSpPr>
        <p:spPr>
          <a:xfrm>
            <a:off x="323528" y="1059582"/>
            <a:ext cx="5688632" cy="3180900"/>
          </a:xfrm>
        </p:spPr>
        <p:txBody>
          <a:bodyPr/>
          <a:lstStyle/>
          <a:p>
            <a:r>
              <a:rPr lang="es-MX" b="1" dirty="0" smtClean="0"/>
              <a:t>Parsimonia:</a:t>
            </a:r>
            <a:endParaRPr lang="es-MX" dirty="0"/>
          </a:p>
          <a:p>
            <a:pPr marL="76200" indent="0" algn="just">
              <a:buNone/>
            </a:pPr>
            <a:r>
              <a:rPr lang="es-MX" dirty="0" smtClean="0"/>
              <a:t>Este </a:t>
            </a:r>
            <a:r>
              <a:rPr lang="es-MX" dirty="0"/>
              <a:t>término hace referencia a que el mejor modelo es aquel capaz de explicar con mayor precisión la variabilidad observada en la variable respuesta empleando el menor número de predictores, por lo tanto, con menos asunciones.</a:t>
            </a:r>
          </a:p>
          <a:p>
            <a:pPr marL="76200" indent="0">
              <a:buNone/>
            </a:pPr>
            <a:endParaRPr lang="es-PA" dirty="0"/>
          </a:p>
        </p:txBody>
      </p:sp>
    </p:spTree>
    <p:extLst>
      <p:ext uri="{BB962C8B-B14F-4D97-AF65-F5344CB8AC3E}">
        <p14:creationId xmlns:p14="http://schemas.microsoft.com/office/powerpoint/2010/main" val="289087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6</a:t>
            </a:fld>
            <a:endParaRPr lang="es-PA"/>
          </a:p>
        </p:txBody>
      </p:sp>
      <p:sp>
        <p:nvSpPr>
          <p:cNvPr id="3" name="2 Título"/>
          <p:cNvSpPr>
            <a:spLocks noGrp="1"/>
          </p:cNvSpPr>
          <p:nvPr>
            <p:ph type="title"/>
          </p:nvPr>
        </p:nvSpPr>
        <p:spPr>
          <a:xfrm>
            <a:off x="179512" y="627534"/>
            <a:ext cx="5832648" cy="857400"/>
          </a:xfrm>
        </p:spPr>
        <p:txBody>
          <a:bodyPr/>
          <a:lstStyle/>
          <a:p>
            <a:r>
              <a:rPr lang="es-MX" sz="2800" b="1" dirty="0"/>
              <a:t>Condiciones para la regresión lineal múltiple</a:t>
            </a:r>
            <a:br>
              <a:rPr lang="es-MX" sz="2800" b="1" dirty="0"/>
            </a:br>
            <a:endParaRPr lang="es-PA" sz="2800" dirty="0"/>
          </a:p>
        </p:txBody>
      </p:sp>
      <p:sp>
        <p:nvSpPr>
          <p:cNvPr id="4" name="3 Marcador de texto"/>
          <p:cNvSpPr>
            <a:spLocks noGrp="1"/>
          </p:cNvSpPr>
          <p:nvPr>
            <p:ph type="body" idx="1"/>
          </p:nvPr>
        </p:nvSpPr>
        <p:spPr>
          <a:xfrm>
            <a:off x="323528" y="1059582"/>
            <a:ext cx="5688632" cy="3180900"/>
          </a:xfrm>
        </p:spPr>
        <p:txBody>
          <a:bodyPr/>
          <a:lstStyle/>
          <a:p>
            <a:r>
              <a:rPr lang="es-MX" b="1" dirty="0"/>
              <a:t>Distribución normal de los </a:t>
            </a:r>
            <a:r>
              <a:rPr lang="es-MX" b="1" dirty="0" smtClean="0"/>
              <a:t>residuos.</a:t>
            </a:r>
          </a:p>
          <a:p>
            <a:r>
              <a:rPr lang="es-MX" b="1" dirty="0"/>
              <a:t>Variabilidad constante de los residuos (</a:t>
            </a:r>
            <a:r>
              <a:rPr lang="es-MX" b="1" dirty="0" err="1"/>
              <a:t>homocedasticidad</a:t>
            </a:r>
            <a:r>
              <a:rPr lang="es-MX" b="1" dirty="0" smtClean="0"/>
              <a:t>).</a:t>
            </a:r>
          </a:p>
          <a:p>
            <a:r>
              <a:rPr lang="es-MX" b="1" dirty="0"/>
              <a:t>Valores atípicos, con alto </a:t>
            </a:r>
            <a:r>
              <a:rPr lang="es-MX" b="1" dirty="0" err="1"/>
              <a:t>leverage</a:t>
            </a:r>
            <a:r>
              <a:rPr lang="es-MX" b="1" dirty="0"/>
              <a:t> o </a:t>
            </a:r>
            <a:r>
              <a:rPr lang="es-MX" b="1" dirty="0" smtClean="0"/>
              <a:t>influyentes:</a:t>
            </a:r>
            <a:endParaRPr lang="es-MX" dirty="0"/>
          </a:p>
          <a:p>
            <a:pPr marL="76200" indent="0" algn="just">
              <a:buNone/>
            </a:pPr>
            <a:r>
              <a:rPr lang="es-MX" dirty="0" smtClean="0"/>
              <a:t>Es </a:t>
            </a:r>
            <a:r>
              <a:rPr lang="es-MX" dirty="0"/>
              <a:t>importante identificar observaciones que sean atípicas o que puedan estar influenciando al modelo.</a:t>
            </a:r>
          </a:p>
          <a:p>
            <a:endParaRPr lang="es-PA" dirty="0"/>
          </a:p>
        </p:txBody>
      </p:sp>
    </p:spTree>
    <p:extLst>
      <p:ext uri="{BB962C8B-B14F-4D97-AF65-F5344CB8AC3E}">
        <p14:creationId xmlns:p14="http://schemas.microsoft.com/office/powerpoint/2010/main" val="3462739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A" smtClean="0"/>
              <a:t>7</a:t>
            </a:fld>
            <a:endParaRPr lang="es-PA"/>
          </a:p>
        </p:txBody>
      </p:sp>
      <p:sp>
        <p:nvSpPr>
          <p:cNvPr id="9" name="Google Shape;483;p36"/>
          <p:cNvSpPr txBox="1">
            <a:spLocks/>
          </p:cNvSpPr>
          <p:nvPr/>
        </p:nvSpPr>
        <p:spPr>
          <a:xfrm>
            <a:off x="467544" y="915566"/>
            <a:ext cx="51387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es-PA" sz="4800" dirty="0" smtClean="0"/>
              <a:t>Práctica con R</a:t>
            </a:r>
            <a:endParaRPr lang="es-PA" sz="4800" dirty="0"/>
          </a:p>
        </p:txBody>
      </p:sp>
      <p:pic>
        <p:nvPicPr>
          <p:cNvPr id="10" name="Picture 2" descr="La estrategia de la planificación, por José Antonio Gil Ye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83718"/>
            <a:ext cx="3888431"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07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idx="12"/>
          </p:nvPr>
        </p:nvSpPr>
        <p:spPr/>
        <p:txBody>
          <a:bodyPr/>
          <a:lstStyle/>
          <a:p>
            <a:fld id="{B232FFF3-EA72-402C-8CF1-C9D04912E841}" type="slidenum">
              <a:rPr lang="es-ES" smtClean="0"/>
              <a:t>8</a:t>
            </a:fld>
            <a:endParaRPr lang="es-ES"/>
          </a:p>
        </p:txBody>
      </p:sp>
      <p:sp>
        <p:nvSpPr>
          <p:cNvPr id="2" name="1 Título"/>
          <p:cNvSpPr>
            <a:spLocks noGrp="1"/>
          </p:cNvSpPr>
          <p:nvPr>
            <p:ph type="title"/>
          </p:nvPr>
        </p:nvSpPr>
        <p:spPr>
          <a:xfrm>
            <a:off x="323528" y="555526"/>
            <a:ext cx="5832648" cy="857400"/>
          </a:xfrm>
        </p:spPr>
        <p:txBody>
          <a:bodyPr/>
          <a:lstStyle/>
          <a:p>
            <a:r>
              <a:rPr lang="es-PA" sz="2800" b="1" dirty="0"/>
              <a:t>Ejemplo práctico de regresión lineal</a:t>
            </a:r>
            <a:r>
              <a:rPr lang="es-PA" sz="2400" b="1" dirty="0"/>
              <a:t/>
            </a:r>
            <a:br>
              <a:rPr lang="es-PA" sz="2400" b="1" dirty="0"/>
            </a:br>
            <a:endParaRPr lang="es-ES" sz="2400" dirty="0"/>
          </a:p>
        </p:txBody>
      </p:sp>
      <p:sp>
        <p:nvSpPr>
          <p:cNvPr id="3" name="2 Marcador de contenido"/>
          <p:cNvSpPr>
            <a:spLocks noGrp="1"/>
          </p:cNvSpPr>
          <p:nvPr>
            <p:ph type="body" idx="1"/>
          </p:nvPr>
        </p:nvSpPr>
        <p:spPr>
          <a:xfrm>
            <a:off x="179512" y="809306"/>
            <a:ext cx="5688632" cy="3562644"/>
          </a:xfrm>
        </p:spPr>
        <p:txBody>
          <a:bodyPr>
            <a:noAutofit/>
          </a:bodyPr>
          <a:lstStyle/>
          <a:p>
            <a:pPr marL="114300" indent="0">
              <a:buNone/>
            </a:pPr>
            <a:r>
              <a:rPr lang="es-PA" sz="1000" dirty="0" smtClean="0"/>
              <a:t>El </a:t>
            </a:r>
            <a:r>
              <a:rPr lang="es-PA" sz="1000" dirty="0" err="1"/>
              <a:t>dataset</a:t>
            </a:r>
            <a:r>
              <a:rPr lang="es-PA" sz="1000" dirty="0"/>
              <a:t> Boston del paquete MASS recoge la mediana del valor de la vivienda en 506 áreas residenciales de Boston. Junto con el precio, se han registrado 13 variables adicionales.</a:t>
            </a:r>
          </a:p>
          <a:p>
            <a:pPr marL="114300" indent="0">
              <a:buNone/>
            </a:pPr>
            <a:endParaRPr lang="es-PA" sz="1000" dirty="0"/>
          </a:p>
          <a:p>
            <a:r>
              <a:rPr lang="es-PA" sz="1000" b="1" dirty="0" err="1"/>
              <a:t>crim</a:t>
            </a:r>
            <a:r>
              <a:rPr lang="es-PA" sz="1000" b="1" dirty="0"/>
              <a:t>: </a:t>
            </a:r>
            <a:r>
              <a:rPr lang="es-PA" sz="1000" dirty="0"/>
              <a:t>ratio de criminalidad per cápita de cada ciudad.</a:t>
            </a:r>
          </a:p>
          <a:p>
            <a:r>
              <a:rPr lang="es-PA" sz="1000" b="1" dirty="0" err="1"/>
              <a:t>zn</a:t>
            </a:r>
            <a:r>
              <a:rPr lang="es-PA" sz="1000" b="1" dirty="0"/>
              <a:t>: </a:t>
            </a:r>
            <a:r>
              <a:rPr lang="es-PA" sz="1000" dirty="0"/>
              <a:t>Proporción de zonas residenciales con edificaciones de más de 25.000 pies cuadrados.</a:t>
            </a:r>
          </a:p>
          <a:p>
            <a:r>
              <a:rPr lang="es-PA" sz="1000" b="1" dirty="0" err="1"/>
              <a:t>indus</a:t>
            </a:r>
            <a:r>
              <a:rPr lang="es-PA" sz="1000" b="1" dirty="0"/>
              <a:t>: </a:t>
            </a:r>
            <a:r>
              <a:rPr lang="es-PA" sz="1000" dirty="0"/>
              <a:t>proporción de zona industrializada.</a:t>
            </a:r>
          </a:p>
          <a:p>
            <a:r>
              <a:rPr lang="es-PA" sz="1000" b="1" u="sng" dirty="0"/>
              <a:t>chas: </a:t>
            </a:r>
            <a:r>
              <a:rPr lang="es-PA" sz="1000" u="sng" dirty="0"/>
              <a:t>Si hay río en la ciudad (= 1 si hay río; 0 no hay).</a:t>
            </a:r>
          </a:p>
          <a:p>
            <a:r>
              <a:rPr lang="es-PA" sz="1000" b="1" dirty="0" err="1"/>
              <a:t>nox</a:t>
            </a:r>
            <a:r>
              <a:rPr lang="es-PA" sz="1000" b="1" dirty="0"/>
              <a:t>: </a:t>
            </a:r>
            <a:r>
              <a:rPr lang="es-PA" sz="1000" dirty="0"/>
              <a:t>Concentración de óxidos de nitrógeno (partes per 10 millón).</a:t>
            </a:r>
          </a:p>
          <a:p>
            <a:r>
              <a:rPr lang="es-PA" sz="1000" b="1" dirty="0" err="1"/>
              <a:t>rm</a:t>
            </a:r>
            <a:r>
              <a:rPr lang="es-PA" sz="1000" b="1" dirty="0"/>
              <a:t>: </a:t>
            </a:r>
            <a:r>
              <a:rPr lang="es-PA" sz="1000" dirty="0"/>
              <a:t>promedio de habitaciones por vivienda.</a:t>
            </a:r>
          </a:p>
          <a:p>
            <a:r>
              <a:rPr lang="es-PA" sz="1000" b="1" dirty="0" err="1"/>
              <a:t>age</a:t>
            </a:r>
            <a:r>
              <a:rPr lang="es-PA" sz="1000" b="1" dirty="0"/>
              <a:t>: </a:t>
            </a:r>
            <a:r>
              <a:rPr lang="es-PA" sz="1000" dirty="0"/>
              <a:t>Proporción de viviendas ocupadas por el propietario construidas antes de 1940.</a:t>
            </a:r>
          </a:p>
          <a:p>
            <a:r>
              <a:rPr lang="es-PA" sz="1000" b="1" dirty="0" err="1"/>
              <a:t>dis</a:t>
            </a:r>
            <a:r>
              <a:rPr lang="es-PA" sz="1000" b="1" dirty="0"/>
              <a:t>: </a:t>
            </a:r>
            <a:r>
              <a:rPr lang="es-PA" sz="1000" dirty="0"/>
              <a:t>Media ponderada de la distancias a cinco centros de empleo de Boston.</a:t>
            </a:r>
          </a:p>
          <a:p>
            <a:r>
              <a:rPr lang="es-PA" sz="1000" b="1" dirty="0"/>
              <a:t>rad: </a:t>
            </a:r>
            <a:r>
              <a:rPr lang="es-PA" sz="1000" dirty="0"/>
              <a:t>Índice de accesibilidad a las autopistas radiales.</a:t>
            </a:r>
          </a:p>
          <a:p>
            <a:r>
              <a:rPr lang="es-PA" sz="1000" b="1" dirty="0" err="1"/>
              <a:t>tax</a:t>
            </a:r>
            <a:r>
              <a:rPr lang="es-PA" sz="1000" b="1" dirty="0"/>
              <a:t>: </a:t>
            </a:r>
            <a:r>
              <a:rPr lang="es-PA" sz="1000" dirty="0"/>
              <a:t>Tasa de impuesto a la propiedad en unidades de $10,000.</a:t>
            </a:r>
          </a:p>
          <a:p>
            <a:r>
              <a:rPr lang="es-PA" sz="1000" b="1" dirty="0" err="1"/>
              <a:t>ptratio</a:t>
            </a:r>
            <a:r>
              <a:rPr lang="es-PA" sz="1000" b="1" dirty="0"/>
              <a:t>: </a:t>
            </a:r>
            <a:r>
              <a:rPr lang="es-PA" sz="1000" dirty="0"/>
              <a:t>ratio de alumnos/profesor por ciudad.</a:t>
            </a:r>
          </a:p>
          <a:p>
            <a:r>
              <a:rPr lang="es-PA" sz="1000" b="1" dirty="0" err="1"/>
              <a:t>black</a:t>
            </a:r>
            <a:r>
              <a:rPr lang="es-PA" sz="1000" b="1" dirty="0"/>
              <a:t>: </a:t>
            </a:r>
            <a:r>
              <a:rPr lang="es-PA" sz="1000" dirty="0"/>
              <a:t>1000(Bk - 0.63)^2 donde Bk es la proporción de gente de color por ciudad.</a:t>
            </a:r>
          </a:p>
          <a:p>
            <a:r>
              <a:rPr lang="es-PA" sz="1000" b="1" dirty="0" err="1"/>
              <a:t>lstat</a:t>
            </a:r>
            <a:r>
              <a:rPr lang="es-PA" sz="1000" b="1" dirty="0"/>
              <a:t>: </a:t>
            </a:r>
            <a:r>
              <a:rPr lang="es-PA" sz="1000" dirty="0"/>
              <a:t>porcentaje de población en condición de pobreza.</a:t>
            </a:r>
          </a:p>
          <a:p>
            <a:r>
              <a:rPr lang="es-PA" sz="1000" b="1" dirty="0" err="1"/>
              <a:t>medv</a:t>
            </a:r>
            <a:r>
              <a:rPr lang="es-PA" sz="1000" b="1" dirty="0"/>
              <a:t>: </a:t>
            </a:r>
            <a:r>
              <a:rPr lang="es-PA" sz="1000" dirty="0"/>
              <a:t>Valor mediano de las casas ocupadas por el dueño en unidades de $1000s.</a:t>
            </a:r>
            <a:endParaRPr lang="es-ES" sz="1000" dirty="0" smtClean="0"/>
          </a:p>
        </p:txBody>
      </p:sp>
    </p:spTree>
    <p:extLst>
      <p:ext uri="{BB962C8B-B14F-4D97-AF65-F5344CB8AC3E}">
        <p14:creationId xmlns:p14="http://schemas.microsoft.com/office/powerpoint/2010/main" val="2501861230"/>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563F1AC4F304B42B3941098A75A78F0" ma:contentTypeVersion="11" ma:contentTypeDescription="Crear nuevo documento." ma:contentTypeScope="" ma:versionID="b426bf81d1d7b15481894afd5afe8839">
  <xsd:schema xmlns:xsd="http://www.w3.org/2001/XMLSchema" xmlns:xs="http://www.w3.org/2001/XMLSchema" xmlns:p="http://schemas.microsoft.com/office/2006/metadata/properties" xmlns:ns2="62f58b04-9c33-490c-ba7e-c6fd6f91e41a" xmlns:ns3="2e95bf99-24e0-4882-8195-e9d4d8693026" targetNamespace="http://schemas.microsoft.com/office/2006/metadata/properties" ma:root="true" ma:fieldsID="fba392100fe1119859c80de98c76bec3" ns2:_="" ns3:_="">
    <xsd:import namespace="62f58b04-9c33-490c-ba7e-c6fd6f91e41a"/>
    <xsd:import namespace="2e95bf99-24e0-4882-8195-e9d4d869302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f58b04-9c33-490c-ba7e-c6fd6f91e4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e95bf99-24e0-4882-8195-e9d4d8693026"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B8A7B4-82CC-467C-9C2B-728B4D0DDD36}"/>
</file>

<file path=customXml/itemProps2.xml><?xml version="1.0" encoding="utf-8"?>
<ds:datastoreItem xmlns:ds="http://schemas.openxmlformats.org/officeDocument/2006/customXml" ds:itemID="{162D251B-0512-41A6-8C0F-56A841DF547F}"/>
</file>

<file path=customXml/itemProps3.xml><?xml version="1.0" encoding="utf-8"?>
<ds:datastoreItem xmlns:ds="http://schemas.openxmlformats.org/officeDocument/2006/customXml" ds:itemID="{4CB82113-E79B-4DD1-AE45-86516A5AB592}"/>
</file>

<file path=docProps/app.xml><?xml version="1.0" encoding="utf-8"?>
<Properties xmlns="http://schemas.openxmlformats.org/officeDocument/2006/extended-properties" xmlns:vt="http://schemas.openxmlformats.org/officeDocument/2006/docPropsVTypes">
  <TotalTime>871</TotalTime>
  <Words>575</Words>
  <Application>Microsoft Office PowerPoint</Application>
  <PresentationFormat>Presentación en pantalla (16:9)</PresentationFormat>
  <Paragraphs>58</Paragraphs>
  <Slides>8</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Arial</vt:lpstr>
      <vt:lpstr>Barlow</vt:lpstr>
      <vt:lpstr>Barlow Light</vt:lpstr>
      <vt:lpstr>Miriam Libre</vt:lpstr>
      <vt:lpstr>Calibri</vt:lpstr>
      <vt:lpstr>Amatic SC</vt:lpstr>
      <vt:lpstr>Cambria Math</vt:lpstr>
      <vt:lpstr>Roderigo template</vt:lpstr>
      <vt:lpstr>Taller estadísticas aplicada al análisis de datos de un proyecto de investigación  Regresión Lineal Múltiple </vt:lpstr>
      <vt:lpstr>Regresión lineal </vt:lpstr>
      <vt:lpstr>Regresión lineal múltiple</vt:lpstr>
      <vt:lpstr>Condiciones para la regresión lineal múltiple </vt:lpstr>
      <vt:lpstr>Condiciones para la regresión lineal múltiple </vt:lpstr>
      <vt:lpstr>Condiciones para la regresión lineal múltiple </vt:lpstr>
      <vt:lpstr>Presentación de PowerPoint</vt:lpstr>
      <vt:lpstr>Ejemplo práctico de regresión lineal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de Investigación  Análisis estadístico de datos Estadística inferencial</dc:title>
  <dc:creator>Nathalia Tejedor Flores</dc:creator>
  <cp:lastModifiedBy>Nathalia Tejedor Flores</cp:lastModifiedBy>
  <cp:revision>64</cp:revision>
  <dcterms:modified xsi:type="dcterms:W3CDTF">2022-02-03T21:41:48Z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0x0101000563F1AC4F304B42B3941098A75A78F0</vt:lpwstr>
  </property>
</Properties>
</file>