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52" r:id="rId2"/>
  </p:sldMasterIdLst>
  <p:notesMasterIdLst>
    <p:notesMasterId r:id="rId22"/>
  </p:notesMasterIdLst>
  <p:handoutMasterIdLst>
    <p:handoutMasterId r:id="rId23"/>
  </p:handoutMasterIdLst>
  <p:sldIdLst>
    <p:sldId id="261" r:id="rId3"/>
    <p:sldId id="337" r:id="rId4"/>
    <p:sldId id="426" r:id="rId5"/>
    <p:sldId id="427" r:id="rId6"/>
    <p:sldId id="428" r:id="rId7"/>
    <p:sldId id="429" r:id="rId8"/>
    <p:sldId id="299" r:id="rId9"/>
    <p:sldId id="297" r:id="rId10"/>
    <p:sldId id="363" r:id="rId11"/>
    <p:sldId id="430" r:id="rId12"/>
    <p:sldId id="431" r:id="rId13"/>
    <p:sldId id="301" r:id="rId14"/>
    <p:sldId id="417" r:id="rId15"/>
    <p:sldId id="304" r:id="rId16"/>
    <p:sldId id="305" r:id="rId17"/>
    <p:sldId id="434" r:id="rId18"/>
    <p:sldId id="432" r:id="rId19"/>
    <p:sldId id="433" r:id="rId20"/>
    <p:sldId id="424"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7933C"/>
    <a:srgbClr val="558ED5"/>
    <a:srgbClr val="66CCFF"/>
    <a:srgbClr val="92D050"/>
    <a:srgbClr val="4BACC6"/>
    <a:srgbClr val="FFD653"/>
    <a:srgbClr val="4F81BD"/>
    <a:srgbClr val="37D546"/>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9" autoAdjust="0"/>
    <p:restoredTop sz="86918"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2D1D7F-50AB-4A99-8A0C-19028544B456}" type="datetimeFigureOut">
              <a:rPr lang="en-GB" smtClean="0"/>
              <a:pPr/>
              <a:t>03/02/2022</a:t>
            </a:fld>
            <a:endParaRPr lang="en-GB"/>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1</a:t>
            </a:r>
            <a:endParaRPr lang="en-GB"/>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8155AE-6229-4B48-A3A6-3DAFBB43F3E0}" type="slidenum">
              <a:rPr lang="en-GB" smtClean="0"/>
              <a:pPr/>
              <a:t>‹Nº›</a:t>
            </a:fld>
            <a:endParaRPr lang="en-GB"/>
          </a:p>
        </p:txBody>
      </p:sp>
    </p:spTree>
    <p:extLst>
      <p:ext uri="{BB962C8B-B14F-4D97-AF65-F5344CB8AC3E}">
        <p14:creationId xmlns:p14="http://schemas.microsoft.com/office/powerpoint/2010/main" val="31381059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BB8B9-D088-4CAC-8AF1-44F9B9704D09}" type="datetimeFigureOut">
              <a:rPr lang="en-GB" smtClean="0"/>
              <a:pPr/>
              <a:t>03/02/2022</a:t>
            </a:fld>
            <a:endParaRPr lang="en-GB"/>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t>1</a:t>
            </a:r>
            <a:endParaRPr lang="en-GB"/>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941A-6ACF-468B-9165-6680460A973E}" type="slidenum">
              <a:rPr lang="en-GB" smtClean="0"/>
              <a:pPr/>
              <a:t>‹Nº›</a:t>
            </a:fld>
            <a:endParaRPr lang="en-GB"/>
          </a:p>
        </p:txBody>
      </p:sp>
    </p:spTree>
    <p:extLst>
      <p:ext uri="{BB962C8B-B14F-4D97-AF65-F5344CB8AC3E}">
        <p14:creationId xmlns:p14="http://schemas.microsoft.com/office/powerpoint/2010/main" val="39958458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1" y="4343400"/>
            <a:ext cx="5486399" cy="4114800"/>
          </a:xfrm>
          <a:prstGeom prst="rect">
            <a:avLst/>
          </a:prstGeom>
        </p:spPr>
        <p:txBody>
          <a:bodyPr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sz="1100" kern="1200" dirty="0" smtClean="0">
                <a:solidFill>
                  <a:schemeClr val="tx1"/>
                </a:solidFill>
                <a:effectLst/>
                <a:latin typeface="+mn-lt"/>
                <a:ea typeface="+mn-ea"/>
                <a:cs typeface="+mn-cs"/>
              </a:rPr>
              <a:t>Tradicionalmente, los datos se han tratado con técnicas descriptivas unidimensionales que presentan sus resultados en forma gráfica, sin embargo, estás técnicas producen sólo una visión parcial de la información debido a que no tienen en cuenta las relaciones entre todas las variables que intervienen en el proceso.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 sz="1100" kern="1200" dirty="0" smtClean="0">
                <a:solidFill>
                  <a:schemeClr val="tx1"/>
                </a:solidFill>
                <a:effectLst/>
                <a:latin typeface="+mn-lt"/>
                <a:ea typeface="+mn-ea"/>
                <a:cs typeface="+mn-cs"/>
              </a:rPr>
              <a:t>La información estadística en AM es de carácter multidimensional, por lo tanto la geometría, el cálculo matricial y las distribuciones multivariantes juegan un papel fundamental.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PA"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En 2011,</a:t>
            </a:r>
            <a:r>
              <a:rPr lang="en-GB" sz="1200" kern="1200" baseline="0" dirty="0" smtClean="0">
                <a:solidFill>
                  <a:schemeClr val="tx1"/>
                </a:solidFill>
                <a:effectLst/>
                <a:latin typeface="+mn-lt"/>
                <a:ea typeface="+mn-ea"/>
                <a:cs typeface="+mn-cs"/>
              </a:rPr>
              <a:t> se c</a:t>
            </a:r>
            <a:r>
              <a:rPr lang="es-ES" altLang="en-US" sz="1200" dirty="0" err="1" smtClean="0"/>
              <a:t>onsideran</a:t>
            </a:r>
            <a:r>
              <a:rPr lang="es-ES" altLang="en-US" sz="1200" dirty="0" smtClean="0"/>
              <a:t> los fundamentos del PCA, para luego desarrollar un PCA local y finalmente GWPCA.</a:t>
            </a:r>
          </a:p>
          <a:p>
            <a:pPr algn="just"/>
            <a:r>
              <a:rPr lang="es-ES" altLang="en-US" sz="1200" dirty="0" smtClean="0"/>
              <a:t>Y en el 2015, se desarrolla</a:t>
            </a:r>
            <a:r>
              <a:rPr lang="es-ES" altLang="en-US" sz="1200" baseline="0" dirty="0" smtClean="0"/>
              <a:t> el </a:t>
            </a:r>
            <a:r>
              <a:rPr lang="es-ES" altLang="en-US" sz="1200" dirty="0" smtClean="0"/>
              <a:t>Paquete en R para explorar la heterogeneidad espacial usando modelos GW. </a:t>
            </a:r>
            <a:r>
              <a:rPr lang="es-ES" altLang="en-US" dirty="0" smtClean="0">
                <a:solidFill>
                  <a:schemeClr val="tx1"/>
                </a:solidFill>
              </a:rPr>
              <a:t>Este paquete incluye funciones  para:</a:t>
            </a:r>
            <a:r>
              <a:rPr lang="es-ES" altLang="en-US" baseline="0" dirty="0" smtClean="0">
                <a:solidFill>
                  <a:schemeClr val="tx1"/>
                </a:solidFill>
              </a:rPr>
              <a:t> </a:t>
            </a:r>
            <a:r>
              <a:rPr lang="es-ES" altLang="en-US" dirty="0" smtClean="0">
                <a:solidFill>
                  <a:schemeClr val="tx1"/>
                </a:solidFill>
              </a:rPr>
              <a:t>GW estadísticas,</a:t>
            </a:r>
            <a:r>
              <a:rPr lang="es-ES" altLang="en-US" baseline="0" dirty="0" smtClean="0">
                <a:solidFill>
                  <a:schemeClr val="tx1"/>
                </a:solidFill>
              </a:rPr>
              <a:t> </a:t>
            </a:r>
            <a:r>
              <a:rPr lang="es-ES" altLang="en-US" dirty="0" smtClean="0">
                <a:solidFill>
                  <a:schemeClr val="tx1"/>
                </a:solidFill>
              </a:rPr>
              <a:t>GWPCA</a:t>
            </a:r>
            <a:r>
              <a:rPr lang="es-ES" altLang="en-US" baseline="0" dirty="0" smtClean="0">
                <a:solidFill>
                  <a:schemeClr val="tx1"/>
                </a:solidFill>
              </a:rPr>
              <a:t> y </a:t>
            </a:r>
            <a:r>
              <a:rPr lang="es-ES" altLang="en-US" dirty="0" smtClean="0">
                <a:solidFill>
                  <a:schemeClr val="tx1"/>
                </a:solidFill>
              </a:rPr>
              <a:t>GW regresión.</a:t>
            </a:r>
            <a:endParaRPr lang="en-GB"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3757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algn="just">
              <a:spcBef>
                <a:spcPct val="0"/>
              </a:spcBef>
            </a:pPr>
            <a:r>
              <a:rPr lang="es-ES" altLang="en-US" sz="900" dirty="0" smtClean="0"/>
              <a:t>Cómo se pasa del PCA al GWPCA, añadiendo</a:t>
            </a:r>
            <a:r>
              <a:rPr lang="es-ES" altLang="en-US" sz="900" baseline="0" dirty="0" smtClean="0"/>
              <a:t> una matriz diagonal de pesos W, para nuestro caso una matriz diagonal con pesos geográficos.</a:t>
            </a:r>
            <a:endParaRPr lang="es-ES" altLang="en-US" sz="900" dirty="0" smtClean="0"/>
          </a:p>
          <a:p>
            <a:pPr algn="just">
              <a:spcBef>
                <a:spcPct val="0"/>
              </a:spcBef>
            </a:pPr>
            <a:r>
              <a:rPr lang="es-ES" altLang="en-US" sz="900" dirty="0" smtClean="0"/>
              <a:t>u, v= coordenadas geográficas para cada individuo, por ejemplo una coordenada norte y una coordenada este para cada individuo.</a:t>
            </a:r>
          </a:p>
        </p:txBody>
      </p:sp>
    </p:spTree>
    <p:extLst>
      <p:ext uri="{BB962C8B-B14F-4D97-AF65-F5344CB8AC3E}">
        <p14:creationId xmlns:p14="http://schemas.microsoft.com/office/powerpoint/2010/main" val="293757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algn="just">
              <a:spcBef>
                <a:spcPct val="0"/>
              </a:spcBef>
            </a:pPr>
            <a:r>
              <a:rPr lang="es-ES" altLang="en-US" dirty="0" smtClean="0"/>
              <a:t>Para poder calcular la</a:t>
            </a:r>
            <a:r>
              <a:rPr lang="es-ES" altLang="en-US" baseline="0" dirty="0" smtClean="0"/>
              <a:t> matriz de pesos diagonal se utiliza la función de </a:t>
            </a:r>
            <a:r>
              <a:rPr lang="es-ES" altLang="en-US" baseline="0" dirty="0" err="1" smtClean="0"/>
              <a:t>kernel</a:t>
            </a:r>
            <a:r>
              <a:rPr lang="es-ES" altLang="en-US" baseline="0" dirty="0" smtClean="0"/>
              <a:t>.</a:t>
            </a:r>
            <a:endParaRPr lang="es-ES" altLang="en-US" dirty="0" smtClean="0"/>
          </a:p>
          <a:p>
            <a:pPr algn="just">
              <a:spcBef>
                <a:spcPct val="0"/>
              </a:spcBef>
            </a:pPr>
            <a:r>
              <a:rPr lang="es-ES" altLang="en-US" dirty="0" smtClean="0"/>
              <a:t>La función </a:t>
            </a:r>
            <a:r>
              <a:rPr lang="es-ES" altLang="en-US" dirty="0" err="1" smtClean="0"/>
              <a:t>kernel</a:t>
            </a:r>
            <a:r>
              <a:rPr lang="es-ES" altLang="en-US" dirty="0" smtClean="0"/>
              <a:t> en este contexto, toma la distancia de entrada entre dos ubicaciones (d), tiene un parámetro de ancho de banda (b) que define el rango espacial del </a:t>
            </a:r>
            <a:r>
              <a:rPr lang="es-ES" altLang="en-US" dirty="0" err="1" smtClean="0"/>
              <a:t>kernel</a:t>
            </a:r>
            <a:r>
              <a:rPr lang="es-ES" altLang="en-US" dirty="0" smtClean="0"/>
              <a:t> y devuelve el peso entre dos ubicaciones que está inversamente relacionado con la distancia.</a:t>
            </a:r>
          </a:p>
          <a:p>
            <a:pPr algn="just">
              <a:spcBef>
                <a:spcPct val="0"/>
              </a:spcBef>
            </a:pPr>
            <a:r>
              <a:rPr lang="es-ES" altLang="en-US" dirty="0" smtClean="0"/>
              <a:t>gaussiana y exponencial son funciones continuas de la distancia entre dos puntos de observación (un punto de observación y uno de calibración). Los pesos serán igual a 1</a:t>
            </a:r>
            <a:r>
              <a:rPr lang="es-ES" altLang="en-US" baseline="0" dirty="0" smtClean="0"/>
              <a:t> (como</a:t>
            </a:r>
            <a:r>
              <a:rPr lang="es-ES" altLang="en-US" dirty="0" smtClean="0"/>
              <a:t> máximo) para una observación en un punto de calibración del modelo GW, y disminuirán de acuerdo con una curva Gaussiana o exponencial a medida que la distancia entre los puntos de observación / calibración aumenta.</a:t>
            </a:r>
          </a:p>
          <a:p>
            <a:pPr algn="just">
              <a:spcBef>
                <a:spcPct val="0"/>
              </a:spcBef>
            </a:pPr>
            <a:r>
              <a:rPr lang="es-ES" altLang="en-US" dirty="0" smtClean="0"/>
              <a:t>Box car: es una función discontinua simple que excluye las observaciones que están más allá de cierta distancia b del punto de calibración del modelo de GW. Esto es equivalente a establecer sus pesos a cero a tales distancias. Este </a:t>
            </a:r>
            <a:r>
              <a:rPr lang="es-ES" altLang="en-US" dirty="0" err="1" smtClean="0"/>
              <a:t>kernel</a:t>
            </a:r>
            <a:r>
              <a:rPr lang="es-ES" altLang="en-US" dirty="0" smtClean="0"/>
              <a:t> permite una computación eficiente, ya que solo se debe incluir un subconjunto de los puntos de observación en el modelo local en cada punto de calibración del modelo de GW. Esto puede ser particularmente útil cuando se manejan grandes conjuntos de datos.</a:t>
            </a:r>
          </a:p>
          <a:p>
            <a:pPr marL="0" marR="0" indent="0" algn="just" defTabSz="914400" rtl="0" eaLnBrk="1" fontAlgn="auto" latinLnBrk="0" hangingPunct="1">
              <a:lnSpc>
                <a:spcPct val="100000"/>
              </a:lnSpc>
              <a:spcBef>
                <a:spcPct val="0"/>
              </a:spcBef>
              <a:spcAft>
                <a:spcPts val="0"/>
              </a:spcAft>
              <a:buClrTx/>
              <a:buSzTx/>
              <a:buFontTx/>
              <a:buNone/>
              <a:tabLst/>
              <a:defRPr/>
            </a:pPr>
            <a:r>
              <a:rPr lang="es-ES" sz="1200" dirty="0" smtClean="0"/>
              <a:t>Bi-square</a:t>
            </a:r>
            <a:r>
              <a:rPr lang="es-ES" altLang="en-US" dirty="0" smtClean="0"/>
              <a:t> y </a:t>
            </a:r>
            <a:r>
              <a:rPr lang="es-ES" sz="1200" dirty="0" err="1" smtClean="0"/>
              <a:t>Tri</a:t>
            </a:r>
            <a:r>
              <a:rPr lang="es-ES" sz="1200" dirty="0" smtClean="0"/>
              <a:t>-cube</a:t>
            </a:r>
            <a:r>
              <a:rPr lang="en-GB" sz="1200" baseline="0" dirty="0" smtClean="0"/>
              <a:t> </a:t>
            </a:r>
            <a:r>
              <a:rPr lang="es-ES" altLang="en-US" dirty="0" smtClean="0"/>
              <a:t>son ambos discontinuos, dando pesos nulos a las observaciones con una distancia mayor que b. Sin embargo, a diferencia del</a:t>
            </a:r>
            <a:r>
              <a:rPr lang="es-ES" altLang="en-US" baseline="0" dirty="0" smtClean="0"/>
              <a:t> box-car</a:t>
            </a:r>
            <a:r>
              <a:rPr lang="es-ES" altLang="en-US" dirty="0" smtClean="0"/>
              <a:t>, proporcionan pesos que disminuyen a medida que aumenta la distancia entre los puntos de observación / calibración, hasta la distancia b. Por lo tanto, estos son funciones de ponderación de distancia-decaimiento, al igual que las funciones</a:t>
            </a:r>
            <a:r>
              <a:rPr lang="es-ES" altLang="en-US" baseline="0" dirty="0" smtClean="0"/>
              <a:t> </a:t>
            </a:r>
            <a:r>
              <a:rPr lang="es-ES" altLang="en-US" dirty="0" smtClean="0"/>
              <a:t>gaussianas y exponenciales.</a:t>
            </a:r>
            <a:endParaRPr lang="en-GB" altLang="en-US" dirty="0" smtClean="0"/>
          </a:p>
          <a:p>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37579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A" dirty="0"/>
          </a:p>
        </p:txBody>
      </p:sp>
    </p:spTree>
    <p:extLst>
      <p:ext uri="{BB962C8B-B14F-4D97-AF65-F5344CB8AC3E}">
        <p14:creationId xmlns:p14="http://schemas.microsoft.com/office/powerpoint/2010/main" val="188609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1"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kern="1200" dirty="0" smtClean="0">
                <a:solidFill>
                  <a:schemeClr val="tx1"/>
                </a:solidFill>
                <a:effectLst/>
                <a:latin typeface="+mn-lt"/>
                <a:ea typeface="+mn-ea"/>
                <a:cs typeface="+mn-cs"/>
              </a:rPr>
              <a:t>Ejemplos.</a:t>
            </a: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PA"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1"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kern="1200" dirty="0" smtClean="0">
                <a:solidFill>
                  <a:schemeClr val="tx1"/>
                </a:solidFill>
                <a:effectLst/>
                <a:latin typeface="+mn-lt"/>
                <a:ea typeface="+mn-ea"/>
                <a:cs typeface="+mn-cs"/>
              </a:rPr>
              <a:t>Partimos de un conjunto de n individuos (o poblaciones) sobre el que se han medido p variables, las observaciones </a:t>
            </a:r>
            <a:r>
              <a:rPr lang="es-ES" sz="1100" kern="1200" dirty="0" err="1" smtClean="0">
                <a:solidFill>
                  <a:schemeClr val="tx1"/>
                </a:solidFill>
                <a:effectLst/>
                <a:latin typeface="+mn-lt"/>
                <a:ea typeface="+mn-ea"/>
                <a:cs typeface="+mn-cs"/>
              </a:rPr>
              <a:t>x</a:t>
            </a:r>
            <a:r>
              <a:rPr lang="es-ES" sz="1100" kern="1200" baseline="-25000" dirty="0" err="1" smtClean="0">
                <a:solidFill>
                  <a:schemeClr val="tx1"/>
                </a:solidFill>
                <a:effectLst/>
                <a:latin typeface="+mn-lt"/>
                <a:ea typeface="+mn-ea"/>
                <a:cs typeface="+mn-cs"/>
              </a:rPr>
              <a:t>ij</a:t>
            </a:r>
            <a:r>
              <a:rPr lang="es-ES" sz="1100" kern="1200" dirty="0" smtClean="0">
                <a:solidFill>
                  <a:schemeClr val="tx1"/>
                </a:solidFill>
                <a:effectLst/>
                <a:latin typeface="+mn-lt"/>
                <a:ea typeface="+mn-ea"/>
                <a:cs typeface="+mn-cs"/>
              </a:rPr>
              <a:t> del individuo u para la variable j se ordenen en forma de una matriz con n filas y p columnas X</a:t>
            </a:r>
            <a:r>
              <a:rPr lang="es-ES" sz="1100" kern="1200" baseline="-25000" dirty="0" smtClean="0">
                <a:solidFill>
                  <a:schemeClr val="tx1"/>
                </a:solidFill>
                <a:effectLst/>
                <a:latin typeface="+mn-lt"/>
                <a:ea typeface="+mn-ea"/>
                <a:cs typeface="+mn-cs"/>
              </a:rPr>
              <a:t>(</a:t>
            </a:r>
            <a:r>
              <a:rPr lang="es-ES" sz="1100" kern="1200" baseline="-25000" dirty="0" err="1" smtClean="0">
                <a:solidFill>
                  <a:schemeClr val="tx1"/>
                </a:solidFill>
                <a:effectLst/>
                <a:latin typeface="+mn-lt"/>
                <a:ea typeface="+mn-ea"/>
                <a:cs typeface="+mn-cs"/>
              </a:rPr>
              <a:t>nxp</a:t>
            </a:r>
            <a:r>
              <a:rPr lang="es-ES" sz="1100" kern="1200" baseline="-25000" dirty="0" smtClean="0">
                <a:solidFill>
                  <a:schemeClr val="tx1"/>
                </a:solidFill>
                <a:effectLst/>
                <a:latin typeface="+mn-lt"/>
                <a:ea typeface="+mn-ea"/>
                <a:cs typeface="+mn-cs"/>
              </a:rPr>
              <a:t>)</a:t>
            </a:r>
            <a:r>
              <a:rPr lang="es-ES" sz="1100" kern="1200" dirty="0" smtClean="0">
                <a:solidFill>
                  <a:schemeClr val="tx1"/>
                </a:solidFill>
                <a:effectLst/>
                <a:latin typeface="+mn-lt"/>
                <a:ea typeface="+mn-ea"/>
                <a:cs typeface="+mn-cs"/>
              </a:rPr>
              <a:t>. El análisis multivariante trabaja, entonces, con matrices de datos.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PA"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100" kern="1200" dirty="0" smtClean="0">
                <a:solidFill>
                  <a:schemeClr val="tx1"/>
                </a:solidFill>
                <a:effectLst/>
                <a:latin typeface="+mn-lt"/>
                <a:ea typeface="+mn-ea"/>
                <a:cs typeface="+mn-cs"/>
              </a:rPr>
              <a:t>En esta presentación nos centraremos, entonces, en el primer tipo de técnicas: Los métodos descriptivos del análisis multivariante, ya que éstos no tienen prácticamente ninguna restricción en cuanto a las hipótesis que deben verificar las matrices de datos a tratar.</a:t>
            </a:r>
            <a:endParaRPr lang="en-GB" sz="1100" kern="1200" dirty="0" smtClean="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132949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El Análisis de Componentes Principales (PCA) consiste en encontrar transformaciones ortogonales de las variables originales para conseguir un nuevo conjunto de variables incorreladas, denominadas Componentes Principales, que se obtienen en orden decreciente de importancia. Las componentes son combinaciones lineales de las variables originales y se espera que, solo unas pocas (las primeras) recojan la mayor parte de la variabilidad de los datos, obteniéndose una reducción de la dimensión en los mismos. El propósito fundamental de la técnica consiste en la reducción de la dimensión de los datos con el fin de simplificar el problema en estudio.</a:t>
            </a:r>
          </a:p>
          <a:p>
            <a:r>
              <a:rPr lang="es-ES_tradnl" altLang="en-US" sz="1200" dirty="0" smtClean="0">
                <a:solidFill>
                  <a:schemeClr val="accent2"/>
                </a:solidFill>
                <a:latin typeface="Times New Roman" pitchFamily="-65" charset="0"/>
              </a:rPr>
              <a:t>Pearson trata de encontrar una matriz de menor dimensión que la original,</a:t>
            </a:r>
          </a:p>
          <a:p>
            <a:r>
              <a:rPr lang="es-ES_tradnl" altLang="en-US" sz="1200" dirty="0" smtClean="0">
                <a:solidFill>
                  <a:schemeClr val="accent2"/>
                </a:solidFill>
                <a:latin typeface="Times New Roman" pitchFamily="-65" charset="0"/>
              </a:rPr>
              <a:t>que mejor resuma la información de los datos originales</a:t>
            </a:r>
            <a:r>
              <a:rPr lang="es-ES_tradnl" altLang="en-US" sz="1200" b="1" dirty="0" smtClean="0">
                <a:solidFill>
                  <a:schemeClr val="accent2"/>
                </a:solidFill>
                <a:latin typeface="Times New Roman" pitchFamily="-65" charset="0"/>
              </a:rPr>
              <a:t>,</a:t>
            </a:r>
            <a:r>
              <a:rPr lang="es-ES_tradnl" altLang="en-US" sz="1200" dirty="0" smtClean="0">
                <a:solidFill>
                  <a:schemeClr val="accent2"/>
                </a:solidFill>
                <a:latin typeface="Times New Roman" pitchFamily="-65" charset="0"/>
              </a:rPr>
              <a:t> </a:t>
            </a:r>
          </a:p>
          <a:p>
            <a:r>
              <a:rPr lang="es-ES_tradnl" altLang="en-US" sz="1200" dirty="0" smtClean="0">
                <a:solidFill>
                  <a:schemeClr val="accent2"/>
                </a:solidFill>
                <a:latin typeface="Times New Roman" pitchFamily="-65" charset="0"/>
              </a:rPr>
              <a:t>en el sentido de los mínimos cuadrados.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altLang="en-US" sz="1200" dirty="0" smtClean="0">
                <a:solidFill>
                  <a:schemeClr val="accent2"/>
                </a:solidFill>
                <a:latin typeface="Times New Roman" pitchFamily="-65" charset="0"/>
              </a:rPr>
              <a:t>La aproximación de Hotelling obtiene sucesivamente combinaciones lineales de variables con varianza máxima.</a:t>
            </a:r>
            <a:endParaRPr lang="es-ES_tradnl" altLang="en-US" sz="1200" dirty="0" smtClean="0">
              <a:solidFill>
                <a:srgbClr val="000000"/>
              </a:solidFill>
              <a:latin typeface="Times New Roman" pitchFamily="-65" charset="0"/>
            </a:endParaRPr>
          </a:p>
          <a:p>
            <a:endParaRPr lang="es-ES_tradnl" altLang="en-US" sz="1200" dirty="0" smtClean="0">
              <a:solidFill>
                <a:schemeClr val="accent2"/>
              </a:solidFill>
              <a:latin typeface="Times New Roman" pitchFamily="-65" charset="0"/>
            </a:endParaRPr>
          </a:p>
        </p:txBody>
      </p:sp>
    </p:spTree>
    <p:extLst>
      <p:ext uri="{BB962C8B-B14F-4D97-AF65-F5344CB8AC3E}">
        <p14:creationId xmlns:p14="http://schemas.microsoft.com/office/powerpoint/2010/main" val="293757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s-ES" sz="1200" b="1" i="0" u="none" strike="noStrike" kern="1200" baseline="0" dirty="0" smtClean="0">
                <a:solidFill>
                  <a:schemeClr val="tx1"/>
                </a:solidFill>
                <a:latin typeface="+mn-lt"/>
                <a:ea typeface="+mn-ea"/>
                <a:cs typeface="+mn-cs"/>
              </a:rPr>
              <a:t>PCA: Reducir la dimensión </a:t>
            </a:r>
            <a:r>
              <a:rPr lang="es-ES" sz="1200" b="0" i="0" u="none" strike="noStrike" kern="1200" baseline="0" dirty="0" smtClean="0">
                <a:solidFill>
                  <a:schemeClr val="tx1"/>
                </a:solidFill>
                <a:latin typeface="+mn-lt"/>
                <a:ea typeface="+mn-ea"/>
                <a:cs typeface="+mn-cs"/>
              </a:rPr>
              <a:t>y </a:t>
            </a:r>
            <a:r>
              <a:rPr lang="es-ES" sz="1200" b="1" i="0" u="none" strike="noStrike" kern="1200" baseline="0" dirty="0" smtClean="0">
                <a:solidFill>
                  <a:schemeClr val="tx1"/>
                </a:solidFill>
                <a:latin typeface="+mn-lt"/>
                <a:ea typeface="+mn-ea"/>
                <a:cs typeface="+mn-cs"/>
              </a:rPr>
              <a:t>extraer características </a:t>
            </a:r>
            <a:r>
              <a:rPr lang="es-ES" sz="1200" b="0" i="0" u="none" strike="noStrike" kern="1200" baseline="0" dirty="0" smtClean="0">
                <a:solidFill>
                  <a:schemeClr val="tx1"/>
                </a:solidFill>
                <a:latin typeface="+mn-lt"/>
                <a:ea typeface="+mn-ea"/>
                <a:cs typeface="+mn-cs"/>
              </a:rPr>
              <a:t>de un conjunto de datos de entrada, mediante una transformación que los proyecte </a:t>
            </a:r>
            <a:r>
              <a:rPr lang="es-ES" sz="1200" b="1" i="0" u="none" strike="noStrike" kern="1200" baseline="0" dirty="0" smtClean="0">
                <a:solidFill>
                  <a:schemeClr val="tx1"/>
                </a:solidFill>
                <a:latin typeface="+mn-lt"/>
                <a:ea typeface="+mn-ea"/>
                <a:cs typeface="+mn-cs"/>
              </a:rPr>
              <a:t>en nuevas direcciones (Componentes Principales) </a:t>
            </a:r>
            <a:r>
              <a:rPr lang="es-ES" sz="1200" b="0" i="0" u="none" strike="noStrike" kern="1200" baseline="0" dirty="0" smtClean="0">
                <a:solidFill>
                  <a:schemeClr val="tx1"/>
                </a:solidFill>
                <a:latin typeface="+mn-lt"/>
                <a:ea typeface="+mn-ea"/>
                <a:cs typeface="+mn-cs"/>
              </a:rPr>
              <a:t>absorbiendo la mayor cantidad </a:t>
            </a:r>
            <a:r>
              <a:rPr lang="en-GB" sz="1200" b="0" i="0" u="none" strike="noStrike" kern="1200" baseline="0" dirty="0" smtClean="0">
                <a:solidFill>
                  <a:schemeClr val="tx1"/>
                </a:solidFill>
                <a:latin typeface="+mn-lt"/>
                <a:ea typeface="+mn-ea"/>
                <a:cs typeface="+mn-cs"/>
              </a:rPr>
              <a:t>de </a:t>
            </a:r>
            <a:r>
              <a:rPr lang="en-GB" sz="1200" b="0" i="0" u="none" strike="noStrike" kern="1200" baseline="0" dirty="0" err="1" smtClean="0">
                <a:solidFill>
                  <a:schemeClr val="tx1"/>
                </a:solidFill>
                <a:latin typeface="+mn-lt"/>
                <a:ea typeface="+mn-ea"/>
                <a:cs typeface="+mn-cs"/>
              </a:rPr>
              <a:t>información</a:t>
            </a:r>
            <a:r>
              <a:rPr lang="en-GB" sz="1200" b="0" i="0" u="none" strike="noStrike" kern="1200" baseline="0" dirty="0" smtClean="0">
                <a:solidFill>
                  <a:schemeClr val="tx1"/>
                </a:solidFill>
                <a:latin typeface="+mn-lt"/>
                <a:ea typeface="+mn-ea"/>
                <a:cs typeface="+mn-cs"/>
              </a:rPr>
              <a:t> </a:t>
            </a:r>
            <a:r>
              <a:rPr lang="en-GB" sz="1200" b="0" i="0" u="none" strike="noStrike" kern="1200" baseline="0" dirty="0" err="1" smtClean="0">
                <a:solidFill>
                  <a:schemeClr val="tx1"/>
                </a:solidFill>
                <a:latin typeface="+mn-lt"/>
                <a:ea typeface="+mn-ea"/>
                <a:cs typeface="+mn-cs"/>
              </a:rPr>
              <a:t>posible</a:t>
            </a:r>
            <a:r>
              <a:rPr lang="en-GB"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Y=Matriz de los individuos en el espacio de las </a:t>
            </a:r>
            <a:r>
              <a:rPr lang="es-ES" sz="1200" b="0" i="0" u="none" strike="noStrike" kern="1200" baseline="0" dirty="0" err="1" smtClean="0">
                <a:solidFill>
                  <a:schemeClr val="tx1"/>
                </a:solidFill>
                <a:latin typeface="+mn-lt"/>
                <a:ea typeface="+mn-ea"/>
                <a:cs typeface="+mn-cs"/>
              </a:rPr>
              <a:t>PCs</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X=Matriz de los individuos en el espacio de las variables originales</a:t>
            </a:r>
          </a:p>
          <a:p>
            <a:r>
              <a:rPr lang="es-ES" sz="1200" b="0" i="0" u="none" strike="noStrike" kern="1200" baseline="0" dirty="0" smtClean="0">
                <a:solidFill>
                  <a:schemeClr val="tx1"/>
                </a:solidFill>
                <a:latin typeface="+mn-lt"/>
                <a:ea typeface="+mn-ea"/>
                <a:cs typeface="+mn-cs"/>
              </a:rPr>
              <a:t>V= Matriz de cargas</a:t>
            </a:r>
          </a:p>
          <a:p>
            <a:r>
              <a:rPr lang="es-ES" sz="1200" b="0" i="0" u="none" strike="noStrike" kern="1200" baseline="0" dirty="0" smtClean="0">
                <a:solidFill>
                  <a:schemeClr val="tx1"/>
                </a:solidFill>
                <a:latin typeface="+mn-lt"/>
                <a:ea typeface="+mn-ea"/>
                <a:cs typeface="+mn-cs"/>
              </a:rPr>
              <a:t>Enfoques para conseguir la matriz de proyección en el nuevo espacio: </a:t>
            </a:r>
          </a:p>
          <a:p>
            <a:r>
              <a:rPr lang="es-ES" sz="1200" b="0" i="0" u="none" strike="noStrike" kern="1200" baseline="0" dirty="0" smtClean="0">
                <a:solidFill>
                  <a:schemeClr val="tx1"/>
                </a:solidFill>
                <a:latin typeface="+mn-lt"/>
                <a:ea typeface="+mn-ea"/>
                <a:cs typeface="+mn-cs"/>
              </a:rPr>
              <a:t>Pearson (1901): Búsqueda del subespacio de mejor ajuste por el método de los mínimos cuadrados.</a:t>
            </a:r>
          </a:p>
          <a:p>
            <a:r>
              <a:rPr lang="es-ES" sz="1200" b="0" i="0" u="none" strike="noStrike" kern="1200" baseline="0" dirty="0" err="1" smtClean="0">
                <a:solidFill>
                  <a:schemeClr val="tx1"/>
                </a:solidFill>
                <a:latin typeface="+mn-lt"/>
                <a:ea typeface="+mn-ea"/>
                <a:cs typeface="+mn-cs"/>
              </a:rPr>
              <a:t>Hotelling</a:t>
            </a:r>
            <a:r>
              <a:rPr lang="es-ES" sz="1200" b="0" i="0" u="none" strike="noStrike" kern="1200" baseline="0" dirty="0" smtClean="0">
                <a:solidFill>
                  <a:schemeClr val="tx1"/>
                </a:solidFill>
                <a:latin typeface="+mn-lt"/>
                <a:ea typeface="+mn-ea"/>
                <a:cs typeface="+mn-cs"/>
              </a:rPr>
              <a:t> (1933): Maximizar la varianza</a:t>
            </a:r>
          </a:p>
          <a:p>
            <a:r>
              <a:rPr lang="es-ES" sz="1200" b="0" i="0" u="none" strike="noStrike" kern="1200" baseline="0" dirty="0" err="1" smtClean="0">
                <a:solidFill>
                  <a:schemeClr val="tx1"/>
                </a:solidFill>
                <a:latin typeface="+mn-lt"/>
                <a:ea typeface="+mn-ea"/>
                <a:cs typeface="+mn-cs"/>
              </a:rPr>
              <a:t>Eckart</a:t>
            </a:r>
            <a:r>
              <a:rPr lang="es-ES" sz="1200" b="0" i="0" u="none" strike="noStrike" kern="1200" baseline="0" dirty="0" smtClean="0">
                <a:solidFill>
                  <a:schemeClr val="tx1"/>
                </a:solidFill>
                <a:latin typeface="+mn-lt"/>
                <a:ea typeface="+mn-ea"/>
                <a:cs typeface="+mn-cs"/>
              </a:rPr>
              <a:t> y Young (1936): Descomposición en valores singulares.</a:t>
            </a:r>
            <a:endParaRPr lang="en-GB"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effectLst/>
                <a:latin typeface="+mn-lt"/>
                <a:ea typeface="+mn-ea"/>
                <a:cs typeface="+mn-cs"/>
              </a:rPr>
              <a:t>Las cargas </a:t>
            </a:r>
            <a:r>
              <a:rPr lang="en-GB" sz="1200" b="0" i="0" u="none" strike="noStrike" kern="1200" baseline="0" dirty="0" err="1" smtClean="0">
                <a:solidFill>
                  <a:schemeClr val="tx1"/>
                </a:solidFill>
                <a:effectLst/>
                <a:latin typeface="+mn-lt"/>
                <a:ea typeface="+mn-ea"/>
                <a:cs typeface="+mn-cs"/>
              </a:rPr>
              <a:t>i</a:t>
            </a:r>
            <a:r>
              <a:rPr lang="en-GB" sz="1200" b="0" i="0" u="none" strike="noStrike" kern="1200" baseline="0" dirty="0" err="1" smtClean="0">
                <a:solidFill>
                  <a:schemeClr val="tx1"/>
                </a:solidFill>
                <a:latin typeface="+mn-lt"/>
                <a:ea typeface="+mn-ea"/>
                <a:cs typeface="+mn-cs"/>
              </a:rPr>
              <a:t>ndican</a:t>
            </a:r>
            <a:r>
              <a:rPr lang="en-GB" sz="1200" b="0" i="0" u="none" strike="noStrike" kern="1200" baseline="0" dirty="0" smtClean="0">
                <a:solidFill>
                  <a:schemeClr val="tx1"/>
                </a:solidFill>
                <a:latin typeface="+mn-lt"/>
                <a:ea typeface="+mn-ea"/>
                <a:cs typeface="+mn-cs"/>
              </a:rPr>
              <a:t> la </a:t>
            </a:r>
            <a:r>
              <a:rPr lang="en-GB" sz="1200" b="0" i="0" u="none" strike="noStrike" kern="1200" baseline="0" dirty="0" err="1" smtClean="0">
                <a:solidFill>
                  <a:schemeClr val="tx1"/>
                </a:solidFill>
                <a:latin typeface="+mn-lt"/>
                <a:ea typeface="+mn-ea"/>
                <a:cs typeface="+mn-cs"/>
              </a:rPr>
              <a:t>contribución</a:t>
            </a:r>
            <a:r>
              <a:rPr lang="en-GB" sz="1200" b="0" i="0" u="none" strike="noStrike" kern="1200" baseline="0" dirty="0" smtClean="0">
                <a:solidFill>
                  <a:schemeClr val="tx1"/>
                </a:solidFill>
                <a:latin typeface="+mn-lt"/>
                <a:ea typeface="+mn-ea"/>
                <a:cs typeface="+mn-cs"/>
              </a:rPr>
              <a:t> de </a:t>
            </a:r>
            <a:r>
              <a:rPr lang="en-GB" sz="1200" b="0" i="0" u="none" strike="noStrike" kern="1200" baseline="0" dirty="0" err="1" smtClean="0">
                <a:solidFill>
                  <a:schemeClr val="tx1"/>
                </a:solidFill>
                <a:latin typeface="+mn-lt"/>
                <a:ea typeface="+mn-ea"/>
                <a:cs typeface="+mn-cs"/>
              </a:rPr>
              <a:t>cada</a:t>
            </a:r>
            <a:r>
              <a:rPr lang="en-GB" sz="1200" b="0" i="0" u="none" strike="noStrike" kern="1200" baseline="0" dirty="0" smtClean="0">
                <a:solidFill>
                  <a:schemeClr val="tx1"/>
                </a:solidFill>
                <a:latin typeface="+mn-lt"/>
                <a:ea typeface="+mn-ea"/>
                <a:cs typeface="+mn-cs"/>
              </a:rPr>
              <a:t> variable A la </a:t>
            </a:r>
            <a:r>
              <a:rPr lang="en-GB" sz="1200" b="0" i="0" u="none" strike="noStrike" kern="1200" baseline="0" dirty="0" err="1" smtClean="0">
                <a:solidFill>
                  <a:schemeClr val="tx1"/>
                </a:solidFill>
                <a:latin typeface="+mn-lt"/>
                <a:ea typeface="+mn-ea"/>
                <a:cs typeface="+mn-cs"/>
              </a:rPr>
              <a:t>formación</a:t>
            </a:r>
            <a:r>
              <a:rPr lang="en-GB" sz="1200" b="0" i="0" u="none" strike="noStrike" kern="1200" baseline="0" dirty="0" smtClean="0">
                <a:solidFill>
                  <a:schemeClr val="tx1"/>
                </a:solidFill>
                <a:latin typeface="+mn-lt"/>
                <a:ea typeface="+mn-ea"/>
                <a:cs typeface="+mn-cs"/>
              </a:rPr>
              <a:t> de la </a:t>
            </a:r>
            <a:r>
              <a:rPr lang="en-GB" sz="1200" b="0" i="0" u="none" strike="noStrike" kern="1200" baseline="0" dirty="0" err="1" smtClean="0">
                <a:solidFill>
                  <a:schemeClr val="tx1"/>
                </a:solidFill>
                <a:latin typeface="+mn-lt"/>
                <a:ea typeface="+mn-ea"/>
                <a:cs typeface="+mn-cs"/>
              </a:rPr>
              <a:t>componente</a:t>
            </a:r>
            <a:r>
              <a:rPr lang="en-GB" sz="1200" b="0" i="0" u="none" strike="noStrike" kern="1200" baseline="0" dirty="0" smtClean="0">
                <a:solidFill>
                  <a:schemeClr val="tx1"/>
                </a:solidFill>
                <a:latin typeface="+mn-lt"/>
                <a:ea typeface="+mn-ea"/>
                <a:cs typeface="+mn-cs"/>
              </a:rPr>
              <a:t> principal. En </a:t>
            </a:r>
            <a:r>
              <a:rPr lang="en-GB" sz="1200" b="0" i="0" u="none" strike="noStrike" kern="1200" baseline="0" dirty="0" err="1" smtClean="0">
                <a:solidFill>
                  <a:schemeClr val="tx1"/>
                </a:solidFill>
                <a:latin typeface="+mn-lt"/>
                <a:ea typeface="+mn-ea"/>
                <a:cs typeface="+mn-cs"/>
              </a:rPr>
              <a:t>ellas</a:t>
            </a:r>
            <a:r>
              <a:rPr lang="en-GB" sz="1200" b="0" i="0" u="none" strike="noStrike" kern="1200" baseline="0" dirty="0" smtClean="0">
                <a:solidFill>
                  <a:schemeClr val="tx1"/>
                </a:solidFill>
                <a:latin typeface="+mn-lt"/>
                <a:ea typeface="+mn-ea"/>
                <a:cs typeface="+mn-cs"/>
              </a:rPr>
              <a:t> reside el </a:t>
            </a:r>
            <a:r>
              <a:rPr lang="en-GB" sz="1200" b="0" i="0" u="none" strike="noStrike" kern="1200" baseline="0" dirty="0" err="1" smtClean="0">
                <a:solidFill>
                  <a:schemeClr val="tx1"/>
                </a:solidFill>
                <a:latin typeface="+mn-lt"/>
                <a:ea typeface="+mn-ea"/>
                <a:cs typeface="+mn-cs"/>
              </a:rPr>
              <a:t>significado</a:t>
            </a:r>
            <a:r>
              <a:rPr lang="en-GB" sz="1200" b="0" i="0" u="none" strike="noStrike" kern="1200" baseline="0" dirty="0" smtClean="0">
                <a:solidFill>
                  <a:schemeClr val="tx1"/>
                </a:solidFill>
                <a:latin typeface="+mn-lt"/>
                <a:ea typeface="+mn-ea"/>
                <a:cs typeface="+mn-cs"/>
              </a:rPr>
              <a:t> de las </a:t>
            </a:r>
            <a:r>
              <a:rPr lang="en-GB" sz="1200" b="0" i="0" u="none" strike="noStrike" kern="1200" baseline="0" dirty="0" err="1" smtClean="0">
                <a:solidFill>
                  <a:schemeClr val="tx1"/>
                </a:solidFill>
                <a:latin typeface="+mn-lt"/>
                <a:ea typeface="+mn-ea"/>
                <a:cs typeface="+mn-cs"/>
              </a:rPr>
              <a:t>nuevas</a:t>
            </a:r>
            <a:r>
              <a:rPr lang="en-GB" sz="1200" b="0" i="0" u="none" strike="noStrike" kern="1200" baseline="0" dirty="0" smtClean="0">
                <a:solidFill>
                  <a:schemeClr val="tx1"/>
                </a:solidFill>
                <a:latin typeface="+mn-lt"/>
                <a:ea typeface="+mn-ea"/>
                <a:cs typeface="+mn-cs"/>
              </a:rPr>
              <a:t> variables</a:t>
            </a:r>
            <a:endParaRPr lang="en-GB"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3757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228600" indent="-228600">
              <a:buAutoNum type="arabicPeriod"/>
            </a:pPr>
            <a:r>
              <a:rPr lang="es-ES_tradnl" altLang="en-US" sz="1200" baseline="0" dirty="0" smtClean="0">
                <a:solidFill>
                  <a:schemeClr val="accent2"/>
                </a:solidFill>
                <a:latin typeface="Times New Roman" pitchFamily="-65" charset="0"/>
              </a:rPr>
              <a:t>Lo que dificulta la interpretación de las componentes principales.</a:t>
            </a:r>
          </a:p>
          <a:p>
            <a:pPr marL="228600" indent="-228600">
              <a:buAutoNum type="arabicPeriod"/>
            </a:pPr>
            <a:r>
              <a:rPr lang="es-ES_tradnl" altLang="en-US" sz="1200" baseline="0" dirty="0" smtClean="0">
                <a:solidFill>
                  <a:schemeClr val="accent2"/>
                </a:solidFill>
                <a:latin typeface="Times New Roman" pitchFamily="-65" charset="0"/>
              </a:rPr>
              <a:t>Lo que resulta una alta complejidad computacional</a:t>
            </a:r>
          </a:p>
          <a:p>
            <a:pPr marL="228600" indent="-228600">
              <a:buAutoNum type="arabicPeriod"/>
            </a:pPr>
            <a:r>
              <a:rPr lang="es-ES_tradnl" altLang="en-US" sz="1200" baseline="0" dirty="0" smtClean="0">
                <a:solidFill>
                  <a:schemeClr val="accent2"/>
                </a:solidFill>
                <a:latin typeface="Times New Roman" pitchFamily="-65" charset="0"/>
              </a:rPr>
              <a:t>Lo que puede no recoger de manera adecuada la estructura inicial de la información</a:t>
            </a:r>
          </a:p>
          <a:p>
            <a:pPr marL="228600" indent="-228600">
              <a:buAutoNum type="arabicPeriod"/>
            </a:pPr>
            <a:endParaRPr lang="es-ES_tradnl" altLang="en-US" sz="1200" dirty="0" smtClean="0">
              <a:solidFill>
                <a:schemeClr val="accent2"/>
              </a:solidFill>
              <a:latin typeface="Times New Roman" pitchFamily="-65" charset="0"/>
            </a:endParaRPr>
          </a:p>
        </p:txBody>
      </p:sp>
    </p:spTree>
    <p:extLst>
      <p:ext uri="{BB962C8B-B14F-4D97-AF65-F5344CB8AC3E}">
        <p14:creationId xmlns:p14="http://schemas.microsoft.com/office/powerpoint/2010/main" val="293757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n-GB" sz="1200" kern="1200" dirty="0" err="1" smtClean="0">
                <a:solidFill>
                  <a:schemeClr val="tx1"/>
                </a:solidFill>
                <a:effectLst/>
                <a:latin typeface="+mn-lt"/>
                <a:ea typeface="+mn-ea"/>
                <a:cs typeface="+mn-cs"/>
              </a:rPr>
              <a:t>Estamos</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estudiando</a:t>
            </a:r>
            <a:r>
              <a:rPr lang="en-GB" sz="1200" kern="1200" baseline="0" dirty="0" smtClean="0">
                <a:solidFill>
                  <a:schemeClr val="tx1"/>
                </a:solidFill>
                <a:effectLst/>
                <a:latin typeface="+mn-lt"/>
                <a:ea typeface="+mn-ea"/>
                <a:cs typeface="+mn-cs"/>
              </a:rPr>
              <a:t> el </a:t>
            </a:r>
            <a:r>
              <a:rPr lang="en-GB" sz="1200" kern="1200" baseline="0" dirty="0" err="1" smtClean="0">
                <a:solidFill>
                  <a:schemeClr val="tx1"/>
                </a:solidFill>
                <a:effectLst/>
                <a:latin typeface="+mn-lt"/>
                <a:ea typeface="+mn-ea"/>
                <a:cs typeface="+mn-cs"/>
              </a:rPr>
              <a:t>país</a:t>
            </a:r>
            <a:r>
              <a:rPr lang="en-GB" sz="1200" kern="1200" baseline="0" dirty="0" smtClean="0">
                <a:solidFill>
                  <a:schemeClr val="tx1"/>
                </a:solidFill>
                <a:effectLst/>
                <a:latin typeface="+mn-lt"/>
                <a:ea typeface="+mn-ea"/>
                <a:cs typeface="+mn-cs"/>
              </a:rPr>
              <a:t> de </a:t>
            </a:r>
            <a:r>
              <a:rPr lang="en-GB" sz="1200" kern="1200" baseline="0" dirty="0" err="1" smtClean="0">
                <a:solidFill>
                  <a:schemeClr val="tx1"/>
                </a:solidFill>
                <a:effectLst/>
                <a:latin typeface="+mn-lt"/>
                <a:ea typeface="+mn-ea"/>
                <a:cs typeface="+mn-cs"/>
              </a:rPr>
              <a:t>ecuador</a:t>
            </a:r>
            <a:r>
              <a:rPr lang="en-GB" sz="1200" kern="1200" baseline="0" dirty="0" smtClean="0">
                <a:solidFill>
                  <a:schemeClr val="tx1"/>
                </a:solidFill>
                <a:effectLst/>
                <a:latin typeface="+mn-lt"/>
                <a:ea typeface="+mn-ea"/>
                <a:cs typeface="+mn-cs"/>
              </a:rPr>
              <a:t> y los </a:t>
            </a:r>
            <a:r>
              <a:rPr lang="en-GB" sz="1200" kern="1200" baseline="0" dirty="0" err="1" smtClean="0">
                <a:solidFill>
                  <a:schemeClr val="tx1"/>
                </a:solidFill>
                <a:effectLst/>
                <a:latin typeface="+mn-lt"/>
                <a:ea typeface="+mn-ea"/>
                <a:cs typeface="+mn-cs"/>
              </a:rPr>
              <a:t>diferentes</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municipios</a:t>
            </a:r>
            <a:r>
              <a:rPr lang="en-GB" sz="1200" kern="1200" baseline="0" dirty="0" smtClean="0">
                <a:solidFill>
                  <a:schemeClr val="tx1"/>
                </a:solidFill>
                <a:effectLst/>
                <a:latin typeface="+mn-lt"/>
                <a:ea typeface="+mn-ea"/>
                <a:cs typeface="+mn-cs"/>
              </a:rPr>
              <a:t> o </a:t>
            </a:r>
            <a:r>
              <a:rPr lang="en-GB" sz="1200" kern="1200" baseline="0" dirty="0" err="1" smtClean="0">
                <a:solidFill>
                  <a:schemeClr val="tx1"/>
                </a:solidFill>
                <a:effectLst/>
                <a:latin typeface="+mn-lt"/>
                <a:ea typeface="+mn-ea"/>
                <a:cs typeface="+mn-cs"/>
              </a:rPr>
              <a:t>cantones</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que</a:t>
            </a:r>
            <a:r>
              <a:rPr lang="en-GB" sz="1200" kern="1200" baseline="0" dirty="0" smtClean="0">
                <a:solidFill>
                  <a:schemeClr val="tx1"/>
                </a:solidFill>
                <a:effectLst/>
                <a:latin typeface="+mn-lt"/>
                <a:ea typeface="+mn-ea"/>
                <a:cs typeface="+mn-cs"/>
              </a:rPr>
              <a:t> lo </a:t>
            </a:r>
            <a:r>
              <a:rPr lang="en-GB" sz="1200" kern="1200" baseline="0" dirty="0" err="1" smtClean="0">
                <a:solidFill>
                  <a:schemeClr val="tx1"/>
                </a:solidFill>
                <a:effectLst/>
                <a:latin typeface="+mn-lt"/>
                <a:ea typeface="+mn-ea"/>
                <a:cs typeface="+mn-cs"/>
              </a:rPr>
              <a:t>componen</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que</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pasa</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si</a:t>
            </a:r>
            <a:r>
              <a:rPr lang="en-GB" sz="1200" kern="1200" baseline="0" dirty="0" smtClean="0">
                <a:solidFill>
                  <a:schemeClr val="tx1"/>
                </a:solidFill>
                <a:effectLst/>
                <a:latin typeface="+mn-lt"/>
                <a:ea typeface="+mn-ea"/>
                <a:cs typeface="+mn-cs"/>
              </a:rPr>
              <a:t> la </a:t>
            </a:r>
            <a:r>
              <a:rPr lang="en-GB" sz="1200" kern="1200" baseline="0" dirty="0" err="1" smtClean="0">
                <a:solidFill>
                  <a:schemeClr val="tx1"/>
                </a:solidFill>
                <a:effectLst/>
                <a:latin typeface="+mn-lt"/>
                <a:ea typeface="+mn-ea"/>
                <a:cs typeface="+mn-cs"/>
              </a:rPr>
              <a:t>localización</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geográfica</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influye</a:t>
            </a:r>
            <a:r>
              <a:rPr lang="en-GB" sz="1200" kern="1200" baseline="0" dirty="0" smtClean="0">
                <a:solidFill>
                  <a:schemeClr val="tx1"/>
                </a:solidFill>
                <a:effectLst/>
                <a:latin typeface="+mn-lt"/>
                <a:ea typeface="+mn-ea"/>
                <a:cs typeface="+mn-cs"/>
              </a:rPr>
              <a:t>? Es </a:t>
            </a:r>
            <a:r>
              <a:rPr lang="en-GB" sz="1200" kern="1200" baseline="0" dirty="0" err="1" smtClean="0">
                <a:solidFill>
                  <a:schemeClr val="tx1"/>
                </a:solidFill>
                <a:effectLst/>
                <a:latin typeface="+mn-lt"/>
                <a:ea typeface="+mn-ea"/>
                <a:cs typeface="+mn-cs"/>
              </a:rPr>
              <a:t>igual</a:t>
            </a:r>
            <a:r>
              <a:rPr lang="en-GB" sz="1200" kern="1200" baseline="0" dirty="0" smtClean="0">
                <a:solidFill>
                  <a:schemeClr val="tx1"/>
                </a:solidFill>
                <a:effectLst/>
                <a:latin typeface="+mn-lt"/>
                <a:ea typeface="+mn-ea"/>
                <a:cs typeface="+mn-cs"/>
              </a:rPr>
              <a:t> un </a:t>
            </a:r>
            <a:r>
              <a:rPr lang="en-GB" sz="1200" kern="1200" baseline="0" dirty="0" err="1" smtClean="0">
                <a:solidFill>
                  <a:schemeClr val="tx1"/>
                </a:solidFill>
                <a:effectLst/>
                <a:latin typeface="+mn-lt"/>
                <a:ea typeface="+mn-ea"/>
                <a:cs typeface="+mn-cs"/>
              </a:rPr>
              <a:t>lugar</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ubicado</a:t>
            </a:r>
            <a:r>
              <a:rPr lang="en-GB" sz="1200" kern="1200" baseline="0" dirty="0" smtClean="0">
                <a:solidFill>
                  <a:schemeClr val="tx1"/>
                </a:solidFill>
                <a:effectLst/>
                <a:latin typeface="+mn-lt"/>
                <a:ea typeface="+mn-ea"/>
                <a:cs typeface="+mn-cs"/>
              </a:rPr>
              <a:t> en la </a:t>
            </a:r>
            <a:r>
              <a:rPr lang="en-GB" sz="1200" kern="1200" baseline="0" dirty="0" err="1" smtClean="0">
                <a:solidFill>
                  <a:schemeClr val="tx1"/>
                </a:solidFill>
                <a:effectLst/>
                <a:latin typeface="+mn-lt"/>
                <a:ea typeface="+mn-ea"/>
                <a:cs typeface="+mn-cs"/>
              </a:rPr>
              <a:t>costa</a:t>
            </a:r>
            <a:r>
              <a:rPr lang="en-GB" sz="1200" kern="1200" baseline="0" dirty="0" smtClean="0">
                <a:solidFill>
                  <a:schemeClr val="tx1"/>
                </a:solidFill>
                <a:effectLst/>
                <a:latin typeface="+mn-lt"/>
                <a:ea typeface="+mn-ea"/>
                <a:cs typeface="+mn-cs"/>
              </a:rPr>
              <a:t>, a un </a:t>
            </a:r>
            <a:r>
              <a:rPr lang="en-GB" sz="1200" kern="1200" baseline="0" dirty="0" err="1" smtClean="0">
                <a:solidFill>
                  <a:schemeClr val="tx1"/>
                </a:solidFill>
                <a:effectLst/>
                <a:latin typeface="+mn-lt"/>
                <a:ea typeface="+mn-ea"/>
                <a:cs typeface="+mn-cs"/>
              </a:rPr>
              <a:t>lugar</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ubicado</a:t>
            </a:r>
            <a:r>
              <a:rPr lang="en-GB" sz="1200" kern="1200" baseline="0" dirty="0" smtClean="0">
                <a:solidFill>
                  <a:schemeClr val="tx1"/>
                </a:solidFill>
                <a:effectLst/>
                <a:latin typeface="+mn-lt"/>
                <a:ea typeface="+mn-ea"/>
                <a:cs typeface="+mn-cs"/>
              </a:rPr>
              <a:t> en la sierra o a un </a:t>
            </a:r>
            <a:r>
              <a:rPr lang="en-GB" sz="1200" kern="1200" baseline="0" dirty="0" err="1" smtClean="0">
                <a:solidFill>
                  <a:schemeClr val="tx1"/>
                </a:solidFill>
                <a:effectLst/>
                <a:latin typeface="+mn-lt"/>
                <a:ea typeface="+mn-ea"/>
                <a:cs typeface="+mn-cs"/>
              </a:rPr>
              <a:t>lugar</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ubicado</a:t>
            </a:r>
            <a:r>
              <a:rPr lang="en-GB" sz="1200" kern="1200" baseline="0" dirty="0" smtClean="0">
                <a:solidFill>
                  <a:schemeClr val="tx1"/>
                </a:solidFill>
                <a:effectLst/>
                <a:latin typeface="+mn-lt"/>
                <a:ea typeface="+mn-ea"/>
                <a:cs typeface="+mn-cs"/>
              </a:rPr>
              <a:t> en </a:t>
            </a:r>
            <a:r>
              <a:rPr lang="en-GB" sz="1200" kern="1200" baseline="0" dirty="0" err="1" smtClean="0">
                <a:solidFill>
                  <a:schemeClr val="tx1"/>
                </a:solidFill>
                <a:effectLst/>
                <a:latin typeface="+mn-lt"/>
                <a:ea typeface="+mn-ea"/>
                <a:cs typeface="+mn-cs"/>
              </a:rPr>
              <a:t>medio</a:t>
            </a:r>
            <a:r>
              <a:rPr lang="en-GB" sz="1200" kern="1200" baseline="0" dirty="0" smtClean="0">
                <a:solidFill>
                  <a:schemeClr val="tx1"/>
                </a:solidFill>
                <a:effectLst/>
                <a:latin typeface="+mn-lt"/>
                <a:ea typeface="+mn-ea"/>
                <a:cs typeface="+mn-cs"/>
              </a:rPr>
              <a:t> de la </a:t>
            </a:r>
            <a:r>
              <a:rPr lang="en-GB" sz="1200" kern="1200" baseline="0" dirty="0" err="1" smtClean="0">
                <a:solidFill>
                  <a:schemeClr val="tx1"/>
                </a:solidFill>
                <a:effectLst/>
                <a:latin typeface="+mn-lt"/>
                <a:ea typeface="+mn-ea"/>
                <a:cs typeface="+mn-cs"/>
              </a:rPr>
              <a:t>amazonas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3757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Siguiendo</a:t>
            </a:r>
            <a:r>
              <a:rPr lang="en-GB" sz="1200" kern="1200" baseline="0" dirty="0" smtClean="0">
                <a:solidFill>
                  <a:schemeClr val="tx1"/>
                </a:solidFill>
                <a:effectLst/>
                <a:latin typeface="+mn-lt"/>
                <a:ea typeface="+mn-ea"/>
                <a:cs typeface="+mn-cs"/>
              </a:rPr>
              <a:t> con la </a:t>
            </a:r>
            <a:r>
              <a:rPr lang="en-GB" sz="1200" kern="1200" baseline="0" dirty="0" err="1" smtClean="0">
                <a:solidFill>
                  <a:schemeClr val="tx1"/>
                </a:solidFill>
                <a:effectLst/>
                <a:latin typeface="+mn-lt"/>
                <a:ea typeface="+mn-ea"/>
                <a:cs typeface="+mn-cs"/>
              </a:rPr>
              <a:t>cronología</a:t>
            </a:r>
            <a:r>
              <a:rPr lang="en-GB" sz="1200" kern="1200" baseline="0" dirty="0" smtClean="0">
                <a:solidFill>
                  <a:schemeClr val="tx1"/>
                </a:solidFill>
                <a:effectLst/>
                <a:latin typeface="+mn-lt"/>
                <a:ea typeface="+mn-ea"/>
                <a:cs typeface="+mn-cs"/>
              </a:rPr>
              <a:t> del PCA:</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En 1988, se </a:t>
            </a:r>
            <a:r>
              <a:rPr lang="es-ES" sz="1200" kern="1200" baseline="0" dirty="0" smtClean="0">
                <a:solidFill>
                  <a:schemeClr val="tx1"/>
                </a:solidFill>
                <a:effectLst/>
                <a:latin typeface="+mn-lt"/>
                <a:ea typeface="+mn-ea"/>
                <a:cs typeface="+mn-cs"/>
              </a:rPr>
              <a:t>i</a:t>
            </a:r>
            <a:r>
              <a:rPr lang="es-ES" altLang="en-US" sz="1200" dirty="0" smtClean="0">
                <a:solidFill>
                  <a:schemeClr val="tx1"/>
                </a:solidFill>
              </a:rPr>
              <a:t>ntroduce las técnicas de regresión espacial local.</a:t>
            </a:r>
          </a:p>
          <a:p>
            <a:pPr marL="0" marR="0" indent="0" algn="l" defTabSz="914400" rtl="0" eaLnBrk="1" fontAlgn="auto" latinLnBrk="0" hangingPunct="1">
              <a:lnSpc>
                <a:spcPct val="100000"/>
              </a:lnSpc>
              <a:spcBef>
                <a:spcPts val="0"/>
              </a:spcBef>
              <a:spcAft>
                <a:spcPts val="0"/>
              </a:spcAft>
              <a:buClrTx/>
              <a:buSzTx/>
              <a:buFontTx/>
              <a:buNone/>
              <a:tabLst/>
              <a:defRPr/>
            </a:pPr>
            <a:r>
              <a:rPr lang="es-ES" altLang="en-US" sz="1200" dirty="0" smtClean="0">
                <a:solidFill>
                  <a:schemeClr val="tx1"/>
                </a:solidFill>
              </a:rPr>
              <a:t>En 1996, se nombra una clase específica del modelo de regresión localmente ponderado como Regresión Geográficamente Ponderado (GWR).</a:t>
            </a:r>
          </a:p>
          <a:p>
            <a:pPr marL="0" marR="0" indent="0" algn="l" defTabSz="914400" rtl="0" eaLnBrk="1" fontAlgn="auto" latinLnBrk="0" hangingPunct="1">
              <a:lnSpc>
                <a:spcPct val="100000"/>
              </a:lnSpc>
              <a:spcBef>
                <a:spcPts val="0"/>
              </a:spcBef>
              <a:spcAft>
                <a:spcPts val="0"/>
              </a:spcAft>
              <a:buClrTx/>
              <a:buSzTx/>
              <a:buFontTx/>
              <a:buNone/>
              <a:tabLst/>
              <a:defRPr/>
            </a:pPr>
            <a:r>
              <a:rPr lang="es-ES" altLang="en-US" sz="1200" dirty="0" smtClean="0">
                <a:solidFill>
                  <a:schemeClr val="tx1"/>
                </a:solidFill>
              </a:rPr>
              <a:t>En 2002,</a:t>
            </a:r>
            <a:r>
              <a:rPr lang="es-ES" altLang="en-US" sz="1200" baseline="0" dirty="0" smtClean="0">
                <a:solidFill>
                  <a:schemeClr val="tx1"/>
                </a:solidFill>
              </a:rPr>
              <a:t> se i</a:t>
            </a:r>
            <a:r>
              <a:rPr lang="es-ES" altLang="en-US" sz="1200" dirty="0" smtClean="0">
                <a:solidFill>
                  <a:schemeClr val="tx1"/>
                </a:solidFill>
              </a:rPr>
              <a:t>ntroduce el concepto de Análisis de Componentes Principales Geográficamente Ponderado (GWPCA).</a:t>
            </a:r>
          </a:p>
          <a:p>
            <a:pPr marL="0" marR="0" indent="0" algn="l" defTabSz="914400" rtl="0" eaLnBrk="1" fontAlgn="auto" latinLnBrk="0" hangingPunct="1">
              <a:lnSpc>
                <a:spcPct val="100000"/>
              </a:lnSpc>
              <a:spcBef>
                <a:spcPts val="0"/>
              </a:spcBef>
              <a:spcAft>
                <a:spcPts val="0"/>
              </a:spcAft>
              <a:buClrTx/>
              <a:buSzTx/>
              <a:buFontTx/>
              <a:buNone/>
              <a:tabLst/>
              <a:defRPr/>
            </a:pPr>
            <a:endParaRPr lang="es-ES" altLang="en-US" sz="12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alt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alt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3757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Marcador de texto"/>
          <p:cNvSpPr>
            <a:spLocks noGrp="1"/>
          </p:cNvSpPr>
          <p:nvPr>
            <p:ph type="body" sz="quarter" idx="10" hasCustomPrompt="1"/>
          </p:nvPr>
        </p:nvSpPr>
        <p:spPr>
          <a:xfrm>
            <a:off x="611188" y="836712"/>
            <a:ext cx="6913140" cy="864096"/>
          </a:xfrm>
          <a:prstGeom prst="rect">
            <a:avLst/>
          </a:prstGeom>
        </p:spPr>
        <p:txBody>
          <a:bodyPr/>
          <a:lstStyle>
            <a:lvl1pPr marL="0" indent="0">
              <a:buNone/>
              <a:defRPr sz="2000">
                <a:solidFill>
                  <a:srgbClr val="674442"/>
                </a:solidFill>
                <a:latin typeface="Myriad Pro Light" pitchFamily="34" charset="0"/>
              </a:defRPr>
            </a:lvl1pPr>
          </a:lstStyle>
          <a:p>
            <a:pPr lvl="0"/>
            <a:r>
              <a:rPr lang="es-ES" dirty="0" smtClean="0"/>
              <a:t>TITULO</a:t>
            </a:r>
          </a:p>
          <a:p>
            <a:pPr lvl="0"/>
            <a:r>
              <a:rPr lang="es-ES" dirty="0" smtClean="0"/>
              <a:t>2/</a:t>
            </a:r>
            <a:endParaRPr lang="es-ES" dirty="0"/>
          </a:p>
        </p:txBody>
      </p:sp>
      <p:sp>
        <p:nvSpPr>
          <p:cNvPr id="5" name="2 Marcador de texto"/>
          <p:cNvSpPr>
            <a:spLocks noGrp="1"/>
          </p:cNvSpPr>
          <p:nvPr>
            <p:ph type="body" sz="quarter" idx="11" hasCustomPrompt="1"/>
          </p:nvPr>
        </p:nvSpPr>
        <p:spPr>
          <a:xfrm>
            <a:off x="611560" y="2060849"/>
            <a:ext cx="7272808" cy="864096"/>
          </a:xfrm>
          <a:prstGeom prst="rect">
            <a:avLst/>
          </a:prstGeom>
        </p:spPr>
        <p:txBody>
          <a:bodyPr/>
          <a:lstStyle>
            <a:lvl1pPr marL="0" indent="0">
              <a:buNone/>
              <a:defRPr sz="1500">
                <a:solidFill>
                  <a:schemeClr val="tx1">
                    <a:lumMod val="75000"/>
                    <a:lumOff val="25000"/>
                  </a:schemeClr>
                </a:solidFill>
                <a:latin typeface="Myriad Pro" pitchFamily="34" charset="0"/>
              </a:defRPr>
            </a:lvl1pPr>
          </a:lstStyle>
          <a:p>
            <a:pPr lvl="0"/>
            <a:r>
              <a:rPr lang="es-ES" dirty="0" smtClean="0"/>
              <a:t>SUBTITULO</a:t>
            </a:r>
          </a:p>
          <a:p>
            <a:pPr lvl="0"/>
            <a:r>
              <a:rPr lang="es-ES" dirty="0" smtClean="0"/>
              <a:t>2/</a:t>
            </a:r>
          </a:p>
          <a:p>
            <a:pPr lvl="0"/>
            <a:r>
              <a:rPr lang="es-ES" dirty="0" smtClean="0"/>
              <a:t>3/</a:t>
            </a:r>
            <a:endParaRPr lang="es-ES" dirty="0"/>
          </a:p>
        </p:txBody>
      </p:sp>
      <p:sp>
        <p:nvSpPr>
          <p:cNvPr id="7" name="2 Marcador de texto"/>
          <p:cNvSpPr>
            <a:spLocks noGrp="1"/>
          </p:cNvSpPr>
          <p:nvPr>
            <p:ph type="body" sz="quarter" idx="12" hasCustomPrompt="1"/>
          </p:nvPr>
        </p:nvSpPr>
        <p:spPr>
          <a:xfrm>
            <a:off x="611560" y="3284985"/>
            <a:ext cx="7632848" cy="1008111"/>
          </a:xfrm>
          <a:prstGeom prst="rect">
            <a:avLst/>
          </a:prstGeom>
        </p:spPr>
        <p:txBody>
          <a:bodyPr/>
          <a:lstStyle>
            <a:lvl1pPr marL="0" indent="0">
              <a:buNone/>
              <a:defRPr sz="1500">
                <a:solidFill>
                  <a:schemeClr val="tx1">
                    <a:lumMod val="75000"/>
                    <a:lumOff val="25000"/>
                  </a:schemeClr>
                </a:solidFill>
                <a:latin typeface="Myriad Pro" pitchFamily="34" charset="0"/>
              </a:defRPr>
            </a:lvl1pPr>
          </a:lstStyle>
          <a:p>
            <a:pPr lvl="0"/>
            <a:r>
              <a:rPr lang="es-ES" dirty="0" smtClean="0"/>
              <a:t>+</a:t>
            </a:r>
            <a:endParaRPr lang="es-ES" dirty="0"/>
          </a:p>
        </p:txBody>
      </p:sp>
      <p:sp>
        <p:nvSpPr>
          <p:cNvPr id="8" name="7 Marcador de posición de imagen"/>
          <p:cNvSpPr>
            <a:spLocks noGrp="1"/>
          </p:cNvSpPr>
          <p:nvPr>
            <p:ph type="pic" sz="quarter" idx="13" hasCustomPrompt="1"/>
          </p:nvPr>
        </p:nvSpPr>
        <p:spPr>
          <a:xfrm>
            <a:off x="611560" y="5084142"/>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9" name="7 Marcador de posición de imagen"/>
          <p:cNvSpPr>
            <a:spLocks noGrp="1"/>
          </p:cNvSpPr>
          <p:nvPr>
            <p:ph type="pic" sz="quarter" idx="14" hasCustomPrompt="1"/>
          </p:nvPr>
        </p:nvSpPr>
        <p:spPr>
          <a:xfrm>
            <a:off x="2915816" y="5084663"/>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10" name="7 Marcador de posición de imagen"/>
          <p:cNvSpPr>
            <a:spLocks noGrp="1"/>
          </p:cNvSpPr>
          <p:nvPr>
            <p:ph type="pic" sz="quarter" idx="15" hasCustomPrompt="1"/>
          </p:nvPr>
        </p:nvSpPr>
        <p:spPr>
          <a:xfrm>
            <a:off x="5220072" y="5084663"/>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11" name="7 Marcador de posición de imagen"/>
          <p:cNvSpPr>
            <a:spLocks noGrp="1"/>
          </p:cNvSpPr>
          <p:nvPr>
            <p:ph type="pic" sz="quarter" idx="16" hasCustomPrompt="1"/>
          </p:nvPr>
        </p:nvSpPr>
        <p:spPr>
          <a:xfrm>
            <a:off x="7524328" y="5084663"/>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12" name="7 Marcador de posición de imagen"/>
          <p:cNvSpPr>
            <a:spLocks noGrp="1"/>
          </p:cNvSpPr>
          <p:nvPr>
            <p:ph type="pic" sz="quarter" idx="17" hasCustomPrompt="1"/>
          </p:nvPr>
        </p:nvSpPr>
        <p:spPr>
          <a:xfrm>
            <a:off x="1763688" y="5084663"/>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13" name="7 Marcador de posición de imagen"/>
          <p:cNvSpPr>
            <a:spLocks noGrp="1"/>
          </p:cNvSpPr>
          <p:nvPr>
            <p:ph type="pic" sz="quarter" idx="18" hasCustomPrompt="1"/>
          </p:nvPr>
        </p:nvSpPr>
        <p:spPr>
          <a:xfrm>
            <a:off x="4067944" y="5084663"/>
            <a:ext cx="935037" cy="936625"/>
          </a:xfrm>
          <a:prstGeom prst="rect">
            <a:avLst/>
          </a:prstGeom>
        </p:spPr>
        <p:txBody>
          <a:bodyPr/>
          <a:lstStyle>
            <a:lvl1pPr marL="0" indent="0">
              <a:buNone/>
              <a:defRPr sz="900"/>
            </a:lvl1pPr>
          </a:lstStyle>
          <a:p>
            <a:r>
              <a:rPr lang="es-ES" sz="800" dirty="0" smtClean="0"/>
              <a:t>LOGO</a:t>
            </a:r>
            <a:endParaRPr lang="es-ES" dirty="0"/>
          </a:p>
        </p:txBody>
      </p:sp>
      <p:sp>
        <p:nvSpPr>
          <p:cNvPr id="14" name="7 Marcador de posición de imagen"/>
          <p:cNvSpPr>
            <a:spLocks noGrp="1"/>
          </p:cNvSpPr>
          <p:nvPr>
            <p:ph type="pic" sz="quarter" idx="19" hasCustomPrompt="1"/>
          </p:nvPr>
        </p:nvSpPr>
        <p:spPr>
          <a:xfrm>
            <a:off x="6372200" y="5084663"/>
            <a:ext cx="935037" cy="936625"/>
          </a:xfrm>
          <a:prstGeom prst="rect">
            <a:avLst/>
          </a:prstGeom>
        </p:spPr>
        <p:txBody>
          <a:bodyPr/>
          <a:lstStyle>
            <a:lvl1pPr marL="0" indent="0">
              <a:buNone/>
              <a:defRPr sz="900"/>
            </a:lvl1pPr>
          </a:lstStyle>
          <a:p>
            <a:r>
              <a:rPr lang="es-ES" sz="800" dirty="0" smtClean="0"/>
              <a:t>LOGO</a:t>
            </a:r>
            <a:endParaRPr lang="es-ES" dirty="0"/>
          </a:p>
        </p:txBody>
      </p:sp>
    </p:spTree>
    <p:extLst>
      <p:ext uri="{BB962C8B-B14F-4D97-AF65-F5344CB8AC3E}">
        <p14:creationId xmlns:p14="http://schemas.microsoft.com/office/powerpoint/2010/main" val="79463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299766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5929034"/>
            <a:ext cx="9191625" cy="949969"/>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6104148"/>
            <a:ext cx="9191625" cy="779251"/>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5670624"/>
            <a:ext cx="122612" cy="163483"/>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6049091"/>
            <a:ext cx="122612" cy="163483"/>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6093557"/>
            <a:ext cx="122612" cy="163483"/>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5949967"/>
            <a:ext cx="9167825" cy="793733"/>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5924650"/>
            <a:ext cx="9229574" cy="857049"/>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1" y="6114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1" y="6495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1" y="6021375"/>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5772224"/>
            <a:ext cx="122612" cy="163483"/>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08684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8808000" y="2944372"/>
            <a:ext cx="336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944372"/>
            <a:ext cx="336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6" name="Google Shape;86;p5"/>
          <p:cNvSpPr/>
          <p:nvPr/>
        </p:nvSpPr>
        <p:spPr>
          <a:xfrm>
            <a:off x="0" y="0"/>
            <a:ext cx="6096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782633"/>
            <a:ext cx="51387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2209800"/>
            <a:ext cx="5138700" cy="42412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1" y="-83"/>
            <a:ext cx="1652475"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9" y="3566485"/>
            <a:ext cx="1551087"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4860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a:prstGeom prst="rect">
            <a:avLst/>
          </a:prstGeom>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457200" y="1600200"/>
            <a:ext cx="7620000" cy="4800600"/>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06C7864-BDCD-4A4E-8C1E-48A2A706DAA9}" type="datetime1">
              <a:rPr lang="es-ES" smtClean="0"/>
              <a:t>03/02/2022</a:t>
            </a:fld>
            <a:endParaRPr lang="es-E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s-ES"/>
          </a:p>
        </p:txBody>
      </p:sp>
      <p:sp>
        <p:nvSpPr>
          <p:cNvPr id="6" name="Slide Number Placeholder 5"/>
          <p:cNvSpPr>
            <a:spLocks noGrp="1"/>
          </p:cNvSpPr>
          <p:nvPr>
            <p:ph type="sldNum" sz="quarter" idx="12"/>
          </p:nvPr>
        </p:nvSpPr>
        <p:spPr>
          <a:xfrm>
            <a:off x="8531788" y="5648960"/>
            <a:ext cx="548640" cy="396240"/>
          </a:xfrm>
          <a:prstGeom prst="bracketPair">
            <a:avLst>
              <a:gd name="adj" fmla="val 17949"/>
            </a:avLst>
          </a:prstGeom>
        </p:spPr>
        <p:txBody>
          <a:bodyPr/>
          <a:lstStyle/>
          <a:p>
            <a:fld id="{B232FFF3-EA72-402C-8CF1-C9D04912E841}" type="slidenum">
              <a:rPr lang="es-ES" smtClean="0"/>
              <a:t>‹Nº›</a:t>
            </a:fld>
            <a:endParaRPr lang="es-ES"/>
          </a:p>
        </p:txBody>
      </p:sp>
    </p:spTree>
    <p:extLst>
      <p:ext uri="{BB962C8B-B14F-4D97-AF65-F5344CB8AC3E}">
        <p14:creationId xmlns:p14="http://schemas.microsoft.com/office/powerpoint/2010/main" val="90644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Marcador de texto"/>
          <p:cNvSpPr>
            <a:spLocks noGrp="1"/>
          </p:cNvSpPr>
          <p:nvPr>
            <p:ph type="body" sz="quarter" idx="10" hasCustomPrompt="1"/>
          </p:nvPr>
        </p:nvSpPr>
        <p:spPr>
          <a:xfrm>
            <a:off x="611188" y="836712"/>
            <a:ext cx="6913140" cy="864096"/>
          </a:xfrm>
          <a:prstGeom prst="rect">
            <a:avLst/>
          </a:prstGeom>
        </p:spPr>
        <p:txBody>
          <a:bodyPr/>
          <a:lstStyle>
            <a:lvl1pPr marL="0" indent="0">
              <a:buNone/>
              <a:defRPr sz="2000">
                <a:solidFill>
                  <a:srgbClr val="674442"/>
                </a:solidFill>
                <a:latin typeface="Myriad Pro Light" pitchFamily="34" charset="0"/>
              </a:defRPr>
            </a:lvl1pPr>
          </a:lstStyle>
          <a:p>
            <a:pPr lvl="0"/>
            <a:r>
              <a:rPr lang="es-ES" dirty="0" smtClean="0"/>
              <a:t>TITULO</a:t>
            </a:r>
          </a:p>
          <a:p>
            <a:pPr lvl="0"/>
            <a:r>
              <a:rPr lang="es-ES" dirty="0" smtClean="0"/>
              <a:t>2/</a:t>
            </a:r>
            <a:endParaRPr lang="es-ES" dirty="0"/>
          </a:p>
        </p:txBody>
      </p:sp>
      <p:sp>
        <p:nvSpPr>
          <p:cNvPr id="4" name="2 Marcador de texto"/>
          <p:cNvSpPr>
            <a:spLocks noGrp="1"/>
          </p:cNvSpPr>
          <p:nvPr>
            <p:ph type="body" sz="quarter" idx="11" hasCustomPrompt="1"/>
          </p:nvPr>
        </p:nvSpPr>
        <p:spPr>
          <a:xfrm>
            <a:off x="611560" y="2060849"/>
            <a:ext cx="7272808" cy="864096"/>
          </a:xfrm>
          <a:prstGeom prst="rect">
            <a:avLst/>
          </a:prstGeom>
        </p:spPr>
        <p:txBody>
          <a:bodyPr/>
          <a:lstStyle>
            <a:lvl1pPr marL="0" indent="0">
              <a:buNone/>
              <a:defRPr sz="1500">
                <a:solidFill>
                  <a:schemeClr val="tx1">
                    <a:lumMod val="75000"/>
                    <a:lumOff val="25000"/>
                  </a:schemeClr>
                </a:solidFill>
                <a:latin typeface="Myriad Pro" pitchFamily="34" charset="0"/>
              </a:defRPr>
            </a:lvl1pPr>
          </a:lstStyle>
          <a:p>
            <a:pPr lvl="0"/>
            <a:r>
              <a:rPr lang="es-ES" dirty="0" smtClean="0"/>
              <a:t>SUBTITULO</a:t>
            </a:r>
          </a:p>
          <a:p>
            <a:pPr lvl="0"/>
            <a:r>
              <a:rPr lang="es-ES" dirty="0" smtClean="0"/>
              <a:t>2/</a:t>
            </a:r>
          </a:p>
          <a:p>
            <a:pPr lvl="0"/>
            <a:r>
              <a:rPr lang="es-ES" dirty="0" smtClean="0"/>
              <a:t>3/</a:t>
            </a:r>
            <a:endParaRPr lang="es-ES" dirty="0"/>
          </a:p>
        </p:txBody>
      </p:sp>
      <p:sp>
        <p:nvSpPr>
          <p:cNvPr id="5" name="2 Marcador de texto"/>
          <p:cNvSpPr>
            <a:spLocks noGrp="1"/>
          </p:cNvSpPr>
          <p:nvPr>
            <p:ph type="body" sz="quarter" idx="13" hasCustomPrompt="1"/>
          </p:nvPr>
        </p:nvSpPr>
        <p:spPr>
          <a:xfrm>
            <a:off x="611560" y="5013176"/>
            <a:ext cx="7848872" cy="1008111"/>
          </a:xfrm>
          <a:prstGeom prst="rect">
            <a:avLst/>
          </a:prstGeom>
        </p:spPr>
        <p:txBody>
          <a:bodyPr/>
          <a:lstStyle>
            <a:lvl1pPr marL="0" indent="0">
              <a:buNone/>
              <a:defRPr sz="1100">
                <a:solidFill>
                  <a:schemeClr val="tx1">
                    <a:lumMod val="75000"/>
                    <a:lumOff val="25000"/>
                  </a:schemeClr>
                </a:solidFill>
                <a:latin typeface="Myriad Pro" pitchFamily="34" charset="0"/>
              </a:defRPr>
            </a:lvl1pPr>
          </a:lstStyle>
          <a:p>
            <a:pPr lvl="0"/>
            <a:r>
              <a:rPr lang="es-ES" dirty="0" smtClean="0"/>
              <a:t>Agradecimientos</a:t>
            </a:r>
            <a:endParaRPr lang="es-ES" dirty="0"/>
          </a:p>
        </p:txBody>
      </p:sp>
      <p:sp>
        <p:nvSpPr>
          <p:cNvPr id="7" name="7 Marcador de posición de imagen"/>
          <p:cNvSpPr>
            <a:spLocks noGrp="1"/>
          </p:cNvSpPr>
          <p:nvPr>
            <p:ph type="pic" sz="quarter" idx="14" hasCustomPrompt="1"/>
          </p:nvPr>
        </p:nvSpPr>
        <p:spPr>
          <a:xfrm>
            <a:off x="611560" y="3571028"/>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8" name="7 Marcador de posición de imagen"/>
          <p:cNvSpPr>
            <a:spLocks noGrp="1"/>
          </p:cNvSpPr>
          <p:nvPr>
            <p:ph type="pic" sz="quarter" idx="15" hasCustomPrompt="1"/>
          </p:nvPr>
        </p:nvSpPr>
        <p:spPr>
          <a:xfrm>
            <a:off x="2915816" y="3571549"/>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9" name="7 Marcador de posición de imagen"/>
          <p:cNvSpPr>
            <a:spLocks noGrp="1"/>
          </p:cNvSpPr>
          <p:nvPr>
            <p:ph type="pic" sz="quarter" idx="16" hasCustomPrompt="1"/>
          </p:nvPr>
        </p:nvSpPr>
        <p:spPr>
          <a:xfrm>
            <a:off x="5220072" y="3571549"/>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10" name="7 Marcador de posición de imagen"/>
          <p:cNvSpPr>
            <a:spLocks noGrp="1"/>
          </p:cNvSpPr>
          <p:nvPr>
            <p:ph type="pic" sz="quarter" idx="17" hasCustomPrompt="1"/>
          </p:nvPr>
        </p:nvSpPr>
        <p:spPr>
          <a:xfrm>
            <a:off x="7524328" y="3571549"/>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11" name="7 Marcador de posición de imagen"/>
          <p:cNvSpPr>
            <a:spLocks noGrp="1"/>
          </p:cNvSpPr>
          <p:nvPr>
            <p:ph type="pic" sz="quarter" idx="18" hasCustomPrompt="1"/>
          </p:nvPr>
        </p:nvSpPr>
        <p:spPr>
          <a:xfrm>
            <a:off x="1763688" y="3571549"/>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12" name="7 Marcador de posición de imagen"/>
          <p:cNvSpPr>
            <a:spLocks noGrp="1"/>
          </p:cNvSpPr>
          <p:nvPr>
            <p:ph type="pic" sz="quarter" idx="19" hasCustomPrompt="1"/>
          </p:nvPr>
        </p:nvSpPr>
        <p:spPr>
          <a:xfrm>
            <a:off x="4067944" y="3571549"/>
            <a:ext cx="864096" cy="865563"/>
          </a:xfrm>
          <a:prstGeom prst="rect">
            <a:avLst/>
          </a:prstGeom>
        </p:spPr>
        <p:txBody>
          <a:bodyPr/>
          <a:lstStyle>
            <a:lvl1pPr marL="0" indent="0">
              <a:buNone/>
              <a:defRPr sz="900"/>
            </a:lvl1pPr>
          </a:lstStyle>
          <a:p>
            <a:r>
              <a:rPr lang="es-ES" sz="800" dirty="0" smtClean="0"/>
              <a:t>LOGO</a:t>
            </a:r>
            <a:endParaRPr lang="es-ES" dirty="0"/>
          </a:p>
        </p:txBody>
      </p:sp>
      <p:sp>
        <p:nvSpPr>
          <p:cNvPr id="13" name="7 Marcador de posición de imagen"/>
          <p:cNvSpPr>
            <a:spLocks noGrp="1"/>
          </p:cNvSpPr>
          <p:nvPr>
            <p:ph type="pic" sz="quarter" idx="20" hasCustomPrompt="1"/>
          </p:nvPr>
        </p:nvSpPr>
        <p:spPr>
          <a:xfrm>
            <a:off x="6372200" y="3571549"/>
            <a:ext cx="864096" cy="865563"/>
          </a:xfrm>
          <a:prstGeom prst="rect">
            <a:avLst/>
          </a:prstGeom>
        </p:spPr>
        <p:txBody>
          <a:bodyPr/>
          <a:lstStyle>
            <a:lvl1pPr marL="0" indent="0">
              <a:buNone/>
              <a:defRPr sz="900"/>
            </a:lvl1pPr>
          </a:lstStyle>
          <a:p>
            <a:r>
              <a:rPr lang="es-ES" sz="800" dirty="0" smtClean="0"/>
              <a:t>LOGO</a:t>
            </a:r>
            <a:endParaRPr lang="es-ES" dirty="0"/>
          </a:p>
        </p:txBody>
      </p:sp>
    </p:spTree>
    <p:extLst>
      <p:ext uri="{BB962C8B-B14F-4D97-AF65-F5344CB8AC3E}">
        <p14:creationId xmlns:p14="http://schemas.microsoft.com/office/powerpoint/2010/main" val="83625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30964"/>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56" r:id="rId3"/>
    <p:sldLayoutId id="2147483657" r:id="rId4"/>
    <p:sldLayoutId id="214748365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286601"/>
      </p:ext>
    </p:extLst>
  </p:cSld>
  <p:clrMap bg1="lt1" tx1="dk1" bg2="lt2" tx2="dk2" accent1="accent1" accent2="accent2" accent3="accent3" accent4="accent4" accent5="accent5" accent6="accent6" hlink="hlink" folHlink="folHlink"/>
  <p:sldLayoutIdLst>
    <p:sldLayoutId id="214748365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0" name="Shape 453"/>
          <p:cNvSpPr txBox="1">
            <a:spLocks/>
          </p:cNvSpPr>
          <p:nvPr/>
        </p:nvSpPr>
        <p:spPr>
          <a:xfrm>
            <a:off x="381422" y="2996952"/>
            <a:ext cx="8064896" cy="116046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s-PA" sz="2800" dirty="0" smtClean="0">
                <a:solidFill>
                  <a:schemeClr val="tx1"/>
                </a:solidFill>
              </a:rPr>
              <a:t>Análisis de Componentes </a:t>
            </a:r>
            <a:r>
              <a:rPr lang="es-PA" sz="2800" dirty="0" smtClean="0">
                <a:solidFill>
                  <a:schemeClr val="tx1"/>
                </a:solidFill>
              </a:rPr>
              <a:t>Principales y </a:t>
            </a:r>
          </a:p>
          <a:p>
            <a:r>
              <a:rPr lang="es-PA" sz="2800" dirty="0">
                <a:solidFill>
                  <a:schemeClr val="tx1"/>
                </a:solidFill>
              </a:rPr>
              <a:t> Análisis de Componentes Principales</a:t>
            </a:r>
          </a:p>
          <a:p>
            <a:r>
              <a:rPr lang="es-PA" sz="2800" dirty="0" smtClean="0">
                <a:solidFill>
                  <a:schemeClr val="tx1"/>
                </a:solidFill>
              </a:rPr>
              <a:t>Geográficamente Ponderado</a:t>
            </a:r>
            <a:endParaRPr lang="es-PA" sz="2800" dirty="0">
              <a:solidFill>
                <a:schemeClr val="tx1"/>
              </a:solidFill>
            </a:endParaRPr>
          </a:p>
        </p:txBody>
      </p:sp>
      <p:sp>
        <p:nvSpPr>
          <p:cNvPr id="21" name="20 Rectángulo"/>
          <p:cNvSpPr/>
          <p:nvPr/>
        </p:nvSpPr>
        <p:spPr>
          <a:xfrm>
            <a:off x="827584" y="4586863"/>
            <a:ext cx="7488832" cy="400110"/>
          </a:xfrm>
          <a:prstGeom prst="rect">
            <a:avLst/>
          </a:prstGeom>
        </p:spPr>
        <p:txBody>
          <a:bodyPr wrap="square">
            <a:spAutoFit/>
          </a:bodyPr>
          <a:lstStyle/>
          <a:p>
            <a:pPr algn="ctr"/>
            <a:r>
              <a:rPr lang="es-PA" sz="2000" dirty="0" smtClean="0"/>
              <a:t>Nathalia </a:t>
            </a:r>
            <a:r>
              <a:rPr lang="es-PA" sz="2000" dirty="0" smtClean="0"/>
              <a:t>Tejedor </a:t>
            </a:r>
            <a:r>
              <a:rPr lang="es-PA" sz="2000" dirty="0" smtClean="0"/>
              <a:t>Flores</a:t>
            </a:r>
            <a:endParaRPr lang="es-PA" sz="2000" dirty="0"/>
          </a:p>
        </p:txBody>
      </p:sp>
      <p:sp>
        <p:nvSpPr>
          <p:cNvPr id="11" name="10 Rectángulo"/>
          <p:cNvSpPr/>
          <p:nvPr/>
        </p:nvSpPr>
        <p:spPr>
          <a:xfrm>
            <a:off x="72008" y="6372036"/>
            <a:ext cx="5652120" cy="369332"/>
          </a:xfrm>
          <a:prstGeom prst="rect">
            <a:avLst/>
          </a:prstGeom>
        </p:spPr>
        <p:txBody>
          <a:bodyPr wrap="square">
            <a:spAutoFit/>
          </a:bodyPr>
          <a:lstStyle/>
          <a:p>
            <a:pPr fontAlgn="base"/>
            <a:r>
              <a:rPr lang="es-PA" dirty="0" smtClean="0">
                <a:latin typeface="Oswald" panose="020B0604020202020204" charset="0"/>
              </a:rPr>
              <a:t>Viernes 4 de febrero de 2022.</a:t>
            </a:r>
            <a:endParaRPr lang="en-US" dirty="0">
              <a:latin typeface="Oswald" panose="020B0604020202020204" charset="0"/>
            </a:endParaRPr>
          </a:p>
        </p:txBody>
      </p:sp>
      <p:sp>
        <p:nvSpPr>
          <p:cNvPr id="2" name="1 Rectángulo"/>
          <p:cNvSpPr/>
          <p:nvPr/>
        </p:nvSpPr>
        <p:spPr>
          <a:xfrm>
            <a:off x="1425538" y="354857"/>
            <a:ext cx="5976664" cy="1384995"/>
          </a:xfrm>
          <a:prstGeom prst="rect">
            <a:avLst/>
          </a:prstGeom>
        </p:spPr>
        <p:txBody>
          <a:bodyPr wrap="square">
            <a:spAutoFit/>
          </a:bodyPr>
          <a:lstStyle/>
          <a:p>
            <a:pPr algn="ctr"/>
            <a:r>
              <a:rPr lang="es-MX" sz="2800" b="1" dirty="0"/>
              <a:t>Taller estadísticas aplicada al análisis de datos de un proyecto de investigación</a:t>
            </a:r>
            <a:endParaRPr lang="es-PA" sz="2800" dirty="0"/>
          </a:p>
        </p:txBody>
      </p:sp>
    </p:spTree>
    <p:extLst>
      <p:ext uri="{BB962C8B-B14F-4D97-AF65-F5344CB8AC3E}">
        <p14:creationId xmlns:p14="http://schemas.microsoft.com/office/powerpoint/2010/main" val="83093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83;p36"/>
          <p:cNvSpPr txBox="1">
            <a:spLocks/>
          </p:cNvSpPr>
          <p:nvPr/>
        </p:nvSpPr>
        <p:spPr>
          <a:xfrm>
            <a:off x="1331640" y="1220755"/>
            <a:ext cx="5138700" cy="114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564904"/>
            <a:ext cx="3888431"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1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Mapa de Panama | Mapa Panama | Ciudad de panamá, Mapa de america del sur,  Panam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824849"/>
            <a:ext cx="4718540" cy="3008070"/>
          </a:xfrm>
          <a:prstGeom prst="rect">
            <a:avLst/>
          </a:prstGeom>
          <a:noFill/>
          <a:extLst>
            <a:ext uri="{909E8E84-426E-40DD-AFC4-6F175D3DCCD1}">
              <a14:hiddenFill xmlns:a14="http://schemas.microsoft.com/office/drawing/2010/main">
                <a:solidFill>
                  <a:srgbClr val="FFFFFF"/>
                </a:solidFill>
              </a14:hiddenFill>
            </a:ext>
          </a:extLst>
        </p:spPr>
      </p:pic>
      <p:sp>
        <p:nvSpPr>
          <p:cNvPr id="44" name="AutoShape 2" descr="Resultado de imagen de excel"/>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Shape 458"/>
          <p:cNvSpPr txBox="1">
            <a:spLocks/>
          </p:cNvSpPr>
          <p:nvPr/>
        </p:nvSpPr>
        <p:spPr>
          <a:xfrm>
            <a:off x="683568" y="836712"/>
            <a:ext cx="8064895" cy="550920"/>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ltLang="es-PA" sz="3200" dirty="0" smtClean="0"/>
              <a:t>¿Y si la localización geográfica influye en nuestro estudio?</a:t>
            </a:r>
            <a:endParaRPr lang="es-ES" altLang="es-PA" sz="3200" dirty="0">
              <a:cs typeface="Times New Roman" panose="02020603050405020304" pitchFamily="18" charset="0"/>
            </a:endParaRPr>
          </a:p>
        </p:txBody>
      </p:sp>
      <p:grpSp>
        <p:nvGrpSpPr>
          <p:cNvPr id="2" name="1 Grupo"/>
          <p:cNvGrpSpPr/>
          <p:nvPr/>
        </p:nvGrpSpPr>
        <p:grpSpPr>
          <a:xfrm>
            <a:off x="2616244" y="1556792"/>
            <a:ext cx="1163668" cy="2808312"/>
            <a:chOff x="2184196" y="2132856"/>
            <a:chExt cx="1163668" cy="2808312"/>
          </a:xfrm>
        </p:grpSpPr>
        <mc:AlternateContent xmlns:mc="http://schemas.openxmlformats.org/markup-compatibility/2006" xmlns:a14="http://schemas.microsoft.com/office/drawing/2010/main">
          <mc:Choice Requires="a14">
            <p:sp>
              <p:nvSpPr>
                <p:cNvPr id="55" name="9 Rectángulo redondeado"/>
                <p:cNvSpPr>
                  <a:spLocks noChangeArrowheads="1"/>
                </p:cNvSpPr>
                <p:nvPr/>
              </p:nvSpPr>
              <p:spPr bwMode="auto">
                <a:xfrm>
                  <a:off x="2304054" y="2601080"/>
                  <a:ext cx="899794" cy="15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14:m>
                    <m:oMathPara xmlns:m="http://schemas.openxmlformats.org/officeDocument/2006/math">
                      <m:oMathParaPr>
                        <m:jc m:val="centerGroup"/>
                      </m:oMathParaPr>
                      <m:oMath xmlns:m="http://schemas.openxmlformats.org/officeDocument/2006/math">
                        <m:sSub>
                          <m:sSubPr>
                            <m:ctrlPr>
                              <a:rPr lang="es-ES_tradnl" altLang="es-PA" b="1" i="1" smtClean="0">
                                <a:latin typeface="Cambria Math"/>
                              </a:rPr>
                            </m:ctrlPr>
                          </m:sSubPr>
                          <m:e>
                            <m:r>
                              <a:rPr lang="es-ES" altLang="es-PA" b="1" i="1" smtClean="0">
                                <a:latin typeface="Cambria Math"/>
                              </a:rPr>
                              <m:t>𝒖</m:t>
                            </m:r>
                          </m:e>
                          <m:sub>
                            <m:r>
                              <a:rPr lang="es-ES" altLang="es-PA" b="1">
                                <a:latin typeface="Cambria Math"/>
                              </a:rPr>
                              <m:t>𝐢</m:t>
                            </m:r>
                          </m:sub>
                        </m:sSub>
                        <m:r>
                          <a:rPr lang="es-ES" altLang="es-PA" b="1">
                            <a:latin typeface="Cambria Math"/>
                          </a:rPr>
                          <m:t>,</m:t>
                        </m:r>
                        <m:sSub>
                          <m:sSubPr>
                            <m:ctrlPr>
                              <a:rPr lang="es-ES" altLang="es-PA" b="1" i="1">
                                <a:latin typeface="Cambria Math"/>
                              </a:rPr>
                            </m:ctrlPr>
                          </m:sSubPr>
                          <m:e>
                            <m:r>
                              <a:rPr lang="es-ES" altLang="es-PA" b="1" i="1" smtClean="0">
                                <a:latin typeface="Cambria Math"/>
                              </a:rPr>
                              <m:t>𝒗</m:t>
                            </m:r>
                          </m:e>
                          <m:sub>
                            <m:r>
                              <a:rPr lang="es-ES" altLang="es-PA" b="1">
                                <a:latin typeface="Cambria Math"/>
                              </a:rPr>
                              <m:t>𝐢</m:t>
                            </m:r>
                          </m:sub>
                        </m:sSub>
                      </m:oMath>
                    </m:oMathPara>
                  </a14:m>
                  <a:endParaRPr lang="es-ES_tradnl" altLang="es-PA" dirty="0">
                    <a:cs typeface="Times New Roman" panose="02020603050405020304" pitchFamily="18" charset="0"/>
                  </a:endParaRPr>
                </a:p>
              </p:txBody>
            </p:sp>
          </mc:Choice>
          <mc:Fallback xmlns="">
            <p:sp>
              <p:nvSpPr>
                <p:cNvPr id="55" name="9 Rectángulo redondeado"/>
                <p:cNvSpPr>
                  <a:spLocks noRot="1" noChangeAspect="1" noMove="1" noResize="1" noEditPoints="1" noAdjustHandles="1" noChangeArrowheads="1" noChangeShapeType="1" noTextEdit="1"/>
                </p:cNvSpPr>
                <p:nvPr/>
              </p:nvSpPr>
              <p:spPr bwMode="auto">
                <a:xfrm>
                  <a:off x="2304054" y="2601080"/>
                  <a:ext cx="899794" cy="1533600"/>
                </a:xfrm>
                <a:prstGeom prst="rect">
                  <a:avLst/>
                </a:prstGeom>
                <a:blipFill rotWithShape="1">
                  <a:blip r:embed="rId4" cstate="print"/>
                  <a:stretch>
                    <a:fillRect/>
                  </a:stretch>
                </a:blipFill>
                <a:ln>
                  <a:headEnd/>
                  <a:tailEnd/>
                </a:ln>
              </p:spPr>
              <p:txBody>
                <a:bodyPr/>
                <a:lstStyle/>
                <a:p>
                  <a:r>
                    <a:rPr lang="en-GB">
                      <a:noFill/>
                    </a:rPr>
                    <a:t> </a:t>
                  </a:r>
                </a:p>
              </p:txBody>
            </p:sp>
          </mc:Fallback>
        </mc:AlternateContent>
        <p:sp>
          <p:nvSpPr>
            <p:cNvPr id="56" name="11 Cuadro de texto"/>
            <p:cNvSpPr txBox="1">
              <a:spLocks noChangeArrowheads="1"/>
            </p:cNvSpPr>
            <p:nvPr/>
          </p:nvSpPr>
          <p:spPr bwMode="auto">
            <a:xfrm>
              <a:off x="2184196" y="2132856"/>
              <a:ext cx="1163668" cy="7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200" b="1" dirty="0" smtClean="0">
                  <a:latin typeface="+mn-lt"/>
                  <a:cs typeface="Times New Roman" panose="02020603050405020304" pitchFamily="18" charset="0"/>
                </a:rPr>
                <a:t>i </a:t>
              </a:r>
              <a:r>
                <a:rPr lang="es-ES" altLang="es-PA" sz="1200" dirty="0" smtClean="0">
                  <a:latin typeface="+mn-lt"/>
                  <a:cs typeface="Times New Roman" panose="02020603050405020304" pitchFamily="18" charset="0"/>
                </a:rPr>
                <a:t>Localización Espacial</a:t>
              </a:r>
              <a:endParaRPr lang="es-ES" altLang="es-PA" sz="3600" dirty="0">
                <a:latin typeface="+mn-lt"/>
                <a:cs typeface="Times New Roman" panose="02020603050405020304" pitchFamily="18" charset="0"/>
              </a:endParaRPr>
            </a:p>
          </p:txBody>
        </p:sp>
        <p:sp>
          <p:nvSpPr>
            <p:cNvPr id="57" name="11 Cuadro de texto"/>
            <p:cNvSpPr txBox="1">
              <a:spLocks noChangeArrowheads="1"/>
            </p:cNvSpPr>
            <p:nvPr/>
          </p:nvSpPr>
          <p:spPr bwMode="auto">
            <a:xfrm>
              <a:off x="2184196" y="4224602"/>
              <a:ext cx="1163668" cy="7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200" dirty="0" smtClean="0">
                  <a:latin typeface="+mn-lt"/>
                  <a:cs typeface="Times New Roman" panose="02020603050405020304" pitchFamily="18" charset="0"/>
                </a:rPr>
                <a:t>Coordenadas Geográficas</a:t>
              </a:r>
              <a:endParaRPr lang="es-ES" altLang="es-PA" sz="3600" dirty="0">
                <a:latin typeface="+mn-lt"/>
                <a:cs typeface="Times New Roman" panose="02020603050405020304" pitchFamily="18" charset="0"/>
              </a:endParaRPr>
            </a:p>
          </p:txBody>
        </p:sp>
      </p:grpSp>
      <p:sp>
        <p:nvSpPr>
          <p:cNvPr id="81" name="38 Rectángulo"/>
          <p:cNvSpPr>
            <a:spLocks noChangeArrowheads="1"/>
          </p:cNvSpPr>
          <p:nvPr/>
        </p:nvSpPr>
        <p:spPr bwMode="auto">
          <a:xfrm>
            <a:off x="305835" y="4149080"/>
            <a:ext cx="3978133" cy="193899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457200">
              <a:defRPr>
                <a:solidFill>
                  <a:schemeClr val="tx1"/>
                </a:solidFill>
                <a:latin typeface="Calibri" pitchFamily="34" charset="0"/>
              </a:defRPr>
            </a:lvl1pPr>
            <a:lvl2pPr marL="742950" indent="-285750" defTabSz="457200">
              <a:defRPr>
                <a:solidFill>
                  <a:schemeClr val="tx1"/>
                </a:solidFill>
                <a:latin typeface="Calibri" pitchFamily="34" charset="0"/>
              </a:defRPr>
            </a:lvl2pPr>
            <a:lvl3pPr marL="1143000" indent="-228600" defTabSz="457200">
              <a:defRPr>
                <a:solidFill>
                  <a:schemeClr val="tx1"/>
                </a:solidFill>
                <a:latin typeface="Calibri" pitchFamily="34" charset="0"/>
              </a:defRPr>
            </a:lvl3pPr>
            <a:lvl4pPr marL="1600200" indent="-228600" defTabSz="457200">
              <a:defRPr>
                <a:solidFill>
                  <a:schemeClr val="tx1"/>
                </a:solidFill>
                <a:latin typeface="Calibri" pitchFamily="34" charset="0"/>
              </a:defRPr>
            </a:lvl4pPr>
            <a:lvl5pPr marL="2057400" indent="-228600" defTabSz="4572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s-ES" altLang="en-US" sz="2000" dirty="0" smtClean="0">
                <a:solidFill>
                  <a:srgbClr val="000000"/>
                </a:solidFill>
              </a:rPr>
              <a:t>Se utilizará el </a:t>
            </a:r>
            <a:r>
              <a:rPr lang="es-ES" altLang="en-US" sz="2000" dirty="0">
                <a:solidFill>
                  <a:srgbClr val="000000"/>
                </a:solidFill>
              </a:rPr>
              <a:t>PCA geográficamente ponderado (GWPCA), cuando </a:t>
            </a:r>
            <a:r>
              <a:rPr lang="es-ES" altLang="en-US" sz="2000" dirty="0" smtClean="0">
                <a:solidFill>
                  <a:srgbClr val="000000"/>
                </a:solidFill>
              </a:rPr>
              <a:t>se desea </a:t>
            </a:r>
            <a:r>
              <a:rPr lang="es-ES" altLang="en-US" sz="2000" dirty="0">
                <a:solidFill>
                  <a:srgbClr val="000000"/>
                </a:solidFill>
              </a:rPr>
              <a:t>tener en cuenta la heterogeneidad espacial </a:t>
            </a:r>
            <a:r>
              <a:rPr lang="en-GB" altLang="en-US" sz="2000" dirty="0">
                <a:solidFill>
                  <a:srgbClr val="000000"/>
                </a:solidFill>
              </a:rPr>
              <a:t>(</a:t>
            </a:r>
            <a:r>
              <a:rPr lang="en-GB" altLang="en-US" sz="2000" b="1" dirty="0">
                <a:solidFill>
                  <a:srgbClr val="000000"/>
                </a:solidFill>
              </a:rPr>
              <a:t>Fotheringham </a:t>
            </a:r>
            <a:r>
              <a:rPr lang="en-GB" altLang="en-US" sz="2000" b="1" i="1" dirty="0">
                <a:solidFill>
                  <a:srgbClr val="000000"/>
                </a:solidFill>
              </a:rPr>
              <a:t>et al. </a:t>
            </a:r>
            <a:r>
              <a:rPr lang="en-GB" altLang="en-US" sz="2000" b="1" dirty="0">
                <a:solidFill>
                  <a:srgbClr val="000000"/>
                </a:solidFill>
              </a:rPr>
              <a:t>2002, pp. 196–202</a:t>
            </a:r>
            <a:r>
              <a:rPr lang="en-GB" altLang="en-US" sz="2000" dirty="0">
                <a:solidFill>
                  <a:srgbClr val="000000"/>
                </a:solidFill>
              </a:rPr>
              <a:t>)</a:t>
            </a:r>
          </a:p>
        </p:txBody>
      </p:sp>
      <p:grpSp>
        <p:nvGrpSpPr>
          <p:cNvPr id="26" name="25 Grupo"/>
          <p:cNvGrpSpPr/>
          <p:nvPr/>
        </p:nvGrpSpPr>
        <p:grpSpPr>
          <a:xfrm>
            <a:off x="755577" y="1196752"/>
            <a:ext cx="1872208" cy="2941059"/>
            <a:chOff x="4531357" y="315039"/>
            <a:chExt cx="2516247" cy="3690025"/>
          </a:xfrm>
        </p:grpSpPr>
        <p:sp>
          <p:nvSpPr>
            <p:cNvPr id="27" name="9 Rectángulo redondeado"/>
            <p:cNvSpPr>
              <a:spLocks noChangeArrowheads="1"/>
            </p:cNvSpPr>
            <p:nvPr/>
          </p:nvSpPr>
          <p:spPr bwMode="auto">
            <a:xfrm>
              <a:off x="5016969" y="1354228"/>
              <a:ext cx="2030635" cy="192414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2800" b="1" dirty="0" err="1" smtClean="0">
                  <a:solidFill>
                    <a:srgbClr val="0D0D0D"/>
                  </a:solidFill>
                  <a:cs typeface="Times New Roman" panose="02020603050405020304" pitchFamily="18" charset="0"/>
                </a:rPr>
                <a:t>X</a:t>
              </a:r>
              <a:r>
                <a:rPr lang="es-ES" altLang="es-PA" sz="2800" b="1" baseline="-30000" dirty="0" err="1" smtClean="0">
                  <a:solidFill>
                    <a:srgbClr val="0D0D0D"/>
                  </a:solidFill>
                  <a:cs typeface="Times New Roman" panose="02020603050405020304" pitchFamily="18" charset="0"/>
                </a:rPr>
                <a:t>ij</a:t>
              </a:r>
              <a:endParaRPr lang="es-ES_tradnl" altLang="es-PA" sz="1100" dirty="0">
                <a:cs typeface="Times New Roman" panose="02020603050405020304" pitchFamily="18" charset="0"/>
              </a:endParaRPr>
            </a:p>
            <a:p>
              <a:pPr algn="ctr"/>
              <a:r>
                <a:rPr lang="es-ES" altLang="es-PA" sz="2000" b="1" baseline="-30000" dirty="0" smtClean="0">
                  <a:solidFill>
                    <a:srgbClr val="0D0D0D"/>
                  </a:solidFill>
                  <a:cs typeface="Times New Roman" panose="02020603050405020304" pitchFamily="18" charset="0"/>
                </a:rPr>
                <a:t>X(221x26</a:t>
              </a:r>
              <a:r>
                <a:rPr lang="es-ES" altLang="es-PA" sz="1600" b="1" baseline="-30000" dirty="0" smtClean="0">
                  <a:solidFill>
                    <a:srgbClr val="0D0D0D"/>
                  </a:solidFill>
                  <a:latin typeface="Arial" pitchFamily="34" charset="0"/>
                  <a:cs typeface="Arial" pitchFamily="34" charset="0"/>
                </a:rPr>
                <a:t>)</a:t>
              </a:r>
              <a:endParaRPr lang="es-ES" altLang="es-PA" sz="3200" dirty="0"/>
            </a:p>
          </p:txBody>
        </p:sp>
        <p:sp>
          <p:nvSpPr>
            <p:cNvPr id="28" name="11 Cuadro de texto"/>
            <p:cNvSpPr txBox="1">
              <a:spLocks noChangeArrowheads="1"/>
            </p:cNvSpPr>
            <p:nvPr/>
          </p:nvSpPr>
          <p:spPr bwMode="auto">
            <a:xfrm>
              <a:off x="5075584"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400" b="1" dirty="0">
                  <a:latin typeface="+mn-lt"/>
                  <a:cs typeface="Times New Roman" panose="02020603050405020304" pitchFamily="18" charset="0"/>
                </a:rPr>
                <a:t>j </a:t>
              </a:r>
              <a:r>
                <a:rPr lang="es-ES" altLang="es-PA" sz="1400" dirty="0">
                  <a:latin typeface="+mn-lt"/>
                  <a:cs typeface="Times New Roman" panose="02020603050405020304" pitchFamily="18" charset="0"/>
                </a:rPr>
                <a:t>Variables</a:t>
              </a:r>
              <a:endParaRPr lang="es-ES" altLang="es-PA" sz="4000" dirty="0">
                <a:latin typeface="+mn-lt"/>
                <a:cs typeface="Times New Roman" panose="02020603050405020304" pitchFamily="18" charset="0"/>
              </a:endParaRPr>
            </a:p>
          </p:txBody>
        </p:sp>
        <p:sp>
          <p:nvSpPr>
            <p:cNvPr id="29" name="21 Cuadro de texto"/>
            <p:cNvSpPr txBox="1">
              <a:spLocks noChangeArrowheads="1"/>
            </p:cNvSpPr>
            <p:nvPr/>
          </p:nvSpPr>
          <p:spPr bwMode="auto">
            <a:xfrm>
              <a:off x="4531357" y="315039"/>
              <a:ext cx="470873" cy="3537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sz="1400" b="1" dirty="0" smtClean="0">
                  <a:cs typeface="Times New Roman" panose="02020603050405020304" pitchFamily="18" charset="0"/>
                </a:rPr>
                <a:t> </a:t>
              </a:r>
              <a:r>
                <a:rPr lang="es-ES" altLang="es-PA" sz="1200" b="1" dirty="0">
                  <a:cs typeface="Times New Roman" panose="02020603050405020304" pitchFamily="18" charset="0"/>
                </a:rPr>
                <a:t>i  </a:t>
              </a:r>
              <a:r>
                <a:rPr lang="es-ES" altLang="es-PA" sz="1200" dirty="0">
                  <a:cs typeface="Times New Roman" panose="02020603050405020304" pitchFamily="18" charset="0"/>
                </a:rPr>
                <a:t>unidades de división territorial </a:t>
              </a:r>
            </a:p>
          </p:txBody>
        </p:sp>
        <p:sp>
          <p:nvSpPr>
            <p:cNvPr id="30" name="11 Cuadro de texto"/>
            <p:cNvSpPr txBox="1">
              <a:spLocks noChangeArrowheads="1"/>
            </p:cNvSpPr>
            <p:nvPr/>
          </p:nvSpPr>
          <p:spPr bwMode="auto">
            <a:xfrm>
              <a:off x="5083186" y="3483540"/>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400" dirty="0" smtClean="0">
                  <a:latin typeface="+mn-lt"/>
                  <a:cs typeface="Times New Roman" panose="02020603050405020304" pitchFamily="18" charset="0"/>
                </a:rPr>
                <a:t>Matriz de datos</a:t>
              </a:r>
              <a:endParaRPr lang="es-ES" altLang="es-PA" sz="4000" dirty="0">
                <a:latin typeface="+mn-lt"/>
                <a:cs typeface="Times New Roman" panose="02020603050405020304" pitchFamily="18" charset="0"/>
              </a:endParaRPr>
            </a:p>
          </p:txBody>
        </p:sp>
      </p:grpSp>
      <p:cxnSp>
        <p:nvCxnSpPr>
          <p:cNvPr id="5" name="4 Conector recto"/>
          <p:cNvCxnSpPr/>
          <p:nvPr/>
        </p:nvCxnSpPr>
        <p:spPr>
          <a:xfrm flipV="1">
            <a:off x="4283968" y="3520824"/>
            <a:ext cx="2232248" cy="66187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flipH="1" flipV="1">
            <a:off x="6516216" y="3520824"/>
            <a:ext cx="432048" cy="131225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6316762" y="3340804"/>
            <a:ext cx="360040"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32 Conector recto"/>
          <p:cNvCxnSpPr/>
          <p:nvPr/>
        </p:nvCxnSpPr>
        <p:spPr>
          <a:xfrm flipV="1">
            <a:off x="4283968" y="3328884"/>
            <a:ext cx="936000" cy="23091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flipH="1" flipV="1">
            <a:off x="5174739" y="3270238"/>
            <a:ext cx="405373" cy="1562682"/>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6" name="35 Elipse"/>
          <p:cNvSpPr/>
          <p:nvPr/>
        </p:nvSpPr>
        <p:spPr>
          <a:xfrm>
            <a:off x="4992470" y="3160784"/>
            <a:ext cx="360040"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36 Conector recto"/>
          <p:cNvCxnSpPr/>
          <p:nvPr/>
        </p:nvCxnSpPr>
        <p:spPr>
          <a:xfrm flipH="1" flipV="1">
            <a:off x="7255676" y="2132856"/>
            <a:ext cx="844716" cy="2700064"/>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flipV="1">
            <a:off x="4283968" y="2132856"/>
            <a:ext cx="2988332" cy="79208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0" name="39 Elipse"/>
          <p:cNvSpPr/>
          <p:nvPr/>
        </p:nvSpPr>
        <p:spPr>
          <a:xfrm>
            <a:off x="7075656" y="1988840"/>
            <a:ext cx="360040"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650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inVertical)">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par>
                          <p:cTn id="29" fill="hold">
                            <p:stCondLst>
                              <p:cond delay="2000"/>
                            </p:stCondLst>
                            <p:childTnLst>
                              <p:par>
                                <p:cTn id="30" presetID="16" presetClass="entr" presetSubtype="21"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arn(inVertical)">
                                      <p:cBhvr>
                                        <p:cTn id="32" dur="500"/>
                                        <p:tgtEl>
                                          <p:spTgt spid="39"/>
                                        </p:tgtEl>
                                      </p:cBhvr>
                                    </p:animEffect>
                                  </p:childTnLst>
                                </p:cTn>
                              </p:par>
                            </p:childTnLst>
                          </p:cTn>
                        </p:par>
                        <p:par>
                          <p:cTn id="33" fill="hold">
                            <p:stCondLst>
                              <p:cond delay="2500"/>
                            </p:stCondLst>
                            <p:childTnLst>
                              <p:par>
                                <p:cTn id="34" presetID="16" presetClass="entr" presetSubtype="21"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childTnLst>
                          </p:cTn>
                        </p:par>
                        <p:par>
                          <p:cTn id="37" fill="hold">
                            <p:stCondLst>
                              <p:cond delay="3000"/>
                            </p:stCondLst>
                            <p:childTnLst>
                              <p:par>
                                <p:cTn id="38" presetID="16" presetClass="entr" presetSubtype="21"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arn(inVertical)">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barn(inVertical)">
                                      <p:cBhvr>
                                        <p:cTn id="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4" grpId="0" animBg="1"/>
      <p:bldP spid="36"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35 Rectángulo"/>
          <p:cNvSpPr/>
          <p:nvPr/>
        </p:nvSpPr>
        <p:spPr>
          <a:xfrm>
            <a:off x="1115616" y="-27384"/>
            <a:ext cx="7308812"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7" name="Shape 458"/>
          <p:cNvSpPr txBox="1">
            <a:spLocks/>
          </p:cNvSpPr>
          <p:nvPr/>
        </p:nvSpPr>
        <p:spPr>
          <a:xfrm>
            <a:off x="2051721" y="194822"/>
            <a:ext cx="5616623" cy="497874"/>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3600" b="1" dirty="0" smtClean="0"/>
              <a:t>Técnicas</a:t>
            </a:r>
            <a:r>
              <a:rPr lang="en-GB" sz="3600" b="1" dirty="0" smtClean="0"/>
              <a:t> </a:t>
            </a:r>
            <a:r>
              <a:rPr lang="en-GB" sz="3600" b="1" dirty="0"/>
              <a:t>Multivariantes</a:t>
            </a:r>
            <a:endParaRPr lang="en" sz="3600" b="1" dirty="0"/>
          </a:p>
        </p:txBody>
      </p:sp>
      <p:sp>
        <p:nvSpPr>
          <p:cNvPr id="76" name="7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18</a:t>
            </a:r>
          </a:p>
        </p:txBody>
      </p:sp>
      <p:sp>
        <p:nvSpPr>
          <p:cNvPr id="44" name="AutoShape 2" descr="Resultado de imagen de excel"/>
          <p:cNvSpPr>
            <a:spLocks noChangeAspect="1" noChangeArrowheads="1"/>
          </p:cNvSpPr>
          <p:nvPr/>
        </p:nvSpPr>
        <p:spPr bwMode="auto">
          <a:xfrm>
            <a:off x="186589" y="-192617"/>
            <a:ext cx="262035"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00"/>
          </a:p>
        </p:txBody>
      </p:sp>
      <p:sp>
        <p:nvSpPr>
          <p:cNvPr id="109" name="108 Rectángulo"/>
          <p:cNvSpPr/>
          <p:nvPr/>
        </p:nvSpPr>
        <p:spPr>
          <a:xfrm>
            <a:off x="1684810" y="827420"/>
            <a:ext cx="6541534" cy="369332"/>
          </a:xfrm>
          <a:prstGeom prst="rect">
            <a:avLst/>
          </a:prstGeom>
        </p:spPr>
        <p:txBody>
          <a:bodyPr wrap="none">
            <a:spAutoFit/>
          </a:bodyPr>
          <a:lstStyle/>
          <a:p>
            <a:pPr algn="ctr"/>
            <a:r>
              <a:rPr lang="es-ES" altLang="es-PA" b="1" dirty="0">
                <a:cs typeface="Times New Roman" panose="02020603050405020304" pitchFamily="18" charset="0"/>
              </a:rPr>
              <a:t>Análisis de Componentes Principales Geográficamente </a:t>
            </a:r>
            <a:r>
              <a:rPr lang="es-ES" altLang="es-PA" b="1" dirty="0" smtClean="0">
                <a:cs typeface="Times New Roman" panose="02020603050405020304" pitchFamily="18" charset="0"/>
              </a:rPr>
              <a:t>Ponderado</a:t>
            </a:r>
            <a:endParaRPr lang="es-ES" altLang="es-PA" b="1" dirty="0">
              <a:cs typeface="Times New Roman" panose="02020603050405020304" pitchFamily="18" charset="0"/>
            </a:endParaRPr>
          </a:p>
        </p:txBody>
      </p:sp>
      <p:grpSp>
        <p:nvGrpSpPr>
          <p:cNvPr id="2" name="1 Grupo"/>
          <p:cNvGrpSpPr/>
          <p:nvPr/>
        </p:nvGrpSpPr>
        <p:grpSpPr>
          <a:xfrm>
            <a:off x="1609556" y="1285309"/>
            <a:ext cx="6058788" cy="609320"/>
            <a:chOff x="1609556" y="1285309"/>
            <a:chExt cx="6058788" cy="609320"/>
          </a:xfrm>
        </p:grpSpPr>
        <p:sp>
          <p:nvSpPr>
            <p:cNvPr id="87" name="86 Rectángulo"/>
            <p:cNvSpPr/>
            <p:nvPr/>
          </p:nvSpPr>
          <p:spPr>
            <a:xfrm>
              <a:off x="1609556" y="1285309"/>
              <a:ext cx="1018228" cy="584775"/>
            </a:xfrm>
            <a:prstGeom prst="rect">
              <a:avLst/>
            </a:prstGeom>
          </p:spPr>
          <p:txBody>
            <a:bodyPr wrap="none">
              <a:spAutoFit/>
            </a:bodyPr>
            <a:lstStyle/>
            <a:p>
              <a:pPr algn="ctr"/>
              <a:r>
                <a:rPr lang="en-US" sz="3200" dirty="0" smtClean="0">
                  <a:cs typeface="Times New Roman" panose="02020603050405020304" pitchFamily="18" charset="0"/>
                </a:rPr>
                <a:t>1988</a:t>
              </a:r>
              <a:endParaRPr lang="en-US" sz="3200" dirty="0">
                <a:cs typeface="Times New Roman" panose="02020603050405020304" pitchFamily="18" charset="0"/>
              </a:endParaRPr>
            </a:p>
          </p:txBody>
        </p:sp>
        <p:sp>
          <p:nvSpPr>
            <p:cNvPr id="88" name="87 Rectángulo"/>
            <p:cNvSpPr/>
            <p:nvPr/>
          </p:nvSpPr>
          <p:spPr>
            <a:xfrm>
              <a:off x="2660922" y="1309854"/>
              <a:ext cx="5007422" cy="584775"/>
            </a:xfrm>
            <a:prstGeom prst="rect">
              <a:avLst/>
            </a:prstGeom>
          </p:spPr>
          <p:txBody>
            <a:bodyPr wrap="square">
              <a:spAutoFit/>
            </a:bodyPr>
            <a:lstStyle/>
            <a:p>
              <a:r>
                <a:rPr lang="es-ES_tradnl" altLang="en-US" sz="1600" b="1" dirty="0">
                  <a:solidFill>
                    <a:schemeClr val="tx1"/>
                  </a:solidFill>
                </a:rPr>
                <a:t>Cleveland y </a:t>
              </a:r>
              <a:r>
                <a:rPr lang="es-ES_tradnl" altLang="en-US" sz="1600" b="1" dirty="0" err="1">
                  <a:solidFill>
                    <a:schemeClr val="tx1"/>
                  </a:solidFill>
                </a:rPr>
                <a:t>Devlin</a:t>
              </a:r>
              <a:endParaRPr lang="es-ES_tradnl" altLang="en-US" sz="1600" b="1" dirty="0">
                <a:solidFill>
                  <a:schemeClr val="tx1"/>
                </a:solidFill>
              </a:endParaRPr>
            </a:p>
            <a:p>
              <a:r>
                <a:rPr lang="es-ES" altLang="en-US" sz="1600" dirty="0">
                  <a:solidFill>
                    <a:schemeClr val="tx1"/>
                  </a:solidFill>
                </a:rPr>
                <a:t>Introducen </a:t>
              </a:r>
              <a:r>
                <a:rPr lang="es-ES" altLang="en-US" sz="1600" dirty="0" smtClean="0">
                  <a:solidFill>
                    <a:schemeClr val="tx1"/>
                  </a:solidFill>
                </a:rPr>
                <a:t>las </a:t>
              </a:r>
              <a:r>
                <a:rPr lang="es-ES" altLang="en-US" sz="1600" dirty="0">
                  <a:solidFill>
                    <a:schemeClr val="tx1"/>
                  </a:solidFill>
                </a:rPr>
                <a:t>técnicas de regresión espacial local.</a:t>
              </a:r>
            </a:p>
          </p:txBody>
        </p:sp>
      </p:grpSp>
      <p:grpSp>
        <p:nvGrpSpPr>
          <p:cNvPr id="3" name="2 Grupo"/>
          <p:cNvGrpSpPr/>
          <p:nvPr/>
        </p:nvGrpSpPr>
        <p:grpSpPr>
          <a:xfrm>
            <a:off x="1609556" y="2165955"/>
            <a:ext cx="7138908" cy="830997"/>
            <a:chOff x="1609556" y="2093947"/>
            <a:chExt cx="7138908" cy="830997"/>
          </a:xfrm>
        </p:grpSpPr>
        <p:sp>
          <p:nvSpPr>
            <p:cNvPr id="108" name="107 Rectángulo"/>
            <p:cNvSpPr/>
            <p:nvPr/>
          </p:nvSpPr>
          <p:spPr>
            <a:xfrm>
              <a:off x="1609556" y="2204864"/>
              <a:ext cx="1018228" cy="584775"/>
            </a:xfrm>
            <a:prstGeom prst="rect">
              <a:avLst/>
            </a:prstGeom>
          </p:spPr>
          <p:txBody>
            <a:bodyPr wrap="none">
              <a:spAutoFit/>
            </a:bodyPr>
            <a:lstStyle/>
            <a:p>
              <a:pPr algn="ctr"/>
              <a:r>
                <a:rPr lang="en-US" sz="3200" dirty="0" smtClean="0">
                  <a:cs typeface="Times New Roman" panose="02020603050405020304" pitchFamily="18" charset="0"/>
                </a:rPr>
                <a:t>1996</a:t>
              </a:r>
              <a:endParaRPr lang="en-US" sz="3200" dirty="0">
                <a:cs typeface="Times New Roman" panose="02020603050405020304" pitchFamily="18" charset="0"/>
              </a:endParaRPr>
            </a:p>
          </p:txBody>
        </p:sp>
        <p:sp>
          <p:nvSpPr>
            <p:cNvPr id="110" name="109 Rectángulo"/>
            <p:cNvSpPr/>
            <p:nvPr/>
          </p:nvSpPr>
          <p:spPr>
            <a:xfrm>
              <a:off x="2584198" y="2093947"/>
              <a:ext cx="6164266" cy="830997"/>
            </a:xfrm>
            <a:prstGeom prst="rect">
              <a:avLst/>
            </a:prstGeom>
          </p:spPr>
          <p:txBody>
            <a:bodyPr wrap="square">
              <a:spAutoFit/>
            </a:bodyPr>
            <a:lstStyle/>
            <a:p>
              <a:r>
                <a:rPr lang="es-ES" altLang="en-US" sz="1600" b="1" dirty="0" err="1">
                  <a:solidFill>
                    <a:schemeClr val="tx1"/>
                  </a:solidFill>
                </a:rPr>
                <a:t>Brunsdon</a:t>
              </a:r>
              <a:r>
                <a:rPr lang="es-ES" altLang="en-US" sz="1600" b="1" dirty="0">
                  <a:solidFill>
                    <a:schemeClr val="tx1"/>
                  </a:solidFill>
                </a:rPr>
                <a:t>, </a:t>
              </a:r>
              <a:r>
                <a:rPr lang="es-ES" altLang="en-US" sz="1600" b="1" dirty="0" smtClean="0">
                  <a:solidFill>
                    <a:schemeClr val="tx1"/>
                  </a:solidFill>
                </a:rPr>
                <a:t>C.</a:t>
              </a:r>
            </a:p>
            <a:p>
              <a:pPr algn="just"/>
              <a:r>
                <a:rPr lang="es-ES" altLang="en-US" sz="1600" dirty="0">
                  <a:solidFill>
                    <a:schemeClr val="tx1"/>
                  </a:solidFill>
                </a:rPr>
                <a:t>Nombró una clase específica del modelo de regresión localmente ponderado como Regresión Geográficamente </a:t>
              </a:r>
              <a:r>
                <a:rPr lang="es-ES" altLang="en-US" sz="1600" dirty="0" smtClean="0">
                  <a:solidFill>
                    <a:schemeClr val="tx1"/>
                  </a:solidFill>
                </a:rPr>
                <a:t>Ponderado (GWR</a:t>
              </a:r>
              <a:r>
                <a:rPr lang="es-ES" altLang="en-US" sz="1600" dirty="0">
                  <a:solidFill>
                    <a:schemeClr val="tx1"/>
                  </a:solidFill>
                </a:rPr>
                <a:t>).</a:t>
              </a:r>
            </a:p>
          </p:txBody>
        </p:sp>
      </p:grpSp>
      <p:grpSp>
        <p:nvGrpSpPr>
          <p:cNvPr id="4" name="3 Grupo"/>
          <p:cNvGrpSpPr/>
          <p:nvPr/>
        </p:nvGrpSpPr>
        <p:grpSpPr>
          <a:xfrm>
            <a:off x="3997646" y="4258543"/>
            <a:ext cx="4750818" cy="1077218"/>
            <a:chOff x="1619672" y="3060249"/>
            <a:chExt cx="4750818" cy="1077218"/>
          </a:xfrm>
        </p:grpSpPr>
        <p:sp>
          <p:nvSpPr>
            <p:cNvPr id="112" name="111 Rectángulo"/>
            <p:cNvSpPr/>
            <p:nvPr/>
          </p:nvSpPr>
          <p:spPr>
            <a:xfrm>
              <a:off x="1619672" y="3132257"/>
              <a:ext cx="1018228" cy="584775"/>
            </a:xfrm>
            <a:prstGeom prst="rect">
              <a:avLst/>
            </a:prstGeom>
          </p:spPr>
          <p:txBody>
            <a:bodyPr wrap="none">
              <a:spAutoFit/>
            </a:bodyPr>
            <a:lstStyle/>
            <a:p>
              <a:pPr algn="ctr"/>
              <a:r>
                <a:rPr lang="en-US" sz="3200" dirty="0" smtClean="0">
                  <a:cs typeface="Times New Roman" panose="02020603050405020304" pitchFamily="18" charset="0"/>
                </a:rPr>
                <a:t>2002</a:t>
              </a:r>
              <a:endParaRPr lang="en-US" sz="3200" dirty="0">
                <a:cs typeface="Times New Roman" panose="02020603050405020304" pitchFamily="18" charset="0"/>
              </a:endParaRPr>
            </a:p>
          </p:txBody>
        </p:sp>
        <p:sp>
          <p:nvSpPr>
            <p:cNvPr id="116" name="115 Rectángulo"/>
            <p:cNvSpPr/>
            <p:nvPr/>
          </p:nvSpPr>
          <p:spPr>
            <a:xfrm>
              <a:off x="2604831" y="3060249"/>
              <a:ext cx="3765659" cy="1077218"/>
            </a:xfrm>
            <a:prstGeom prst="rect">
              <a:avLst/>
            </a:prstGeom>
          </p:spPr>
          <p:txBody>
            <a:bodyPr wrap="square">
              <a:spAutoFit/>
            </a:bodyPr>
            <a:lstStyle/>
            <a:p>
              <a:r>
                <a:rPr lang="es-ES_tradnl" altLang="en-US" sz="1600" b="1" dirty="0" err="1">
                  <a:solidFill>
                    <a:schemeClr val="tx1"/>
                  </a:solidFill>
                </a:rPr>
                <a:t>Fotheringham</a:t>
              </a:r>
              <a:r>
                <a:rPr lang="es-ES_tradnl" altLang="en-US" sz="1600" b="1" dirty="0">
                  <a:solidFill>
                    <a:schemeClr val="tx1"/>
                  </a:solidFill>
                </a:rPr>
                <a:t>, </a:t>
              </a:r>
              <a:r>
                <a:rPr lang="es-ES_tradnl" altLang="en-US" sz="1600" b="1" dirty="0" smtClean="0">
                  <a:solidFill>
                    <a:schemeClr val="tx1"/>
                  </a:solidFill>
                </a:rPr>
                <a:t>A.</a:t>
              </a:r>
            </a:p>
            <a:p>
              <a:r>
                <a:rPr lang="es-ES" altLang="en-US" sz="1600" dirty="0" smtClean="0">
                  <a:solidFill>
                    <a:schemeClr val="tx1"/>
                  </a:solidFill>
                </a:rPr>
                <a:t>Introduce el concepto de Análisis de Componentes Principales Geográficamente Ponderado (GWPCA).</a:t>
              </a:r>
              <a:endParaRPr lang="es-ES" altLang="en-US" sz="1600" b="1" dirty="0">
                <a:solidFill>
                  <a:schemeClr val="tx1"/>
                </a:solidFill>
              </a:endParaRPr>
            </a:p>
          </p:txBody>
        </p:sp>
      </p:grpSp>
      <p:pic>
        <p:nvPicPr>
          <p:cNvPr id="2050" name="Picture 2" descr="Resultado de imagen de Geographically weighted regression: the analysis of spatially varying relationshi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3365413"/>
            <a:ext cx="2038395" cy="3050532"/>
          </a:xfrm>
          <a:prstGeom prst="rect">
            <a:avLst/>
          </a:prstGeom>
          <a:noFill/>
          <a:extLst>
            <a:ext uri="{909E8E84-426E-40DD-AFC4-6F175D3DCCD1}">
              <a14:hiddenFill xmlns:a14="http://schemas.microsoft.com/office/drawing/2010/main">
                <a:solidFill>
                  <a:srgbClr val="FFFFFF"/>
                </a:solidFill>
              </a14:hiddenFill>
            </a:ext>
          </a:extLst>
        </p:spPr>
      </p:pic>
      <p:sp>
        <p:nvSpPr>
          <p:cNvPr id="46" name="45 Rectángulo"/>
          <p:cNvSpPr/>
          <p:nvPr/>
        </p:nvSpPr>
        <p:spPr>
          <a:xfrm>
            <a:off x="432491" y="293167"/>
            <a:ext cx="539109" cy="492443"/>
          </a:xfrm>
          <a:prstGeom prst="rect">
            <a:avLst/>
          </a:prstGeom>
        </p:spPr>
        <p:txBody>
          <a:bodyPr wrap="none">
            <a:spAutoFit/>
          </a:bodyPr>
          <a:lstStyle/>
          <a:p>
            <a:pPr algn="ctr"/>
            <a:r>
              <a:rPr lang="es-ES" sz="1300" dirty="0" smtClean="0"/>
              <a:t>PCA</a:t>
            </a:r>
          </a:p>
          <a:p>
            <a:pPr algn="ctr"/>
            <a:r>
              <a:rPr lang="es-ES" sz="1300" dirty="0" smtClean="0"/>
              <a:t>(1901)</a:t>
            </a:r>
            <a:endParaRPr lang="en-GB" sz="1300" dirty="0"/>
          </a:p>
        </p:txBody>
      </p:sp>
      <p:sp>
        <p:nvSpPr>
          <p:cNvPr id="48" name="47 Rectángulo"/>
          <p:cNvSpPr/>
          <p:nvPr/>
        </p:nvSpPr>
        <p:spPr>
          <a:xfrm>
            <a:off x="-108520" y="332534"/>
            <a:ext cx="330742" cy="432170"/>
          </a:xfrm>
          <a:prstGeom prst="rect">
            <a:avLst/>
          </a:prstGeom>
        </p:spPr>
        <p:txBody>
          <a:bodyPr vert="vert270" wrap="none">
            <a:spAutoFit/>
          </a:bodyPr>
          <a:lstStyle/>
          <a:p>
            <a:r>
              <a:rPr lang="es-ES" sz="1300" b="1" dirty="0" smtClean="0"/>
              <a:t>1900</a:t>
            </a:r>
            <a:endParaRPr lang="en-GB" sz="1300" b="1" dirty="0"/>
          </a:p>
        </p:txBody>
      </p:sp>
      <p:cxnSp>
        <p:nvCxnSpPr>
          <p:cNvPr id="49" name="48 Conector recto"/>
          <p:cNvCxnSpPr/>
          <p:nvPr/>
        </p:nvCxnSpPr>
        <p:spPr>
          <a:xfrm>
            <a:off x="186589" y="476672"/>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50" name="49 Rectángulo"/>
          <p:cNvSpPr/>
          <p:nvPr/>
        </p:nvSpPr>
        <p:spPr>
          <a:xfrm>
            <a:off x="-72077" y="2708920"/>
            <a:ext cx="330742" cy="432170"/>
          </a:xfrm>
          <a:prstGeom prst="rect">
            <a:avLst/>
          </a:prstGeom>
        </p:spPr>
        <p:txBody>
          <a:bodyPr vert="vert270" wrap="none">
            <a:spAutoFit/>
          </a:bodyPr>
          <a:lstStyle/>
          <a:p>
            <a:r>
              <a:rPr lang="es-ES" sz="1300" b="1" dirty="0" smtClean="0"/>
              <a:t>1950</a:t>
            </a:r>
            <a:endParaRPr lang="en-GB" sz="1300" b="1" dirty="0"/>
          </a:p>
        </p:txBody>
      </p:sp>
      <p:sp>
        <p:nvSpPr>
          <p:cNvPr id="51" name="50 Rectángulo"/>
          <p:cNvSpPr/>
          <p:nvPr/>
        </p:nvSpPr>
        <p:spPr>
          <a:xfrm>
            <a:off x="-72077" y="6309198"/>
            <a:ext cx="384721" cy="432170"/>
          </a:xfrm>
          <a:prstGeom prst="rect">
            <a:avLst/>
          </a:prstGeom>
        </p:spPr>
        <p:txBody>
          <a:bodyPr vert="vert270" wrap="none">
            <a:spAutoFit/>
          </a:bodyPr>
          <a:lstStyle/>
          <a:p>
            <a:r>
              <a:rPr lang="es-ES" sz="1300" b="1" dirty="0" smtClean="0"/>
              <a:t>2018</a:t>
            </a:r>
            <a:endParaRPr lang="en-GB" sz="1300" b="1" dirty="0"/>
          </a:p>
        </p:txBody>
      </p:sp>
      <p:sp>
        <p:nvSpPr>
          <p:cNvPr id="52" name="51 Rectángulo"/>
          <p:cNvSpPr/>
          <p:nvPr/>
        </p:nvSpPr>
        <p:spPr>
          <a:xfrm>
            <a:off x="432491" y="1484784"/>
            <a:ext cx="539109" cy="692497"/>
          </a:xfrm>
          <a:prstGeom prst="rect">
            <a:avLst/>
          </a:prstGeom>
        </p:spPr>
        <p:txBody>
          <a:bodyPr wrap="none">
            <a:spAutoFit/>
          </a:bodyPr>
          <a:lstStyle/>
          <a:p>
            <a:pPr algn="ctr"/>
            <a:r>
              <a:rPr lang="es-ES" sz="1300" dirty="0" smtClean="0"/>
              <a:t>PCA</a:t>
            </a:r>
          </a:p>
          <a:p>
            <a:pPr algn="ctr"/>
            <a:r>
              <a:rPr lang="es-ES" sz="1300" dirty="0" smtClean="0"/>
              <a:t>(1933)</a:t>
            </a:r>
          </a:p>
          <a:p>
            <a:pPr algn="ctr"/>
            <a:r>
              <a:rPr lang="es-ES" sz="1300" dirty="0" smtClean="0"/>
              <a:t>(1936)</a:t>
            </a:r>
            <a:endParaRPr lang="en-GB" sz="1300" dirty="0"/>
          </a:p>
        </p:txBody>
      </p:sp>
      <p:cxnSp>
        <p:nvCxnSpPr>
          <p:cNvPr id="53" name="52 Conector recto"/>
          <p:cNvCxnSpPr/>
          <p:nvPr/>
        </p:nvCxnSpPr>
        <p:spPr>
          <a:xfrm>
            <a:off x="201004" y="1700808"/>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53 Conector recto"/>
          <p:cNvCxnSpPr/>
          <p:nvPr/>
        </p:nvCxnSpPr>
        <p:spPr>
          <a:xfrm>
            <a:off x="201004" y="1772816"/>
            <a:ext cx="154745"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5" name="4 Grupo"/>
          <p:cNvGrpSpPr/>
          <p:nvPr/>
        </p:nvGrpSpPr>
        <p:grpSpPr>
          <a:xfrm>
            <a:off x="201004" y="3184153"/>
            <a:ext cx="1080341" cy="692497"/>
            <a:chOff x="201004" y="3184153"/>
            <a:chExt cx="1080341" cy="692497"/>
          </a:xfrm>
        </p:grpSpPr>
        <p:sp>
          <p:nvSpPr>
            <p:cNvPr id="55" name="54 Rectángulo"/>
            <p:cNvSpPr/>
            <p:nvPr/>
          </p:nvSpPr>
          <p:spPr>
            <a:xfrm>
              <a:off x="321660" y="3184153"/>
              <a:ext cx="959685" cy="692497"/>
            </a:xfrm>
            <a:prstGeom prst="rect">
              <a:avLst/>
            </a:prstGeom>
          </p:spPr>
          <p:txBody>
            <a:bodyPr wrap="none">
              <a:spAutoFit/>
            </a:bodyPr>
            <a:lstStyle/>
            <a:p>
              <a:pPr algn="ctr"/>
              <a:r>
                <a:rPr lang="es-ES" sz="1300" dirty="0" smtClean="0"/>
                <a:t>Cleveland y</a:t>
              </a:r>
            </a:p>
            <a:p>
              <a:pPr algn="ctr"/>
              <a:r>
                <a:rPr lang="es-ES" sz="1300" dirty="0" err="1" smtClean="0"/>
                <a:t>Devlin</a:t>
              </a:r>
              <a:endParaRPr lang="es-ES" sz="1300" dirty="0" smtClean="0"/>
            </a:p>
            <a:p>
              <a:pPr algn="ctr"/>
              <a:r>
                <a:rPr lang="es-ES" sz="1300" dirty="0" smtClean="0"/>
                <a:t>(1988)</a:t>
              </a:r>
              <a:endParaRPr lang="en-GB" sz="1300" dirty="0"/>
            </a:p>
          </p:txBody>
        </p:sp>
        <p:cxnSp>
          <p:nvCxnSpPr>
            <p:cNvPr id="56" name="55 Conector recto"/>
            <p:cNvCxnSpPr/>
            <p:nvPr/>
          </p:nvCxnSpPr>
          <p:spPr>
            <a:xfrm>
              <a:off x="201004" y="3413031"/>
              <a:ext cx="154745"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57" name="56 Rectángulo"/>
          <p:cNvSpPr/>
          <p:nvPr/>
        </p:nvSpPr>
        <p:spPr>
          <a:xfrm>
            <a:off x="-61193" y="4364982"/>
            <a:ext cx="384721" cy="432170"/>
          </a:xfrm>
          <a:prstGeom prst="rect">
            <a:avLst/>
          </a:prstGeom>
        </p:spPr>
        <p:txBody>
          <a:bodyPr vert="vert270" wrap="none">
            <a:spAutoFit/>
          </a:bodyPr>
          <a:lstStyle/>
          <a:p>
            <a:r>
              <a:rPr lang="es-ES" sz="1300" b="1" dirty="0" smtClean="0"/>
              <a:t>2000</a:t>
            </a:r>
            <a:endParaRPr lang="en-GB" sz="1300" b="1" dirty="0"/>
          </a:p>
        </p:txBody>
      </p:sp>
      <p:grpSp>
        <p:nvGrpSpPr>
          <p:cNvPr id="6" name="5 Grupo"/>
          <p:cNvGrpSpPr/>
          <p:nvPr/>
        </p:nvGrpSpPr>
        <p:grpSpPr>
          <a:xfrm>
            <a:off x="218049" y="3933056"/>
            <a:ext cx="1041583" cy="492443"/>
            <a:chOff x="218049" y="3933056"/>
            <a:chExt cx="1041583" cy="492443"/>
          </a:xfrm>
        </p:grpSpPr>
        <p:cxnSp>
          <p:nvCxnSpPr>
            <p:cNvPr id="58" name="57 Conector recto"/>
            <p:cNvCxnSpPr/>
            <p:nvPr/>
          </p:nvCxnSpPr>
          <p:spPr>
            <a:xfrm>
              <a:off x="218049" y="4061086"/>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61" name="60 Rectángulo"/>
            <p:cNvSpPr/>
            <p:nvPr/>
          </p:nvSpPr>
          <p:spPr>
            <a:xfrm>
              <a:off x="419338" y="3933056"/>
              <a:ext cx="840294" cy="492443"/>
            </a:xfrm>
            <a:prstGeom prst="rect">
              <a:avLst/>
            </a:prstGeom>
          </p:spPr>
          <p:txBody>
            <a:bodyPr wrap="none">
              <a:spAutoFit/>
            </a:bodyPr>
            <a:lstStyle/>
            <a:p>
              <a:pPr algn="ctr"/>
              <a:r>
                <a:rPr lang="es-ES" sz="1300" dirty="0" err="1" smtClean="0"/>
                <a:t>Brunsdon</a:t>
              </a:r>
              <a:endParaRPr lang="es-ES" sz="1300" dirty="0" smtClean="0"/>
            </a:p>
            <a:p>
              <a:pPr algn="ctr"/>
              <a:r>
                <a:rPr lang="es-ES" sz="1300" dirty="0" smtClean="0"/>
                <a:t>(</a:t>
              </a:r>
              <a:r>
                <a:rPr lang="es-ES" sz="1300" dirty="0"/>
                <a:t>1996</a:t>
              </a:r>
              <a:r>
                <a:rPr lang="es-ES" sz="1300" dirty="0" smtClean="0"/>
                <a:t>)</a:t>
              </a:r>
              <a:endParaRPr lang="en-GB" sz="1300" dirty="0"/>
            </a:p>
          </p:txBody>
        </p:sp>
      </p:grpSp>
      <p:grpSp>
        <p:nvGrpSpPr>
          <p:cNvPr id="7" name="6 Grupo"/>
          <p:cNvGrpSpPr/>
          <p:nvPr/>
        </p:nvGrpSpPr>
        <p:grpSpPr>
          <a:xfrm>
            <a:off x="235271" y="4664749"/>
            <a:ext cx="1240385" cy="492443"/>
            <a:chOff x="235271" y="4664749"/>
            <a:chExt cx="1240385" cy="492443"/>
          </a:xfrm>
        </p:grpSpPr>
        <p:cxnSp>
          <p:nvCxnSpPr>
            <p:cNvPr id="59" name="58 Conector recto"/>
            <p:cNvCxnSpPr/>
            <p:nvPr/>
          </p:nvCxnSpPr>
          <p:spPr>
            <a:xfrm>
              <a:off x="235271" y="4797152"/>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62" name="61 Rectángulo"/>
            <p:cNvSpPr/>
            <p:nvPr/>
          </p:nvSpPr>
          <p:spPr>
            <a:xfrm>
              <a:off x="336305" y="4664749"/>
              <a:ext cx="1139351" cy="492443"/>
            </a:xfrm>
            <a:prstGeom prst="rect">
              <a:avLst/>
            </a:prstGeom>
          </p:spPr>
          <p:txBody>
            <a:bodyPr wrap="none">
              <a:spAutoFit/>
            </a:bodyPr>
            <a:lstStyle/>
            <a:p>
              <a:pPr algn="ctr"/>
              <a:r>
                <a:rPr lang="es-ES" sz="1300" dirty="0" err="1" smtClean="0"/>
                <a:t>Fotheringham</a:t>
              </a:r>
              <a:endParaRPr lang="es-ES" sz="1300" dirty="0" smtClean="0"/>
            </a:p>
            <a:p>
              <a:pPr algn="ctr"/>
              <a:r>
                <a:rPr lang="es-ES" sz="1300" dirty="0" smtClean="0"/>
                <a:t>(2002)</a:t>
              </a:r>
              <a:endParaRPr lang="en-GB" sz="1300" dirty="0"/>
            </a:p>
          </p:txBody>
        </p:sp>
      </p:grpSp>
      <p:cxnSp>
        <p:nvCxnSpPr>
          <p:cNvPr id="66" name="65 Conector recto"/>
          <p:cNvCxnSpPr/>
          <p:nvPr/>
        </p:nvCxnSpPr>
        <p:spPr>
          <a:xfrm>
            <a:off x="295422" y="237216"/>
            <a:ext cx="22184" cy="65275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191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6" presetClass="entr" presetSubtype="2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par>
                                <p:cTn id="33" presetID="16" presetClass="entr" presetSubtype="21"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barn(inVertical)">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42 Grupo"/>
          <p:cNvGrpSpPr/>
          <p:nvPr/>
        </p:nvGrpSpPr>
        <p:grpSpPr>
          <a:xfrm>
            <a:off x="4849916" y="5495589"/>
            <a:ext cx="4258588" cy="1101763"/>
            <a:chOff x="1609557" y="1285309"/>
            <a:chExt cx="4258588" cy="1101763"/>
          </a:xfrm>
        </p:grpSpPr>
        <p:sp>
          <p:nvSpPr>
            <p:cNvPr id="46" name="45 Rectángulo"/>
            <p:cNvSpPr/>
            <p:nvPr/>
          </p:nvSpPr>
          <p:spPr>
            <a:xfrm>
              <a:off x="1609557" y="1285309"/>
              <a:ext cx="1018228" cy="584775"/>
            </a:xfrm>
            <a:prstGeom prst="rect">
              <a:avLst/>
            </a:prstGeom>
          </p:spPr>
          <p:txBody>
            <a:bodyPr wrap="none">
              <a:spAutoFit/>
            </a:bodyPr>
            <a:lstStyle/>
            <a:p>
              <a:pPr algn="ctr"/>
              <a:r>
                <a:rPr lang="en-US" sz="3200" dirty="0" smtClean="0">
                  <a:cs typeface="Times New Roman" panose="02020603050405020304" pitchFamily="18" charset="0"/>
                </a:rPr>
                <a:t>2015</a:t>
              </a:r>
              <a:endParaRPr lang="en-US" sz="3200" dirty="0">
                <a:cs typeface="Times New Roman" panose="02020603050405020304" pitchFamily="18" charset="0"/>
              </a:endParaRPr>
            </a:p>
          </p:txBody>
        </p:sp>
        <p:sp>
          <p:nvSpPr>
            <p:cNvPr id="48" name="47 Rectángulo"/>
            <p:cNvSpPr/>
            <p:nvPr/>
          </p:nvSpPr>
          <p:spPr>
            <a:xfrm>
              <a:off x="2560835" y="1309854"/>
              <a:ext cx="3307310" cy="1077218"/>
            </a:xfrm>
            <a:prstGeom prst="rect">
              <a:avLst/>
            </a:prstGeom>
          </p:spPr>
          <p:txBody>
            <a:bodyPr wrap="square">
              <a:spAutoFit/>
            </a:bodyPr>
            <a:lstStyle/>
            <a:p>
              <a:r>
                <a:rPr lang="es-ES" altLang="en-US" sz="1600" b="1" dirty="0" err="1"/>
                <a:t>Gollini</a:t>
              </a:r>
              <a:r>
                <a:rPr lang="es-ES" altLang="en-US" sz="1600" b="1" dirty="0"/>
                <a:t>, I.</a:t>
              </a:r>
            </a:p>
            <a:p>
              <a:r>
                <a:rPr lang="es-ES" altLang="en-US" sz="1600" dirty="0"/>
                <a:t>Paquete en R para explorar la heterogeneidad espacial usando modelos GW.</a:t>
              </a:r>
            </a:p>
          </p:txBody>
        </p:sp>
      </p:grpSp>
      <p:sp>
        <p:nvSpPr>
          <p:cNvPr id="39" name="38 Rectángulo"/>
          <p:cNvSpPr/>
          <p:nvPr/>
        </p:nvSpPr>
        <p:spPr>
          <a:xfrm>
            <a:off x="1115616" y="-27384"/>
            <a:ext cx="7308812"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7" name="Shape 458"/>
          <p:cNvSpPr txBox="1">
            <a:spLocks/>
          </p:cNvSpPr>
          <p:nvPr/>
        </p:nvSpPr>
        <p:spPr>
          <a:xfrm>
            <a:off x="2051721" y="266830"/>
            <a:ext cx="5616623" cy="497874"/>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3600" b="1" dirty="0" smtClean="0"/>
              <a:t>Técnicas</a:t>
            </a:r>
            <a:r>
              <a:rPr lang="en-GB" sz="3600" b="1" dirty="0" smtClean="0"/>
              <a:t> </a:t>
            </a:r>
            <a:r>
              <a:rPr lang="en-GB" sz="3600" b="1" dirty="0"/>
              <a:t>Multivariantes</a:t>
            </a:r>
            <a:endParaRPr lang="en" sz="3600" b="1" dirty="0"/>
          </a:p>
        </p:txBody>
      </p:sp>
      <p:sp>
        <p:nvSpPr>
          <p:cNvPr id="76" name="7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19</a:t>
            </a:r>
          </a:p>
        </p:txBody>
      </p:sp>
      <p:sp>
        <p:nvSpPr>
          <p:cNvPr id="14" name="13 Rectángulo"/>
          <p:cNvSpPr/>
          <p:nvPr/>
        </p:nvSpPr>
        <p:spPr>
          <a:xfrm>
            <a:off x="432491" y="293167"/>
            <a:ext cx="539109" cy="492443"/>
          </a:xfrm>
          <a:prstGeom prst="rect">
            <a:avLst/>
          </a:prstGeom>
        </p:spPr>
        <p:txBody>
          <a:bodyPr wrap="none">
            <a:spAutoFit/>
          </a:bodyPr>
          <a:lstStyle/>
          <a:p>
            <a:pPr algn="ctr"/>
            <a:r>
              <a:rPr lang="es-ES" sz="1300" dirty="0" smtClean="0"/>
              <a:t>PCA</a:t>
            </a:r>
          </a:p>
          <a:p>
            <a:pPr algn="ctr"/>
            <a:r>
              <a:rPr lang="es-ES" sz="1300" dirty="0" smtClean="0"/>
              <a:t>(1901)</a:t>
            </a:r>
            <a:endParaRPr lang="en-GB" sz="1300" dirty="0"/>
          </a:p>
        </p:txBody>
      </p:sp>
      <p:sp>
        <p:nvSpPr>
          <p:cNvPr id="44" name="AutoShape 2" descr="Resultado de imagen de excel"/>
          <p:cNvSpPr>
            <a:spLocks noChangeAspect="1" noChangeArrowheads="1"/>
          </p:cNvSpPr>
          <p:nvPr/>
        </p:nvSpPr>
        <p:spPr bwMode="auto">
          <a:xfrm>
            <a:off x="186589" y="-192617"/>
            <a:ext cx="262035"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00"/>
          </a:p>
        </p:txBody>
      </p:sp>
      <p:sp>
        <p:nvSpPr>
          <p:cNvPr id="28" name="27 Rectángulo"/>
          <p:cNvSpPr/>
          <p:nvPr/>
        </p:nvSpPr>
        <p:spPr>
          <a:xfrm>
            <a:off x="-108520" y="332534"/>
            <a:ext cx="330742" cy="432170"/>
          </a:xfrm>
          <a:prstGeom prst="rect">
            <a:avLst/>
          </a:prstGeom>
        </p:spPr>
        <p:txBody>
          <a:bodyPr vert="vert270" wrap="none">
            <a:spAutoFit/>
          </a:bodyPr>
          <a:lstStyle/>
          <a:p>
            <a:r>
              <a:rPr lang="es-ES" sz="1300" b="1" dirty="0" smtClean="0"/>
              <a:t>1900</a:t>
            </a:r>
            <a:endParaRPr lang="en-GB" sz="1300" b="1" dirty="0"/>
          </a:p>
        </p:txBody>
      </p:sp>
      <p:cxnSp>
        <p:nvCxnSpPr>
          <p:cNvPr id="8" name="7 Conector recto"/>
          <p:cNvCxnSpPr/>
          <p:nvPr/>
        </p:nvCxnSpPr>
        <p:spPr>
          <a:xfrm>
            <a:off x="186589" y="476672"/>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31" name="30 Rectángulo"/>
          <p:cNvSpPr/>
          <p:nvPr/>
        </p:nvSpPr>
        <p:spPr>
          <a:xfrm>
            <a:off x="-72077" y="2708920"/>
            <a:ext cx="330742" cy="432170"/>
          </a:xfrm>
          <a:prstGeom prst="rect">
            <a:avLst/>
          </a:prstGeom>
        </p:spPr>
        <p:txBody>
          <a:bodyPr vert="vert270" wrap="none">
            <a:spAutoFit/>
          </a:bodyPr>
          <a:lstStyle/>
          <a:p>
            <a:r>
              <a:rPr lang="es-ES" sz="1300" b="1" dirty="0" smtClean="0"/>
              <a:t>1950</a:t>
            </a:r>
            <a:endParaRPr lang="en-GB" sz="1300" b="1" dirty="0"/>
          </a:p>
        </p:txBody>
      </p:sp>
      <p:sp>
        <p:nvSpPr>
          <p:cNvPr id="32" name="31 Rectángulo"/>
          <p:cNvSpPr/>
          <p:nvPr/>
        </p:nvSpPr>
        <p:spPr>
          <a:xfrm>
            <a:off x="-72077" y="6309198"/>
            <a:ext cx="384721" cy="432170"/>
          </a:xfrm>
          <a:prstGeom prst="rect">
            <a:avLst/>
          </a:prstGeom>
        </p:spPr>
        <p:txBody>
          <a:bodyPr vert="vert270" wrap="none">
            <a:spAutoFit/>
          </a:bodyPr>
          <a:lstStyle/>
          <a:p>
            <a:r>
              <a:rPr lang="es-ES" sz="1300" b="1" dirty="0" smtClean="0"/>
              <a:t>2018</a:t>
            </a:r>
            <a:endParaRPr lang="en-GB" sz="1300" b="1" dirty="0"/>
          </a:p>
        </p:txBody>
      </p:sp>
      <p:sp>
        <p:nvSpPr>
          <p:cNvPr id="33" name="32 Rectángulo"/>
          <p:cNvSpPr/>
          <p:nvPr/>
        </p:nvSpPr>
        <p:spPr>
          <a:xfrm>
            <a:off x="432491" y="1484784"/>
            <a:ext cx="539109" cy="692497"/>
          </a:xfrm>
          <a:prstGeom prst="rect">
            <a:avLst/>
          </a:prstGeom>
        </p:spPr>
        <p:txBody>
          <a:bodyPr wrap="none">
            <a:spAutoFit/>
          </a:bodyPr>
          <a:lstStyle/>
          <a:p>
            <a:pPr algn="ctr"/>
            <a:r>
              <a:rPr lang="es-ES" sz="1300" dirty="0" smtClean="0"/>
              <a:t>PCA</a:t>
            </a:r>
          </a:p>
          <a:p>
            <a:pPr algn="ctr"/>
            <a:r>
              <a:rPr lang="es-ES" sz="1300" dirty="0" smtClean="0"/>
              <a:t>(1933)</a:t>
            </a:r>
          </a:p>
          <a:p>
            <a:pPr algn="ctr"/>
            <a:r>
              <a:rPr lang="es-ES" sz="1300" dirty="0" smtClean="0"/>
              <a:t>(1936)</a:t>
            </a:r>
            <a:endParaRPr lang="en-GB" sz="1300" dirty="0"/>
          </a:p>
        </p:txBody>
      </p:sp>
      <p:cxnSp>
        <p:nvCxnSpPr>
          <p:cNvPr id="34" name="33 Conector recto"/>
          <p:cNvCxnSpPr/>
          <p:nvPr/>
        </p:nvCxnSpPr>
        <p:spPr>
          <a:xfrm>
            <a:off x="201004" y="1700808"/>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34 Conector recto"/>
          <p:cNvCxnSpPr/>
          <p:nvPr/>
        </p:nvCxnSpPr>
        <p:spPr>
          <a:xfrm>
            <a:off x="201004" y="1772816"/>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36" name="35 Rectángulo"/>
          <p:cNvSpPr/>
          <p:nvPr/>
        </p:nvSpPr>
        <p:spPr>
          <a:xfrm>
            <a:off x="321660" y="3184153"/>
            <a:ext cx="959685" cy="692497"/>
          </a:xfrm>
          <a:prstGeom prst="rect">
            <a:avLst/>
          </a:prstGeom>
        </p:spPr>
        <p:txBody>
          <a:bodyPr wrap="none">
            <a:spAutoFit/>
          </a:bodyPr>
          <a:lstStyle/>
          <a:p>
            <a:pPr algn="ctr"/>
            <a:r>
              <a:rPr lang="es-ES" sz="1300" dirty="0" smtClean="0"/>
              <a:t>Cleveland y</a:t>
            </a:r>
          </a:p>
          <a:p>
            <a:pPr algn="ctr"/>
            <a:r>
              <a:rPr lang="es-ES" sz="1300" dirty="0" err="1" smtClean="0"/>
              <a:t>Devlin</a:t>
            </a:r>
            <a:endParaRPr lang="es-ES" sz="1300" dirty="0" smtClean="0"/>
          </a:p>
          <a:p>
            <a:pPr algn="ctr"/>
            <a:r>
              <a:rPr lang="es-ES" sz="1300" dirty="0" smtClean="0"/>
              <a:t>(1988)</a:t>
            </a:r>
            <a:endParaRPr lang="en-GB" sz="1300" dirty="0"/>
          </a:p>
        </p:txBody>
      </p:sp>
      <p:cxnSp>
        <p:nvCxnSpPr>
          <p:cNvPr id="37" name="36 Conector recto"/>
          <p:cNvCxnSpPr/>
          <p:nvPr/>
        </p:nvCxnSpPr>
        <p:spPr>
          <a:xfrm>
            <a:off x="201004" y="3413031"/>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2" name="91 Conector recto"/>
          <p:cNvCxnSpPr/>
          <p:nvPr/>
        </p:nvCxnSpPr>
        <p:spPr>
          <a:xfrm>
            <a:off x="295422" y="237216"/>
            <a:ext cx="22184" cy="6527584"/>
          </a:xfrm>
          <a:prstGeom prst="line">
            <a:avLst/>
          </a:prstGeom>
        </p:spPr>
        <p:style>
          <a:lnRef idx="1">
            <a:schemeClr val="dk1"/>
          </a:lnRef>
          <a:fillRef idx="0">
            <a:schemeClr val="dk1"/>
          </a:fillRef>
          <a:effectRef idx="0">
            <a:schemeClr val="dk1"/>
          </a:effectRef>
          <a:fontRef idx="minor">
            <a:schemeClr val="tx1"/>
          </a:fontRef>
        </p:style>
      </p:cxnSp>
      <p:sp>
        <p:nvSpPr>
          <p:cNvPr id="109" name="108 Rectángulo"/>
          <p:cNvSpPr/>
          <p:nvPr/>
        </p:nvSpPr>
        <p:spPr>
          <a:xfrm>
            <a:off x="1475656" y="836712"/>
            <a:ext cx="6541534" cy="369332"/>
          </a:xfrm>
          <a:prstGeom prst="rect">
            <a:avLst/>
          </a:prstGeom>
        </p:spPr>
        <p:txBody>
          <a:bodyPr wrap="none">
            <a:spAutoFit/>
          </a:bodyPr>
          <a:lstStyle/>
          <a:p>
            <a:pPr algn="ctr"/>
            <a:r>
              <a:rPr lang="es-ES" altLang="es-PA" b="1" dirty="0">
                <a:cs typeface="Times New Roman" panose="02020603050405020304" pitchFamily="18" charset="0"/>
              </a:rPr>
              <a:t>Análisis de Componentes Principales Geográficamente </a:t>
            </a:r>
            <a:r>
              <a:rPr lang="es-ES" altLang="es-PA" b="1" dirty="0" smtClean="0">
                <a:cs typeface="Times New Roman" panose="02020603050405020304" pitchFamily="18" charset="0"/>
              </a:rPr>
              <a:t>Ponderado</a:t>
            </a:r>
            <a:endParaRPr lang="es-ES" altLang="es-PA" b="1" dirty="0">
              <a:cs typeface="Times New Roman" panose="02020603050405020304" pitchFamily="18" charset="0"/>
            </a:endParaRPr>
          </a:p>
        </p:txBody>
      </p:sp>
      <p:grpSp>
        <p:nvGrpSpPr>
          <p:cNvPr id="3" name="2 Grupo"/>
          <p:cNvGrpSpPr/>
          <p:nvPr/>
        </p:nvGrpSpPr>
        <p:grpSpPr>
          <a:xfrm>
            <a:off x="1187624" y="1415851"/>
            <a:ext cx="4258588" cy="1101763"/>
            <a:chOff x="1609557" y="1285309"/>
            <a:chExt cx="4258588" cy="1101763"/>
          </a:xfrm>
        </p:grpSpPr>
        <p:sp>
          <p:nvSpPr>
            <p:cNvPr id="87" name="86 Rectángulo"/>
            <p:cNvSpPr/>
            <p:nvPr/>
          </p:nvSpPr>
          <p:spPr>
            <a:xfrm>
              <a:off x="1609557" y="1285309"/>
              <a:ext cx="1018228" cy="584775"/>
            </a:xfrm>
            <a:prstGeom prst="rect">
              <a:avLst/>
            </a:prstGeom>
          </p:spPr>
          <p:txBody>
            <a:bodyPr wrap="none">
              <a:spAutoFit/>
            </a:bodyPr>
            <a:lstStyle/>
            <a:p>
              <a:pPr algn="ctr"/>
              <a:r>
                <a:rPr lang="en-US" sz="3200" dirty="0" smtClean="0">
                  <a:cs typeface="Times New Roman" panose="02020603050405020304" pitchFamily="18" charset="0"/>
                </a:rPr>
                <a:t>2011</a:t>
              </a:r>
              <a:endParaRPr lang="en-US" sz="3200" dirty="0">
                <a:cs typeface="Times New Roman" panose="02020603050405020304" pitchFamily="18" charset="0"/>
              </a:endParaRPr>
            </a:p>
          </p:txBody>
        </p:sp>
        <p:sp>
          <p:nvSpPr>
            <p:cNvPr id="88" name="87 Rectángulo"/>
            <p:cNvSpPr/>
            <p:nvPr/>
          </p:nvSpPr>
          <p:spPr>
            <a:xfrm>
              <a:off x="2560835" y="1309854"/>
              <a:ext cx="3307310" cy="1077218"/>
            </a:xfrm>
            <a:prstGeom prst="rect">
              <a:avLst/>
            </a:prstGeom>
          </p:spPr>
          <p:txBody>
            <a:bodyPr wrap="square">
              <a:spAutoFit/>
            </a:bodyPr>
            <a:lstStyle/>
            <a:p>
              <a:r>
                <a:rPr lang="es-ES" altLang="en-US" sz="1600" b="1" dirty="0"/>
                <a:t>Harris, P.</a:t>
              </a:r>
            </a:p>
            <a:p>
              <a:r>
                <a:rPr lang="es-ES" altLang="en-US" sz="1600" dirty="0"/>
                <a:t>Considera los fundamentos del PCA, para luego desarrollar un PCA local y finalmente GWPCA.</a:t>
              </a:r>
            </a:p>
          </p:txBody>
        </p:sp>
      </p:grpSp>
      <p:sp>
        <p:nvSpPr>
          <p:cNvPr id="91" name="90 Rectángulo"/>
          <p:cNvSpPr/>
          <p:nvPr/>
        </p:nvSpPr>
        <p:spPr>
          <a:xfrm>
            <a:off x="-61193" y="4364982"/>
            <a:ext cx="384721" cy="432170"/>
          </a:xfrm>
          <a:prstGeom prst="rect">
            <a:avLst/>
          </a:prstGeom>
        </p:spPr>
        <p:txBody>
          <a:bodyPr vert="vert270" wrap="none">
            <a:spAutoFit/>
          </a:bodyPr>
          <a:lstStyle/>
          <a:p>
            <a:r>
              <a:rPr lang="es-ES" sz="1300" b="1" dirty="0" smtClean="0"/>
              <a:t>2000</a:t>
            </a:r>
            <a:endParaRPr lang="en-GB" sz="1300" b="1" dirty="0"/>
          </a:p>
        </p:txBody>
      </p:sp>
      <p:cxnSp>
        <p:nvCxnSpPr>
          <p:cNvPr id="93" name="92 Conector recto"/>
          <p:cNvCxnSpPr/>
          <p:nvPr/>
        </p:nvCxnSpPr>
        <p:spPr>
          <a:xfrm>
            <a:off x="218049" y="4061086"/>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5" name="94 Conector recto"/>
          <p:cNvCxnSpPr/>
          <p:nvPr/>
        </p:nvCxnSpPr>
        <p:spPr>
          <a:xfrm>
            <a:off x="235271" y="4797152"/>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7" name="96 Conector recto"/>
          <p:cNvCxnSpPr/>
          <p:nvPr/>
        </p:nvCxnSpPr>
        <p:spPr>
          <a:xfrm>
            <a:off x="240791" y="5877272"/>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100" name="99 Rectángulo"/>
          <p:cNvSpPr/>
          <p:nvPr/>
        </p:nvSpPr>
        <p:spPr>
          <a:xfrm>
            <a:off x="419338" y="3933056"/>
            <a:ext cx="840294" cy="492443"/>
          </a:xfrm>
          <a:prstGeom prst="rect">
            <a:avLst/>
          </a:prstGeom>
        </p:spPr>
        <p:txBody>
          <a:bodyPr wrap="none">
            <a:spAutoFit/>
          </a:bodyPr>
          <a:lstStyle/>
          <a:p>
            <a:pPr algn="ctr"/>
            <a:r>
              <a:rPr lang="es-ES" sz="1300" dirty="0" err="1" smtClean="0"/>
              <a:t>Brunsdon</a:t>
            </a:r>
            <a:endParaRPr lang="es-ES" sz="1300" dirty="0" smtClean="0"/>
          </a:p>
          <a:p>
            <a:pPr algn="ctr"/>
            <a:r>
              <a:rPr lang="es-ES" sz="1300" dirty="0" smtClean="0"/>
              <a:t>(</a:t>
            </a:r>
            <a:r>
              <a:rPr lang="es-ES" sz="1300" dirty="0"/>
              <a:t>1996</a:t>
            </a:r>
            <a:r>
              <a:rPr lang="es-ES" sz="1300" dirty="0" smtClean="0"/>
              <a:t>)</a:t>
            </a:r>
            <a:endParaRPr lang="en-GB" sz="1300" dirty="0"/>
          </a:p>
        </p:txBody>
      </p:sp>
      <p:sp>
        <p:nvSpPr>
          <p:cNvPr id="101" name="100 Rectángulo"/>
          <p:cNvSpPr/>
          <p:nvPr/>
        </p:nvSpPr>
        <p:spPr>
          <a:xfrm>
            <a:off x="336305" y="4664749"/>
            <a:ext cx="1139351" cy="492443"/>
          </a:xfrm>
          <a:prstGeom prst="rect">
            <a:avLst/>
          </a:prstGeom>
        </p:spPr>
        <p:txBody>
          <a:bodyPr wrap="none">
            <a:spAutoFit/>
          </a:bodyPr>
          <a:lstStyle/>
          <a:p>
            <a:pPr algn="ctr"/>
            <a:r>
              <a:rPr lang="es-ES" sz="1300" dirty="0" err="1" smtClean="0"/>
              <a:t>Fotheringham</a:t>
            </a:r>
            <a:endParaRPr lang="es-ES" sz="1300" dirty="0" smtClean="0"/>
          </a:p>
          <a:p>
            <a:pPr algn="ctr"/>
            <a:r>
              <a:rPr lang="es-ES" sz="1300" dirty="0" smtClean="0"/>
              <a:t>(2002)</a:t>
            </a:r>
            <a:endParaRPr lang="en-GB" sz="1300" dirty="0"/>
          </a:p>
        </p:txBody>
      </p:sp>
      <p:sp>
        <p:nvSpPr>
          <p:cNvPr id="103" name="102 Rectángulo"/>
          <p:cNvSpPr/>
          <p:nvPr/>
        </p:nvSpPr>
        <p:spPr>
          <a:xfrm>
            <a:off x="488520" y="5744869"/>
            <a:ext cx="627096" cy="492443"/>
          </a:xfrm>
          <a:prstGeom prst="rect">
            <a:avLst/>
          </a:prstGeom>
        </p:spPr>
        <p:txBody>
          <a:bodyPr wrap="none">
            <a:spAutoFit/>
          </a:bodyPr>
          <a:lstStyle/>
          <a:p>
            <a:pPr algn="ctr"/>
            <a:r>
              <a:rPr lang="es-ES" sz="1300" dirty="0" smtClean="0"/>
              <a:t>Harris</a:t>
            </a:r>
          </a:p>
          <a:p>
            <a:pPr algn="ctr"/>
            <a:r>
              <a:rPr lang="es-ES" sz="1300" dirty="0" smtClean="0"/>
              <a:t>(2011)</a:t>
            </a:r>
            <a:endParaRPr lang="en-GB" sz="1300" dirty="0"/>
          </a:p>
        </p:txBody>
      </p:sp>
      <p:cxnSp>
        <p:nvCxnSpPr>
          <p:cNvPr id="105" name="104 Conector recto"/>
          <p:cNvCxnSpPr/>
          <p:nvPr/>
        </p:nvCxnSpPr>
        <p:spPr>
          <a:xfrm>
            <a:off x="240791" y="6309320"/>
            <a:ext cx="154745" cy="0"/>
          </a:xfrm>
          <a:prstGeom prst="line">
            <a:avLst/>
          </a:prstGeom>
        </p:spPr>
        <p:style>
          <a:lnRef idx="3">
            <a:schemeClr val="accent2"/>
          </a:lnRef>
          <a:fillRef idx="0">
            <a:schemeClr val="accent2"/>
          </a:fillRef>
          <a:effectRef idx="2">
            <a:schemeClr val="accent2"/>
          </a:effectRef>
          <a:fontRef idx="minor">
            <a:schemeClr val="tx1"/>
          </a:fontRef>
        </p:style>
      </p:cxnSp>
      <p:sp>
        <p:nvSpPr>
          <p:cNvPr id="107" name="106 Rectángulo"/>
          <p:cNvSpPr/>
          <p:nvPr/>
        </p:nvSpPr>
        <p:spPr>
          <a:xfrm>
            <a:off x="488521" y="6176917"/>
            <a:ext cx="627095" cy="492443"/>
          </a:xfrm>
          <a:prstGeom prst="rect">
            <a:avLst/>
          </a:prstGeom>
        </p:spPr>
        <p:txBody>
          <a:bodyPr wrap="none">
            <a:spAutoFit/>
          </a:bodyPr>
          <a:lstStyle/>
          <a:p>
            <a:pPr algn="ctr"/>
            <a:r>
              <a:rPr lang="es-ES" sz="1300" dirty="0" err="1" smtClean="0"/>
              <a:t>Gollini</a:t>
            </a:r>
            <a:endParaRPr lang="es-ES" sz="1300" dirty="0" smtClean="0"/>
          </a:p>
          <a:p>
            <a:pPr algn="ctr"/>
            <a:r>
              <a:rPr lang="es-ES" sz="1300" dirty="0" smtClean="0"/>
              <a:t>(2015)</a:t>
            </a:r>
            <a:endParaRPr lang="en-GB" sz="1300" dirty="0"/>
          </a:p>
        </p:txBody>
      </p:sp>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8835" b="42687"/>
          <a:stretch/>
        </p:blipFill>
        <p:spPr bwMode="auto">
          <a:xfrm>
            <a:off x="5508104" y="1484785"/>
            <a:ext cx="3456384" cy="3672408"/>
          </a:xfrm>
          <a:prstGeom prst="rect">
            <a:avLst/>
          </a:prstGeom>
          <a:noFill/>
          <a:ln>
            <a:solidFill>
              <a:schemeClr val="bg1">
                <a:lumMod val="50000"/>
              </a:schemeClr>
            </a:solidFill>
          </a:ln>
          <a:extLst>
            <a:ext uri="{909E8E84-426E-40DD-AFC4-6F175D3DCCD1}">
              <a14:hiddenFill xmlns:a14="http://schemas.microsoft.com/office/drawing/2010/main">
                <a:solidFill>
                  <a:schemeClr val="accent1"/>
                </a:solidFill>
              </a14:hiddenFill>
            </a:ext>
          </a:extLst>
        </p:spPr>
      </p:pic>
      <p:pic>
        <p:nvPicPr>
          <p:cNvPr id="49" name="Picture 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3072"/>
          <a:stretch/>
        </p:blipFill>
        <p:spPr bwMode="auto">
          <a:xfrm>
            <a:off x="1475656" y="2657445"/>
            <a:ext cx="3096344" cy="3867838"/>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8" name="37 Llamada rectangular"/>
          <p:cNvSpPr/>
          <p:nvPr/>
        </p:nvSpPr>
        <p:spPr>
          <a:xfrm>
            <a:off x="1475656" y="4364982"/>
            <a:ext cx="3096344" cy="2260869"/>
          </a:xfrm>
          <a:prstGeom prst="wedgeRectCallout">
            <a:avLst>
              <a:gd name="adj1" fmla="val 59746"/>
              <a:gd name="adj2" fmla="val 20112"/>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s-ES" altLang="en-US" dirty="0">
                <a:solidFill>
                  <a:schemeClr val="tx1"/>
                </a:solidFill>
              </a:rPr>
              <a:t>Este paquete incluye funciones </a:t>
            </a:r>
            <a:r>
              <a:rPr lang="es-ES" altLang="en-US" dirty="0" smtClean="0">
                <a:solidFill>
                  <a:schemeClr val="tx1"/>
                </a:solidFill>
              </a:rPr>
              <a:t> para</a:t>
            </a:r>
            <a:r>
              <a:rPr lang="es-ES" altLang="en-US" dirty="0">
                <a:solidFill>
                  <a:schemeClr val="tx1"/>
                </a:solidFill>
              </a:rPr>
              <a:t>:</a:t>
            </a:r>
          </a:p>
          <a:p>
            <a:pPr marL="720725" indent="180975">
              <a:buFont typeface="Wingdings" panose="05000000000000000000" pitchFamily="2" charset="2"/>
              <a:buChar char="v"/>
            </a:pPr>
            <a:r>
              <a:rPr lang="es-ES" altLang="en-US" dirty="0">
                <a:solidFill>
                  <a:schemeClr val="tx1"/>
                </a:solidFill>
              </a:rPr>
              <a:t>GW estadísticas</a:t>
            </a:r>
          </a:p>
          <a:p>
            <a:pPr marL="720725" indent="180975">
              <a:buFont typeface="Wingdings" panose="05000000000000000000" pitchFamily="2" charset="2"/>
              <a:buChar char="v"/>
            </a:pPr>
            <a:r>
              <a:rPr lang="es-ES" altLang="en-US" dirty="0">
                <a:solidFill>
                  <a:schemeClr val="tx1"/>
                </a:solidFill>
              </a:rPr>
              <a:t>GWPCA</a:t>
            </a:r>
          </a:p>
          <a:p>
            <a:pPr marL="720725" indent="180975">
              <a:buFont typeface="Wingdings" panose="05000000000000000000" pitchFamily="2" charset="2"/>
              <a:buChar char="v"/>
            </a:pPr>
            <a:r>
              <a:rPr lang="es-ES" altLang="en-US" dirty="0" smtClean="0">
                <a:solidFill>
                  <a:schemeClr val="tx1"/>
                </a:solidFill>
              </a:rPr>
              <a:t>GW regresión</a:t>
            </a:r>
            <a:endParaRPr lang="en-GB" altLang="en-US" dirty="0" smtClean="0"/>
          </a:p>
        </p:txBody>
      </p:sp>
    </p:spTree>
    <p:extLst>
      <p:ext uri="{BB962C8B-B14F-4D97-AF65-F5344CB8AC3E}">
        <p14:creationId xmlns:p14="http://schemas.microsoft.com/office/powerpoint/2010/main" val="243261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0-#ppt_w/2"/>
                                          </p:val>
                                        </p:tav>
                                        <p:tav tm="100000">
                                          <p:val>
                                            <p:strVal val="#ppt_x"/>
                                          </p:val>
                                        </p:tav>
                                      </p:tavLst>
                                    </p:anim>
                                    <p:anim calcmode="lin" valueType="num">
                                      <p:cBhvr additive="base">
                                        <p:cTn id="8" dur="500" fill="hold"/>
                                        <p:tgtEl>
                                          <p:spTgt spid="1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barn(inVertical)">
                                      <p:cBhvr>
                                        <p:cTn id="15" dur="500"/>
                                        <p:tgtEl>
                                          <p:spTgt spid="614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0-#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inVertical)">
                                      <p:cBhvr>
                                        <p:cTn id="25" dur="500"/>
                                        <p:tgtEl>
                                          <p:spTgt spid="43"/>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1000"/>
                                        <p:tgtEl>
                                          <p:spTgt spid="38"/>
                                        </p:tgtEl>
                                      </p:cBhvr>
                                    </p:animEffect>
                                    <p:anim calcmode="lin" valueType="num">
                                      <p:cBhvr>
                                        <p:cTn id="34" dur="1000" fill="hold"/>
                                        <p:tgtEl>
                                          <p:spTgt spid="38"/>
                                        </p:tgtEl>
                                        <p:attrNameLst>
                                          <p:attrName>ppt_x</p:attrName>
                                        </p:attrNameLst>
                                      </p:cBhvr>
                                      <p:tavLst>
                                        <p:tav tm="0">
                                          <p:val>
                                            <p:strVal val="#ppt_x"/>
                                          </p:val>
                                        </p:tav>
                                        <p:tav tm="100000">
                                          <p:val>
                                            <p:strVal val="#ppt_x"/>
                                          </p:val>
                                        </p:tav>
                                      </p:tavLst>
                                    </p:anim>
                                    <p:anim calcmode="lin" valueType="num">
                                      <p:cBhvr>
                                        <p:cTn id="3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7" grpId="0"/>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40 Rectángulo"/>
          <p:cNvSpPr/>
          <p:nvPr/>
        </p:nvSpPr>
        <p:spPr>
          <a:xfrm>
            <a:off x="0" y="-27384"/>
            <a:ext cx="9144000"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66" name="Shape 458"/>
          <p:cNvSpPr txBox="1">
            <a:spLocks/>
          </p:cNvSpPr>
          <p:nvPr/>
        </p:nvSpPr>
        <p:spPr>
          <a:xfrm>
            <a:off x="611560" y="1124744"/>
            <a:ext cx="8064895" cy="550920"/>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2400" dirty="0" smtClean="0"/>
              <a:t>Del PCA al </a:t>
            </a:r>
            <a:r>
              <a:rPr lang="es-ES" sz="2400" dirty="0" smtClean="0">
                <a:solidFill>
                  <a:srgbClr val="960000"/>
                </a:solidFill>
              </a:rPr>
              <a:t>GW</a:t>
            </a:r>
            <a:r>
              <a:rPr lang="es-ES" sz="2400" dirty="0" smtClean="0"/>
              <a:t>PCA</a:t>
            </a:r>
            <a:endParaRPr lang="es-ES" altLang="es-PA" sz="2400" dirty="0">
              <a:cs typeface="Times New Roman" panose="02020603050405020304" pitchFamily="18" charset="0"/>
            </a:endParaRPr>
          </a:p>
        </p:txBody>
      </p:sp>
      <p:sp>
        <p:nvSpPr>
          <p:cNvPr id="44" name="AutoShape 2" descr="Resultado de imagen de excel"/>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7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21</a:t>
            </a:r>
          </a:p>
        </p:txBody>
      </p:sp>
      <p:sp>
        <p:nvSpPr>
          <p:cNvPr id="65" name="Shape 458"/>
          <p:cNvSpPr txBox="1">
            <a:spLocks/>
          </p:cNvSpPr>
          <p:nvPr/>
        </p:nvSpPr>
        <p:spPr>
          <a:xfrm>
            <a:off x="235968" y="116632"/>
            <a:ext cx="8656512" cy="550920"/>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ltLang="es-PA" sz="2400" b="1" dirty="0" smtClean="0">
                <a:cs typeface="Times New Roman" panose="02020603050405020304" pitchFamily="18" charset="0"/>
              </a:rPr>
              <a:t>Análisis </a:t>
            </a:r>
            <a:r>
              <a:rPr lang="es-ES" altLang="es-PA" sz="2400" b="1" dirty="0">
                <a:cs typeface="Times New Roman" panose="02020603050405020304" pitchFamily="18" charset="0"/>
              </a:rPr>
              <a:t>de Componentes Principales Geográficamente </a:t>
            </a:r>
            <a:r>
              <a:rPr lang="es-ES" altLang="es-PA" sz="2400" b="1" dirty="0" smtClean="0">
                <a:cs typeface="Times New Roman" panose="02020603050405020304" pitchFamily="18" charset="0"/>
              </a:rPr>
              <a:t>Ponderado</a:t>
            </a:r>
            <a:endParaRPr lang="es-ES" altLang="es-PA" sz="2400" b="1" dirty="0">
              <a:cs typeface="Times New Roman" panose="02020603050405020304" pitchFamily="18" charset="0"/>
            </a:endParaRPr>
          </a:p>
        </p:txBody>
      </p:sp>
      <p:grpSp>
        <p:nvGrpSpPr>
          <p:cNvPr id="67" name="66 Grupo"/>
          <p:cNvGrpSpPr/>
          <p:nvPr/>
        </p:nvGrpSpPr>
        <p:grpSpPr>
          <a:xfrm>
            <a:off x="1134298" y="1988840"/>
            <a:ext cx="2069550" cy="1891536"/>
            <a:chOff x="4572000" y="869794"/>
            <a:chExt cx="2069550" cy="2144330"/>
          </a:xfrm>
        </p:grpSpPr>
        <p:sp>
          <p:nvSpPr>
            <p:cNvPr id="69" name="9 Rectángulo redondeado"/>
            <p:cNvSpPr>
              <a:spLocks noChangeArrowheads="1"/>
            </p:cNvSpPr>
            <p:nvPr/>
          </p:nvSpPr>
          <p:spPr bwMode="auto">
            <a:xfrm>
              <a:off x="5016969" y="1275716"/>
              <a:ext cx="1526579" cy="17384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3200" b="1" dirty="0" err="1" smtClean="0">
                  <a:solidFill>
                    <a:srgbClr val="0D0D0D"/>
                  </a:solidFill>
                  <a:cs typeface="Times New Roman" panose="02020603050405020304" pitchFamily="18" charset="0"/>
                </a:rPr>
                <a:t>X</a:t>
              </a:r>
              <a:r>
                <a:rPr lang="es-ES" altLang="es-PA" sz="3200" b="1" baseline="-30000" dirty="0" err="1" smtClean="0">
                  <a:solidFill>
                    <a:srgbClr val="0D0D0D"/>
                  </a:solidFill>
                  <a:cs typeface="Times New Roman" panose="02020603050405020304" pitchFamily="18" charset="0"/>
                </a:rPr>
                <a:t>IxJ</a:t>
              </a:r>
              <a:endParaRPr lang="es-ES_tradnl" altLang="es-PA" sz="1200" dirty="0">
                <a:cs typeface="Times New Roman" panose="02020603050405020304" pitchFamily="18" charset="0"/>
              </a:endParaRPr>
            </a:p>
          </p:txBody>
        </p:sp>
        <p:sp>
          <p:nvSpPr>
            <p:cNvPr id="70" name="11 Cuadro de texto"/>
            <p:cNvSpPr txBox="1">
              <a:spLocks noChangeArrowheads="1"/>
            </p:cNvSpPr>
            <p:nvPr/>
          </p:nvSpPr>
          <p:spPr bwMode="auto">
            <a:xfrm>
              <a:off x="4743348"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a:latin typeface="+mn-lt"/>
                  <a:cs typeface="Times New Roman" panose="02020603050405020304" pitchFamily="18" charset="0"/>
                </a:rPr>
                <a:t>1</a:t>
              </a:r>
              <a:r>
                <a:rPr lang="es-ES" altLang="es-PA" sz="1800" dirty="0" smtClean="0">
                  <a:latin typeface="+mn-lt"/>
                  <a:cs typeface="Times New Roman" panose="02020603050405020304" pitchFamily="18" charset="0"/>
                </a:rPr>
                <a:t>, …, j, … J</a:t>
              </a:r>
              <a:endParaRPr lang="es-ES" altLang="es-PA" sz="4800" dirty="0">
                <a:latin typeface="+mn-lt"/>
                <a:cs typeface="Times New Roman" panose="02020603050405020304" pitchFamily="18" charset="0"/>
              </a:endParaRPr>
            </a:p>
          </p:txBody>
        </p:sp>
        <p:sp>
          <p:nvSpPr>
            <p:cNvPr id="71" name="21 Cuadro de texto"/>
            <p:cNvSpPr txBox="1">
              <a:spLocks noChangeArrowheads="1"/>
            </p:cNvSpPr>
            <p:nvPr/>
          </p:nvSpPr>
          <p:spPr bwMode="auto">
            <a:xfrm>
              <a:off x="4572000" y="1505318"/>
              <a:ext cx="470873" cy="134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dirty="0" smtClean="0">
                  <a:cs typeface="Times New Roman" panose="02020603050405020304" pitchFamily="18" charset="0"/>
                </a:rPr>
                <a:t>I, …, i, …, 1</a:t>
              </a:r>
              <a:endParaRPr lang="es-ES" altLang="es-PA" dirty="0">
                <a:cs typeface="Times New Roman" panose="02020603050405020304" pitchFamily="18" charset="0"/>
              </a:endParaRPr>
            </a:p>
          </p:txBody>
        </p:sp>
      </p:grpSp>
      <p:cxnSp>
        <p:nvCxnSpPr>
          <p:cNvPr id="54" name="53 Conector recto"/>
          <p:cNvCxnSpPr/>
          <p:nvPr/>
        </p:nvCxnSpPr>
        <p:spPr>
          <a:xfrm>
            <a:off x="4860032" y="1556792"/>
            <a:ext cx="900000"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2" name="1 Grupo"/>
          <p:cNvGrpSpPr/>
          <p:nvPr/>
        </p:nvGrpSpPr>
        <p:grpSpPr>
          <a:xfrm>
            <a:off x="3120300" y="1916832"/>
            <a:ext cx="1163668" cy="2808312"/>
            <a:chOff x="2184196" y="2132856"/>
            <a:chExt cx="1163668" cy="2808312"/>
          </a:xfrm>
        </p:grpSpPr>
        <mc:AlternateContent xmlns:mc="http://schemas.openxmlformats.org/markup-compatibility/2006" xmlns:a14="http://schemas.microsoft.com/office/drawing/2010/main">
          <mc:Choice Requires="a14">
            <p:sp>
              <p:nvSpPr>
                <p:cNvPr id="55" name="9 Rectángulo redondeado"/>
                <p:cNvSpPr>
                  <a:spLocks noChangeArrowheads="1"/>
                </p:cNvSpPr>
                <p:nvPr/>
              </p:nvSpPr>
              <p:spPr bwMode="auto">
                <a:xfrm>
                  <a:off x="2304054" y="2566548"/>
                  <a:ext cx="899794" cy="153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14:m>
                    <m:oMathPara xmlns:m="http://schemas.openxmlformats.org/officeDocument/2006/math">
                      <m:oMathParaPr>
                        <m:jc m:val="centerGroup"/>
                      </m:oMathParaPr>
                      <m:oMath xmlns:m="http://schemas.openxmlformats.org/officeDocument/2006/math">
                        <m:sSub>
                          <m:sSubPr>
                            <m:ctrlPr>
                              <a:rPr lang="es-ES_tradnl" altLang="es-PA" b="1" i="1" smtClean="0">
                                <a:latin typeface="Cambria Math"/>
                              </a:rPr>
                            </m:ctrlPr>
                          </m:sSubPr>
                          <m:e>
                            <m:r>
                              <a:rPr lang="es-ES" altLang="es-PA" b="1" i="1" smtClean="0">
                                <a:latin typeface="Cambria Math"/>
                              </a:rPr>
                              <m:t>𝒖</m:t>
                            </m:r>
                          </m:e>
                          <m:sub>
                            <m:r>
                              <a:rPr lang="es-ES" altLang="es-PA" b="1">
                                <a:latin typeface="Cambria Math"/>
                              </a:rPr>
                              <m:t>𝐢</m:t>
                            </m:r>
                          </m:sub>
                        </m:sSub>
                        <m:r>
                          <a:rPr lang="es-ES" altLang="es-PA" b="1">
                            <a:latin typeface="Cambria Math"/>
                          </a:rPr>
                          <m:t>,</m:t>
                        </m:r>
                        <m:sSub>
                          <m:sSubPr>
                            <m:ctrlPr>
                              <a:rPr lang="es-ES" altLang="es-PA" b="1" i="1">
                                <a:latin typeface="Cambria Math"/>
                              </a:rPr>
                            </m:ctrlPr>
                          </m:sSubPr>
                          <m:e>
                            <m:r>
                              <a:rPr lang="es-ES" altLang="es-PA" b="1" i="1" smtClean="0">
                                <a:latin typeface="Cambria Math"/>
                              </a:rPr>
                              <m:t>𝒗</m:t>
                            </m:r>
                          </m:e>
                          <m:sub>
                            <m:r>
                              <a:rPr lang="es-ES" altLang="es-PA" b="1">
                                <a:latin typeface="Cambria Math"/>
                              </a:rPr>
                              <m:t>𝐢</m:t>
                            </m:r>
                          </m:sub>
                        </m:sSub>
                      </m:oMath>
                    </m:oMathPara>
                  </a14:m>
                  <a:endParaRPr lang="es-ES_tradnl" altLang="es-PA" dirty="0">
                    <a:cs typeface="Times New Roman" panose="02020603050405020304" pitchFamily="18" charset="0"/>
                  </a:endParaRPr>
                </a:p>
              </p:txBody>
            </p:sp>
          </mc:Choice>
          <mc:Fallback xmlns="">
            <p:sp>
              <p:nvSpPr>
                <p:cNvPr id="55" name="9 Rectángulo redondeado"/>
                <p:cNvSpPr>
                  <a:spLocks noRot="1" noChangeAspect="1" noMove="1" noResize="1" noEditPoints="1" noAdjustHandles="1" noChangeArrowheads="1" noChangeShapeType="1" noTextEdit="1"/>
                </p:cNvSpPr>
                <p:nvPr/>
              </p:nvSpPr>
              <p:spPr bwMode="auto">
                <a:xfrm>
                  <a:off x="2304054" y="2566548"/>
                  <a:ext cx="899794" cy="1533600"/>
                </a:xfrm>
                <a:prstGeom prst="rect">
                  <a:avLst/>
                </a:prstGeom>
                <a:blipFill rotWithShape="1">
                  <a:blip r:embed="rId3" cstate="print"/>
                  <a:stretch>
                    <a:fillRect/>
                  </a:stretch>
                </a:blipFill>
                <a:ln>
                  <a:headEnd/>
                  <a:tailEnd/>
                </a:ln>
              </p:spPr>
              <p:txBody>
                <a:bodyPr/>
                <a:lstStyle/>
                <a:p>
                  <a:r>
                    <a:rPr lang="en-GB">
                      <a:noFill/>
                    </a:rPr>
                    <a:t> </a:t>
                  </a:r>
                </a:p>
              </p:txBody>
            </p:sp>
          </mc:Fallback>
        </mc:AlternateContent>
        <p:sp>
          <p:nvSpPr>
            <p:cNvPr id="56" name="11 Cuadro de texto"/>
            <p:cNvSpPr txBox="1">
              <a:spLocks noChangeArrowheads="1"/>
            </p:cNvSpPr>
            <p:nvPr/>
          </p:nvSpPr>
          <p:spPr bwMode="auto">
            <a:xfrm>
              <a:off x="2184196" y="2132856"/>
              <a:ext cx="1163668" cy="7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200" b="1" dirty="0" smtClean="0">
                  <a:latin typeface="+mn-lt"/>
                  <a:cs typeface="Times New Roman" panose="02020603050405020304" pitchFamily="18" charset="0"/>
                </a:rPr>
                <a:t>i </a:t>
              </a:r>
              <a:r>
                <a:rPr lang="es-ES" altLang="es-PA" sz="1200" dirty="0" smtClean="0">
                  <a:latin typeface="+mn-lt"/>
                  <a:cs typeface="Times New Roman" panose="02020603050405020304" pitchFamily="18" charset="0"/>
                </a:rPr>
                <a:t>Localización Espacial</a:t>
              </a:r>
              <a:endParaRPr lang="es-ES" altLang="es-PA" sz="3600" dirty="0">
                <a:latin typeface="+mn-lt"/>
                <a:cs typeface="Times New Roman" panose="02020603050405020304" pitchFamily="18" charset="0"/>
              </a:endParaRPr>
            </a:p>
          </p:txBody>
        </p:sp>
        <p:sp>
          <p:nvSpPr>
            <p:cNvPr id="57" name="11 Cuadro de texto"/>
            <p:cNvSpPr txBox="1">
              <a:spLocks noChangeArrowheads="1"/>
            </p:cNvSpPr>
            <p:nvPr/>
          </p:nvSpPr>
          <p:spPr bwMode="auto">
            <a:xfrm>
              <a:off x="2184196" y="4224602"/>
              <a:ext cx="1163668" cy="7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200" dirty="0" smtClean="0">
                  <a:latin typeface="+mn-lt"/>
                  <a:cs typeface="Times New Roman" panose="02020603050405020304" pitchFamily="18" charset="0"/>
                </a:rPr>
                <a:t>Coordenadas Geográficas</a:t>
              </a:r>
              <a:endParaRPr lang="es-ES" altLang="es-PA" sz="3600" dirty="0">
                <a:latin typeface="+mn-lt"/>
                <a:cs typeface="Times New Roman" panose="02020603050405020304" pitchFamily="18" charset="0"/>
              </a:endParaRPr>
            </a:p>
          </p:txBody>
        </p:sp>
      </p:grpSp>
      <p:grpSp>
        <p:nvGrpSpPr>
          <p:cNvPr id="10" name="9 Grupo"/>
          <p:cNvGrpSpPr/>
          <p:nvPr/>
        </p:nvGrpSpPr>
        <p:grpSpPr>
          <a:xfrm>
            <a:off x="4860032" y="2418784"/>
            <a:ext cx="2860698" cy="950914"/>
            <a:chOff x="3419872" y="4782342"/>
            <a:chExt cx="2860698" cy="950914"/>
          </a:xfrm>
        </p:grpSpPr>
        <p:cxnSp>
          <p:nvCxnSpPr>
            <p:cNvPr id="34" name="33 Conector recto de flecha"/>
            <p:cNvCxnSpPr/>
            <p:nvPr/>
          </p:nvCxnSpPr>
          <p:spPr>
            <a:xfrm>
              <a:off x="4485328" y="5013174"/>
              <a:ext cx="5040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9" name="8 Grupo"/>
            <p:cNvGrpSpPr/>
            <p:nvPr/>
          </p:nvGrpSpPr>
          <p:grpSpPr>
            <a:xfrm>
              <a:off x="3419872" y="4782342"/>
              <a:ext cx="2860698" cy="950914"/>
              <a:chOff x="611560" y="4710334"/>
              <a:chExt cx="2860698" cy="950914"/>
            </a:xfrm>
          </p:grpSpPr>
          <p:grpSp>
            <p:nvGrpSpPr>
              <p:cNvPr id="30" name="29 Grupo"/>
              <p:cNvGrpSpPr/>
              <p:nvPr/>
            </p:nvGrpSpPr>
            <p:grpSpPr>
              <a:xfrm>
                <a:off x="611560" y="4710334"/>
                <a:ext cx="1248098" cy="950914"/>
                <a:chOff x="2123728" y="2662264"/>
                <a:chExt cx="1248098" cy="950914"/>
              </a:xfrm>
            </p:grpSpPr>
            <mc:AlternateContent xmlns:mc="http://schemas.openxmlformats.org/markup-compatibility/2006" xmlns:a14="http://schemas.microsoft.com/office/drawing/2010/main">
              <mc:Choice Requires="a14">
                <p:sp>
                  <p:nvSpPr>
                    <p:cNvPr id="32" name="31 CuadroTexto"/>
                    <p:cNvSpPr txBox="1"/>
                    <p:nvPr/>
                  </p:nvSpPr>
                  <p:spPr>
                    <a:xfrm>
                      <a:off x="2123728" y="3151513"/>
                      <a:ext cx="1248098"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a:rPr>
                              <m:t>𝑌</m:t>
                            </m:r>
                            <m:r>
                              <a:rPr lang="es-ES" sz="2400" b="0" i="1" smtClean="0">
                                <a:latin typeface="Cambria Math"/>
                              </a:rPr>
                              <m:t>=</m:t>
                            </m:r>
                            <m:r>
                              <a:rPr lang="es-ES" sz="2400" b="0" i="1" smtClean="0">
                                <a:latin typeface="Cambria Math"/>
                              </a:rPr>
                              <m:t>𝑋𝑉</m:t>
                            </m:r>
                          </m:oMath>
                        </m:oMathPara>
                      </a14:m>
                      <a:endParaRPr lang="en-GB" sz="2400" dirty="0"/>
                    </a:p>
                  </p:txBody>
                </p:sp>
              </mc:Choice>
              <mc:Fallback xmlns="">
                <p:sp>
                  <p:nvSpPr>
                    <p:cNvPr id="32" name="31 CuadroTexto"/>
                    <p:cNvSpPr txBox="1">
                      <a:spLocks noRot="1" noChangeAspect="1" noMove="1" noResize="1" noEditPoints="1" noAdjustHandles="1" noChangeArrowheads="1" noChangeShapeType="1" noTextEdit="1"/>
                    </p:cNvSpPr>
                    <p:nvPr/>
                  </p:nvSpPr>
                  <p:spPr>
                    <a:xfrm>
                      <a:off x="2123728" y="3151513"/>
                      <a:ext cx="1248098" cy="461665"/>
                    </a:xfrm>
                    <a:prstGeom prst="rect">
                      <a:avLst/>
                    </a:prstGeom>
                    <a:blipFill rotWithShape="1">
                      <a:blip r:embed="rId4" cstate="print"/>
                      <a:stretch>
                        <a:fillRect/>
                      </a:stretch>
                    </a:blipFill>
                    <a:ln>
                      <a:noFill/>
                    </a:ln>
                  </p:spPr>
                  <p:txBody>
                    <a:bodyPr/>
                    <a:lstStyle/>
                    <a:p>
                      <a:r>
                        <a:rPr lang="en-GB">
                          <a:noFill/>
                        </a:rPr>
                        <a:t> </a:t>
                      </a:r>
                    </a:p>
                  </p:txBody>
                </p:sp>
              </mc:Fallback>
            </mc:AlternateContent>
            <p:sp>
              <p:nvSpPr>
                <p:cNvPr id="33" name="32 Rectángulo"/>
                <p:cNvSpPr/>
                <p:nvPr/>
              </p:nvSpPr>
              <p:spPr>
                <a:xfrm>
                  <a:off x="2405375" y="2662264"/>
                  <a:ext cx="684803" cy="461665"/>
                </a:xfrm>
                <a:prstGeom prst="rect">
                  <a:avLst/>
                </a:prstGeom>
              </p:spPr>
              <p:txBody>
                <a:bodyPr wrap="none">
                  <a:spAutoFit/>
                </a:bodyPr>
                <a:lstStyle/>
                <a:p>
                  <a:r>
                    <a:rPr lang="es-ES" sz="2400" dirty="0"/>
                    <a:t>PCA</a:t>
                  </a:r>
                  <a:endParaRPr lang="en-GB" sz="2400" dirty="0"/>
                </a:p>
              </p:txBody>
            </p:sp>
          </p:grpSp>
          <p:grpSp>
            <p:nvGrpSpPr>
              <p:cNvPr id="35" name="34 Grupo"/>
              <p:cNvGrpSpPr/>
              <p:nvPr/>
            </p:nvGrpSpPr>
            <p:grpSpPr>
              <a:xfrm>
                <a:off x="1880027" y="4710335"/>
                <a:ext cx="1592231" cy="940367"/>
                <a:chOff x="2123728" y="2672811"/>
                <a:chExt cx="1592231" cy="940367"/>
              </a:xfrm>
            </p:grpSpPr>
            <mc:AlternateContent xmlns:mc="http://schemas.openxmlformats.org/markup-compatibility/2006" xmlns:a14="http://schemas.microsoft.com/office/drawing/2010/main">
              <mc:Choice Requires="a14">
                <p:sp>
                  <p:nvSpPr>
                    <p:cNvPr id="36" name="35 CuadroTexto"/>
                    <p:cNvSpPr txBox="1"/>
                    <p:nvPr/>
                  </p:nvSpPr>
                  <p:spPr>
                    <a:xfrm>
                      <a:off x="2123728" y="3151513"/>
                      <a:ext cx="1592231"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a:rPr>
                              <m:t>𝑌</m:t>
                            </m:r>
                            <m:r>
                              <a:rPr lang="es-ES" sz="2400" b="0" i="1" smtClean="0">
                                <a:latin typeface="Cambria Math"/>
                              </a:rPr>
                              <m:t>=</m:t>
                            </m:r>
                            <m:r>
                              <a:rPr lang="es-ES" sz="2400" b="0" i="1" smtClean="0">
                                <a:latin typeface="Cambria Math"/>
                              </a:rPr>
                              <m:t>𝑋</m:t>
                            </m:r>
                            <m:r>
                              <a:rPr lang="es-ES" sz="2400" b="0" i="1" smtClean="0">
                                <a:latin typeface="Cambria Math"/>
                              </a:rPr>
                              <m:t>     </m:t>
                            </m:r>
                            <m:r>
                              <a:rPr lang="es-ES" sz="2400" b="0" i="1" smtClean="0">
                                <a:latin typeface="Cambria Math"/>
                              </a:rPr>
                              <m:t>𝑉</m:t>
                            </m:r>
                          </m:oMath>
                        </m:oMathPara>
                      </a14:m>
                      <a:endParaRPr lang="en-GB" sz="2400" dirty="0"/>
                    </a:p>
                  </p:txBody>
                </p:sp>
              </mc:Choice>
              <mc:Fallback xmlns="">
                <p:sp>
                  <p:nvSpPr>
                    <p:cNvPr id="36" name="35 CuadroTexto"/>
                    <p:cNvSpPr txBox="1">
                      <a:spLocks noRot="1" noChangeAspect="1" noMove="1" noResize="1" noEditPoints="1" noAdjustHandles="1" noChangeArrowheads="1" noChangeShapeType="1" noTextEdit="1"/>
                    </p:cNvSpPr>
                    <p:nvPr/>
                  </p:nvSpPr>
                  <p:spPr>
                    <a:xfrm>
                      <a:off x="2123728" y="3151513"/>
                      <a:ext cx="1592231" cy="461665"/>
                    </a:xfrm>
                    <a:prstGeom prst="rect">
                      <a:avLst/>
                    </a:prstGeom>
                    <a:blipFill rotWithShape="1">
                      <a:blip r:embed="rId5" cstate="print"/>
                      <a:stretch>
                        <a:fillRect/>
                      </a:stretch>
                    </a:blipFill>
                    <a:ln>
                      <a:noFill/>
                    </a:ln>
                  </p:spPr>
                  <p:txBody>
                    <a:bodyPr/>
                    <a:lstStyle/>
                    <a:p>
                      <a:r>
                        <a:rPr lang="en-GB">
                          <a:noFill/>
                        </a:rPr>
                        <a:t> </a:t>
                      </a:r>
                    </a:p>
                  </p:txBody>
                </p:sp>
              </mc:Fallback>
            </mc:AlternateContent>
            <p:sp>
              <p:nvSpPr>
                <p:cNvPr id="37" name="36 Rectángulo"/>
                <p:cNvSpPr/>
                <p:nvPr/>
              </p:nvSpPr>
              <p:spPr>
                <a:xfrm>
                  <a:off x="2419014" y="2672811"/>
                  <a:ext cx="1151534" cy="461665"/>
                </a:xfrm>
                <a:prstGeom prst="rect">
                  <a:avLst/>
                </a:prstGeom>
              </p:spPr>
              <p:txBody>
                <a:bodyPr wrap="none">
                  <a:spAutoFit/>
                </a:bodyPr>
                <a:lstStyle/>
                <a:p>
                  <a:r>
                    <a:rPr lang="es-ES" sz="2400" dirty="0">
                      <a:solidFill>
                        <a:srgbClr val="960000"/>
                      </a:solidFill>
                    </a:rPr>
                    <a:t>GW</a:t>
                  </a:r>
                  <a:r>
                    <a:rPr lang="es-ES" sz="2400" dirty="0" smtClean="0"/>
                    <a:t>PCA</a:t>
                  </a:r>
                  <a:endParaRPr lang="en-GB" sz="2400" dirty="0"/>
                </a:p>
              </p:txBody>
            </p:sp>
          </p:grpSp>
        </p:grpSp>
      </p:grpSp>
      <mc:AlternateContent xmlns:mc="http://schemas.openxmlformats.org/markup-compatibility/2006" xmlns:a14="http://schemas.microsoft.com/office/drawing/2010/main">
        <mc:Choice Requires="a14">
          <p:sp>
            <p:nvSpPr>
              <p:cNvPr id="27" name="26 CuadroTexto"/>
              <p:cNvSpPr txBox="1"/>
              <p:nvPr/>
            </p:nvSpPr>
            <p:spPr>
              <a:xfrm>
                <a:off x="6957806" y="2895327"/>
                <a:ext cx="42250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rgbClr val="960000"/>
                          </a:solidFill>
                          <a:latin typeface="Cambria Math"/>
                        </a:rPr>
                        <m:t>𝑊</m:t>
                      </m:r>
                    </m:oMath>
                  </m:oMathPara>
                </a14:m>
                <a:endParaRPr lang="en-GB" sz="2400" dirty="0">
                  <a:solidFill>
                    <a:srgbClr val="960000"/>
                  </a:solidFill>
                </a:endParaRPr>
              </a:p>
            </p:txBody>
          </p:sp>
        </mc:Choice>
        <mc:Fallback xmlns="">
          <p:sp>
            <p:nvSpPr>
              <p:cNvPr id="27" name="26 CuadroTexto"/>
              <p:cNvSpPr txBox="1">
                <a:spLocks noRot="1" noChangeAspect="1" noMove="1" noResize="1" noEditPoints="1" noAdjustHandles="1" noChangeArrowheads="1" noChangeShapeType="1" noTextEdit="1"/>
              </p:cNvSpPr>
              <p:nvPr/>
            </p:nvSpPr>
            <p:spPr>
              <a:xfrm>
                <a:off x="6957806" y="2895327"/>
                <a:ext cx="422506" cy="461665"/>
              </a:xfrm>
              <a:prstGeom prst="rect">
                <a:avLst/>
              </a:prstGeom>
              <a:blipFill rotWithShape="1">
                <a:blip r:embed="rId6" cstate="print"/>
                <a:stretch>
                  <a:fillRect l="-2857" r="-1428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37 CuadroTexto"/>
              <p:cNvSpPr txBox="1"/>
              <p:nvPr/>
            </p:nvSpPr>
            <p:spPr>
              <a:xfrm>
                <a:off x="4579314" y="3474404"/>
                <a:ext cx="3700347" cy="738664"/>
              </a:xfrm>
              <a:prstGeom prst="rect">
                <a:avLst/>
              </a:prstGeom>
              <a:noFill/>
            </p:spPr>
            <p:txBody>
              <a:bodyPr wrap="square" rtlCol="0">
                <a:spAutoFit/>
              </a:bodyPr>
              <a:lstStyle/>
              <a:p>
                <a:pPr algn="ctr"/>
                <a:r>
                  <a:rPr lang="es-ES" sz="1400" dirty="0" smtClean="0"/>
                  <a:t>Donde</a:t>
                </a:r>
                <a:r>
                  <a:rPr lang="es-ES" sz="1400" dirty="0"/>
                  <a:t>:</a:t>
                </a:r>
              </a:p>
              <a:p>
                <a:pPr algn="ctr"/>
                <a14:m>
                  <m:oMath xmlns:m="http://schemas.openxmlformats.org/officeDocument/2006/math">
                    <m:r>
                      <a:rPr lang="es-ES" sz="1400" i="1">
                        <a:latin typeface="Cambria Math"/>
                        <a:ea typeface="Cambria Math"/>
                      </a:rPr>
                      <m:t>𝑊</m:t>
                    </m:r>
                    <m:d>
                      <m:dPr>
                        <m:ctrlPr>
                          <a:rPr lang="es-ES" sz="1400" i="1">
                            <a:latin typeface="Cambria Math"/>
                            <a:ea typeface="Cambria Math"/>
                          </a:rPr>
                        </m:ctrlPr>
                      </m:dPr>
                      <m:e>
                        <m:sSub>
                          <m:sSubPr>
                            <m:ctrlPr>
                              <a:rPr lang="es-ES" sz="1400" i="1">
                                <a:latin typeface="Cambria Math"/>
                                <a:ea typeface="Cambria Math"/>
                              </a:rPr>
                            </m:ctrlPr>
                          </m:sSubPr>
                          <m:e>
                            <m:r>
                              <a:rPr lang="es-ES" sz="1400" b="0" i="1" smtClean="0">
                                <a:latin typeface="Cambria Math"/>
                                <a:ea typeface="Cambria Math"/>
                              </a:rPr>
                              <m:t>𝑢</m:t>
                            </m:r>
                          </m:e>
                          <m:sub>
                            <m:r>
                              <a:rPr lang="es-ES" sz="1400" i="1">
                                <a:latin typeface="Cambria Math"/>
                                <a:ea typeface="Cambria Math"/>
                              </a:rPr>
                              <m:t>𝑖</m:t>
                            </m:r>
                          </m:sub>
                        </m:sSub>
                        <m:r>
                          <a:rPr lang="es-ES" sz="1400" i="1">
                            <a:latin typeface="Cambria Math"/>
                            <a:ea typeface="Cambria Math"/>
                          </a:rPr>
                          <m:t>,</m:t>
                        </m:r>
                        <m:sSub>
                          <m:sSubPr>
                            <m:ctrlPr>
                              <a:rPr lang="es-ES" sz="1400" i="1">
                                <a:latin typeface="Cambria Math"/>
                                <a:ea typeface="Cambria Math"/>
                              </a:rPr>
                            </m:ctrlPr>
                          </m:sSubPr>
                          <m:e>
                            <m:r>
                              <a:rPr lang="es-ES" sz="1400" b="0" i="1" smtClean="0">
                                <a:latin typeface="Cambria Math"/>
                                <a:ea typeface="Cambria Math"/>
                              </a:rPr>
                              <m:t>𝑣</m:t>
                            </m:r>
                          </m:e>
                          <m:sub>
                            <m:r>
                              <a:rPr lang="es-ES" sz="1400" i="1">
                                <a:latin typeface="Cambria Math"/>
                                <a:ea typeface="Cambria Math"/>
                              </a:rPr>
                              <m:t>𝑖</m:t>
                            </m:r>
                          </m:sub>
                        </m:sSub>
                      </m:e>
                    </m:d>
                  </m:oMath>
                </a14:m>
                <a:r>
                  <a:rPr lang="es-ES" sz="1400" dirty="0"/>
                  <a:t> es la matriz diagonal con los pesos </a:t>
                </a:r>
                <a:r>
                  <a:rPr lang="es-ES" sz="1400" dirty="0" smtClean="0"/>
                  <a:t>geográficos</a:t>
                </a:r>
                <a:endParaRPr lang="es-ES" sz="14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4579314" y="3474404"/>
                <a:ext cx="3700347" cy="738664"/>
              </a:xfrm>
              <a:prstGeom prst="rect">
                <a:avLst/>
              </a:prstGeom>
              <a:blipFill rotWithShape="1">
                <a:blip r:embed="rId7" cstate="print"/>
                <a:stretch>
                  <a:fillRect t="-826" b="-7438"/>
                </a:stretch>
              </a:blipFill>
            </p:spPr>
            <p:txBody>
              <a:bodyPr/>
              <a:lstStyle/>
              <a:p>
                <a:r>
                  <a:rPr lang="en-GB">
                    <a:noFill/>
                  </a:rPr>
                  <a:t> </a:t>
                </a:r>
              </a:p>
            </p:txBody>
          </p:sp>
        </mc:Fallback>
      </mc:AlternateContent>
      <p:grpSp>
        <p:nvGrpSpPr>
          <p:cNvPr id="8" name="7 Grupo"/>
          <p:cNvGrpSpPr/>
          <p:nvPr/>
        </p:nvGrpSpPr>
        <p:grpSpPr>
          <a:xfrm>
            <a:off x="2987824" y="4653136"/>
            <a:ext cx="3845285" cy="1809993"/>
            <a:chOff x="4316051" y="2203618"/>
            <a:chExt cx="3845285" cy="1809993"/>
          </a:xfrm>
        </p:grpSpPr>
        <p:sp>
          <p:nvSpPr>
            <p:cNvPr id="40" name="39 Rectángulo"/>
            <p:cNvSpPr/>
            <p:nvPr/>
          </p:nvSpPr>
          <p:spPr>
            <a:xfrm>
              <a:off x="4316051" y="2985913"/>
              <a:ext cx="338554" cy="461665"/>
            </a:xfrm>
            <a:prstGeom prst="rect">
              <a:avLst/>
            </a:prstGeom>
          </p:spPr>
          <p:txBody>
            <a:bodyPr wrap="none">
              <a:spAutoFit/>
            </a:bodyPr>
            <a:lstStyle/>
            <a:p>
              <a:r>
                <a:rPr lang="es-ES" sz="2400" b="1" dirty="0" smtClean="0"/>
                <a:t>=</a:t>
              </a:r>
              <a:endParaRPr lang="en-GB" sz="2400" b="1" dirty="0"/>
            </a:p>
          </p:txBody>
        </p:sp>
        <p:grpSp>
          <p:nvGrpSpPr>
            <p:cNvPr id="5" name="4 Grupo"/>
            <p:cNvGrpSpPr/>
            <p:nvPr/>
          </p:nvGrpSpPr>
          <p:grpSpPr>
            <a:xfrm>
              <a:off x="4560607" y="2203618"/>
              <a:ext cx="3600729" cy="1809993"/>
              <a:chOff x="3275856" y="2204864"/>
              <a:chExt cx="3600729" cy="1809993"/>
            </a:xfrm>
          </p:grpSpPr>
          <mc:AlternateContent xmlns:mc="http://schemas.openxmlformats.org/markup-compatibility/2006" xmlns:a14="http://schemas.microsoft.com/office/drawing/2010/main">
            <mc:Choice Requires="a14">
              <p:sp>
                <p:nvSpPr>
                  <p:cNvPr id="42" name="41 CuadroTexto"/>
                  <p:cNvSpPr txBox="1"/>
                  <p:nvPr/>
                </p:nvSpPr>
                <p:spPr>
                  <a:xfrm>
                    <a:off x="3568933" y="2204864"/>
                    <a:ext cx="2796856" cy="49770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a:rPr>
                              </m:ctrlPr>
                            </m:sSubPr>
                            <m:e>
                              <m:r>
                                <a:rPr lang="es-ES" sz="2400" b="0" i="1" smtClean="0">
                                  <a:latin typeface="Cambria Math"/>
                                </a:rPr>
                                <m:t>𝑌</m:t>
                              </m:r>
                            </m:e>
                            <m:sub>
                              <m:r>
                                <a:rPr lang="es-ES" sz="2400" b="0" i="1" smtClean="0">
                                  <a:latin typeface="Cambria Math"/>
                                </a:rPr>
                                <m:t>(</m:t>
                              </m:r>
                              <m:sSub>
                                <m:sSubPr>
                                  <m:ctrlPr>
                                    <a:rPr lang="es-ES" sz="2400" b="0" i="1" smtClean="0">
                                      <a:latin typeface="Cambria Math"/>
                                    </a:rPr>
                                  </m:ctrlPr>
                                </m:sSubPr>
                                <m:e>
                                  <m:r>
                                    <a:rPr lang="es-ES" sz="2400" b="0" i="1" smtClean="0">
                                      <a:latin typeface="Cambria Math"/>
                                    </a:rPr>
                                    <m:t>𝑢</m:t>
                                  </m:r>
                                </m:e>
                                <m:sub>
                                  <m:r>
                                    <a:rPr lang="es-ES" sz="2400" b="0" i="1" smtClean="0">
                                      <a:latin typeface="Cambria Math"/>
                                    </a:rPr>
                                    <m:t>𝑖</m:t>
                                  </m:r>
                                </m:sub>
                              </m:sSub>
                              <m:r>
                                <a:rPr lang="es-ES" sz="2400" b="0" i="1" smtClean="0">
                                  <a:latin typeface="Cambria Math"/>
                                </a:rPr>
                                <m:t>,</m:t>
                              </m:r>
                              <m:sSub>
                                <m:sSubPr>
                                  <m:ctrlPr>
                                    <a:rPr lang="es-ES" sz="2400" b="0" i="1" smtClean="0">
                                      <a:latin typeface="Cambria Math"/>
                                    </a:rPr>
                                  </m:ctrlPr>
                                </m:sSubPr>
                                <m:e>
                                  <m:r>
                                    <a:rPr lang="es-ES" sz="2400" b="0" i="1" smtClean="0">
                                      <a:latin typeface="Cambria Math"/>
                                    </a:rPr>
                                    <m:t>𝑣</m:t>
                                  </m:r>
                                </m:e>
                                <m:sub>
                                  <m:r>
                                    <a:rPr lang="es-ES" sz="2400" b="0" i="1" smtClean="0">
                                      <a:latin typeface="Cambria Math"/>
                                    </a:rPr>
                                    <m:t>𝑖</m:t>
                                  </m:r>
                                </m:sub>
                              </m:sSub>
                              <m:r>
                                <a:rPr lang="es-ES" sz="2400" b="0" i="1" smtClean="0">
                                  <a:latin typeface="Cambria Math"/>
                                </a:rPr>
                                <m:t>)</m:t>
                              </m:r>
                            </m:sub>
                          </m:sSub>
                          <m:r>
                            <a:rPr lang="es-ES" sz="2400" b="0" i="1" smtClean="0">
                              <a:latin typeface="Cambria Math"/>
                            </a:rPr>
                            <m:t>=</m:t>
                          </m:r>
                          <m:r>
                            <a:rPr lang="es-ES" sz="2400" b="0" i="1" smtClean="0">
                              <a:latin typeface="Cambria Math"/>
                            </a:rPr>
                            <m:t>𝑋</m:t>
                          </m:r>
                          <m:sSub>
                            <m:sSubPr>
                              <m:ctrlPr>
                                <a:rPr lang="es-ES" sz="2400" b="0" i="1" smtClean="0">
                                  <a:solidFill>
                                    <a:srgbClr val="960000"/>
                                  </a:solidFill>
                                  <a:latin typeface="Cambria Math"/>
                                </a:rPr>
                              </m:ctrlPr>
                            </m:sSubPr>
                            <m:e>
                              <m:r>
                                <a:rPr lang="es-ES" sz="2400" b="0" i="1" smtClean="0">
                                  <a:solidFill>
                                    <a:srgbClr val="960000"/>
                                  </a:solidFill>
                                  <a:latin typeface="Cambria Math"/>
                                </a:rPr>
                                <m:t>𝑊</m:t>
                              </m:r>
                            </m:e>
                            <m:sub>
                              <m:r>
                                <a:rPr lang="es-ES" sz="2400" b="0" i="1" smtClean="0">
                                  <a:solidFill>
                                    <a:srgbClr val="960000"/>
                                  </a:solidFill>
                                  <a:latin typeface="Cambria Math"/>
                                </a:rPr>
                                <m:t>(</m:t>
                              </m:r>
                              <m:sSub>
                                <m:sSubPr>
                                  <m:ctrlPr>
                                    <a:rPr lang="es-ES" sz="2400" b="0" i="1" smtClean="0">
                                      <a:solidFill>
                                        <a:srgbClr val="960000"/>
                                      </a:solidFill>
                                      <a:latin typeface="Cambria Math"/>
                                    </a:rPr>
                                  </m:ctrlPr>
                                </m:sSubPr>
                                <m:e>
                                  <m:r>
                                    <a:rPr lang="es-ES" sz="2400" b="0" i="1" smtClean="0">
                                      <a:solidFill>
                                        <a:srgbClr val="960000"/>
                                      </a:solidFill>
                                      <a:latin typeface="Cambria Math"/>
                                    </a:rPr>
                                    <m:t>𝑢</m:t>
                                  </m:r>
                                </m:e>
                                <m:sub>
                                  <m:r>
                                    <a:rPr lang="es-ES" sz="2400" b="0" i="1" smtClean="0">
                                      <a:solidFill>
                                        <a:srgbClr val="960000"/>
                                      </a:solidFill>
                                      <a:latin typeface="Cambria Math"/>
                                    </a:rPr>
                                    <m:t>𝑖</m:t>
                                  </m:r>
                                </m:sub>
                              </m:sSub>
                              <m:r>
                                <a:rPr lang="es-ES" sz="2400" b="0" i="1" smtClean="0">
                                  <a:solidFill>
                                    <a:srgbClr val="960000"/>
                                  </a:solidFill>
                                  <a:latin typeface="Cambria Math"/>
                                </a:rPr>
                                <m:t>,</m:t>
                              </m:r>
                              <m:sSub>
                                <m:sSubPr>
                                  <m:ctrlPr>
                                    <a:rPr lang="es-ES" sz="2400" b="0" i="1" smtClean="0">
                                      <a:solidFill>
                                        <a:srgbClr val="960000"/>
                                      </a:solidFill>
                                      <a:latin typeface="Cambria Math"/>
                                    </a:rPr>
                                  </m:ctrlPr>
                                </m:sSubPr>
                                <m:e>
                                  <m:r>
                                    <a:rPr lang="es-ES" sz="2400" b="0" i="1" smtClean="0">
                                      <a:solidFill>
                                        <a:srgbClr val="960000"/>
                                      </a:solidFill>
                                      <a:latin typeface="Cambria Math"/>
                                    </a:rPr>
                                    <m:t>𝑣</m:t>
                                  </m:r>
                                </m:e>
                                <m:sub>
                                  <m:r>
                                    <a:rPr lang="es-ES" sz="2400" b="0" i="1" smtClean="0">
                                      <a:solidFill>
                                        <a:srgbClr val="960000"/>
                                      </a:solidFill>
                                      <a:latin typeface="Cambria Math"/>
                                    </a:rPr>
                                    <m:t>𝑖</m:t>
                                  </m:r>
                                </m:sub>
                              </m:sSub>
                              <m:r>
                                <a:rPr lang="es-ES" sz="2400" b="0" i="1" smtClean="0">
                                  <a:solidFill>
                                    <a:srgbClr val="960000"/>
                                  </a:solidFill>
                                  <a:latin typeface="Cambria Math"/>
                                </a:rPr>
                                <m:t>)</m:t>
                              </m:r>
                            </m:sub>
                          </m:sSub>
                          <m:r>
                            <a:rPr lang="es-ES" sz="2400" b="0" i="1" smtClean="0">
                              <a:latin typeface="Cambria Math"/>
                            </a:rPr>
                            <m:t>𝑉</m:t>
                          </m:r>
                        </m:oMath>
                      </m:oMathPara>
                    </a14:m>
                    <a:endParaRPr lang="en-GB" sz="2400" dirty="0"/>
                  </a:p>
                </p:txBody>
              </p:sp>
            </mc:Choice>
            <mc:Fallback xmlns="">
              <p:sp>
                <p:nvSpPr>
                  <p:cNvPr id="42" name="41 CuadroTexto"/>
                  <p:cNvSpPr txBox="1">
                    <a:spLocks noRot="1" noChangeAspect="1" noMove="1" noResize="1" noEditPoints="1" noAdjustHandles="1" noChangeArrowheads="1" noChangeShapeType="1" noTextEdit="1"/>
                  </p:cNvSpPr>
                  <p:nvPr/>
                </p:nvSpPr>
                <p:spPr>
                  <a:xfrm>
                    <a:off x="3568933" y="2204864"/>
                    <a:ext cx="2796856" cy="497700"/>
                  </a:xfrm>
                  <a:prstGeom prst="rect">
                    <a:avLst/>
                  </a:prstGeom>
                  <a:blipFill rotWithShape="1">
                    <a:blip r:embed="rId8" cstate="print"/>
                    <a:stretch>
                      <a:fillRect b="-1097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3275856" y="2852936"/>
                    <a:ext cx="3600729" cy="1161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tx1"/>
                                  </a:solidFill>
                                  <a:latin typeface="Cambria Math"/>
                                </a:rPr>
                              </m:ctrlPr>
                            </m:sSubPr>
                            <m:e>
                              <m:r>
                                <a:rPr lang="es-ES" i="1">
                                  <a:solidFill>
                                    <a:schemeClr val="tx1"/>
                                  </a:solidFill>
                                  <a:latin typeface="Cambria Math"/>
                                </a:rPr>
                                <m:t>𝑊</m:t>
                              </m:r>
                            </m:e>
                            <m:sub>
                              <m:r>
                                <a:rPr lang="es-ES" i="1">
                                  <a:solidFill>
                                    <a:schemeClr val="tx1"/>
                                  </a:solidFill>
                                  <a:latin typeface="Cambria Math"/>
                                </a:rPr>
                                <m:t>(</m:t>
                              </m:r>
                              <m:sSub>
                                <m:sSubPr>
                                  <m:ctrlPr>
                                    <a:rPr lang="es-ES" i="1">
                                      <a:solidFill>
                                        <a:schemeClr val="tx1"/>
                                      </a:solidFill>
                                      <a:latin typeface="Cambria Math"/>
                                    </a:rPr>
                                  </m:ctrlPr>
                                </m:sSubPr>
                                <m:e>
                                  <m:r>
                                    <a:rPr lang="es-ES" b="0" i="1" smtClean="0">
                                      <a:solidFill>
                                        <a:schemeClr val="tx1"/>
                                      </a:solidFill>
                                      <a:latin typeface="Cambria Math"/>
                                    </a:rPr>
                                    <m:t>𝑢</m:t>
                                  </m:r>
                                </m:e>
                                <m:sub>
                                  <m:r>
                                    <a:rPr lang="es-ES" i="1">
                                      <a:solidFill>
                                        <a:schemeClr val="tx1"/>
                                      </a:solidFill>
                                      <a:latin typeface="Cambria Math"/>
                                    </a:rPr>
                                    <m:t>𝑖</m:t>
                                  </m:r>
                                </m:sub>
                              </m:sSub>
                              <m:r>
                                <a:rPr lang="es-ES" i="1">
                                  <a:solidFill>
                                    <a:schemeClr val="tx1"/>
                                  </a:solidFill>
                                  <a:latin typeface="Cambria Math"/>
                                </a:rPr>
                                <m:t>,</m:t>
                              </m:r>
                              <m:sSub>
                                <m:sSubPr>
                                  <m:ctrlPr>
                                    <a:rPr lang="es-ES" i="1">
                                      <a:solidFill>
                                        <a:schemeClr val="tx1"/>
                                      </a:solidFill>
                                      <a:latin typeface="Cambria Math"/>
                                    </a:rPr>
                                  </m:ctrlPr>
                                </m:sSubPr>
                                <m:e>
                                  <m:r>
                                    <a:rPr lang="es-ES" b="0" i="1" smtClean="0">
                                      <a:solidFill>
                                        <a:schemeClr val="tx1"/>
                                      </a:solidFill>
                                      <a:latin typeface="Cambria Math"/>
                                    </a:rPr>
                                    <m:t>𝑣</m:t>
                                  </m:r>
                                </m:e>
                                <m:sub>
                                  <m:r>
                                    <a:rPr lang="es-ES" i="1">
                                      <a:solidFill>
                                        <a:schemeClr val="tx1"/>
                                      </a:solidFill>
                                      <a:latin typeface="Cambria Math"/>
                                    </a:rPr>
                                    <m:t>𝑖</m:t>
                                  </m:r>
                                </m:sub>
                              </m:sSub>
                              <m:r>
                                <a:rPr lang="es-ES" i="1">
                                  <a:solidFill>
                                    <a:schemeClr val="tx1"/>
                                  </a:solidFill>
                                  <a:latin typeface="Cambria Math"/>
                                </a:rPr>
                                <m:t>)</m:t>
                              </m:r>
                            </m:sub>
                          </m:sSub>
                          <m:r>
                            <a:rPr lang="es-ES" b="0" i="1" smtClean="0">
                              <a:solidFill>
                                <a:schemeClr val="tx1"/>
                              </a:solidFill>
                              <a:latin typeface="Cambria Math"/>
                            </a:rPr>
                            <m:t>=</m:t>
                          </m:r>
                          <m:d>
                            <m:dPr>
                              <m:ctrlPr>
                                <a:rPr lang="es-ES" b="0" i="1" smtClean="0">
                                  <a:solidFill>
                                    <a:schemeClr val="tx1"/>
                                  </a:solidFill>
                                  <a:latin typeface="Cambria Math"/>
                                </a:rPr>
                              </m:ctrlPr>
                            </m:dPr>
                            <m:e>
                              <m:m>
                                <m:mPr>
                                  <m:mcs>
                                    <m:mc>
                                      <m:mcPr>
                                        <m:count m:val="3"/>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0</m:t>
                                    </m:r>
                                  </m:e>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12</m:t>
                                        </m:r>
                                      </m:sub>
                                    </m:sSub>
                                  </m:e>
                                  <m:e>
                                    <m:m>
                                      <m:mPr>
                                        <m:mcs>
                                          <m:mc>
                                            <m:mcPr>
                                              <m:count m:val="2"/>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m:t>
                                          </m:r>
                                        </m:e>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1</m:t>
                                              </m:r>
                                              <m:r>
                                                <a:rPr lang="es-ES" b="0" i="1" smtClean="0">
                                                  <a:solidFill>
                                                    <a:schemeClr val="tx1"/>
                                                  </a:solidFill>
                                                  <a:latin typeface="Cambria Math"/>
                                                </a:rPr>
                                                <m:t>𝐽</m:t>
                                              </m:r>
                                            </m:sub>
                                          </m:sSub>
                                        </m:e>
                                      </m:mr>
                                    </m:m>
                                  </m:e>
                                </m:mr>
                                <m:mr>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21</m:t>
                                        </m:r>
                                      </m:sub>
                                    </m:sSub>
                                  </m:e>
                                  <m:e>
                                    <m:r>
                                      <a:rPr lang="es-ES" b="0" i="1" smtClean="0">
                                        <a:solidFill>
                                          <a:schemeClr val="tx1"/>
                                        </a:solidFill>
                                        <a:latin typeface="Cambria Math"/>
                                      </a:rPr>
                                      <m:t>0</m:t>
                                    </m:r>
                                  </m:e>
                                  <m:e>
                                    <m:m>
                                      <m:mPr>
                                        <m:mcs>
                                          <m:mc>
                                            <m:mcPr>
                                              <m:count m:val="2"/>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m:t>
                                          </m:r>
                                        </m:e>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2</m:t>
                                              </m:r>
                                              <m:r>
                                                <a:rPr lang="es-ES" b="0" i="1" smtClean="0">
                                                  <a:solidFill>
                                                    <a:schemeClr val="tx1"/>
                                                  </a:solidFill>
                                                  <a:latin typeface="Cambria Math"/>
                                                </a:rPr>
                                                <m:t>𝐽</m:t>
                                              </m:r>
                                            </m:sub>
                                          </m:sSub>
                                        </m:e>
                                      </m:mr>
                                    </m:m>
                                  </m:e>
                                </m:mr>
                                <m:mr>
                                  <m:e>
                                    <m:m>
                                      <m:mPr>
                                        <m:mcs>
                                          <m:mc>
                                            <m:mcPr>
                                              <m:count m:val="1"/>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m:t>
                                          </m:r>
                                        </m:e>
                                      </m:mr>
                                      <m:mr>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𝐼</m:t>
                                              </m:r>
                                              <m:r>
                                                <a:rPr lang="es-ES" b="0" i="1" smtClean="0">
                                                  <a:solidFill>
                                                    <a:schemeClr val="tx1"/>
                                                  </a:solidFill>
                                                  <a:latin typeface="Cambria Math"/>
                                                </a:rPr>
                                                <m:t>1</m:t>
                                              </m:r>
                                            </m:sub>
                                          </m:sSub>
                                        </m:e>
                                      </m:mr>
                                    </m:m>
                                  </m:e>
                                  <m:e>
                                    <m:m>
                                      <m:mPr>
                                        <m:mcs>
                                          <m:mc>
                                            <m:mcPr>
                                              <m:count m:val="1"/>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m:t>
                                          </m:r>
                                        </m:e>
                                      </m:mr>
                                      <m:mr>
                                        <m:e>
                                          <m:sSub>
                                            <m:sSubPr>
                                              <m:ctrlPr>
                                                <a:rPr lang="es-ES" b="0" i="1" smtClean="0">
                                                  <a:solidFill>
                                                    <a:schemeClr val="tx1"/>
                                                  </a:solidFill>
                                                  <a:latin typeface="Cambria Math"/>
                                                </a:rPr>
                                              </m:ctrlPr>
                                            </m:sSubPr>
                                            <m:e>
                                              <m:r>
                                                <a:rPr lang="es-ES" b="0" i="1" smtClean="0">
                                                  <a:solidFill>
                                                    <a:schemeClr val="tx1"/>
                                                  </a:solidFill>
                                                  <a:latin typeface="Cambria Math"/>
                                                </a:rPr>
                                                <m:t>𝑤</m:t>
                                              </m:r>
                                            </m:e>
                                            <m:sub>
                                              <m:r>
                                                <a:rPr lang="es-ES" b="0" i="1" smtClean="0">
                                                  <a:solidFill>
                                                    <a:schemeClr val="tx1"/>
                                                  </a:solidFill>
                                                  <a:latin typeface="Cambria Math"/>
                                                </a:rPr>
                                                <m:t>𝐼</m:t>
                                              </m:r>
                                              <m:r>
                                                <a:rPr lang="es-ES" b="0" i="1" smtClean="0">
                                                  <a:solidFill>
                                                    <a:schemeClr val="tx1"/>
                                                  </a:solidFill>
                                                  <a:latin typeface="Cambria Math"/>
                                                </a:rPr>
                                                <m:t>2</m:t>
                                              </m:r>
                                            </m:sub>
                                          </m:sSub>
                                        </m:e>
                                      </m:mr>
                                    </m:m>
                                  </m:e>
                                  <m:e>
                                    <m:m>
                                      <m:mPr>
                                        <m:mcs>
                                          <m:mc>
                                            <m:mcPr>
                                              <m:count m:val="2"/>
                                              <m:mcJc m:val="center"/>
                                            </m:mcPr>
                                          </m:mc>
                                        </m:mcs>
                                        <m:ctrlPr>
                                          <a:rPr lang="es-ES" b="0" i="1" smtClean="0">
                                            <a:solidFill>
                                              <a:schemeClr val="tx1"/>
                                            </a:solidFill>
                                            <a:latin typeface="Cambria Math"/>
                                          </a:rPr>
                                        </m:ctrlPr>
                                      </m:mPr>
                                      <m:mr>
                                        <m:e>
                                          <m:m>
                                            <m:mPr>
                                              <m:mcs>
                                                <m:mc>
                                                  <m:mcPr>
                                                    <m:count m:val="1"/>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0</m:t>
                                                </m:r>
                                              </m:e>
                                            </m:mr>
                                            <m:mr>
                                              <m:e>
                                                <m:r>
                                                  <a:rPr lang="es-ES" b="0" i="1" smtClean="0">
                                                    <a:solidFill>
                                                      <a:schemeClr val="tx1"/>
                                                    </a:solidFill>
                                                    <a:latin typeface="Cambria Math"/>
                                                  </a:rPr>
                                                  <m:t>…</m:t>
                                                </m:r>
                                              </m:e>
                                            </m:mr>
                                          </m:m>
                                        </m:e>
                                        <m:e>
                                          <m:m>
                                            <m:mPr>
                                              <m:mcs>
                                                <m:mc>
                                                  <m:mcPr>
                                                    <m:count m:val="1"/>
                                                    <m:mcJc m:val="center"/>
                                                  </m:mcPr>
                                                </m:mc>
                                              </m:mcs>
                                              <m:ctrlPr>
                                                <a:rPr lang="es-ES" b="0" i="1" smtClean="0">
                                                  <a:solidFill>
                                                    <a:schemeClr val="tx1"/>
                                                  </a:solidFill>
                                                  <a:latin typeface="Cambria Math"/>
                                                </a:rPr>
                                              </m:ctrlPr>
                                            </m:mPr>
                                            <m:mr>
                                              <m:e>
                                                <m:r>
                                                  <m:rPr>
                                                    <m:brk m:alnAt="7"/>
                                                  </m:rPr>
                                                  <a:rPr lang="es-ES" b="0" i="1" smtClean="0">
                                                    <a:solidFill>
                                                      <a:schemeClr val="tx1"/>
                                                    </a:solidFill>
                                                    <a:latin typeface="Cambria Math"/>
                                                  </a:rPr>
                                                  <m:t>⋮</m:t>
                                                </m:r>
                                              </m:e>
                                            </m:mr>
                                            <m:mr>
                                              <m:e>
                                                <m:r>
                                                  <a:rPr lang="es-ES" b="0" i="1" smtClean="0">
                                                    <a:solidFill>
                                                      <a:schemeClr val="tx1"/>
                                                    </a:solidFill>
                                                    <a:latin typeface="Cambria Math"/>
                                                  </a:rPr>
                                                  <m:t>0</m:t>
                                                </m:r>
                                              </m:e>
                                            </m:mr>
                                          </m:m>
                                        </m:e>
                                      </m:mr>
                                    </m:m>
                                  </m:e>
                                </m:mr>
                              </m:m>
                            </m:e>
                          </m:d>
                        </m:oMath>
                      </m:oMathPara>
                    </a14:m>
                    <a:endParaRPr lang="en-GB" dirty="0"/>
                  </a:p>
                </p:txBody>
              </p:sp>
            </mc:Choice>
            <mc:Fallback xmlns="">
              <p:sp>
                <p:nvSpPr>
                  <p:cNvPr id="3" name="2 CuadroTexto"/>
                  <p:cNvSpPr txBox="1">
                    <a:spLocks noRot="1" noChangeAspect="1" noMove="1" noResize="1" noEditPoints="1" noAdjustHandles="1" noChangeArrowheads="1" noChangeShapeType="1" noTextEdit="1"/>
                  </p:cNvSpPr>
                  <p:nvPr/>
                </p:nvSpPr>
                <p:spPr>
                  <a:xfrm>
                    <a:off x="3275856" y="2852936"/>
                    <a:ext cx="3600729" cy="1161921"/>
                  </a:xfrm>
                  <a:prstGeom prst="rect">
                    <a:avLst/>
                  </a:prstGeom>
                  <a:blipFill rotWithShape="1">
                    <a:blip r:embed="rId9" cstate="print"/>
                    <a:stretch>
                      <a:fillRect/>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271114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arn(inVertical)">
                                      <p:cBhvr>
                                        <p:cTn id="19" dur="500"/>
                                        <p:tgtEl>
                                          <p:spTgt spid="38"/>
                                        </p:tgtEl>
                                      </p:cBhvr>
                                    </p:animEffect>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14 Rectángulo"/>
          <p:cNvSpPr/>
          <p:nvPr/>
        </p:nvSpPr>
        <p:spPr>
          <a:xfrm>
            <a:off x="0" y="-27384"/>
            <a:ext cx="9144000"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4" name="AutoShape 2" descr="Resultado de imagen de excel"/>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Shape 458"/>
          <p:cNvSpPr txBox="1">
            <a:spLocks/>
          </p:cNvSpPr>
          <p:nvPr/>
        </p:nvSpPr>
        <p:spPr>
          <a:xfrm>
            <a:off x="227583" y="116632"/>
            <a:ext cx="8736905" cy="550920"/>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altLang="es-PA" sz="2400" b="1" dirty="0" smtClean="0">
                <a:cs typeface="Times New Roman" panose="02020603050405020304" pitchFamily="18" charset="0"/>
              </a:rPr>
              <a:t>Análisis </a:t>
            </a:r>
            <a:r>
              <a:rPr lang="es-ES" altLang="es-PA" sz="2400" b="1" dirty="0">
                <a:cs typeface="Times New Roman" panose="02020603050405020304" pitchFamily="18" charset="0"/>
              </a:rPr>
              <a:t>de Componentes Principales Geográficamente </a:t>
            </a:r>
            <a:r>
              <a:rPr lang="es-ES" altLang="es-PA" sz="2400" b="1" dirty="0" smtClean="0">
                <a:cs typeface="Times New Roman" panose="02020603050405020304" pitchFamily="18" charset="0"/>
              </a:rPr>
              <a:t>Ponderado</a:t>
            </a:r>
            <a:endParaRPr lang="es-ES" altLang="es-PA" sz="2400" b="1" dirty="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3" name="42 Tabla"/>
              <p:cNvGraphicFramePr>
                <a:graphicFrameLocks noGrp="1"/>
              </p:cNvGraphicFramePr>
              <p:nvPr>
                <p:extLst>
                  <p:ext uri="{D42A27DB-BD31-4B8C-83A1-F6EECF244321}">
                    <p14:modId xmlns:p14="http://schemas.microsoft.com/office/powerpoint/2010/main" val="1209242149"/>
                  </p:ext>
                </p:extLst>
              </p:nvPr>
            </p:nvGraphicFramePr>
            <p:xfrm>
              <a:off x="395536" y="2132417"/>
              <a:ext cx="4464496" cy="4056254"/>
            </p:xfrm>
            <a:graphic>
              <a:graphicData uri="http://schemas.openxmlformats.org/drawingml/2006/table">
                <a:tbl>
                  <a:tblPr firstRow="1" bandRow="1">
                    <a:tableStyleId>{BC89EF96-8CEA-46FF-86C4-4CE0E7609802}</a:tableStyleId>
                  </a:tblPr>
                  <a:tblGrid>
                    <a:gridCol w="1440160"/>
                    <a:gridCol w="3024336"/>
                  </a:tblGrid>
                  <a:tr h="216713">
                    <a:tc>
                      <a:txBody>
                        <a:bodyPr/>
                        <a:lstStyle/>
                        <a:p>
                          <a:pPr algn="ctr"/>
                          <a:r>
                            <a:rPr lang="es-ES" sz="1400" b="0" dirty="0" smtClean="0"/>
                            <a:t>Modelo</a:t>
                          </a:r>
                          <a:r>
                            <a:rPr lang="es-ES" sz="1400" b="0" baseline="0" dirty="0" smtClean="0"/>
                            <a:t> Global</a:t>
                          </a:r>
                          <a:endParaRPr lang="en-GB" sz="1400" b="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=1</m:t>
                                </m:r>
                              </m:oMath>
                            </m:oMathPara>
                          </a14:m>
                          <a:endParaRPr lang="en-GB" sz="1400" dirty="0"/>
                        </a:p>
                      </a:txBody>
                      <a:tcPr anchor="ctr"/>
                    </a:tc>
                  </a:tr>
                  <a:tr h="353359">
                    <a:tc>
                      <a:txBody>
                        <a:bodyPr/>
                        <a:lstStyle/>
                        <a:p>
                          <a:pPr algn="ctr"/>
                          <a:r>
                            <a:rPr lang="es-ES" sz="1400" dirty="0" smtClean="0"/>
                            <a:t>Gaussiano</a:t>
                          </a:r>
                          <a:endParaRPr lang="en-GB" sz="1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m:t>
                                </m:r>
                                <m:r>
                                  <m:rPr>
                                    <m:sty m:val="p"/>
                                  </m:rPr>
                                  <a:rPr lang="es-ES" sz="1400" smtClean="0">
                                    <a:latin typeface="Cambria Math"/>
                                  </a:rPr>
                                  <m:t>exp</m:t>
                                </m:r>
                                <m:r>
                                  <a:rPr lang="es-ES" sz="1400" i="1" smtClean="0">
                                    <a:latin typeface="Cambria Math"/>
                                  </a:rPr>
                                  <m:t> </m:t>
                                </m:r>
                                <m:r>
                                  <a:rPr lang="es-ES" sz="1400" smtClean="0">
                                    <a:latin typeface="Cambria Math"/>
                                  </a:rPr>
                                  <m:t>(−</m:t>
                                </m:r>
                                <m:f>
                                  <m:fPr>
                                    <m:ctrlPr>
                                      <a:rPr lang="es-ES" sz="1400" i="1" smtClean="0">
                                        <a:latin typeface="Cambria Math"/>
                                      </a:rPr>
                                    </m:ctrlPr>
                                  </m:fPr>
                                  <m:num>
                                    <m:r>
                                      <a:rPr lang="es-ES" sz="1400" smtClean="0">
                                        <a:latin typeface="Cambria Math"/>
                                      </a:rPr>
                                      <m:t>1</m:t>
                                    </m:r>
                                  </m:num>
                                  <m:den>
                                    <m:r>
                                      <a:rPr lang="es-ES" sz="1400" smtClean="0">
                                        <a:latin typeface="Cambria Math"/>
                                      </a:rPr>
                                      <m:t>2</m:t>
                                    </m:r>
                                  </m:den>
                                </m:f>
                                <m:sSup>
                                  <m:sSupPr>
                                    <m:ctrlPr>
                                      <a:rPr lang="es-ES" sz="1400" i="1" smtClean="0">
                                        <a:latin typeface="Cambria Math"/>
                                      </a:rPr>
                                    </m:ctrlPr>
                                  </m:sSupPr>
                                  <m:e>
                                    <m:d>
                                      <m:dPr>
                                        <m:ctrlPr>
                                          <a:rPr lang="es-ES" sz="1400" i="1" smtClean="0">
                                            <a:latin typeface="Cambria Math"/>
                                          </a:rPr>
                                        </m:ctrlPr>
                                      </m:dPr>
                                      <m:e>
                                        <m:f>
                                          <m:fPr>
                                            <m:ctrlPr>
                                              <a:rPr lang="es-ES" sz="1400" i="1" smtClean="0">
                                                <a:latin typeface="Cambria Math"/>
                                              </a:rPr>
                                            </m:ctrlPr>
                                          </m:fPr>
                                          <m:num>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num>
                                          <m:den>
                                            <m:r>
                                              <a:rPr lang="es-ES" sz="1400" smtClean="0">
                                                <a:latin typeface="Cambria Math"/>
                                              </a:rPr>
                                              <m:t>𝑏</m:t>
                                            </m:r>
                                          </m:den>
                                        </m:f>
                                      </m:e>
                                    </m:d>
                                  </m:e>
                                  <m:sup>
                                    <m:r>
                                      <a:rPr lang="es-ES" sz="1400" smtClean="0">
                                        <a:latin typeface="Cambria Math"/>
                                      </a:rPr>
                                      <m:t>2</m:t>
                                    </m:r>
                                  </m:sup>
                                </m:sSup>
                                <m:r>
                                  <a:rPr lang="es-ES" sz="1400" smtClean="0">
                                    <a:latin typeface="Cambria Math"/>
                                  </a:rPr>
                                  <m:t>)</m:t>
                                </m:r>
                              </m:oMath>
                            </m:oMathPara>
                          </a14:m>
                          <a:endParaRPr lang="en-GB" sz="1400" dirty="0"/>
                        </a:p>
                      </a:txBody>
                      <a:tcPr anchor="ctr"/>
                    </a:tc>
                  </a:tr>
                  <a:tr h="315010">
                    <a:tc>
                      <a:txBody>
                        <a:bodyPr/>
                        <a:lstStyle/>
                        <a:p>
                          <a:pPr algn="ctr"/>
                          <a:r>
                            <a:rPr lang="es-ES" sz="1400" dirty="0" smtClean="0"/>
                            <a:t>Exponencial</a:t>
                          </a:r>
                          <a:endParaRPr lang="en-GB" sz="1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m:t>
                                </m:r>
                                <m:r>
                                  <m:rPr>
                                    <m:sty m:val="p"/>
                                  </m:rPr>
                                  <a:rPr lang="es-ES" sz="1400" smtClean="0">
                                    <a:latin typeface="Cambria Math"/>
                                  </a:rPr>
                                  <m:t>exp</m:t>
                                </m:r>
                                <m:r>
                                  <a:rPr lang="es-ES" sz="1400" smtClean="0">
                                    <a:latin typeface="Cambria Math"/>
                                  </a:rPr>
                                  <m:t>(−</m:t>
                                </m:r>
                                <m:f>
                                  <m:fPr>
                                    <m:ctrlPr>
                                      <a:rPr lang="es-ES" sz="1400" i="1" smtClean="0">
                                        <a:latin typeface="Cambria Math"/>
                                      </a:rPr>
                                    </m:ctrlPr>
                                  </m:fPr>
                                  <m:num>
                                    <m:d>
                                      <m:dPr>
                                        <m:begChr m:val="|"/>
                                        <m:endChr m:val="|"/>
                                        <m:ctrlPr>
                                          <a:rPr lang="es-ES" sz="1400" i="1" smtClean="0">
                                            <a:latin typeface="Cambria Math"/>
                                          </a:rPr>
                                        </m:ctrlPr>
                                      </m:dPr>
                                      <m:e>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e>
                                    </m:d>
                                  </m:num>
                                  <m:den>
                                    <m:r>
                                      <a:rPr lang="es-ES" sz="1400" smtClean="0">
                                        <a:latin typeface="Cambria Math"/>
                                      </a:rPr>
                                      <m:t>𝑏</m:t>
                                    </m:r>
                                  </m:den>
                                </m:f>
                                <m:r>
                                  <a:rPr lang="es-ES" sz="1400" smtClean="0">
                                    <a:latin typeface="Cambria Math"/>
                                  </a:rPr>
                                  <m:t>)</m:t>
                                </m:r>
                              </m:oMath>
                            </m:oMathPara>
                          </a14:m>
                          <a:endParaRPr lang="en-GB" sz="1400" dirty="0"/>
                        </a:p>
                      </a:txBody>
                      <a:tcPr anchor="ctr"/>
                    </a:tc>
                  </a:tr>
                  <a:tr h="306474">
                    <a:tc>
                      <a:txBody>
                        <a:bodyPr/>
                        <a:lstStyle/>
                        <a:p>
                          <a:pPr algn="ctr"/>
                          <a:r>
                            <a:rPr lang="es-ES" sz="1400" dirty="0" smtClean="0"/>
                            <a:t>Box-car</a:t>
                          </a:r>
                          <a:endParaRPr lang="en-GB" sz="1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m:t>
                                </m:r>
                                <m:m>
                                  <m:mPr>
                                    <m:mcs>
                                      <m:mc>
                                        <m:mcPr>
                                          <m:count m:val="1"/>
                                          <m:mcJc m:val="center"/>
                                        </m:mcPr>
                                      </m:mc>
                                    </m:mcs>
                                    <m:ctrlPr>
                                      <a:rPr lang="es-ES" sz="1400" i="1" smtClean="0">
                                        <a:latin typeface="Cambria Math"/>
                                      </a:rPr>
                                    </m:ctrlPr>
                                  </m:mPr>
                                  <m:mr>
                                    <m:e>
                                      <m:r>
                                        <m:rPr>
                                          <m:brk m:alnAt="7"/>
                                        </m:rPr>
                                        <a:rPr lang="es-ES" sz="1400" smtClean="0">
                                          <a:latin typeface="Cambria Math"/>
                                        </a:rPr>
                                        <m:t>1</m:t>
                                      </m:r>
                                    </m:e>
                                  </m:mr>
                                  <m:mr>
                                    <m:e>
                                      <m:r>
                                        <a:rPr lang="es-ES" sz="1400" smtClean="0">
                                          <a:latin typeface="Cambria Math"/>
                                        </a:rPr>
                                        <m:t>0</m:t>
                                      </m:r>
                                    </m:e>
                                  </m:mr>
                                </m:m>
                                <m:m>
                                  <m:mPr>
                                    <m:mcs>
                                      <m:mc>
                                        <m:mcPr>
                                          <m:count m:val="1"/>
                                          <m:mcJc m:val="center"/>
                                        </m:mcPr>
                                      </m:mc>
                                    </m:mcs>
                                    <m:ctrlPr>
                                      <a:rPr lang="es-ES" sz="1400" i="1" smtClean="0">
                                        <a:latin typeface="Cambria Math"/>
                                      </a:rPr>
                                    </m:ctrlPr>
                                  </m:mPr>
                                  <m:mr>
                                    <m:e>
                                      <m:r>
                                        <m:rPr>
                                          <m:brk m:alnAt="7"/>
                                        </m:rPr>
                                        <a:rPr lang="es-ES" sz="1400" smtClean="0">
                                          <a:latin typeface="Cambria Math"/>
                                        </a:rPr>
                                        <m:t> </m:t>
                                      </m:r>
                                      <m:r>
                                        <a:rPr lang="es-ES" sz="1400" smtClean="0">
                                          <a:latin typeface="Cambria Math"/>
                                        </a:rPr>
                                        <m:t>𝑖𝑓</m:t>
                                      </m:r>
                                      <m:r>
                                        <a:rPr lang="es-ES" sz="1400" smtClean="0">
                                          <a:latin typeface="Cambria Math"/>
                                        </a:rPr>
                                        <m:t> </m:t>
                                      </m:r>
                                      <m:d>
                                        <m:dPr>
                                          <m:begChr m:val="|"/>
                                          <m:endChr m:val="|"/>
                                          <m:ctrlPr>
                                            <a:rPr lang="es-ES" sz="1400" i="1" smtClean="0">
                                              <a:latin typeface="Cambria Math"/>
                                            </a:rPr>
                                          </m:ctrlPr>
                                        </m:dPr>
                                        <m:e>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e>
                                      </m:d>
                                      <m:r>
                                        <m:rPr>
                                          <m:brk m:alnAt="7"/>
                                        </m:rPr>
                                        <a:rPr lang="es-ES" sz="1400" smtClean="0">
                                          <a:latin typeface="Cambria Math"/>
                                        </a:rPr>
                                        <m:t>&lt;</m:t>
                                      </m:r>
                                      <m:r>
                                        <a:rPr lang="es-ES" sz="1400" smtClean="0">
                                          <a:latin typeface="Cambria Math"/>
                                        </a:rPr>
                                        <m:t>𝑏</m:t>
                                      </m:r>
                                      <m:r>
                                        <a:rPr lang="es-ES" sz="1400" smtClean="0">
                                          <a:latin typeface="Cambria Math"/>
                                        </a:rPr>
                                        <m:t>,</m:t>
                                      </m:r>
                                    </m:e>
                                  </m:mr>
                                  <m:mr>
                                    <m:e>
                                      <m:r>
                                        <a:rPr lang="es-ES" sz="1400" smtClean="0">
                                          <a:latin typeface="Cambria Math"/>
                                        </a:rPr>
                                        <m:t>𝑜𝑡h𝑒𝑟𝑤𝑖𝑠𝑒</m:t>
                                      </m:r>
                                    </m:e>
                                  </m:mr>
                                </m:m>
                              </m:oMath>
                            </m:oMathPara>
                          </a14:m>
                          <a:endParaRPr lang="en-GB" sz="1400" dirty="0"/>
                        </a:p>
                      </a:txBody>
                      <a:tcPr anchor="ctr"/>
                    </a:tc>
                  </a:tr>
                  <a:tr h="448339">
                    <a:tc>
                      <a:txBody>
                        <a:bodyPr/>
                        <a:lstStyle/>
                        <a:p>
                          <a:pPr algn="ctr"/>
                          <a:r>
                            <a:rPr lang="es-ES" sz="1400" dirty="0" smtClean="0"/>
                            <a:t>Bi-</a:t>
                          </a:r>
                          <a:r>
                            <a:rPr lang="es-ES" sz="1400" dirty="0" err="1" smtClean="0"/>
                            <a:t>square</a:t>
                          </a:r>
                          <a:endParaRPr lang="en-GB" sz="1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m:t>
                                </m:r>
                                <m:m>
                                  <m:mPr>
                                    <m:mcs>
                                      <m:mc>
                                        <m:mcPr>
                                          <m:count m:val="2"/>
                                          <m:mcJc m:val="center"/>
                                        </m:mcPr>
                                      </m:mc>
                                    </m:mcs>
                                    <m:ctrlPr>
                                      <a:rPr lang="es-ES" sz="1400" i="1" smtClean="0">
                                        <a:latin typeface="Cambria Math"/>
                                      </a:rPr>
                                    </m:ctrlPr>
                                  </m:mPr>
                                  <m:mr>
                                    <m:e>
                                      <m:sSup>
                                        <m:sSupPr>
                                          <m:ctrlPr>
                                            <a:rPr lang="es-ES" sz="1400" i="1" smtClean="0">
                                              <a:latin typeface="Cambria Math"/>
                                            </a:rPr>
                                          </m:ctrlPr>
                                        </m:sSupPr>
                                        <m:e>
                                          <m:d>
                                            <m:dPr>
                                              <m:ctrlPr>
                                                <a:rPr lang="es-ES" sz="1400" i="1" smtClean="0">
                                                  <a:latin typeface="Cambria Math"/>
                                                </a:rPr>
                                              </m:ctrlPr>
                                            </m:dPr>
                                            <m:e>
                                              <m:r>
                                                <a:rPr lang="es-ES" sz="1400" smtClean="0">
                                                  <a:latin typeface="Cambria Math"/>
                                                </a:rPr>
                                                <m:t>1−</m:t>
                                              </m:r>
                                              <m:sSup>
                                                <m:sSupPr>
                                                  <m:ctrlPr>
                                                    <a:rPr lang="es-ES" sz="1400" i="1" smtClean="0">
                                                      <a:latin typeface="Cambria Math"/>
                                                    </a:rPr>
                                                  </m:ctrlPr>
                                                </m:sSupPr>
                                                <m:e>
                                                  <m:d>
                                                    <m:dPr>
                                                      <m:ctrlPr>
                                                        <a:rPr lang="es-ES" sz="1400" i="1" smtClean="0">
                                                          <a:latin typeface="Cambria Math"/>
                                                        </a:rPr>
                                                      </m:ctrlPr>
                                                    </m:dPr>
                                                    <m:e>
                                                      <m:f>
                                                        <m:fPr>
                                                          <m:type m:val="skw"/>
                                                          <m:ctrlPr>
                                                            <a:rPr lang="es-ES" sz="1400" i="1" smtClean="0">
                                                              <a:latin typeface="Cambria Math"/>
                                                            </a:rPr>
                                                          </m:ctrlPr>
                                                        </m:fPr>
                                                        <m:num>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num>
                                                        <m:den>
                                                          <m:r>
                                                            <a:rPr lang="es-ES" sz="1400" smtClean="0">
                                                              <a:latin typeface="Cambria Math"/>
                                                            </a:rPr>
                                                            <m:t>𝑏</m:t>
                                                          </m:r>
                                                        </m:den>
                                                      </m:f>
                                                    </m:e>
                                                  </m:d>
                                                </m:e>
                                                <m:sup>
                                                  <m:r>
                                                    <a:rPr lang="es-ES" sz="1400" smtClean="0">
                                                      <a:latin typeface="Cambria Math"/>
                                                    </a:rPr>
                                                    <m:t>2</m:t>
                                                  </m:r>
                                                </m:sup>
                                              </m:sSup>
                                            </m:e>
                                          </m:d>
                                        </m:e>
                                        <m:sup>
                                          <m:r>
                                            <a:rPr lang="es-ES" sz="1400" smtClean="0">
                                              <a:latin typeface="Cambria Math"/>
                                            </a:rPr>
                                            <m:t>2</m:t>
                                          </m:r>
                                        </m:sup>
                                      </m:sSup>
                                    </m:e>
                                    <m:e>
                                      <m:r>
                                        <a:rPr lang="es-ES" sz="1400" smtClean="0">
                                          <a:latin typeface="Cambria Math"/>
                                        </a:rPr>
                                        <m:t>𝑖𝑓</m:t>
                                      </m:r>
                                      <m:r>
                                        <a:rPr lang="es-ES" sz="1400" smtClean="0">
                                          <a:latin typeface="Cambria Math"/>
                                        </a:rPr>
                                        <m:t> </m:t>
                                      </m:r>
                                      <m:d>
                                        <m:dPr>
                                          <m:begChr m:val="|"/>
                                          <m:endChr m:val="|"/>
                                          <m:ctrlPr>
                                            <a:rPr lang="es-ES" sz="1400" i="1" smtClean="0">
                                              <a:latin typeface="Cambria Math"/>
                                            </a:rPr>
                                          </m:ctrlPr>
                                        </m:dPr>
                                        <m:e>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e>
                                      </m:d>
                                      <m:r>
                                        <a:rPr lang="es-ES" sz="1400" smtClean="0">
                                          <a:latin typeface="Cambria Math"/>
                                        </a:rPr>
                                        <m:t>&lt;</m:t>
                                      </m:r>
                                      <m:r>
                                        <a:rPr lang="es-ES" sz="1400" smtClean="0">
                                          <a:latin typeface="Cambria Math"/>
                                        </a:rPr>
                                        <m:t>𝑏</m:t>
                                      </m:r>
                                      <m:r>
                                        <a:rPr lang="es-ES" sz="1400" smtClean="0">
                                          <a:latin typeface="Cambria Math"/>
                                        </a:rPr>
                                        <m:t>,</m:t>
                                      </m:r>
                                    </m:e>
                                  </m:mr>
                                  <m:mr>
                                    <m:e>
                                      <m:r>
                                        <a:rPr lang="es-ES" sz="1400" smtClean="0">
                                          <a:latin typeface="Cambria Math"/>
                                        </a:rPr>
                                        <m:t>0</m:t>
                                      </m:r>
                                    </m:e>
                                    <m:e>
                                      <m:r>
                                        <a:rPr lang="es-ES" sz="1400" smtClean="0">
                                          <a:latin typeface="Cambria Math"/>
                                        </a:rPr>
                                        <m:t>𝑜𝑡h𝑒𝑟𝑤𝑖𝑠𝑒</m:t>
                                      </m:r>
                                    </m:e>
                                  </m:mr>
                                </m:m>
                              </m:oMath>
                            </m:oMathPara>
                          </a14:m>
                          <a:endParaRPr lang="en-GB" sz="1400" dirty="0"/>
                        </a:p>
                      </a:txBody>
                      <a:tcPr anchor="ctr"/>
                    </a:tc>
                  </a:tr>
                  <a:tr h="448339">
                    <a:tc>
                      <a:txBody>
                        <a:bodyPr/>
                        <a:lstStyle/>
                        <a:p>
                          <a:pPr algn="ctr"/>
                          <a:r>
                            <a:rPr lang="es-ES" sz="1400" dirty="0" err="1" smtClean="0"/>
                            <a:t>Tri</a:t>
                          </a:r>
                          <a:r>
                            <a:rPr lang="es-ES" sz="1400" dirty="0" smtClean="0"/>
                            <a:t>-cube</a:t>
                          </a:r>
                          <a:endParaRPr lang="en-GB" sz="1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a:rPr>
                                    </m:ctrlPr>
                                  </m:sSubPr>
                                  <m:e>
                                    <m:r>
                                      <a:rPr lang="es-ES" sz="1400" smtClean="0">
                                        <a:latin typeface="Cambria Math"/>
                                      </a:rPr>
                                      <m:t>𝑤</m:t>
                                    </m:r>
                                  </m:e>
                                  <m:sub>
                                    <m:r>
                                      <a:rPr lang="es-ES" sz="1400" smtClean="0">
                                        <a:latin typeface="Cambria Math"/>
                                      </a:rPr>
                                      <m:t>𝑖𝑗</m:t>
                                    </m:r>
                                  </m:sub>
                                </m:sSub>
                                <m:r>
                                  <a:rPr lang="es-ES" sz="1400" smtClean="0">
                                    <a:latin typeface="Cambria Math"/>
                                  </a:rPr>
                                  <m:t>={</m:t>
                                </m:r>
                                <m:m>
                                  <m:mPr>
                                    <m:mcs>
                                      <m:mc>
                                        <m:mcPr>
                                          <m:count m:val="2"/>
                                          <m:mcJc m:val="center"/>
                                        </m:mcPr>
                                      </m:mc>
                                    </m:mcs>
                                    <m:ctrlPr>
                                      <a:rPr lang="es-ES" sz="1400" i="1" smtClean="0">
                                        <a:latin typeface="Cambria Math"/>
                                      </a:rPr>
                                    </m:ctrlPr>
                                  </m:mPr>
                                  <m:mr>
                                    <m:e>
                                      <m:sSup>
                                        <m:sSupPr>
                                          <m:ctrlPr>
                                            <a:rPr lang="es-ES" sz="1400" i="1" smtClean="0">
                                              <a:latin typeface="Cambria Math"/>
                                            </a:rPr>
                                          </m:ctrlPr>
                                        </m:sSupPr>
                                        <m:e>
                                          <m:d>
                                            <m:dPr>
                                              <m:ctrlPr>
                                                <a:rPr lang="es-ES" sz="1400" i="1" smtClean="0">
                                                  <a:latin typeface="Cambria Math"/>
                                                </a:rPr>
                                              </m:ctrlPr>
                                            </m:dPr>
                                            <m:e>
                                              <m:r>
                                                <a:rPr lang="es-ES" sz="1400" smtClean="0">
                                                  <a:latin typeface="Cambria Math"/>
                                                </a:rPr>
                                                <m:t>1−</m:t>
                                              </m:r>
                                              <m:sSup>
                                                <m:sSupPr>
                                                  <m:ctrlPr>
                                                    <a:rPr lang="es-ES" sz="1400" i="1" smtClean="0">
                                                      <a:latin typeface="Cambria Math"/>
                                                    </a:rPr>
                                                  </m:ctrlPr>
                                                </m:sSupPr>
                                                <m:e>
                                                  <m:d>
                                                    <m:dPr>
                                                      <m:ctrlPr>
                                                        <a:rPr lang="es-ES" sz="1400" i="1" smtClean="0">
                                                          <a:latin typeface="Cambria Math"/>
                                                        </a:rPr>
                                                      </m:ctrlPr>
                                                    </m:dPr>
                                                    <m:e>
                                                      <m:f>
                                                        <m:fPr>
                                                          <m:type m:val="skw"/>
                                                          <m:ctrlPr>
                                                            <a:rPr lang="es-ES" sz="1400" i="1" smtClean="0">
                                                              <a:latin typeface="Cambria Math"/>
                                                            </a:rPr>
                                                          </m:ctrlPr>
                                                        </m:fPr>
                                                        <m:num>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num>
                                                        <m:den>
                                                          <m:r>
                                                            <a:rPr lang="es-ES" sz="1400" smtClean="0">
                                                              <a:latin typeface="Cambria Math"/>
                                                            </a:rPr>
                                                            <m:t>𝑏</m:t>
                                                          </m:r>
                                                        </m:den>
                                                      </m:f>
                                                    </m:e>
                                                  </m:d>
                                                </m:e>
                                                <m:sup>
                                                  <m:r>
                                                    <a:rPr lang="es-ES" sz="1400" smtClean="0">
                                                      <a:latin typeface="Cambria Math"/>
                                                    </a:rPr>
                                                    <m:t>3</m:t>
                                                  </m:r>
                                                </m:sup>
                                              </m:sSup>
                                            </m:e>
                                          </m:d>
                                        </m:e>
                                        <m:sup>
                                          <m:r>
                                            <a:rPr lang="es-ES" sz="1400" smtClean="0">
                                              <a:latin typeface="Cambria Math"/>
                                            </a:rPr>
                                            <m:t>3</m:t>
                                          </m:r>
                                        </m:sup>
                                      </m:sSup>
                                    </m:e>
                                    <m:e>
                                      <m:r>
                                        <a:rPr lang="es-ES" sz="1400" smtClean="0">
                                          <a:latin typeface="Cambria Math"/>
                                        </a:rPr>
                                        <m:t>𝑖𝑓</m:t>
                                      </m:r>
                                      <m:r>
                                        <a:rPr lang="es-ES" sz="1400" smtClean="0">
                                          <a:latin typeface="Cambria Math"/>
                                        </a:rPr>
                                        <m:t> </m:t>
                                      </m:r>
                                      <m:d>
                                        <m:dPr>
                                          <m:begChr m:val="|"/>
                                          <m:endChr m:val="|"/>
                                          <m:ctrlPr>
                                            <a:rPr lang="es-ES" sz="1400" i="1" smtClean="0">
                                              <a:latin typeface="Cambria Math"/>
                                            </a:rPr>
                                          </m:ctrlPr>
                                        </m:dPr>
                                        <m:e>
                                          <m:sSub>
                                            <m:sSubPr>
                                              <m:ctrlPr>
                                                <a:rPr lang="es-ES" sz="1400" i="1" smtClean="0">
                                                  <a:latin typeface="Cambria Math"/>
                                                </a:rPr>
                                              </m:ctrlPr>
                                            </m:sSubPr>
                                            <m:e>
                                              <m:r>
                                                <a:rPr lang="es-ES" sz="1400" smtClean="0">
                                                  <a:latin typeface="Cambria Math"/>
                                                </a:rPr>
                                                <m:t>𝑑</m:t>
                                              </m:r>
                                            </m:e>
                                            <m:sub>
                                              <m:r>
                                                <a:rPr lang="es-ES" sz="1400" smtClean="0">
                                                  <a:latin typeface="Cambria Math"/>
                                                </a:rPr>
                                                <m:t>𝑖𝑗</m:t>
                                              </m:r>
                                            </m:sub>
                                          </m:sSub>
                                        </m:e>
                                      </m:d>
                                      <m:r>
                                        <a:rPr lang="es-ES" sz="1400" smtClean="0">
                                          <a:latin typeface="Cambria Math"/>
                                        </a:rPr>
                                        <m:t>&lt;</m:t>
                                      </m:r>
                                      <m:r>
                                        <a:rPr lang="es-ES" sz="1400" smtClean="0">
                                          <a:latin typeface="Cambria Math"/>
                                        </a:rPr>
                                        <m:t>𝑏</m:t>
                                      </m:r>
                                      <m:r>
                                        <a:rPr lang="es-ES" sz="1400" smtClean="0">
                                          <a:latin typeface="Cambria Math"/>
                                        </a:rPr>
                                        <m:t>,</m:t>
                                      </m:r>
                                    </m:e>
                                  </m:mr>
                                  <m:mr>
                                    <m:e>
                                      <m:r>
                                        <a:rPr lang="es-ES" sz="1400" smtClean="0">
                                          <a:latin typeface="Cambria Math"/>
                                        </a:rPr>
                                        <m:t>0</m:t>
                                      </m:r>
                                    </m:e>
                                    <m:e>
                                      <m:r>
                                        <a:rPr lang="es-ES" sz="1400" smtClean="0">
                                          <a:latin typeface="Cambria Math"/>
                                        </a:rPr>
                                        <m:t>𝑜𝑡h𝑒𝑟𝑤𝑖𝑠𝑒</m:t>
                                      </m:r>
                                    </m:e>
                                  </m:mr>
                                </m:m>
                              </m:oMath>
                            </m:oMathPara>
                          </a14:m>
                          <a:endParaRPr lang="en-GB" sz="1400" dirty="0"/>
                        </a:p>
                      </a:txBody>
                      <a:tcPr anchor="ctr"/>
                    </a:tc>
                  </a:tr>
                </a:tbl>
              </a:graphicData>
            </a:graphic>
          </p:graphicFrame>
        </mc:Choice>
        <mc:Fallback xmlns="">
          <p:graphicFrame>
            <p:nvGraphicFramePr>
              <p:cNvPr id="43" name="42 Tabla"/>
              <p:cNvGraphicFramePr>
                <a:graphicFrameLocks noGrp="1"/>
              </p:cNvGraphicFramePr>
              <p:nvPr>
                <p:extLst>
                  <p:ext uri="{D42A27DB-BD31-4B8C-83A1-F6EECF244321}">
                    <p14:modId xmlns:p14="http://schemas.microsoft.com/office/powerpoint/2010/main" xmlns="" xmlns:a14="http://schemas.microsoft.com/office/drawing/2010/main" val="1209242149"/>
                  </p:ext>
                </p:extLst>
              </p:nvPr>
            </p:nvGraphicFramePr>
            <p:xfrm>
              <a:off x="395536" y="2132417"/>
              <a:ext cx="4464496" cy="4100069"/>
            </p:xfrm>
            <a:graphic>
              <a:graphicData uri="http://schemas.openxmlformats.org/drawingml/2006/table">
                <a:tbl>
                  <a:tblPr firstRow="1" bandRow="1">
                    <a:tableStyleId>{BC89EF96-8CEA-46FF-86C4-4CE0E7609802}</a:tableStyleId>
                  </a:tblPr>
                  <a:tblGrid>
                    <a:gridCol w="1440160"/>
                    <a:gridCol w="3024336"/>
                  </a:tblGrid>
                  <a:tr h="321945">
                    <a:tc>
                      <a:txBody>
                        <a:bodyPr/>
                        <a:lstStyle/>
                        <a:p>
                          <a:pPr algn="ctr"/>
                          <a:r>
                            <a:rPr lang="es-ES" sz="1400" b="0" dirty="0" smtClean="0"/>
                            <a:t>Modelo</a:t>
                          </a:r>
                          <a:r>
                            <a:rPr lang="es-ES" sz="1400" b="0" baseline="0" dirty="0" smtClean="0"/>
                            <a:t> Global</a:t>
                          </a:r>
                          <a:endParaRPr lang="en-GB" sz="1400" b="0" dirty="0"/>
                        </a:p>
                      </a:txBody>
                      <a:tcPr anchor="ctr"/>
                    </a:tc>
                    <a:tc>
                      <a:txBody>
                        <a:bodyPr/>
                        <a:lstStyle/>
                        <a:p>
                          <a:endParaRPr lang="en-US"/>
                        </a:p>
                      </a:txBody>
                      <a:tcPr anchor="ctr">
                        <a:blipFill rotWithShape="1">
                          <a:blip r:embed="rId3"/>
                          <a:stretch>
                            <a:fillRect l="-47782" t="-1887" r="-202" b="-1156604"/>
                          </a:stretch>
                        </a:blipFill>
                      </a:tcPr>
                    </a:tc>
                  </a:tr>
                  <a:tr h="612902">
                    <a:tc>
                      <a:txBody>
                        <a:bodyPr/>
                        <a:lstStyle/>
                        <a:p>
                          <a:pPr algn="ctr"/>
                          <a:r>
                            <a:rPr lang="es-ES" sz="1400" dirty="0" smtClean="0"/>
                            <a:t>Gaussiano</a:t>
                          </a:r>
                          <a:endParaRPr lang="en-GB" sz="1400" dirty="0"/>
                        </a:p>
                      </a:txBody>
                      <a:tcPr anchor="ctr"/>
                    </a:tc>
                    <a:tc>
                      <a:txBody>
                        <a:bodyPr/>
                        <a:lstStyle/>
                        <a:p>
                          <a:endParaRPr lang="en-US"/>
                        </a:p>
                      </a:txBody>
                      <a:tcPr anchor="ctr">
                        <a:blipFill rotWithShape="1">
                          <a:blip r:embed="rId3"/>
                          <a:stretch>
                            <a:fillRect l="-47782" t="-54000" r="-202" b="-513000"/>
                          </a:stretch>
                        </a:blipFill>
                      </a:tcPr>
                    </a:tc>
                  </a:tr>
                  <a:tr h="536639">
                    <a:tc>
                      <a:txBody>
                        <a:bodyPr/>
                        <a:lstStyle/>
                        <a:p>
                          <a:pPr algn="ctr"/>
                          <a:r>
                            <a:rPr lang="es-ES" sz="1400" dirty="0" smtClean="0"/>
                            <a:t>Exponencial</a:t>
                          </a:r>
                          <a:endParaRPr lang="en-GB" sz="1400" dirty="0"/>
                        </a:p>
                      </a:txBody>
                      <a:tcPr anchor="ctr"/>
                    </a:tc>
                    <a:tc>
                      <a:txBody>
                        <a:bodyPr/>
                        <a:lstStyle/>
                        <a:p>
                          <a:endParaRPr lang="en-US"/>
                        </a:p>
                      </a:txBody>
                      <a:tcPr anchor="ctr">
                        <a:blipFill rotWithShape="1">
                          <a:blip r:embed="rId3"/>
                          <a:stretch>
                            <a:fillRect l="-47782" t="-175000" r="-202" b="-482955"/>
                          </a:stretch>
                        </a:blipFill>
                      </a:tcPr>
                    </a:tc>
                  </a:tr>
                  <a:tr h="519494">
                    <a:tc>
                      <a:txBody>
                        <a:bodyPr/>
                        <a:lstStyle/>
                        <a:p>
                          <a:pPr algn="ctr"/>
                          <a:r>
                            <a:rPr lang="es-ES" sz="1400" dirty="0" smtClean="0"/>
                            <a:t>Box-car</a:t>
                          </a:r>
                          <a:endParaRPr lang="en-GB" sz="1400" dirty="0"/>
                        </a:p>
                      </a:txBody>
                      <a:tcPr anchor="ctr"/>
                    </a:tc>
                    <a:tc>
                      <a:txBody>
                        <a:bodyPr/>
                        <a:lstStyle/>
                        <a:p>
                          <a:endParaRPr lang="en-US"/>
                        </a:p>
                      </a:txBody>
                      <a:tcPr anchor="ctr">
                        <a:blipFill rotWithShape="1">
                          <a:blip r:embed="rId3"/>
                          <a:stretch>
                            <a:fillRect l="-47782" t="-284706" r="-202" b="-400000"/>
                          </a:stretch>
                        </a:blipFill>
                      </a:tcPr>
                    </a:tc>
                  </a:tr>
                  <a:tr h="1032637">
                    <a:tc>
                      <a:txBody>
                        <a:bodyPr/>
                        <a:lstStyle/>
                        <a:p>
                          <a:pPr algn="ctr"/>
                          <a:r>
                            <a:rPr lang="es-ES" sz="1400" dirty="0" smtClean="0"/>
                            <a:t>Bi-</a:t>
                          </a:r>
                          <a:r>
                            <a:rPr lang="es-ES" sz="1400" dirty="0" err="1" smtClean="0"/>
                            <a:t>square</a:t>
                          </a:r>
                          <a:endParaRPr lang="en-GB" sz="1400" dirty="0"/>
                        </a:p>
                      </a:txBody>
                      <a:tcPr anchor="ctr"/>
                    </a:tc>
                    <a:tc>
                      <a:txBody>
                        <a:bodyPr/>
                        <a:lstStyle/>
                        <a:p>
                          <a:endParaRPr lang="en-US"/>
                        </a:p>
                      </a:txBody>
                      <a:tcPr anchor="ctr">
                        <a:blipFill rotWithShape="1">
                          <a:blip r:embed="rId3"/>
                          <a:stretch>
                            <a:fillRect l="-47782" t="-192353" r="-202" b="-100000"/>
                          </a:stretch>
                        </a:blipFill>
                      </a:tcPr>
                    </a:tc>
                  </a:tr>
                  <a:tr h="1032637">
                    <a:tc>
                      <a:txBody>
                        <a:bodyPr/>
                        <a:lstStyle/>
                        <a:p>
                          <a:pPr algn="ctr"/>
                          <a:r>
                            <a:rPr lang="es-ES" sz="1400" dirty="0" err="1" smtClean="0"/>
                            <a:t>Tri</a:t>
                          </a:r>
                          <a:r>
                            <a:rPr lang="es-ES" sz="1400" dirty="0" smtClean="0"/>
                            <a:t>-cube</a:t>
                          </a:r>
                          <a:endParaRPr lang="en-GB" sz="1400" dirty="0"/>
                        </a:p>
                      </a:txBody>
                      <a:tcPr anchor="ctr"/>
                    </a:tc>
                    <a:tc>
                      <a:txBody>
                        <a:bodyPr/>
                        <a:lstStyle/>
                        <a:p>
                          <a:endParaRPr lang="en-US"/>
                        </a:p>
                      </a:txBody>
                      <a:tcPr anchor="ctr">
                        <a:blipFill rotWithShape="1">
                          <a:blip r:embed="rId3"/>
                          <a:stretch>
                            <a:fillRect l="-47782" t="-294083" r="-202" b="-592"/>
                          </a:stretch>
                        </a:blipFill>
                      </a:tcPr>
                    </a:tc>
                  </a:tr>
                </a:tbl>
              </a:graphicData>
            </a:graphic>
          </p:graphicFrame>
        </mc:Fallback>
      </mc:AlternateContent>
      <mc:AlternateContent xmlns:mc="http://schemas.openxmlformats.org/markup-compatibility/2006" xmlns:a14="http://schemas.microsoft.com/office/drawing/2010/main">
        <mc:Choice Requires="a14">
          <p:sp>
            <p:nvSpPr>
              <p:cNvPr id="46" name="45 CuadroTexto"/>
              <p:cNvSpPr txBox="1"/>
              <p:nvPr/>
            </p:nvSpPr>
            <p:spPr>
              <a:xfrm>
                <a:off x="798549" y="1700808"/>
                <a:ext cx="3658467" cy="307777"/>
              </a:xfrm>
              <a:prstGeom prst="rect">
                <a:avLst/>
              </a:prstGeom>
              <a:noFill/>
            </p:spPr>
            <p:txBody>
              <a:bodyPr wrap="square" rtlCol="0">
                <a:spAutoFit/>
              </a:bodyPr>
              <a:lstStyle/>
              <a:p>
                <a:pPr algn="ctr"/>
                <a:r>
                  <a:rPr lang="es-ES" sz="1400" dirty="0" smtClean="0">
                    <a:cs typeface="Times New Roman" panose="02020603050405020304" pitchFamily="18" charset="0"/>
                  </a:rPr>
                  <a:t>Funciones </a:t>
                </a:r>
                <a:r>
                  <a:rPr lang="es-ES" sz="1400" dirty="0" err="1" smtClean="0">
                    <a:cs typeface="Times New Roman" panose="02020603050405020304" pitchFamily="18" charset="0"/>
                  </a:rPr>
                  <a:t>Kernel</a:t>
                </a:r>
                <a:r>
                  <a:rPr lang="es-ES" sz="1400" dirty="0" smtClean="0">
                    <a:cs typeface="Times New Roman" panose="02020603050405020304" pitchFamily="18" charset="0"/>
                  </a:rPr>
                  <a:t> para el Cálculo de </a:t>
                </a:r>
                <a14:m>
                  <m:oMath xmlns:m="http://schemas.openxmlformats.org/officeDocument/2006/math">
                    <m:r>
                      <a:rPr lang="es-ES" sz="1400" b="0" i="1">
                        <a:latin typeface="Cambria Math"/>
                        <a:ea typeface="Cambria Math"/>
                      </a:rPr>
                      <m:t>𝑊</m:t>
                    </m:r>
                    <m:d>
                      <m:dPr>
                        <m:ctrlPr>
                          <a:rPr lang="es-ES" sz="1400" i="1">
                            <a:latin typeface="Cambria Math"/>
                            <a:ea typeface="Cambria Math"/>
                          </a:rPr>
                        </m:ctrlPr>
                      </m:dPr>
                      <m:e>
                        <m:sSub>
                          <m:sSubPr>
                            <m:ctrlPr>
                              <a:rPr lang="es-ES" sz="1400" i="1">
                                <a:latin typeface="Cambria Math"/>
                                <a:ea typeface="Cambria Math"/>
                              </a:rPr>
                            </m:ctrlPr>
                          </m:sSubPr>
                          <m:e>
                            <m:r>
                              <a:rPr lang="es-ES" sz="1400" b="0" i="1" smtClean="0">
                                <a:latin typeface="Cambria Math"/>
                                <a:ea typeface="Cambria Math"/>
                              </a:rPr>
                              <m:t>𝑢</m:t>
                            </m:r>
                          </m:e>
                          <m:sub>
                            <m:r>
                              <a:rPr lang="es-ES" sz="1400" b="0" i="1">
                                <a:latin typeface="Cambria Math"/>
                                <a:ea typeface="Cambria Math"/>
                              </a:rPr>
                              <m:t>𝑖</m:t>
                            </m:r>
                          </m:sub>
                        </m:sSub>
                        <m:r>
                          <a:rPr lang="es-ES" sz="1400" b="0" i="1">
                            <a:latin typeface="Cambria Math"/>
                            <a:ea typeface="Cambria Math"/>
                          </a:rPr>
                          <m:t>,</m:t>
                        </m:r>
                        <m:sSub>
                          <m:sSubPr>
                            <m:ctrlPr>
                              <a:rPr lang="es-ES" sz="1400" i="1">
                                <a:latin typeface="Cambria Math"/>
                                <a:ea typeface="Cambria Math"/>
                              </a:rPr>
                            </m:ctrlPr>
                          </m:sSubPr>
                          <m:e>
                            <m:r>
                              <a:rPr lang="es-ES" sz="1400" b="0" i="1" smtClean="0">
                                <a:latin typeface="Cambria Math"/>
                                <a:ea typeface="Cambria Math"/>
                              </a:rPr>
                              <m:t>𝑣</m:t>
                            </m:r>
                          </m:e>
                          <m:sub>
                            <m:r>
                              <a:rPr lang="es-ES" sz="1400" b="0" i="1">
                                <a:latin typeface="Cambria Math"/>
                                <a:ea typeface="Cambria Math"/>
                              </a:rPr>
                              <m:t>𝑖</m:t>
                            </m:r>
                          </m:sub>
                        </m:sSub>
                      </m:e>
                    </m:d>
                  </m:oMath>
                </a14:m>
                <a:r>
                  <a:rPr lang="es-ES" sz="1400" dirty="0" smtClean="0">
                    <a:cs typeface="Times New Roman" panose="02020603050405020304" pitchFamily="18" charset="0"/>
                  </a:rPr>
                  <a:t> </a:t>
                </a:r>
                <a:endParaRPr lang="en-GB" sz="1400" dirty="0">
                  <a:cs typeface="Times New Roman" panose="02020603050405020304" pitchFamily="18" charset="0"/>
                </a:endParaRPr>
              </a:p>
            </p:txBody>
          </p:sp>
        </mc:Choice>
        <mc:Fallback xmlns="">
          <p:sp>
            <p:nvSpPr>
              <p:cNvPr id="46" name="45 CuadroTexto"/>
              <p:cNvSpPr txBox="1">
                <a:spLocks noRot="1" noChangeAspect="1" noMove="1" noResize="1" noEditPoints="1" noAdjustHandles="1" noChangeArrowheads="1" noChangeShapeType="1" noTextEdit="1"/>
              </p:cNvSpPr>
              <p:nvPr/>
            </p:nvSpPr>
            <p:spPr>
              <a:xfrm>
                <a:off x="798549" y="1700808"/>
                <a:ext cx="3658467" cy="307777"/>
              </a:xfrm>
              <a:prstGeom prst="rect">
                <a:avLst/>
              </a:prstGeom>
              <a:blipFill rotWithShape="1">
                <a:blip r:embed="rId4" cstate="print"/>
                <a:stretch>
                  <a:fillRect t="-2000" b="-20000"/>
                </a:stretch>
              </a:blipFill>
            </p:spPr>
            <p:txBody>
              <a:bodyPr/>
              <a:lstStyle/>
              <a:p>
                <a:r>
                  <a:rPr lang="en-GB">
                    <a:noFill/>
                  </a:rPr>
                  <a:t> </a:t>
                </a:r>
              </a:p>
            </p:txBody>
          </p:sp>
        </mc:Fallback>
      </mc:AlternateContent>
      <p:sp>
        <p:nvSpPr>
          <p:cNvPr id="3" name="2 Rectángulo"/>
          <p:cNvSpPr/>
          <p:nvPr/>
        </p:nvSpPr>
        <p:spPr>
          <a:xfrm>
            <a:off x="1615900" y="6271944"/>
            <a:ext cx="2058577" cy="369332"/>
          </a:xfrm>
          <a:prstGeom prst="rect">
            <a:avLst/>
          </a:prstGeom>
        </p:spPr>
        <p:txBody>
          <a:bodyPr wrap="none">
            <a:spAutoFit/>
          </a:bodyPr>
          <a:lstStyle/>
          <a:p>
            <a:r>
              <a:rPr lang="es-ES" b="1" dirty="0">
                <a:solidFill>
                  <a:schemeClr val="tx2">
                    <a:lumMod val="50000"/>
                  </a:schemeClr>
                </a:solidFill>
              </a:rPr>
              <a:t>(</a:t>
            </a:r>
            <a:r>
              <a:rPr lang="es-ES" b="1" dirty="0" err="1">
                <a:solidFill>
                  <a:schemeClr val="tx2">
                    <a:lumMod val="50000"/>
                  </a:schemeClr>
                </a:solidFill>
              </a:rPr>
              <a:t>Gollini</a:t>
            </a:r>
            <a:r>
              <a:rPr lang="es-ES" b="1" dirty="0">
                <a:solidFill>
                  <a:schemeClr val="tx2">
                    <a:lumMod val="50000"/>
                  </a:schemeClr>
                </a:solidFill>
              </a:rPr>
              <a:t> et al., 2015)</a:t>
            </a:r>
            <a:endParaRPr lang="en-GB" b="1" dirty="0">
              <a:solidFill>
                <a:schemeClr val="tx2">
                  <a:lumMod val="50000"/>
                </a:schemeClr>
              </a:solidFill>
            </a:endParaRPr>
          </a:p>
        </p:txBody>
      </p:sp>
      <p:sp>
        <p:nvSpPr>
          <p:cNvPr id="4" name="3 Llamada rectangular"/>
          <p:cNvSpPr/>
          <p:nvPr/>
        </p:nvSpPr>
        <p:spPr>
          <a:xfrm>
            <a:off x="5076056" y="1772816"/>
            <a:ext cx="3672408" cy="1453149"/>
          </a:xfrm>
          <a:prstGeom prst="wedgeRectCallout">
            <a:avLst>
              <a:gd name="adj1" fmla="val -54032"/>
              <a:gd name="adj2" fmla="val 205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altLang="en-US" b="1" dirty="0" smtClean="0"/>
              <a:t>Gaussiano y Exponencial</a:t>
            </a:r>
          </a:p>
          <a:p>
            <a:pPr algn="ctr"/>
            <a:r>
              <a:rPr lang="es-ES" altLang="en-US" dirty="0" smtClean="0"/>
              <a:t>Son </a:t>
            </a:r>
            <a:r>
              <a:rPr lang="es-ES" altLang="en-US" dirty="0"/>
              <a:t>funciones </a:t>
            </a:r>
            <a:r>
              <a:rPr lang="es-ES" altLang="en-US" dirty="0" smtClean="0"/>
              <a:t>continuas, los </a:t>
            </a:r>
            <a:r>
              <a:rPr lang="es-ES" altLang="en-US" dirty="0"/>
              <a:t>pesos serán igual a 1 (como máximo) </a:t>
            </a:r>
            <a:r>
              <a:rPr lang="es-ES" altLang="en-US" dirty="0" smtClean="0"/>
              <a:t>y disminuirán </a:t>
            </a:r>
            <a:r>
              <a:rPr lang="es-ES" altLang="en-US" dirty="0"/>
              <a:t>de acuerdo con una curva Gaussiana o E</a:t>
            </a:r>
            <a:r>
              <a:rPr lang="es-ES" altLang="en-US" dirty="0" smtClean="0"/>
              <a:t>xponencial. </a:t>
            </a:r>
            <a:endParaRPr lang="en-GB" dirty="0"/>
          </a:p>
        </p:txBody>
      </p:sp>
      <p:sp>
        <p:nvSpPr>
          <p:cNvPr id="22" name="21 Llamada rectangular"/>
          <p:cNvSpPr/>
          <p:nvPr/>
        </p:nvSpPr>
        <p:spPr>
          <a:xfrm>
            <a:off x="5076056" y="3317013"/>
            <a:ext cx="3672408" cy="877085"/>
          </a:xfrm>
          <a:prstGeom prst="wedgeRectCallout">
            <a:avLst>
              <a:gd name="adj1" fmla="val -54032"/>
              <a:gd name="adj2" fmla="val 205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tLang="en-US" b="1" dirty="0" smtClean="0"/>
              <a:t>Box-car</a:t>
            </a:r>
          </a:p>
          <a:p>
            <a:pPr algn="ctr"/>
            <a:r>
              <a:rPr lang="es-ES" altLang="en-US" dirty="0" smtClean="0"/>
              <a:t>Función discontinua que establece los pesos mayores a b iguales </a:t>
            </a:r>
            <a:r>
              <a:rPr lang="es-ES" altLang="en-US" dirty="0"/>
              <a:t>a </a:t>
            </a:r>
            <a:r>
              <a:rPr lang="es-ES" altLang="en-US" dirty="0" smtClean="0"/>
              <a:t>cero.</a:t>
            </a:r>
          </a:p>
        </p:txBody>
      </p:sp>
      <p:sp>
        <p:nvSpPr>
          <p:cNvPr id="23" name="22 Llamada rectangular"/>
          <p:cNvSpPr/>
          <p:nvPr/>
        </p:nvSpPr>
        <p:spPr>
          <a:xfrm>
            <a:off x="5134508" y="4283804"/>
            <a:ext cx="3613955" cy="2241540"/>
          </a:xfrm>
          <a:prstGeom prst="wedgeRectCallout">
            <a:avLst>
              <a:gd name="adj1" fmla="val -54032"/>
              <a:gd name="adj2" fmla="val 205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t>Bi-square</a:t>
            </a:r>
            <a:r>
              <a:rPr lang="es-ES" altLang="en-US" b="1" dirty="0"/>
              <a:t> y </a:t>
            </a:r>
            <a:r>
              <a:rPr lang="es-ES" b="1" dirty="0" err="1"/>
              <a:t>Tri</a:t>
            </a:r>
            <a:r>
              <a:rPr lang="es-ES" b="1" dirty="0"/>
              <a:t>-cube</a:t>
            </a:r>
            <a:r>
              <a:rPr lang="en-GB" b="1" dirty="0"/>
              <a:t> </a:t>
            </a:r>
            <a:endParaRPr lang="en-GB" b="1" dirty="0" smtClean="0"/>
          </a:p>
          <a:p>
            <a:pPr algn="ctr"/>
            <a:r>
              <a:rPr lang="es-ES" altLang="en-US" dirty="0" smtClean="0"/>
              <a:t>Son funciones discontinuas, </a:t>
            </a:r>
            <a:r>
              <a:rPr lang="es-ES" altLang="en-US" dirty="0"/>
              <a:t>dando pesos nulos a las observaciones con una distancia mayor que b</a:t>
            </a:r>
            <a:r>
              <a:rPr lang="es-ES" altLang="en-US" dirty="0" smtClean="0"/>
              <a:t>. Proporcionan </a:t>
            </a:r>
            <a:r>
              <a:rPr lang="es-ES" altLang="en-US" dirty="0"/>
              <a:t>pesos que disminuyen a medida que aumenta la distancia entre los puntos de </a:t>
            </a:r>
            <a:r>
              <a:rPr lang="es-ES" altLang="en-US" dirty="0" smtClean="0"/>
              <a:t>observación, </a:t>
            </a:r>
            <a:r>
              <a:rPr lang="es-ES" altLang="en-US" dirty="0"/>
              <a:t>hasta la distancia </a:t>
            </a:r>
            <a:r>
              <a:rPr lang="es-ES" altLang="en-US" dirty="0" smtClean="0"/>
              <a:t>b.</a:t>
            </a:r>
            <a:endParaRPr lang="en-GB" dirty="0"/>
          </a:p>
        </p:txBody>
      </p:sp>
      <p:sp>
        <p:nvSpPr>
          <p:cNvPr id="5" name="4 Rectángulo"/>
          <p:cNvSpPr/>
          <p:nvPr/>
        </p:nvSpPr>
        <p:spPr>
          <a:xfrm>
            <a:off x="5652120" y="1154316"/>
            <a:ext cx="230155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ES" b="1" dirty="0" smtClean="0"/>
              <a:t>b =</a:t>
            </a:r>
            <a:r>
              <a:rPr lang="es-ES" dirty="0" smtClean="0"/>
              <a:t> </a:t>
            </a:r>
            <a:r>
              <a:rPr lang="es-ES" dirty="0"/>
              <a:t>ancho de banda</a:t>
            </a:r>
            <a:endParaRPr lang="en-GB" dirty="0"/>
          </a:p>
        </p:txBody>
      </p:sp>
      <p:sp>
        <p:nvSpPr>
          <p:cNvPr id="7" name="6 Rectángulo"/>
          <p:cNvSpPr/>
          <p:nvPr/>
        </p:nvSpPr>
        <p:spPr>
          <a:xfrm>
            <a:off x="4932040" y="1701352"/>
            <a:ext cx="3960440" cy="48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24 CuadroTexto"/>
              <p:cNvSpPr txBox="1"/>
              <p:nvPr/>
            </p:nvSpPr>
            <p:spPr>
              <a:xfrm>
                <a:off x="5465321" y="2715820"/>
                <a:ext cx="2796856" cy="49770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a:rPr>
                          </m:ctrlPr>
                        </m:sSubPr>
                        <m:e>
                          <m:r>
                            <a:rPr lang="es-ES" sz="2400" b="0" i="1" smtClean="0">
                              <a:latin typeface="Cambria Math"/>
                            </a:rPr>
                            <m:t>𝑌</m:t>
                          </m:r>
                        </m:e>
                        <m:sub>
                          <m:r>
                            <a:rPr lang="es-ES" sz="2400" b="0" i="1" smtClean="0">
                              <a:latin typeface="Cambria Math"/>
                            </a:rPr>
                            <m:t>(</m:t>
                          </m:r>
                          <m:sSub>
                            <m:sSubPr>
                              <m:ctrlPr>
                                <a:rPr lang="es-ES" sz="2400" b="0" i="1" smtClean="0">
                                  <a:latin typeface="Cambria Math"/>
                                </a:rPr>
                              </m:ctrlPr>
                            </m:sSubPr>
                            <m:e>
                              <m:r>
                                <a:rPr lang="es-ES" sz="2400" b="0" i="1" smtClean="0">
                                  <a:latin typeface="Cambria Math"/>
                                </a:rPr>
                                <m:t>𝑢</m:t>
                              </m:r>
                            </m:e>
                            <m:sub>
                              <m:r>
                                <a:rPr lang="es-ES" sz="2400" b="0" i="1" smtClean="0">
                                  <a:latin typeface="Cambria Math"/>
                                </a:rPr>
                                <m:t>𝑖</m:t>
                              </m:r>
                            </m:sub>
                          </m:sSub>
                          <m:r>
                            <a:rPr lang="es-ES" sz="2400" b="0" i="1" smtClean="0">
                              <a:latin typeface="Cambria Math"/>
                            </a:rPr>
                            <m:t>,</m:t>
                          </m:r>
                          <m:sSub>
                            <m:sSubPr>
                              <m:ctrlPr>
                                <a:rPr lang="es-ES" sz="2400" b="0" i="1" smtClean="0">
                                  <a:latin typeface="Cambria Math"/>
                                </a:rPr>
                              </m:ctrlPr>
                            </m:sSubPr>
                            <m:e>
                              <m:r>
                                <a:rPr lang="es-ES" sz="2400" b="0" i="1" smtClean="0">
                                  <a:latin typeface="Cambria Math"/>
                                </a:rPr>
                                <m:t>𝑣</m:t>
                              </m:r>
                            </m:e>
                            <m:sub>
                              <m:r>
                                <a:rPr lang="es-ES" sz="2400" b="0" i="1" smtClean="0">
                                  <a:latin typeface="Cambria Math"/>
                                </a:rPr>
                                <m:t>𝑖</m:t>
                              </m:r>
                            </m:sub>
                          </m:sSub>
                          <m:r>
                            <a:rPr lang="es-ES" sz="2400" b="0" i="1" smtClean="0">
                              <a:latin typeface="Cambria Math"/>
                            </a:rPr>
                            <m:t>)</m:t>
                          </m:r>
                        </m:sub>
                      </m:sSub>
                      <m:r>
                        <a:rPr lang="es-ES" sz="2400" b="0" i="1" smtClean="0">
                          <a:latin typeface="Cambria Math"/>
                        </a:rPr>
                        <m:t>=</m:t>
                      </m:r>
                      <m:r>
                        <a:rPr lang="es-ES" sz="2400" b="0" i="1" smtClean="0">
                          <a:latin typeface="Cambria Math"/>
                        </a:rPr>
                        <m:t>𝑋</m:t>
                      </m:r>
                      <m:sSub>
                        <m:sSubPr>
                          <m:ctrlPr>
                            <a:rPr lang="es-ES" sz="2400" b="0" i="1" smtClean="0">
                              <a:solidFill>
                                <a:srgbClr val="960000"/>
                              </a:solidFill>
                              <a:latin typeface="Cambria Math"/>
                            </a:rPr>
                          </m:ctrlPr>
                        </m:sSubPr>
                        <m:e>
                          <m:r>
                            <a:rPr lang="es-ES" sz="2400" b="0" i="1" smtClean="0">
                              <a:solidFill>
                                <a:srgbClr val="960000"/>
                              </a:solidFill>
                              <a:latin typeface="Cambria Math"/>
                            </a:rPr>
                            <m:t>𝑊</m:t>
                          </m:r>
                        </m:e>
                        <m:sub>
                          <m:r>
                            <a:rPr lang="es-ES" sz="2400" b="0" i="1" smtClean="0">
                              <a:solidFill>
                                <a:srgbClr val="960000"/>
                              </a:solidFill>
                              <a:latin typeface="Cambria Math"/>
                            </a:rPr>
                            <m:t>(</m:t>
                          </m:r>
                          <m:sSub>
                            <m:sSubPr>
                              <m:ctrlPr>
                                <a:rPr lang="es-ES" sz="2400" b="0" i="1" smtClean="0">
                                  <a:solidFill>
                                    <a:srgbClr val="960000"/>
                                  </a:solidFill>
                                  <a:latin typeface="Cambria Math"/>
                                </a:rPr>
                              </m:ctrlPr>
                            </m:sSubPr>
                            <m:e>
                              <m:r>
                                <a:rPr lang="es-ES" sz="2400" b="0" i="1" smtClean="0">
                                  <a:solidFill>
                                    <a:srgbClr val="960000"/>
                                  </a:solidFill>
                                  <a:latin typeface="Cambria Math"/>
                                </a:rPr>
                                <m:t>𝑢</m:t>
                              </m:r>
                            </m:e>
                            <m:sub>
                              <m:r>
                                <a:rPr lang="es-ES" sz="2400" b="0" i="1" smtClean="0">
                                  <a:solidFill>
                                    <a:srgbClr val="960000"/>
                                  </a:solidFill>
                                  <a:latin typeface="Cambria Math"/>
                                </a:rPr>
                                <m:t>𝑖</m:t>
                              </m:r>
                            </m:sub>
                          </m:sSub>
                          <m:r>
                            <a:rPr lang="es-ES" sz="2400" b="0" i="1" smtClean="0">
                              <a:solidFill>
                                <a:srgbClr val="960000"/>
                              </a:solidFill>
                              <a:latin typeface="Cambria Math"/>
                            </a:rPr>
                            <m:t>,</m:t>
                          </m:r>
                          <m:sSub>
                            <m:sSubPr>
                              <m:ctrlPr>
                                <a:rPr lang="es-ES" sz="2400" b="0" i="1" smtClean="0">
                                  <a:solidFill>
                                    <a:srgbClr val="960000"/>
                                  </a:solidFill>
                                  <a:latin typeface="Cambria Math"/>
                                </a:rPr>
                              </m:ctrlPr>
                            </m:sSubPr>
                            <m:e>
                              <m:r>
                                <a:rPr lang="es-ES" sz="2400" b="0" i="1" smtClean="0">
                                  <a:solidFill>
                                    <a:srgbClr val="960000"/>
                                  </a:solidFill>
                                  <a:latin typeface="Cambria Math"/>
                                </a:rPr>
                                <m:t>𝑣</m:t>
                              </m:r>
                            </m:e>
                            <m:sub>
                              <m:r>
                                <a:rPr lang="es-ES" sz="2400" b="0" i="1" smtClean="0">
                                  <a:solidFill>
                                    <a:srgbClr val="960000"/>
                                  </a:solidFill>
                                  <a:latin typeface="Cambria Math"/>
                                </a:rPr>
                                <m:t>𝑖</m:t>
                              </m:r>
                            </m:sub>
                          </m:sSub>
                          <m:r>
                            <a:rPr lang="es-ES" sz="2400" b="0" i="1" smtClean="0">
                              <a:solidFill>
                                <a:srgbClr val="960000"/>
                              </a:solidFill>
                              <a:latin typeface="Cambria Math"/>
                            </a:rPr>
                            <m:t>)</m:t>
                          </m:r>
                        </m:sub>
                      </m:sSub>
                      <m:r>
                        <a:rPr lang="es-ES" sz="2400" b="0" i="1" smtClean="0">
                          <a:latin typeface="Cambria Math"/>
                        </a:rPr>
                        <m:t>𝑉</m:t>
                      </m:r>
                    </m:oMath>
                  </m:oMathPara>
                </a14:m>
                <a:endParaRPr lang="en-GB" sz="2400" dirty="0"/>
              </a:p>
            </p:txBody>
          </p:sp>
        </mc:Choice>
        <mc:Fallback xmlns="">
          <p:sp>
            <p:nvSpPr>
              <p:cNvPr id="25" name="24 CuadroTexto"/>
              <p:cNvSpPr txBox="1">
                <a:spLocks noRot="1" noChangeAspect="1" noMove="1" noResize="1" noEditPoints="1" noAdjustHandles="1" noChangeArrowheads="1" noChangeShapeType="1" noTextEdit="1"/>
              </p:cNvSpPr>
              <p:nvPr/>
            </p:nvSpPr>
            <p:spPr>
              <a:xfrm>
                <a:off x="5465321" y="2715820"/>
                <a:ext cx="2796856" cy="497700"/>
              </a:xfrm>
              <a:prstGeom prst="rect">
                <a:avLst/>
              </a:prstGeom>
              <a:blipFill rotWithShape="1">
                <a:blip r:embed="rId5" cstate="print"/>
                <a:stretch>
                  <a:fillRect b="-12346"/>
                </a:stretch>
              </a:blipFill>
              <a:ln>
                <a:noFill/>
              </a:ln>
            </p:spPr>
            <p:txBody>
              <a:bodyPr/>
              <a:lstStyle/>
              <a:p>
                <a:r>
                  <a:rPr lang="en-GB">
                    <a:noFill/>
                  </a:rPr>
                  <a:t> </a:t>
                </a:r>
              </a:p>
            </p:txBody>
          </p:sp>
        </mc:Fallback>
      </mc:AlternateContent>
      <p:sp>
        <p:nvSpPr>
          <p:cNvPr id="26" name="25 CuadroTexto"/>
          <p:cNvSpPr txBox="1"/>
          <p:nvPr/>
        </p:nvSpPr>
        <p:spPr>
          <a:xfrm>
            <a:off x="5163733" y="3599108"/>
            <a:ext cx="3613955"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just" defTabSz="457200" eaLnBrk="0" hangingPunct="0">
              <a:defRPr/>
            </a:pPr>
            <a:r>
              <a:rPr lang="es-ES" dirty="0">
                <a:solidFill>
                  <a:prstClr val="black"/>
                </a:solidFill>
              </a:rPr>
              <a:t>La literatura actual </a:t>
            </a:r>
            <a:r>
              <a:rPr lang="es-ES" dirty="0">
                <a:solidFill>
                  <a:schemeClr val="tx2">
                    <a:lumMod val="50000"/>
                  </a:schemeClr>
                </a:solidFill>
              </a:rPr>
              <a:t>(Harris, </a:t>
            </a:r>
            <a:r>
              <a:rPr lang="es-ES" dirty="0" err="1">
                <a:solidFill>
                  <a:schemeClr val="tx2">
                    <a:lumMod val="50000"/>
                  </a:schemeClr>
                </a:solidFill>
              </a:rPr>
              <a:t>Brunsdon</a:t>
            </a:r>
            <a:r>
              <a:rPr lang="es-ES" dirty="0">
                <a:solidFill>
                  <a:schemeClr val="tx2">
                    <a:lumMod val="50000"/>
                  </a:schemeClr>
                </a:solidFill>
              </a:rPr>
              <a:t> &amp; Charlton, 2011</a:t>
            </a:r>
            <a:r>
              <a:rPr lang="es-ES" dirty="0">
                <a:solidFill>
                  <a:prstClr val="black"/>
                </a:solidFill>
              </a:rPr>
              <a:t>), calcula este parámetro con el método de </a:t>
            </a:r>
            <a:r>
              <a:rPr lang="es-ES" b="1" dirty="0">
                <a:solidFill>
                  <a:prstClr val="black"/>
                </a:solidFill>
              </a:rPr>
              <a:t>Validación </a:t>
            </a:r>
            <a:r>
              <a:rPr lang="es-ES" b="1" dirty="0" smtClean="0">
                <a:solidFill>
                  <a:prstClr val="black"/>
                </a:solidFill>
              </a:rPr>
              <a:t>Cruzada.</a:t>
            </a:r>
            <a:endParaRPr lang="es-ES" b="1" dirty="0">
              <a:solidFill>
                <a:prstClr val="black"/>
              </a:solidFill>
            </a:endParaRPr>
          </a:p>
        </p:txBody>
      </p:sp>
    </p:spTree>
    <p:extLst>
      <p:ext uri="{BB962C8B-B14F-4D97-AF65-F5344CB8AC3E}">
        <p14:creationId xmlns:p14="http://schemas.microsoft.com/office/powerpoint/2010/main" val="22642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16" presetClass="entr" presetSubtype="2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7"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83;p36"/>
          <p:cNvSpPr txBox="1">
            <a:spLocks/>
          </p:cNvSpPr>
          <p:nvPr/>
        </p:nvSpPr>
        <p:spPr>
          <a:xfrm>
            <a:off x="1331640" y="1220755"/>
            <a:ext cx="5138700" cy="114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s-PA" sz="4800" dirty="0" smtClean="0"/>
              <a:t>Práctica con R</a:t>
            </a:r>
            <a:endParaRPr lang="es-PA" sz="4800" dirty="0"/>
          </a:p>
        </p:txBody>
      </p:sp>
      <p:pic>
        <p:nvPicPr>
          <p:cNvPr id="10" name="Picture 2" descr="La estrategia de la planificación, por José Antonio Gil Ye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564904"/>
            <a:ext cx="3888431"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60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84"/>
            <a:ext cx="7620000" cy="1143000"/>
          </a:xfrm>
        </p:spPr>
        <p:txBody>
          <a:bodyPr/>
          <a:lstStyle/>
          <a:p>
            <a:r>
              <a:rPr lang="es-ES" dirty="0" smtClean="0"/>
              <a:t>Práctica </a:t>
            </a:r>
            <a:endParaRPr lang="es-ES" dirty="0"/>
          </a:p>
        </p:txBody>
      </p:sp>
      <p:sp>
        <p:nvSpPr>
          <p:cNvPr id="4" name="3 Marcador de número de diapositiva"/>
          <p:cNvSpPr>
            <a:spLocks noGrp="1"/>
          </p:cNvSpPr>
          <p:nvPr>
            <p:ph type="sldNum" sz="quarter" idx="12"/>
          </p:nvPr>
        </p:nvSpPr>
        <p:spPr/>
        <p:txBody>
          <a:bodyPr/>
          <a:lstStyle/>
          <a:p>
            <a:fld id="{B232FFF3-EA72-402C-8CF1-C9D04912E841}" type="slidenum">
              <a:rPr lang="es-ES" smtClean="0"/>
              <a:t>17</a:t>
            </a:fld>
            <a:endParaRPr lang="es-ES"/>
          </a:p>
        </p:txBody>
      </p:sp>
      <p:sp>
        <p:nvSpPr>
          <p:cNvPr id="5" name="4 Rectángulo"/>
          <p:cNvSpPr/>
          <p:nvPr/>
        </p:nvSpPr>
        <p:spPr>
          <a:xfrm>
            <a:off x="333022" y="866704"/>
            <a:ext cx="7992888" cy="461665"/>
          </a:xfrm>
          <a:prstGeom prst="rect">
            <a:avLst/>
          </a:prstGeom>
        </p:spPr>
        <p:txBody>
          <a:bodyPr wrap="square">
            <a:spAutoFit/>
          </a:bodyPr>
          <a:lstStyle/>
          <a:p>
            <a:pPr algn="ctr"/>
            <a:endParaRPr lang="es-ES" sz="2400" dirty="0"/>
          </a:p>
        </p:txBody>
      </p:sp>
      <p:sp>
        <p:nvSpPr>
          <p:cNvPr id="3" name="2 Rectángulo"/>
          <p:cNvSpPr/>
          <p:nvPr/>
        </p:nvSpPr>
        <p:spPr>
          <a:xfrm>
            <a:off x="3092124" y="866705"/>
            <a:ext cx="2556534" cy="461665"/>
          </a:xfrm>
          <a:prstGeom prst="rect">
            <a:avLst/>
          </a:prstGeom>
        </p:spPr>
        <p:txBody>
          <a:bodyPr wrap="none">
            <a:spAutoFit/>
          </a:bodyPr>
          <a:lstStyle/>
          <a:p>
            <a:r>
              <a:rPr lang="es-MX" sz="2400" dirty="0" smtClean="0"/>
              <a:t>Data set: </a:t>
            </a:r>
            <a:r>
              <a:rPr lang="es-MX" sz="2400" dirty="0" err="1" smtClean="0"/>
              <a:t>DubVoter</a:t>
            </a:r>
            <a:endParaRPr lang="es-MX" sz="2400" dirty="0"/>
          </a:p>
        </p:txBody>
      </p:sp>
      <p:sp>
        <p:nvSpPr>
          <p:cNvPr id="6" name="5 Rectángulo"/>
          <p:cNvSpPr/>
          <p:nvPr/>
        </p:nvSpPr>
        <p:spPr>
          <a:xfrm>
            <a:off x="568384" y="1328369"/>
            <a:ext cx="7892048" cy="4062651"/>
          </a:xfrm>
          <a:prstGeom prst="rect">
            <a:avLst/>
          </a:prstGeom>
        </p:spPr>
        <p:txBody>
          <a:bodyPr wrap="square">
            <a:spAutoFit/>
          </a:bodyPr>
          <a:lstStyle/>
          <a:p>
            <a:r>
              <a:rPr lang="en-US" sz="2400" dirty="0" smtClean="0"/>
              <a:t>Variables:</a:t>
            </a:r>
          </a:p>
          <a:p>
            <a:pPr marL="285750" indent="-285750">
              <a:buFont typeface="Arial" pitchFamily="34" charset="0"/>
              <a:buChar char="•"/>
            </a:pPr>
            <a:r>
              <a:rPr lang="en-US" sz="2400" dirty="0" err="1" smtClean="0"/>
              <a:t>DiffAdd</a:t>
            </a:r>
            <a:r>
              <a:rPr lang="en-US" sz="2400" dirty="0"/>
              <a:t>: One year migrants (i.e., moved to a </a:t>
            </a:r>
            <a:r>
              <a:rPr lang="en-US" sz="2400" dirty="0" smtClean="0"/>
              <a:t>different </a:t>
            </a:r>
            <a:r>
              <a:rPr lang="en-US" sz="2400" dirty="0"/>
              <a:t>address one year ago).</a:t>
            </a:r>
          </a:p>
          <a:p>
            <a:pPr marL="285750" indent="-285750">
              <a:buFont typeface="Arial" pitchFamily="34" charset="0"/>
              <a:buChar char="•"/>
            </a:pPr>
            <a:r>
              <a:rPr lang="es-PA" sz="2400" dirty="0" err="1" smtClean="0"/>
              <a:t>LARent</a:t>
            </a:r>
            <a:r>
              <a:rPr lang="es-PA" sz="2400" dirty="0"/>
              <a:t>: Local </a:t>
            </a:r>
            <a:r>
              <a:rPr lang="es-PA" sz="2400" dirty="0" err="1"/>
              <a:t>authority</a:t>
            </a:r>
            <a:r>
              <a:rPr lang="es-PA" sz="2400" dirty="0"/>
              <a:t> </a:t>
            </a:r>
            <a:r>
              <a:rPr lang="es-PA" sz="2400" dirty="0" err="1"/>
              <a:t>renters</a:t>
            </a:r>
            <a:r>
              <a:rPr lang="es-PA" sz="2400" dirty="0" smtClean="0"/>
              <a:t>.</a:t>
            </a:r>
          </a:p>
          <a:p>
            <a:pPr marL="285750" indent="-285750">
              <a:buFont typeface="Arial" pitchFamily="34" charset="0"/>
              <a:buChar char="•"/>
            </a:pPr>
            <a:r>
              <a:rPr lang="en-US" sz="2400" dirty="0" smtClean="0"/>
              <a:t>SC1</a:t>
            </a:r>
            <a:r>
              <a:rPr lang="en-US" sz="2400" dirty="0"/>
              <a:t>: Social class one (high social class).</a:t>
            </a:r>
          </a:p>
          <a:p>
            <a:pPr marL="285750" indent="-285750">
              <a:buFont typeface="Arial" pitchFamily="34" charset="0"/>
              <a:buChar char="•"/>
            </a:pPr>
            <a:r>
              <a:rPr lang="es-PA" sz="2400" dirty="0" err="1" smtClean="0"/>
              <a:t>Unempl</a:t>
            </a:r>
            <a:r>
              <a:rPr lang="es-PA" sz="2400" dirty="0"/>
              <a:t>: </a:t>
            </a:r>
            <a:r>
              <a:rPr lang="es-PA" sz="2400" dirty="0" err="1"/>
              <a:t>Unemployed</a:t>
            </a:r>
            <a:r>
              <a:rPr lang="es-PA" sz="2400" dirty="0"/>
              <a:t>.</a:t>
            </a:r>
          </a:p>
          <a:p>
            <a:pPr marL="285750" indent="-285750">
              <a:buFont typeface="Arial" pitchFamily="34" charset="0"/>
              <a:buChar char="•"/>
            </a:pPr>
            <a:r>
              <a:rPr lang="en-US" sz="2400" dirty="0" err="1" smtClean="0"/>
              <a:t>LowEduc</a:t>
            </a:r>
            <a:r>
              <a:rPr lang="en-US" sz="2400" dirty="0"/>
              <a:t>: Without any formal educational.</a:t>
            </a:r>
          </a:p>
          <a:p>
            <a:pPr marL="285750" indent="-285750">
              <a:buFont typeface="Arial" pitchFamily="34" charset="0"/>
              <a:buChar char="•"/>
            </a:pPr>
            <a:r>
              <a:rPr lang="es-PA" sz="2400" dirty="0" smtClean="0"/>
              <a:t>Age18_24</a:t>
            </a:r>
            <a:r>
              <a:rPr lang="es-PA" sz="2400" dirty="0"/>
              <a:t>: </a:t>
            </a:r>
            <a:r>
              <a:rPr lang="es-PA" sz="2400" dirty="0" err="1"/>
              <a:t>Age</a:t>
            </a:r>
            <a:r>
              <a:rPr lang="es-PA" sz="2400" dirty="0"/>
              <a:t> </a:t>
            </a:r>
            <a:r>
              <a:rPr lang="es-PA" sz="2400" dirty="0" err="1"/>
              <a:t>group</a:t>
            </a:r>
            <a:r>
              <a:rPr lang="es-PA" sz="2400" dirty="0"/>
              <a:t> </a:t>
            </a:r>
            <a:r>
              <a:rPr lang="es-PA" sz="2400" dirty="0" smtClean="0"/>
              <a:t>18-24</a:t>
            </a:r>
            <a:r>
              <a:rPr lang="es-PA" sz="2400" dirty="0"/>
              <a:t>.</a:t>
            </a:r>
          </a:p>
          <a:p>
            <a:pPr marL="285750" indent="-285750">
              <a:buFont typeface="Arial" pitchFamily="34" charset="0"/>
              <a:buChar char="•"/>
            </a:pPr>
            <a:r>
              <a:rPr lang="es-PA" sz="2400" dirty="0" smtClean="0"/>
              <a:t>Age25_44</a:t>
            </a:r>
            <a:r>
              <a:rPr lang="es-PA" sz="2400" dirty="0"/>
              <a:t>: </a:t>
            </a:r>
            <a:r>
              <a:rPr lang="es-PA" sz="2400" dirty="0" err="1"/>
              <a:t>Age</a:t>
            </a:r>
            <a:r>
              <a:rPr lang="es-PA" sz="2400" dirty="0"/>
              <a:t> </a:t>
            </a:r>
            <a:r>
              <a:rPr lang="es-PA" sz="2400" dirty="0" err="1"/>
              <a:t>group</a:t>
            </a:r>
            <a:r>
              <a:rPr lang="es-PA" sz="2400" dirty="0"/>
              <a:t> </a:t>
            </a:r>
            <a:r>
              <a:rPr lang="es-PA" sz="2400" dirty="0" smtClean="0"/>
              <a:t>25-44</a:t>
            </a:r>
            <a:r>
              <a:rPr lang="es-PA" sz="2400" dirty="0"/>
              <a:t>.</a:t>
            </a:r>
          </a:p>
          <a:p>
            <a:pPr marL="285750" indent="-285750">
              <a:buFont typeface="Arial" pitchFamily="34" charset="0"/>
              <a:buChar char="•"/>
            </a:pPr>
            <a:r>
              <a:rPr lang="es-PA" sz="2400" dirty="0" smtClean="0"/>
              <a:t>Age45_64</a:t>
            </a:r>
            <a:r>
              <a:rPr lang="es-PA" sz="2400" dirty="0"/>
              <a:t>: </a:t>
            </a:r>
            <a:r>
              <a:rPr lang="es-PA" sz="2400" dirty="0" err="1"/>
              <a:t>Age</a:t>
            </a:r>
            <a:r>
              <a:rPr lang="es-PA" sz="2400" dirty="0"/>
              <a:t> </a:t>
            </a:r>
            <a:r>
              <a:rPr lang="es-PA" sz="2400" dirty="0" err="1"/>
              <a:t>group</a:t>
            </a:r>
            <a:r>
              <a:rPr lang="es-PA" sz="2400" dirty="0"/>
              <a:t> </a:t>
            </a:r>
            <a:r>
              <a:rPr lang="es-PA" sz="2400" dirty="0" smtClean="0"/>
              <a:t>45-64</a:t>
            </a:r>
            <a:r>
              <a:rPr lang="es-PA" sz="2400" dirty="0"/>
              <a:t>.</a:t>
            </a:r>
            <a:endParaRPr lang="es-PA" sz="2400" dirty="0" smtClean="0"/>
          </a:p>
          <a:p>
            <a:endParaRPr lang="es-PA" dirty="0"/>
          </a:p>
        </p:txBody>
      </p:sp>
      <p:sp>
        <p:nvSpPr>
          <p:cNvPr id="7" name="6 Llamada rectangular"/>
          <p:cNvSpPr/>
          <p:nvPr/>
        </p:nvSpPr>
        <p:spPr>
          <a:xfrm>
            <a:off x="2681269" y="5517232"/>
            <a:ext cx="5616624" cy="1200329"/>
          </a:xfrm>
          <a:prstGeom prst="wedgeRectCallout">
            <a:avLst>
              <a:gd name="adj1" fmla="val -17369"/>
              <a:gd name="adj2" fmla="val -63925"/>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MX" dirty="0"/>
              <a:t>Aunque se miden en la misma escala, las variables no son de magnitud similar. Por lo tanto, estandarizamos los </a:t>
            </a:r>
            <a:r>
              <a:rPr lang="es-MX" dirty="0" smtClean="0"/>
              <a:t>datos para que </a:t>
            </a:r>
            <a:r>
              <a:rPr lang="es-MX" dirty="0"/>
              <a:t>cada variable tenga la misma importancia en el análisis</a:t>
            </a:r>
            <a:endParaRPr lang="es-PA" dirty="0"/>
          </a:p>
        </p:txBody>
      </p:sp>
      <p:sp>
        <p:nvSpPr>
          <p:cNvPr id="8" name="7 Llamada rectangular"/>
          <p:cNvSpPr/>
          <p:nvPr/>
        </p:nvSpPr>
        <p:spPr>
          <a:xfrm>
            <a:off x="4644008" y="4797152"/>
            <a:ext cx="3476208" cy="461665"/>
          </a:xfrm>
          <a:prstGeom prst="wedgeRectCallou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400" dirty="0"/>
              <a:t>scale, </a:t>
            </a:r>
            <a:r>
              <a:rPr lang="en-US" sz="2400" dirty="0" err="1"/>
              <a:t>princomp</a:t>
            </a:r>
            <a:r>
              <a:rPr lang="en-US" sz="2400" dirty="0"/>
              <a:t> y</a:t>
            </a:r>
            <a:r>
              <a:rPr lang="en-US" sz="2400" dirty="0" smtClean="0"/>
              <a:t> </a:t>
            </a:r>
            <a:r>
              <a:rPr lang="en-US" sz="2400" dirty="0" err="1"/>
              <a:t>covMcd</a:t>
            </a:r>
            <a:r>
              <a:rPr lang="en-US" sz="2400" dirty="0"/>
              <a:t> </a:t>
            </a:r>
            <a:endParaRPr lang="es-PA" sz="2400" dirty="0"/>
          </a:p>
        </p:txBody>
      </p:sp>
    </p:spTree>
    <p:extLst>
      <p:ext uri="{BB962C8B-B14F-4D97-AF65-F5344CB8AC3E}">
        <p14:creationId xmlns:p14="http://schemas.microsoft.com/office/powerpoint/2010/main" val="3672868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A" dirty="0" err="1" smtClean="0"/>
              <a:t>Shapefile</a:t>
            </a:r>
            <a:endParaRPr lang="es-PA" dirty="0"/>
          </a:p>
        </p:txBody>
      </p:sp>
      <p:sp>
        <p:nvSpPr>
          <p:cNvPr id="3" name="2 Marcador de contenido"/>
          <p:cNvSpPr>
            <a:spLocks noGrp="1"/>
          </p:cNvSpPr>
          <p:nvPr>
            <p:ph idx="1"/>
          </p:nvPr>
        </p:nvSpPr>
        <p:spPr/>
        <p:txBody>
          <a:bodyPr/>
          <a:lstStyle/>
          <a:p>
            <a:pPr marL="114300" indent="0" algn="just">
              <a:buNone/>
            </a:pPr>
            <a:r>
              <a:rPr lang="es-MX" dirty="0"/>
              <a:t>Un </a:t>
            </a:r>
            <a:r>
              <a:rPr lang="es-MX" dirty="0" err="1"/>
              <a:t>shapefile</a:t>
            </a:r>
            <a:r>
              <a:rPr lang="es-MX" dirty="0"/>
              <a:t> es un formato sencillo y no topológico que se utiliza para almacenar la ubicación geométrica y la información de atributos de las entidades geográficas. Las entidades geográficas de un </a:t>
            </a:r>
            <a:r>
              <a:rPr lang="es-MX" dirty="0" err="1"/>
              <a:t>shapefile</a:t>
            </a:r>
            <a:r>
              <a:rPr lang="es-MX" dirty="0"/>
              <a:t> se pueden representar por medio de puntos, líneas o polígonos (áreas). </a:t>
            </a:r>
            <a:endParaRPr lang="es-PA" dirty="0"/>
          </a:p>
        </p:txBody>
      </p:sp>
      <p:sp>
        <p:nvSpPr>
          <p:cNvPr id="4" name="3 Marcador de número de diapositiva"/>
          <p:cNvSpPr>
            <a:spLocks noGrp="1"/>
          </p:cNvSpPr>
          <p:nvPr>
            <p:ph type="sldNum" sz="quarter" idx="12"/>
          </p:nvPr>
        </p:nvSpPr>
        <p:spPr/>
        <p:txBody>
          <a:bodyPr/>
          <a:lstStyle/>
          <a:p>
            <a:fld id="{B232FFF3-EA72-402C-8CF1-C9D04912E841}" type="slidenum">
              <a:rPr lang="es-ES" smtClean="0"/>
              <a:t>18</a:t>
            </a:fld>
            <a:endParaRPr lang="es-ES"/>
          </a:p>
        </p:txBody>
      </p:sp>
      <p:pic>
        <p:nvPicPr>
          <p:cNvPr id="1026" name="Picture 2" descr="CREAR NUEVO ARCHIVO SHAPEFILE EN ARCGIS – ZoneG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429000"/>
            <a:ext cx="2837239" cy="2624734"/>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681286" y="5407403"/>
            <a:ext cx="4572000" cy="646331"/>
          </a:xfrm>
          <a:prstGeom prst="rect">
            <a:avLst/>
          </a:prstGeom>
        </p:spPr>
        <p:txBody>
          <a:bodyPr>
            <a:spAutoFit/>
          </a:bodyPr>
          <a:lstStyle/>
          <a:p>
            <a:pPr algn="ctr"/>
            <a:r>
              <a:rPr lang="es-PA" dirty="0"/>
              <a:t>https://data.humdata.org/dataset/panama-administrative-level-0-1-2-and-3-boundaries</a:t>
            </a:r>
          </a:p>
        </p:txBody>
      </p:sp>
    </p:spTree>
    <p:extLst>
      <p:ext uri="{BB962C8B-B14F-4D97-AF65-F5344CB8AC3E}">
        <p14:creationId xmlns:p14="http://schemas.microsoft.com/office/powerpoint/2010/main" val="2260846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75"/>
          <p:cNvSpPr txBox="1"/>
          <p:nvPr/>
        </p:nvSpPr>
        <p:spPr>
          <a:xfrm>
            <a:off x="1716807" y="3573016"/>
            <a:ext cx="5472608" cy="988776"/>
          </a:xfrm>
          <a:prstGeom prst="rect">
            <a:avLst/>
          </a:prstGeom>
          <a:noFill/>
          <a:ln>
            <a:noFill/>
          </a:ln>
        </p:spPr>
        <p:txBody>
          <a:bodyPr lIns="91425" tIns="91425" rIns="91425" bIns="91425" anchor="b" anchorCtr="0">
            <a:noAutofit/>
          </a:bodyPr>
          <a:lstStyle/>
          <a:p>
            <a:pPr lvl="0" algn="ctr" rtl="0">
              <a:spcBef>
                <a:spcPts val="0"/>
              </a:spcBef>
              <a:buNone/>
            </a:pPr>
            <a:r>
              <a:rPr lang="en" sz="4800" b="1" dirty="0" smtClean="0">
                <a:solidFill>
                  <a:schemeClr val="accent2"/>
                </a:solidFill>
                <a:latin typeface="Oswald"/>
                <a:ea typeface="Oswald"/>
                <a:cs typeface="Oswald"/>
                <a:sym typeface="Oswald"/>
              </a:rPr>
              <a:t>Continuamos con los métodos Biplot</a:t>
            </a:r>
            <a:endParaRPr lang="en" sz="4800" b="1" dirty="0">
              <a:solidFill>
                <a:schemeClr val="accent2"/>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58"/>
          <p:cNvSpPr txBox="1">
            <a:spLocks/>
          </p:cNvSpPr>
          <p:nvPr/>
        </p:nvSpPr>
        <p:spPr>
          <a:xfrm>
            <a:off x="1486226" y="3212976"/>
            <a:ext cx="6120679" cy="715962"/>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5400" dirty="0"/>
              <a:t>Técnicas Multivariantes</a:t>
            </a:r>
          </a:p>
        </p:txBody>
      </p:sp>
      <p:pic>
        <p:nvPicPr>
          <p:cNvPr id="6" name="Picture 4" descr="Resultado de imagen para usal 800 aÃ±os"/>
          <p:cNvPicPr>
            <a:picLocks noChangeAspect="1" noChangeArrowheads="1"/>
          </p:cNvPicPr>
          <p:nvPr/>
        </p:nvPicPr>
        <p:blipFill>
          <a:blip r:embed="rId2" cstate="print"/>
          <a:srcRect l="59530" t="7317" r="4561" b="8550"/>
          <a:stretch>
            <a:fillRect/>
          </a:stretch>
        </p:blipFill>
        <p:spPr bwMode="auto">
          <a:xfrm>
            <a:off x="7064103" y="44624"/>
            <a:ext cx="892273" cy="1080120"/>
          </a:xfrm>
          <a:prstGeom prst="rect">
            <a:avLst/>
          </a:prstGeom>
          <a:noFill/>
        </p:spPr>
      </p:pic>
    </p:spTree>
    <p:extLst>
      <p:ext uri="{BB962C8B-B14F-4D97-AF65-F5344CB8AC3E}">
        <p14:creationId xmlns:p14="http://schemas.microsoft.com/office/powerpoint/2010/main" val="1283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79"/>
        <p:cNvGrpSpPr/>
        <p:nvPr/>
      </p:nvGrpSpPr>
      <p:grpSpPr>
        <a:xfrm>
          <a:off x="0" y="0"/>
          <a:ext cx="0" cy="0"/>
          <a:chOff x="0" y="0"/>
          <a:chExt cx="0" cy="0"/>
        </a:xfrm>
      </p:grpSpPr>
      <p:sp>
        <p:nvSpPr>
          <p:cNvPr id="5" name="4 CuadroTexto"/>
          <p:cNvSpPr txBox="1"/>
          <p:nvPr/>
        </p:nvSpPr>
        <p:spPr>
          <a:xfrm>
            <a:off x="467544" y="1541304"/>
            <a:ext cx="8179860"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2400" dirty="0" smtClean="0"/>
              <a:t>“El Análisis </a:t>
            </a:r>
            <a:r>
              <a:rPr lang="es-ES" sz="2400" dirty="0"/>
              <a:t>M</a:t>
            </a:r>
            <a:r>
              <a:rPr lang="es-ES" sz="2400" dirty="0" smtClean="0"/>
              <a:t>ultivariante </a:t>
            </a:r>
            <a:r>
              <a:rPr lang="es-ES" sz="2400" dirty="0"/>
              <a:t>(AM) es la parte de la estadística y del análisis de datos que estudia, analiza, representa e interpreta los datos que resultan de observar más de una variable estadística sobre una muestra de </a:t>
            </a:r>
            <a:r>
              <a:rPr lang="es-ES" sz="2400" dirty="0" smtClean="0"/>
              <a:t>individuos” </a:t>
            </a:r>
            <a:r>
              <a:rPr lang="es-ES" sz="2400" dirty="0"/>
              <a:t>(Cuadras, 2014).</a:t>
            </a:r>
            <a:endParaRPr lang="en-GB" sz="2400" dirty="0"/>
          </a:p>
          <a:p>
            <a:pPr algn="just"/>
            <a:endParaRPr lang="es-PA" sz="2400" dirty="0"/>
          </a:p>
        </p:txBody>
      </p:sp>
      <p:sp>
        <p:nvSpPr>
          <p:cNvPr id="19" name="Shape 467"/>
          <p:cNvSpPr txBox="1">
            <a:spLocks/>
          </p:cNvSpPr>
          <p:nvPr/>
        </p:nvSpPr>
        <p:spPr>
          <a:xfrm>
            <a:off x="2339753" y="-219405"/>
            <a:ext cx="4278813" cy="95618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s-PA" sz="2400" dirty="0" smtClean="0">
                <a:solidFill>
                  <a:schemeClr val="tx1"/>
                </a:solidFill>
              </a:rPr>
              <a:t>Introducción</a:t>
            </a:r>
            <a:endParaRPr lang="en" sz="2400" dirty="0">
              <a:solidFill>
                <a:schemeClr val="tx1"/>
              </a:solidFill>
            </a:endParaRPr>
          </a:p>
        </p:txBody>
      </p:sp>
      <p:sp>
        <p:nvSpPr>
          <p:cNvPr id="17" name="Shape 594"/>
          <p:cNvSpPr txBox="1"/>
          <p:nvPr/>
        </p:nvSpPr>
        <p:spPr>
          <a:xfrm>
            <a:off x="2483768" y="694439"/>
            <a:ext cx="4104457" cy="430305"/>
          </a:xfrm>
          <a:prstGeom prst="rect">
            <a:avLst/>
          </a:prstGeom>
          <a:noFill/>
          <a:ln>
            <a:noFill/>
          </a:ln>
        </p:spPr>
        <p:txBody>
          <a:bodyPr lIns="91425" tIns="45700" rIns="91425" bIns="45700" anchor="t" anchorCtr="0">
            <a:noAutofit/>
          </a:bodyPr>
          <a:lstStyle/>
          <a:p>
            <a:pPr lvl="0" algn="ctr">
              <a:buSzPct val="25000"/>
            </a:pPr>
            <a:r>
              <a:rPr lang="es-PA" sz="2400" dirty="0" smtClean="0">
                <a:solidFill>
                  <a:schemeClr val="tx1"/>
                </a:solidFill>
                <a:latin typeface="Source Sans Pro"/>
                <a:ea typeface="Source Sans Pro"/>
                <a:cs typeface="Source Sans Pro"/>
                <a:sym typeface="Source Sans Pro"/>
              </a:rPr>
              <a:t>Análisis Multivariante</a:t>
            </a:r>
            <a:endParaRPr lang="es-PA" sz="2400" dirty="0">
              <a:solidFill>
                <a:schemeClr val="tx1"/>
              </a:solidFill>
              <a:latin typeface="Source Sans Pro"/>
              <a:ea typeface="Source Sans Pro"/>
              <a:cs typeface="Source Sans Pro"/>
              <a:sym typeface="Source Sans Pro"/>
            </a:endParaRPr>
          </a:p>
        </p:txBody>
      </p:sp>
      <p:sp>
        <p:nvSpPr>
          <p:cNvPr id="2" name="1 Rectángulo"/>
          <p:cNvSpPr/>
          <p:nvPr/>
        </p:nvSpPr>
        <p:spPr>
          <a:xfrm>
            <a:off x="467544" y="3813043"/>
            <a:ext cx="8179860" cy="1938992"/>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400" dirty="0">
                <a:latin typeface="+mn-lt"/>
              </a:rPr>
              <a:t>En los últimos años, debido al avance de la informática, es posible realizar tratamientos simultáneos de un gran número de variables utilizando técnicas del análisis multivariante. Muchos de estos métodos tienen su resultado expresado en forma gráfica por lo que resultan de fácil interpretación.</a:t>
            </a:r>
            <a:endParaRPr lang="en-GB" sz="2400" dirty="0">
              <a:latin typeface="+mn-lt"/>
            </a:endParaRPr>
          </a:p>
        </p:txBody>
      </p:sp>
    </p:spTree>
    <p:extLst>
      <p:ext uri="{BB962C8B-B14F-4D97-AF65-F5344CB8AC3E}">
        <p14:creationId xmlns:p14="http://schemas.microsoft.com/office/powerpoint/2010/main" val="4232114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79"/>
        <p:cNvGrpSpPr/>
        <p:nvPr/>
      </p:nvGrpSpPr>
      <p:grpSpPr>
        <a:xfrm>
          <a:off x="0" y="0"/>
          <a:ext cx="0" cy="0"/>
          <a:chOff x="0" y="0"/>
          <a:chExt cx="0" cy="0"/>
        </a:xfrm>
      </p:grpSpPr>
      <p:sp>
        <p:nvSpPr>
          <p:cNvPr id="19" name="Shape 467"/>
          <p:cNvSpPr txBox="1">
            <a:spLocks/>
          </p:cNvSpPr>
          <p:nvPr/>
        </p:nvSpPr>
        <p:spPr>
          <a:xfrm>
            <a:off x="2339753" y="-219405"/>
            <a:ext cx="4278813" cy="95618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s-PA" sz="2400" dirty="0" smtClean="0">
                <a:solidFill>
                  <a:schemeClr val="tx1"/>
                </a:solidFill>
              </a:rPr>
              <a:t>Introducción</a:t>
            </a:r>
            <a:endParaRPr lang="en" sz="2400" dirty="0">
              <a:solidFill>
                <a:schemeClr val="tx1"/>
              </a:solidFill>
            </a:endParaRPr>
          </a:p>
        </p:txBody>
      </p:sp>
      <p:sp>
        <p:nvSpPr>
          <p:cNvPr id="17" name="Shape 594"/>
          <p:cNvSpPr txBox="1"/>
          <p:nvPr/>
        </p:nvSpPr>
        <p:spPr>
          <a:xfrm>
            <a:off x="1587871" y="694437"/>
            <a:ext cx="6560474" cy="430305"/>
          </a:xfrm>
          <a:prstGeom prst="rect">
            <a:avLst/>
          </a:prstGeom>
          <a:noFill/>
          <a:ln>
            <a:noFill/>
          </a:ln>
        </p:spPr>
        <p:txBody>
          <a:bodyPr lIns="91425" tIns="45700" rIns="91425" bIns="45700" anchor="t" anchorCtr="0">
            <a:noAutofit/>
          </a:bodyPr>
          <a:lstStyle/>
          <a:p>
            <a:pPr algn="ctr"/>
            <a:r>
              <a:rPr lang="es-ES" sz="2000" dirty="0" smtClean="0"/>
              <a:t>Ejemplos de Matrices </a:t>
            </a:r>
            <a:r>
              <a:rPr lang="es-ES" sz="2000" dirty="0"/>
              <a:t>de datos multivariantes</a:t>
            </a:r>
            <a:endParaRPr lang="en-GB" sz="2000" dirty="0"/>
          </a:p>
        </p:txBody>
      </p:sp>
      <p:sp>
        <p:nvSpPr>
          <p:cNvPr id="20" name="Shape 579"/>
          <p:cNvSpPr/>
          <p:nvPr/>
        </p:nvSpPr>
        <p:spPr>
          <a:xfrm rot="5400000">
            <a:off x="838133" y="3508875"/>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1</a:t>
            </a:r>
            <a:endParaRPr sz="2400" b="0" i="0" u="none" strike="noStrike" cap="none" dirty="0">
              <a:solidFill>
                <a:srgbClr val="00B0F0"/>
              </a:solidFill>
              <a:latin typeface="Arial"/>
              <a:ea typeface="Arial"/>
              <a:cs typeface="Arial"/>
              <a:sym typeface="Arial"/>
            </a:endParaRPr>
          </a:p>
        </p:txBody>
      </p:sp>
      <p:sp>
        <p:nvSpPr>
          <p:cNvPr id="21" name="Shape 579"/>
          <p:cNvSpPr/>
          <p:nvPr/>
        </p:nvSpPr>
        <p:spPr>
          <a:xfrm rot="5400000">
            <a:off x="2422309" y="3497465"/>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2</a:t>
            </a:r>
            <a:endParaRPr sz="2400" b="0" i="0" u="none" strike="noStrike" cap="none" dirty="0">
              <a:solidFill>
                <a:srgbClr val="00B0F0"/>
              </a:solidFill>
              <a:latin typeface="Arial"/>
              <a:ea typeface="Arial"/>
              <a:cs typeface="Arial"/>
              <a:sym typeface="Arial"/>
            </a:endParaRPr>
          </a:p>
        </p:txBody>
      </p:sp>
      <p:sp>
        <p:nvSpPr>
          <p:cNvPr id="22" name="Shape 579"/>
          <p:cNvSpPr/>
          <p:nvPr/>
        </p:nvSpPr>
        <p:spPr>
          <a:xfrm rot="5400000">
            <a:off x="4232902" y="3499586"/>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3</a:t>
            </a:r>
            <a:endParaRPr sz="2400" b="0" i="0" u="none" strike="noStrike" cap="none" dirty="0">
              <a:solidFill>
                <a:srgbClr val="00B0F0"/>
              </a:solidFill>
              <a:latin typeface="Arial"/>
              <a:ea typeface="Arial"/>
              <a:cs typeface="Arial"/>
              <a:sym typeface="Arial"/>
            </a:endParaRPr>
          </a:p>
        </p:txBody>
      </p:sp>
      <p:grpSp>
        <p:nvGrpSpPr>
          <p:cNvPr id="2" name="1 Grupo"/>
          <p:cNvGrpSpPr/>
          <p:nvPr/>
        </p:nvGrpSpPr>
        <p:grpSpPr>
          <a:xfrm>
            <a:off x="448287" y="1386450"/>
            <a:ext cx="1387409" cy="2001514"/>
            <a:chOff x="709989" y="1039837"/>
            <a:chExt cx="1387409" cy="1501135"/>
          </a:xfrm>
        </p:grpSpPr>
        <p:sp>
          <p:nvSpPr>
            <p:cNvPr id="4" name="3 Rectángulo"/>
            <p:cNvSpPr/>
            <p:nvPr/>
          </p:nvSpPr>
          <p:spPr>
            <a:xfrm>
              <a:off x="969744" y="1331052"/>
              <a:ext cx="1043566" cy="84536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8 Rectángulo"/>
            <p:cNvSpPr/>
            <p:nvPr/>
          </p:nvSpPr>
          <p:spPr>
            <a:xfrm>
              <a:off x="924361" y="1039837"/>
              <a:ext cx="1040670" cy="196207"/>
            </a:xfrm>
            <a:prstGeom prst="rect">
              <a:avLst/>
            </a:prstGeom>
          </p:spPr>
          <p:txBody>
            <a:bodyPr wrap="none">
              <a:spAutoFit/>
            </a:bodyPr>
            <a:lstStyle/>
            <a:p>
              <a:r>
                <a:rPr lang="es-ES" sz="1100" dirty="0" smtClean="0"/>
                <a:t>Parámetros (p)</a:t>
              </a:r>
              <a:endParaRPr lang="en-GB" sz="1100" dirty="0"/>
            </a:p>
          </p:txBody>
        </p:sp>
        <p:sp>
          <p:nvSpPr>
            <p:cNvPr id="10" name="9 Rectángulo"/>
            <p:cNvSpPr/>
            <p:nvPr/>
          </p:nvSpPr>
          <p:spPr>
            <a:xfrm rot="16200000">
              <a:off x="494425" y="1645402"/>
              <a:ext cx="692738" cy="261610"/>
            </a:xfrm>
            <a:prstGeom prst="rect">
              <a:avLst/>
            </a:prstGeom>
          </p:spPr>
          <p:txBody>
            <a:bodyPr wrap="none">
              <a:spAutoFit/>
            </a:bodyPr>
            <a:lstStyle/>
            <a:p>
              <a:r>
                <a:rPr lang="es-ES" sz="1100" dirty="0" smtClean="0"/>
                <a:t>Pacientes (n)</a:t>
              </a:r>
              <a:endParaRPr lang="en-GB" sz="1100" dirty="0"/>
            </a:p>
          </p:txBody>
        </p:sp>
        <p:sp>
          <p:nvSpPr>
            <p:cNvPr id="18" name="17 Rectángulo"/>
            <p:cNvSpPr/>
            <p:nvPr/>
          </p:nvSpPr>
          <p:spPr>
            <a:xfrm>
              <a:off x="827584" y="2263973"/>
              <a:ext cx="1269814" cy="276999"/>
            </a:xfrm>
            <a:prstGeom prst="rect">
              <a:avLst/>
            </a:prstGeom>
          </p:spPr>
          <p:txBody>
            <a:bodyPr wrap="square">
              <a:spAutoFit/>
            </a:bodyPr>
            <a:lstStyle/>
            <a:p>
              <a:pPr algn="ctr"/>
              <a:r>
                <a:rPr lang="es-ES" b="1" dirty="0" smtClean="0"/>
                <a:t>MÉDICINA</a:t>
              </a:r>
              <a:endParaRPr lang="en-GB" b="1" dirty="0"/>
            </a:p>
          </p:txBody>
        </p:sp>
      </p:grpSp>
      <p:grpSp>
        <p:nvGrpSpPr>
          <p:cNvPr id="23" name="22 Grupo"/>
          <p:cNvGrpSpPr/>
          <p:nvPr/>
        </p:nvGrpSpPr>
        <p:grpSpPr>
          <a:xfrm>
            <a:off x="2032466" y="1412776"/>
            <a:ext cx="1387407" cy="1975187"/>
            <a:chOff x="709991" y="1059582"/>
            <a:chExt cx="1387407" cy="1481390"/>
          </a:xfrm>
        </p:grpSpPr>
        <p:sp>
          <p:nvSpPr>
            <p:cNvPr id="24" name="23 Rectángulo"/>
            <p:cNvSpPr/>
            <p:nvPr/>
          </p:nvSpPr>
          <p:spPr>
            <a:xfrm>
              <a:off x="969744" y="1331052"/>
              <a:ext cx="1043566" cy="845364"/>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5" name="24 Rectángulo"/>
            <p:cNvSpPr/>
            <p:nvPr/>
          </p:nvSpPr>
          <p:spPr>
            <a:xfrm>
              <a:off x="998022" y="1059582"/>
              <a:ext cx="861133" cy="196208"/>
            </a:xfrm>
            <a:prstGeom prst="rect">
              <a:avLst/>
            </a:prstGeom>
          </p:spPr>
          <p:txBody>
            <a:bodyPr wrap="none">
              <a:spAutoFit/>
            </a:bodyPr>
            <a:lstStyle/>
            <a:p>
              <a:r>
                <a:rPr lang="es-ES" sz="1100" dirty="0" smtClean="0"/>
                <a:t>Especies (p)</a:t>
              </a:r>
              <a:endParaRPr lang="en-GB" sz="1100" dirty="0"/>
            </a:p>
          </p:txBody>
        </p:sp>
        <p:sp>
          <p:nvSpPr>
            <p:cNvPr id="26" name="25 Rectángulo"/>
            <p:cNvSpPr/>
            <p:nvPr/>
          </p:nvSpPr>
          <p:spPr>
            <a:xfrm rot="16200000">
              <a:off x="534101" y="1645402"/>
              <a:ext cx="613390" cy="261610"/>
            </a:xfrm>
            <a:prstGeom prst="rect">
              <a:avLst/>
            </a:prstGeom>
          </p:spPr>
          <p:txBody>
            <a:bodyPr wrap="none">
              <a:spAutoFit/>
            </a:bodyPr>
            <a:lstStyle/>
            <a:p>
              <a:r>
                <a:rPr lang="es-ES" sz="1100" dirty="0" smtClean="0"/>
                <a:t>Lugares (n)</a:t>
              </a:r>
              <a:endParaRPr lang="en-GB" sz="1100" dirty="0"/>
            </a:p>
          </p:txBody>
        </p:sp>
        <p:sp>
          <p:nvSpPr>
            <p:cNvPr id="27" name="26 Rectángulo"/>
            <p:cNvSpPr/>
            <p:nvPr/>
          </p:nvSpPr>
          <p:spPr>
            <a:xfrm>
              <a:off x="827584" y="2263973"/>
              <a:ext cx="1269814" cy="276999"/>
            </a:xfrm>
            <a:prstGeom prst="rect">
              <a:avLst/>
            </a:prstGeom>
          </p:spPr>
          <p:txBody>
            <a:bodyPr wrap="square">
              <a:spAutoFit/>
            </a:bodyPr>
            <a:lstStyle/>
            <a:p>
              <a:pPr algn="ctr"/>
              <a:r>
                <a:rPr lang="es-ES" b="1" dirty="0" smtClean="0"/>
                <a:t>ECOLOGÍA</a:t>
              </a:r>
              <a:endParaRPr lang="en-GB" b="1" dirty="0"/>
            </a:p>
          </p:txBody>
        </p:sp>
      </p:grpSp>
      <p:grpSp>
        <p:nvGrpSpPr>
          <p:cNvPr id="28" name="27 Grupo"/>
          <p:cNvGrpSpPr/>
          <p:nvPr/>
        </p:nvGrpSpPr>
        <p:grpSpPr>
          <a:xfrm>
            <a:off x="3814022" y="1424887"/>
            <a:ext cx="1387407" cy="1975187"/>
            <a:chOff x="709991" y="1059582"/>
            <a:chExt cx="1387407" cy="1481390"/>
          </a:xfrm>
        </p:grpSpPr>
        <p:sp>
          <p:nvSpPr>
            <p:cNvPr id="29" name="28 Rectángulo"/>
            <p:cNvSpPr/>
            <p:nvPr/>
          </p:nvSpPr>
          <p:spPr>
            <a:xfrm>
              <a:off x="969744" y="1331052"/>
              <a:ext cx="1043566" cy="84536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30" name="29 Rectángulo"/>
            <p:cNvSpPr/>
            <p:nvPr/>
          </p:nvSpPr>
          <p:spPr>
            <a:xfrm>
              <a:off x="836524" y="1059582"/>
              <a:ext cx="1160895" cy="196208"/>
            </a:xfrm>
            <a:prstGeom prst="rect">
              <a:avLst/>
            </a:prstGeom>
          </p:spPr>
          <p:txBody>
            <a:bodyPr wrap="none">
              <a:spAutoFit/>
            </a:bodyPr>
            <a:lstStyle/>
            <a:p>
              <a:r>
                <a:rPr lang="es-ES" sz="1100" dirty="0" smtClean="0"/>
                <a:t>I. Económicos (p)</a:t>
              </a:r>
              <a:endParaRPr lang="en-GB" sz="1100" dirty="0"/>
            </a:p>
          </p:txBody>
        </p:sp>
        <p:sp>
          <p:nvSpPr>
            <p:cNvPr id="31" name="30 Rectángulo"/>
            <p:cNvSpPr/>
            <p:nvPr/>
          </p:nvSpPr>
          <p:spPr>
            <a:xfrm rot="16200000">
              <a:off x="555742" y="1645402"/>
              <a:ext cx="570108" cy="261610"/>
            </a:xfrm>
            <a:prstGeom prst="rect">
              <a:avLst/>
            </a:prstGeom>
          </p:spPr>
          <p:txBody>
            <a:bodyPr wrap="none">
              <a:spAutoFit/>
            </a:bodyPr>
            <a:lstStyle/>
            <a:p>
              <a:r>
                <a:rPr lang="es-ES" sz="1100" dirty="0" smtClean="0"/>
                <a:t>Países  (n)</a:t>
              </a:r>
              <a:endParaRPr lang="en-GB" sz="1100" dirty="0"/>
            </a:p>
          </p:txBody>
        </p:sp>
        <p:sp>
          <p:nvSpPr>
            <p:cNvPr id="32" name="31 Rectángulo"/>
            <p:cNvSpPr/>
            <p:nvPr/>
          </p:nvSpPr>
          <p:spPr>
            <a:xfrm>
              <a:off x="827584" y="2263973"/>
              <a:ext cx="1269814" cy="276999"/>
            </a:xfrm>
            <a:prstGeom prst="rect">
              <a:avLst/>
            </a:prstGeom>
          </p:spPr>
          <p:txBody>
            <a:bodyPr wrap="square">
              <a:spAutoFit/>
            </a:bodyPr>
            <a:lstStyle/>
            <a:p>
              <a:pPr algn="ctr"/>
              <a:r>
                <a:rPr lang="es-ES" b="1" dirty="0" smtClean="0"/>
                <a:t>ECONOMÍA</a:t>
              </a:r>
              <a:endParaRPr lang="en-GB" b="1" dirty="0"/>
            </a:p>
          </p:txBody>
        </p:sp>
      </p:grpSp>
      <p:grpSp>
        <p:nvGrpSpPr>
          <p:cNvPr id="33" name="32 Grupo"/>
          <p:cNvGrpSpPr/>
          <p:nvPr/>
        </p:nvGrpSpPr>
        <p:grpSpPr>
          <a:xfrm>
            <a:off x="5488853" y="1412776"/>
            <a:ext cx="1387404" cy="2252185"/>
            <a:chOff x="709994" y="1059582"/>
            <a:chExt cx="1387404" cy="1689139"/>
          </a:xfrm>
        </p:grpSpPr>
        <p:sp>
          <p:nvSpPr>
            <p:cNvPr id="34" name="33 Rectángulo"/>
            <p:cNvSpPr/>
            <p:nvPr/>
          </p:nvSpPr>
          <p:spPr>
            <a:xfrm>
              <a:off x="969744" y="1331052"/>
              <a:ext cx="1043566" cy="84536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35" name="34 Rectángulo"/>
            <p:cNvSpPr/>
            <p:nvPr/>
          </p:nvSpPr>
          <p:spPr>
            <a:xfrm>
              <a:off x="929576" y="1059582"/>
              <a:ext cx="1112804" cy="196208"/>
            </a:xfrm>
            <a:prstGeom prst="rect">
              <a:avLst/>
            </a:prstGeom>
          </p:spPr>
          <p:txBody>
            <a:bodyPr wrap="none">
              <a:spAutoFit/>
            </a:bodyPr>
            <a:lstStyle/>
            <a:p>
              <a:pPr algn="ctr"/>
              <a:r>
                <a:rPr lang="es-ES" sz="1100" dirty="0" smtClean="0"/>
                <a:t>Rendimiento (p)</a:t>
              </a:r>
              <a:endParaRPr lang="en-GB" sz="1100" dirty="0"/>
            </a:p>
          </p:txBody>
        </p:sp>
        <p:sp>
          <p:nvSpPr>
            <p:cNvPr id="36" name="35 Rectángulo"/>
            <p:cNvSpPr/>
            <p:nvPr/>
          </p:nvSpPr>
          <p:spPr>
            <a:xfrm rot="16200000">
              <a:off x="440929" y="1566806"/>
              <a:ext cx="799739" cy="261610"/>
            </a:xfrm>
            <a:prstGeom prst="rect">
              <a:avLst/>
            </a:prstGeom>
          </p:spPr>
          <p:txBody>
            <a:bodyPr wrap="none">
              <a:spAutoFit/>
            </a:bodyPr>
            <a:lstStyle/>
            <a:p>
              <a:r>
                <a:rPr lang="es-ES" sz="1100" dirty="0" smtClean="0"/>
                <a:t>Maquinaria  (n)</a:t>
              </a:r>
              <a:endParaRPr lang="en-GB" sz="1100" dirty="0"/>
            </a:p>
          </p:txBody>
        </p:sp>
        <p:sp>
          <p:nvSpPr>
            <p:cNvPr id="37" name="36 Rectángulo"/>
            <p:cNvSpPr/>
            <p:nvPr/>
          </p:nvSpPr>
          <p:spPr>
            <a:xfrm>
              <a:off x="827584" y="2263973"/>
              <a:ext cx="1269814" cy="484748"/>
            </a:xfrm>
            <a:prstGeom prst="rect">
              <a:avLst/>
            </a:prstGeom>
          </p:spPr>
          <p:txBody>
            <a:bodyPr wrap="square">
              <a:spAutoFit/>
            </a:bodyPr>
            <a:lstStyle/>
            <a:p>
              <a:pPr algn="ctr"/>
              <a:r>
                <a:rPr lang="es-ES" b="1" dirty="0" smtClean="0"/>
                <a:t>INGENIERÍA</a:t>
              </a:r>
              <a:endParaRPr lang="en-GB" b="1" dirty="0"/>
            </a:p>
          </p:txBody>
        </p:sp>
      </p:grpSp>
      <p:grpSp>
        <p:nvGrpSpPr>
          <p:cNvPr id="38" name="37 Grupo"/>
          <p:cNvGrpSpPr/>
          <p:nvPr/>
        </p:nvGrpSpPr>
        <p:grpSpPr>
          <a:xfrm>
            <a:off x="7073028" y="1412776"/>
            <a:ext cx="1459412" cy="1975187"/>
            <a:chOff x="709994" y="1059582"/>
            <a:chExt cx="1459412" cy="1481390"/>
          </a:xfrm>
        </p:grpSpPr>
        <p:sp>
          <p:nvSpPr>
            <p:cNvPr id="39" name="38 Rectángulo"/>
            <p:cNvSpPr/>
            <p:nvPr/>
          </p:nvSpPr>
          <p:spPr>
            <a:xfrm>
              <a:off x="969744" y="1331052"/>
              <a:ext cx="1043566" cy="84536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0" name="39 Rectángulo"/>
            <p:cNvSpPr/>
            <p:nvPr/>
          </p:nvSpPr>
          <p:spPr>
            <a:xfrm>
              <a:off x="1137966" y="1059582"/>
              <a:ext cx="696023" cy="196208"/>
            </a:xfrm>
            <a:prstGeom prst="rect">
              <a:avLst/>
            </a:prstGeom>
          </p:spPr>
          <p:txBody>
            <a:bodyPr wrap="none">
              <a:spAutoFit/>
            </a:bodyPr>
            <a:lstStyle/>
            <a:p>
              <a:pPr algn="ctr"/>
              <a:r>
                <a:rPr lang="es-ES" sz="1100" dirty="0" smtClean="0"/>
                <a:t>Ítems (p)</a:t>
              </a:r>
              <a:endParaRPr lang="en-GB" sz="1100" dirty="0"/>
            </a:p>
          </p:txBody>
        </p:sp>
        <p:sp>
          <p:nvSpPr>
            <p:cNvPr id="41" name="40 Rectángulo"/>
            <p:cNvSpPr/>
            <p:nvPr/>
          </p:nvSpPr>
          <p:spPr>
            <a:xfrm rot="16200000">
              <a:off x="467379" y="1566806"/>
              <a:ext cx="746839" cy="261610"/>
            </a:xfrm>
            <a:prstGeom prst="rect">
              <a:avLst/>
            </a:prstGeom>
          </p:spPr>
          <p:txBody>
            <a:bodyPr wrap="none">
              <a:spAutoFit/>
            </a:bodyPr>
            <a:lstStyle/>
            <a:p>
              <a:r>
                <a:rPr lang="es-ES" sz="1100" dirty="0" smtClean="0"/>
                <a:t>Individuos  (n)</a:t>
              </a:r>
              <a:endParaRPr lang="en-GB" sz="1100" dirty="0"/>
            </a:p>
          </p:txBody>
        </p:sp>
        <p:sp>
          <p:nvSpPr>
            <p:cNvPr id="42" name="41 Rectángulo"/>
            <p:cNvSpPr/>
            <p:nvPr/>
          </p:nvSpPr>
          <p:spPr>
            <a:xfrm>
              <a:off x="792263" y="2263973"/>
              <a:ext cx="1377143" cy="276999"/>
            </a:xfrm>
            <a:prstGeom prst="rect">
              <a:avLst/>
            </a:prstGeom>
          </p:spPr>
          <p:txBody>
            <a:bodyPr wrap="square">
              <a:spAutoFit/>
            </a:bodyPr>
            <a:lstStyle/>
            <a:p>
              <a:pPr algn="ctr"/>
              <a:r>
                <a:rPr lang="es-ES" b="1" dirty="0" smtClean="0"/>
                <a:t>PSICOLOGÍA</a:t>
              </a:r>
              <a:endParaRPr lang="en-GB" b="1" dirty="0"/>
            </a:p>
          </p:txBody>
        </p:sp>
      </p:grpSp>
      <p:sp>
        <p:nvSpPr>
          <p:cNvPr id="43" name="Shape 579"/>
          <p:cNvSpPr/>
          <p:nvPr/>
        </p:nvSpPr>
        <p:spPr>
          <a:xfrm rot="5400000">
            <a:off x="5933498" y="3446349"/>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4</a:t>
            </a:r>
            <a:endParaRPr sz="2400" b="0" i="0" u="none" strike="noStrike" cap="none" dirty="0">
              <a:solidFill>
                <a:srgbClr val="00B0F0"/>
              </a:solidFill>
              <a:latin typeface="Arial"/>
              <a:ea typeface="Arial"/>
              <a:cs typeface="Arial"/>
              <a:sym typeface="Arial"/>
            </a:endParaRPr>
          </a:p>
        </p:txBody>
      </p:sp>
      <p:sp>
        <p:nvSpPr>
          <p:cNvPr id="44" name="Shape 579"/>
          <p:cNvSpPr/>
          <p:nvPr/>
        </p:nvSpPr>
        <p:spPr>
          <a:xfrm rot="5400000">
            <a:off x="7517674" y="3446349"/>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5</a:t>
            </a:r>
            <a:endParaRPr sz="2400" b="0" i="0" u="none" strike="noStrike" cap="none" dirty="0">
              <a:solidFill>
                <a:srgbClr val="00B0F0"/>
              </a:solidFill>
              <a:latin typeface="Arial"/>
              <a:ea typeface="Arial"/>
              <a:cs typeface="Arial"/>
              <a:sym typeface="Arial"/>
            </a:endParaRPr>
          </a:p>
        </p:txBody>
      </p:sp>
      <p:grpSp>
        <p:nvGrpSpPr>
          <p:cNvPr id="58" name="57 Grupo"/>
          <p:cNvGrpSpPr/>
          <p:nvPr/>
        </p:nvGrpSpPr>
        <p:grpSpPr>
          <a:xfrm>
            <a:off x="3901855" y="4256084"/>
            <a:ext cx="1303320" cy="1515438"/>
            <a:chOff x="3901854" y="3192063"/>
            <a:chExt cx="1303320" cy="1136579"/>
          </a:xfrm>
        </p:grpSpPr>
        <p:grpSp>
          <p:nvGrpSpPr>
            <p:cNvPr id="49" name="48 Grupo"/>
            <p:cNvGrpSpPr/>
            <p:nvPr/>
          </p:nvGrpSpPr>
          <p:grpSpPr>
            <a:xfrm>
              <a:off x="3901854" y="3192063"/>
              <a:ext cx="1303320" cy="1136579"/>
              <a:chOff x="709990" y="1039837"/>
              <a:chExt cx="1303320" cy="1136579"/>
            </a:xfrm>
          </p:grpSpPr>
          <p:sp>
            <p:nvSpPr>
              <p:cNvPr id="50" name="49 Rectángulo"/>
              <p:cNvSpPr/>
              <p:nvPr/>
            </p:nvSpPr>
            <p:spPr>
              <a:xfrm>
                <a:off x="969744" y="1331052"/>
                <a:ext cx="1043566" cy="84536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1" name="50 Rectángulo"/>
              <p:cNvSpPr/>
              <p:nvPr/>
            </p:nvSpPr>
            <p:spPr>
              <a:xfrm>
                <a:off x="1011710" y="1039837"/>
                <a:ext cx="904414" cy="196208"/>
              </a:xfrm>
              <a:prstGeom prst="rect">
                <a:avLst/>
              </a:prstGeom>
            </p:spPr>
            <p:txBody>
              <a:bodyPr wrap="none">
                <a:spAutoFit/>
              </a:bodyPr>
              <a:lstStyle/>
              <a:p>
                <a:pPr algn="ctr"/>
                <a:r>
                  <a:rPr lang="es-ES" sz="1100" dirty="0" smtClean="0"/>
                  <a:t>Variables (p)</a:t>
                </a:r>
                <a:endParaRPr lang="en-GB" sz="1100" dirty="0"/>
              </a:p>
            </p:txBody>
          </p:sp>
          <p:sp>
            <p:nvSpPr>
              <p:cNvPr id="52" name="51 Rectángulo"/>
              <p:cNvSpPr/>
              <p:nvPr/>
            </p:nvSpPr>
            <p:spPr>
              <a:xfrm rot="16200000">
                <a:off x="479398" y="1645402"/>
                <a:ext cx="722794" cy="261610"/>
              </a:xfrm>
              <a:prstGeom prst="rect">
                <a:avLst/>
              </a:prstGeom>
            </p:spPr>
            <p:txBody>
              <a:bodyPr wrap="none">
                <a:spAutoFit/>
              </a:bodyPr>
              <a:lstStyle/>
              <a:p>
                <a:r>
                  <a:rPr lang="es-ES" sz="1100" dirty="0" smtClean="0"/>
                  <a:t>Individuos (n)</a:t>
                </a:r>
                <a:endParaRPr lang="en-GB" sz="1100" dirty="0"/>
              </a:p>
            </p:txBody>
          </p:sp>
        </p:grpSp>
        <p:sp>
          <p:nvSpPr>
            <p:cNvPr id="54" name="53 Rectángulo"/>
            <p:cNvSpPr/>
            <p:nvPr/>
          </p:nvSpPr>
          <p:spPr>
            <a:xfrm>
              <a:off x="4268690" y="3632706"/>
              <a:ext cx="894155" cy="392415"/>
            </a:xfrm>
            <a:prstGeom prst="rect">
              <a:avLst/>
            </a:prstGeom>
          </p:spPr>
          <p:txBody>
            <a:bodyPr wrap="none">
              <a:spAutoFit/>
            </a:bodyPr>
            <a:lstStyle/>
            <a:p>
              <a:pPr algn="ctr"/>
              <a:r>
                <a:rPr lang="es-ES" sz="2800" b="1" kern="1200" dirty="0">
                  <a:solidFill>
                    <a:schemeClr val="tx1"/>
                  </a:solidFill>
                </a:rPr>
                <a:t>X</a:t>
              </a:r>
              <a:r>
                <a:rPr lang="es-ES" sz="2800" b="1" kern="1200" baseline="-25000" dirty="0">
                  <a:solidFill>
                    <a:schemeClr val="tx1"/>
                  </a:solidFill>
                </a:rPr>
                <a:t>(</a:t>
              </a:r>
              <a:r>
                <a:rPr lang="es-ES" sz="2800" b="1" kern="1200" baseline="-25000" dirty="0" err="1">
                  <a:solidFill>
                    <a:schemeClr val="tx1"/>
                  </a:solidFill>
                </a:rPr>
                <a:t>nxp</a:t>
              </a:r>
              <a:r>
                <a:rPr lang="es-ES" sz="2800" kern="1200" baseline="-25000" dirty="0">
                  <a:solidFill>
                    <a:schemeClr val="tx1"/>
                  </a:solidFill>
                </a:rPr>
                <a:t>)</a:t>
              </a:r>
              <a:endParaRPr lang="en-GB" sz="2800" b="1" dirty="0"/>
            </a:p>
          </p:txBody>
        </p:sp>
      </p:grpSp>
    </p:spTree>
    <p:extLst>
      <p:ext uri="{BB962C8B-B14F-4D97-AF65-F5344CB8AC3E}">
        <p14:creationId xmlns:p14="http://schemas.microsoft.com/office/powerpoint/2010/main" val="1913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0"/>
                                        </p:tgtEl>
                                        <p:attrNameLst>
                                          <p:attrName>style.color</p:attrName>
                                        </p:attrNameLst>
                                      </p:cBhvr>
                                      <p:by>
                                        <p:hsl h="0" s="-12549" l="-25098"/>
                                      </p:by>
                                    </p:animClr>
                                    <p:animClr clrSpc="hsl" dir="cw">
                                      <p:cBhvr>
                                        <p:cTn id="7" dur="500" fill="hold"/>
                                        <p:tgtEl>
                                          <p:spTgt spid="20"/>
                                        </p:tgtEl>
                                        <p:attrNameLst>
                                          <p:attrName>fillcolor</p:attrName>
                                        </p:attrNameLst>
                                      </p:cBhvr>
                                      <p:by>
                                        <p:hsl h="0" s="-12549" l="-25098"/>
                                      </p:by>
                                    </p:animClr>
                                    <p:animClr clrSpc="hsl" dir="cw">
                                      <p:cBhvr>
                                        <p:cTn id="8" dur="500" fill="hold"/>
                                        <p:tgtEl>
                                          <p:spTgt spid="20"/>
                                        </p:tgtEl>
                                        <p:attrNameLst>
                                          <p:attrName>stroke.color</p:attrName>
                                        </p:attrNameLst>
                                      </p:cBhvr>
                                      <p:by>
                                        <p:hsl h="0" s="-12549" l="-25098"/>
                                      </p:by>
                                    </p:animClr>
                                    <p:set>
                                      <p:cBhvr>
                                        <p:cTn id="9" dur="500" fill="hold"/>
                                        <p:tgtEl>
                                          <p:spTgt spid="20"/>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21"/>
                                        </p:tgtEl>
                                        <p:attrNameLst>
                                          <p:attrName>style.color</p:attrName>
                                        </p:attrNameLst>
                                      </p:cBhvr>
                                      <p:by>
                                        <p:hsl h="0" s="-12549" l="-25098"/>
                                      </p:by>
                                    </p:animClr>
                                    <p:animClr clrSpc="hsl" dir="cw">
                                      <p:cBhvr>
                                        <p:cTn id="14" dur="500" fill="hold"/>
                                        <p:tgtEl>
                                          <p:spTgt spid="21"/>
                                        </p:tgtEl>
                                        <p:attrNameLst>
                                          <p:attrName>fillcolor</p:attrName>
                                        </p:attrNameLst>
                                      </p:cBhvr>
                                      <p:by>
                                        <p:hsl h="0" s="-12549" l="-25098"/>
                                      </p:by>
                                    </p:animClr>
                                    <p:animClr clrSpc="hsl" dir="cw">
                                      <p:cBhvr>
                                        <p:cTn id="15" dur="500" fill="hold"/>
                                        <p:tgtEl>
                                          <p:spTgt spid="21"/>
                                        </p:tgtEl>
                                        <p:attrNameLst>
                                          <p:attrName>stroke.color</p:attrName>
                                        </p:attrNameLst>
                                      </p:cBhvr>
                                      <p:by>
                                        <p:hsl h="0" s="-12549" l="-25098"/>
                                      </p:by>
                                    </p:animClr>
                                    <p:set>
                                      <p:cBhvr>
                                        <p:cTn id="16" dur="500" fill="hold"/>
                                        <p:tgtEl>
                                          <p:spTgt spid="21"/>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22"/>
                                        </p:tgtEl>
                                        <p:attrNameLst>
                                          <p:attrName>style.color</p:attrName>
                                        </p:attrNameLst>
                                      </p:cBhvr>
                                      <p:by>
                                        <p:hsl h="0" s="-12549" l="-25098"/>
                                      </p:by>
                                    </p:animClr>
                                    <p:animClr clrSpc="hsl" dir="cw">
                                      <p:cBhvr>
                                        <p:cTn id="21" dur="500" fill="hold"/>
                                        <p:tgtEl>
                                          <p:spTgt spid="22"/>
                                        </p:tgtEl>
                                        <p:attrNameLst>
                                          <p:attrName>fillcolor</p:attrName>
                                        </p:attrNameLst>
                                      </p:cBhvr>
                                      <p:by>
                                        <p:hsl h="0" s="-12549" l="-25098"/>
                                      </p:by>
                                    </p:animClr>
                                    <p:animClr clrSpc="hsl" dir="cw">
                                      <p:cBhvr>
                                        <p:cTn id="22" dur="500" fill="hold"/>
                                        <p:tgtEl>
                                          <p:spTgt spid="22"/>
                                        </p:tgtEl>
                                        <p:attrNameLst>
                                          <p:attrName>stroke.color</p:attrName>
                                        </p:attrNameLst>
                                      </p:cBhvr>
                                      <p:by>
                                        <p:hsl h="0" s="-12549" l="-25098"/>
                                      </p:by>
                                    </p:animClr>
                                    <p:set>
                                      <p:cBhvr>
                                        <p:cTn id="23" dur="500" fill="hold"/>
                                        <p:tgtEl>
                                          <p:spTgt spid="22"/>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grpId="0" nodeType="clickEffect">
                                  <p:stCondLst>
                                    <p:cond delay="0"/>
                                  </p:stCondLst>
                                  <p:childTnLst>
                                    <p:animClr clrSpc="hsl" dir="cw">
                                      <p:cBhvr override="childStyle">
                                        <p:cTn id="27" dur="500" fill="hold"/>
                                        <p:tgtEl>
                                          <p:spTgt spid="43"/>
                                        </p:tgtEl>
                                        <p:attrNameLst>
                                          <p:attrName>style.color</p:attrName>
                                        </p:attrNameLst>
                                      </p:cBhvr>
                                      <p:by>
                                        <p:hsl h="0" s="-12549" l="-25098"/>
                                      </p:by>
                                    </p:animClr>
                                    <p:animClr clrSpc="hsl" dir="cw">
                                      <p:cBhvr>
                                        <p:cTn id="28" dur="500" fill="hold"/>
                                        <p:tgtEl>
                                          <p:spTgt spid="43"/>
                                        </p:tgtEl>
                                        <p:attrNameLst>
                                          <p:attrName>fillcolor</p:attrName>
                                        </p:attrNameLst>
                                      </p:cBhvr>
                                      <p:by>
                                        <p:hsl h="0" s="-12549" l="-25098"/>
                                      </p:by>
                                    </p:animClr>
                                    <p:animClr clrSpc="hsl" dir="cw">
                                      <p:cBhvr>
                                        <p:cTn id="29" dur="500" fill="hold"/>
                                        <p:tgtEl>
                                          <p:spTgt spid="43"/>
                                        </p:tgtEl>
                                        <p:attrNameLst>
                                          <p:attrName>stroke.color</p:attrName>
                                        </p:attrNameLst>
                                      </p:cBhvr>
                                      <p:by>
                                        <p:hsl h="0" s="-12549" l="-25098"/>
                                      </p:by>
                                    </p:animClr>
                                    <p:set>
                                      <p:cBhvr>
                                        <p:cTn id="30" dur="500" fill="hold"/>
                                        <p:tgtEl>
                                          <p:spTgt spid="43"/>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44"/>
                                        </p:tgtEl>
                                        <p:attrNameLst>
                                          <p:attrName>style.color</p:attrName>
                                        </p:attrNameLst>
                                      </p:cBhvr>
                                      <p:by>
                                        <p:hsl h="0" s="-12549" l="-25098"/>
                                      </p:by>
                                    </p:animClr>
                                    <p:animClr clrSpc="hsl" dir="cw">
                                      <p:cBhvr>
                                        <p:cTn id="35" dur="500" fill="hold"/>
                                        <p:tgtEl>
                                          <p:spTgt spid="44"/>
                                        </p:tgtEl>
                                        <p:attrNameLst>
                                          <p:attrName>fillcolor</p:attrName>
                                        </p:attrNameLst>
                                      </p:cBhvr>
                                      <p:by>
                                        <p:hsl h="0" s="-12549" l="-25098"/>
                                      </p:by>
                                    </p:animClr>
                                    <p:animClr clrSpc="hsl" dir="cw">
                                      <p:cBhvr>
                                        <p:cTn id="36" dur="500" fill="hold"/>
                                        <p:tgtEl>
                                          <p:spTgt spid="44"/>
                                        </p:tgtEl>
                                        <p:attrNameLst>
                                          <p:attrName>stroke.color</p:attrName>
                                        </p:attrNameLst>
                                      </p:cBhvr>
                                      <p:by>
                                        <p:hsl h="0" s="-12549" l="-25098"/>
                                      </p:by>
                                    </p:animClr>
                                    <p:set>
                                      <p:cBhvr>
                                        <p:cTn id="37" dur="500" fill="hold"/>
                                        <p:tgtEl>
                                          <p:spTgt spid="44"/>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arn(inVertical)">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79"/>
        <p:cNvGrpSpPr/>
        <p:nvPr/>
      </p:nvGrpSpPr>
      <p:grpSpPr>
        <a:xfrm>
          <a:off x="0" y="0"/>
          <a:ext cx="0" cy="0"/>
          <a:chOff x="0" y="0"/>
          <a:chExt cx="0" cy="0"/>
        </a:xfrm>
      </p:grpSpPr>
      <p:sp>
        <p:nvSpPr>
          <p:cNvPr id="19" name="Shape 467"/>
          <p:cNvSpPr txBox="1">
            <a:spLocks/>
          </p:cNvSpPr>
          <p:nvPr/>
        </p:nvSpPr>
        <p:spPr>
          <a:xfrm>
            <a:off x="2339753" y="-219405"/>
            <a:ext cx="4278813" cy="95618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s-PA" sz="2400" dirty="0" smtClean="0">
                <a:solidFill>
                  <a:schemeClr val="tx1"/>
                </a:solidFill>
              </a:rPr>
              <a:t>Introducción</a:t>
            </a:r>
            <a:endParaRPr lang="en" sz="2400" dirty="0">
              <a:solidFill>
                <a:schemeClr val="tx1"/>
              </a:solidFill>
            </a:endParaRPr>
          </a:p>
        </p:txBody>
      </p:sp>
      <p:sp>
        <p:nvSpPr>
          <p:cNvPr id="17" name="Shape 594"/>
          <p:cNvSpPr txBox="1"/>
          <p:nvPr/>
        </p:nvSpPr>
        <p:spPr>
          <a:xfrm>
            <a:off x="2483768" y="694439"/>
            <a:ext cx="4104457" cy="430305"/>
          </a:xfrm>
          <a:prstGeom prst="rect">
            <a:avLst/>
          </a:prstGeom>
          <a:noFill/>
          <a:ln>
            <a:noFill/>
          </a:ln>
        </p:spPr>
        <p:txBody>
          <a:bodyPr lIns="91425" tIns="45700" rIns="91425" bIns="45700" anchor="t" anchorCtr="0">
            <a:noAutofit/>
          </a:bodyPr>
          <a:lstStyle/>
          <a:p>
            <a:pPr lvl="0" algn="ctr">
              <a:buSzPct val="25000"/>
            </a:pPr>
            <a:r>
              <a:rPr lang="es-PA" sz="2400" dirty="0" smtClean="0">
                <a:solidFill>
                  <a:schemeClr val="tx1"/>
                </a:solidFill>
                <a:latin typeface="Source Sans Pro"/>
                <a:ea typeface="Source Sans Pro"/>
                <a:cs typeface="Source Sans Pro"/>
                <a:sym typeface="Source Sans Pro"/>
              </a:rPr>
              <a:t>Análisis Multivariante</a:t>
            </a:r>
            <a:endParaRPr lang="es-PA" sz="2400" dirty="0">
              <a:solidFill>
                <a:schemeClr val="tx1"/>
              </a:solidFill>
              <a:latin typeface="Source Sans Pro"/>
              <a:ea typeface="Source Sans Pro"/>
              <a:cs typeface="Source Sans Pro"/>
              <a:sym typeface="Source Sans Pro"/>
            </a:endParaRPr>
          </a:p>
        </p:txBody>
      </p:sp>
      <p:grpSp>
        <p:nvGrpSpPr>
          <p:cNvPr id="12" name="11 Grupo"/>
          <p:cNvGrpSpPr/>
          <p:nvPr/>
        </p:nvGrpSpPr>
        <p:grpSpPr>
          <a:xfrm>
            <a:off x="2483768" y="1913202"/>
            <a:ext cx="3870022" cy="2955959"/>
            <a:chOff x="2627784" y="1399877"/>
            <a:chExt cx="3870022" cy="2216969"/>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98" r="5692"/>
            <a:stretch/>
          </p:blipFill>
          <p:spPr bwMode="auto">
            <a:xfrm>
              <a:off x="2627784" y="1635646"/>
              <a:ext cx="3631474"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450240" y="1399877"/>
              <a:ext cx="3047566" cy="276999"/>
            </a:xfrm>
            <a:prstGeom prst="rect">
              <a:avLst/>
            </a:prstGeom>
          </p:spPr>
          <p:txBody>
            <a:bodyPr wrap="none">
              <a:spAutoFit/>
            </a:bodyPr>
            <a:lstStyle/>
            <a:p>
              <a:r>
                <a:rPr lang="es-ES" dirty="0"/>
                <a:t>M</a:t>
              </a:r>
              <a:r>
                <a:rPr lang="es-ES" dirty="0" smtClean="0"/>
                <a:t>atriz </a:t>
              </a:r>
              <a:r>
                <a:rPr lang="es-ES" dirty="0"/>
                <a:t>de datos multivariantes</a:t>
              </a:r>
              <a:endParaRPr lang="en-GB" dirty="0"/>
            </a:p>
          </p:txBody>
        </p:sp>
      </p:grpSp>
      <p:sp>
        <p:nvSpPr>
          <p:cNvPr id="4" name="3 Rectángulo"/>
          <p:cNvSpPr/>
          <p:nvPr/>
        </p:nvSpPr>
        <p:spPr>
          <a:xfrm>
            <a:off x="435028" y="2468894"/>
            <a:ext cx="2016224" cy="220824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8 Rectángulo"/>
          <p:cNvSpPr/>
          <p:nvPr/>
        </p:nvSpPr>
        <p:spPr>
          <a:xfrm>
            <a:off x="891846" y="2058525"/>
            <a:ext cx="1353256" cy="369332"/>
          </a:xfrm>
          <a:prstGeom prst="rect">
            <a:avLst/>
          </a:prstGeom>
        </p:spPr>
        <p:txBody>
          <a:bodyPr wrap="none">
            <a:spAutoFit/>
          </a:bodyPr>
          <a:lstStyle/>
          <a:p>
            <a:r>
              <a:rPr lang="es-ES" dirty="0" smtClean="0"/>
              <a:t>Variables (p)</a:t>
            </a:r>
            <a:endParaRPr lang="en-GB" dirty="0"/>
          </a:p>
        </p:txBody>
      </p:sp>
      <p:sp>
        <p:nvSpPr>
          <p:cNvPr id="10" name="9 Rectángulo"/>
          <p:cNvSpPr/>
          <p:nvPr/>
        </p:nvSpPr>
        <p:spPr>
          <a:xfrm rot="16200000">
            <a:off x="-472142" y="3365323"/>
            <a:ext cx="1467068" cy="369332"/>
          </a:xfrm>
          <a:prstGeom prst="rect">
            <a:avLst/>
          </a:prstGeom>
        </p:spPr>
        <p:txBody>
          <a:bodyPr wrap="none">
            <a:spAutoFit/>
          </a:bodyPr>
          <a:lstStyle/>
          <a:p>
            <a:r>
              <a:rPr lang="es-ES" dirty="0" smtClean="0"/>
              <a:t>Individuos (n)</a:t>
            </a:r>
            <a:endParaRPr lang="en-GB" dirty="0"/>
          </a:p>
        </p:txBody>
      </p:sp>
      <p:sp>
        <p:nvSpPr>
          <p:cNvPr id="11" name="10 Rectángulo"/>
          <p:cNvSpPr/>
          <p:nvPr/>
        </p:nvSpPr>
        <p:spPr>
          <a:xfrm>
            <a:off x="1048077" y="3211427"/>
            <a:ext cx="894155" cy="523220"/>
          </a:xfrm>
          <a:prstGeom prst="rect">
            <a:avLst/>
          </a:prstGeom>
        </p:spPr>
        <p:txBody>
          <a:bodyPr wrap="none">
            <a:spAutoFit/>
          </a:bodyPr>
          <a:lstStyle/>
          <a:p>
            <a:pPr algn="ctr"/>
            <a:r>
              <a:rPr lang="es-ES" sz="2800" b="1" kern="1200" dirty="0">
                <a:solidFill>
                  <a:schemeClr val="tx1"/>
                </a:solidFill>
              </a:rPr>
              <a:t>X</a:t>
            </a:r>
            <a:r>
              <a:rPr lang="es-ES" sz="2800" b="1" kern="1200" baseline="-25000" dirty="0">
                <a:solidFill>
                  <a:schemeClr val="tx1"/>
                </a:solidFill>
              </a:rPr>
              <a:t>(</a:t>
            </a:r>
            <a:r>
              <a:rPr lang="es-ES" sz="2800" b="1" kern="1200" baseline="-25000" dirty="0" err="1">
                <a:solidFill>
                  <a:schemeClr val="tx1"/>
                </a:solidFill>
              </a:rPr>
              <a:t>nxp</a:t>
            </a:r>
            <a:r>
              <a:rPr lang="es-ES" sz="2800" kern="1200" baseline="-25000" dirty="0">
                <a:solidFill>
                  <a:schemeClr val="tx1"/>
                </a:solidFill>
              </a:rPr>
              <a:t>)</a:t>
            </a:r>
            <a:endParaRPr lang="en-GB" sz="2800" b="1" dirty="0"/>
          </a:p>
        </p:txBody>
      </p:sp>
      <p:graphicFrame>
        <p:nvGraphicFramePr>
          <p:cNvPr id="7" name="6 Tabla"/>
          <p:cNvGraphicFramePr>
            <a:graphicFrameLocks noGrp="1"/>
          </p:cNvGraphicFramePr>
          <p:nvPr>
            <p:extLst>
              <p:ext uri="{D42A27DB-BD31-4B8C-83A1-F6EECF244321}">
                <p14:modId xmlns:p14="http://schemas.microsoft.com/office/powerpoint/2010/main" val="249870131"/>
              </p:ext>
            </p:extLst>
          </p:nvPr>
        </p:nvGraphicFramePr>
        <p:xfrm>
          <a:off x="6372200" y="1892828"/>
          <a:ext cx="2592288" cy="3413760"/>
        </p:xfrm>
        <a:graphic>
          <a:graphicData uri="http://schemas.openxmlformats.org/drawingml/2006/table">
            <a:tbl>
              <a:tblPr firstRow="1" bandRow="1">
                <a:tableStyleId>{3C2FFA5D-87B4-456A-9821-1D502468CF0F}</a:tableStyleId>
              </a:tblPr>
              <a:tblGrid>
                <a:gridCol w="432048"/>
                <a:gridCol w="432048"/>
                <a:gridCol w="432048"/>
                <a:gridCol w="432048"/>
                <a:gridCol w="432048"/>
                <a:gridCol w="432048"/>
              </a:tblGrid>
              <a:tr h="487680">
                <a:tc>
                  <a:txBody>
                    <a:bodyPr/>
                    <a:lstStyle/>
                    <a:p>
                      <a:endParaRPr lang="en-GB" sz="2400" dirty="0"/>
                    </a:p>
                  </a:txBody>
                  <a:tcPr marT="60960" marB="60960"/>
                </a:tc>
                <a:tc>
                  <a:txBody>
                    <a:bodyPr/>
                    <a:lstStyle/>
                    <a:p>
                      <a:pPr algn="ctr"/>
                      <a:r>
                        <a:rPr lang="es-ES" sz="1200" b="1" dirty="0" smtClean="0">
                          <a:solidFill>
                            <a:schemeClr val="tx1"/>
                          </a:solidFill>
                        </a:rPr>
                        <a:t>Var1</a:t>
                      </a:r>
                      <a:endParaRPr lang="en-GB" sz="1200" b="1" dirty="0">
                        <a:solidFill>
                          <a:schemeClr val="tx1"/>
                        </a:solidFill>
                      </a:endParaRPr>
                    </a:p>
                  </a:txBody>
                  <a:tcPr marT="60960" marB="60960"/>
                </a:tc>
                <a:tc>
                  <a:txBody>
                    <a:bodyPr/>
                    <a:lstStyle/>
                    <a:p>
                      <a:pPr algn="ctr"/>
                      <a:r>
                        <a:rPr lang="es-ES" sz="1200" b="1" dirty="0" smtClean="0">
                          <a:solidFill>
                            <a:schemeClr val="tx1"/>
                          </a:solidFill>
                        </a:rPr>
                        <a:t>Var2</a:t>
                      </a:r>
                      <a:endParaRPr lang="en-GB" sz="1200" b="1" dirty="0">
                        <a:solidFill>
                          <a:schemeClr val="tx1"/>
                        </a:solidFill>
                      </a:endParaRPr>
                    </a:p>
                  </a:txBody>
                  <a:tcPr marT="60960" marB="60960"/>
                </a:tc>
                <a:tc>
                  <a:txBody>
                    <a:bodyPr/>
                    <a:lstStyle/>
                    <a:p>
                      <a:pPr algn="ctr"/>
                      <a:r>
                        <a:rPr lang="es-ES" sz="1200" b="1" dirty="0" smtClean="0">
                          <a:solidFill>
                            <a:schemeClr val="tx1"/>
                          </a:solidFill>
                        </a:rPr>
                        <a:t>Var3</a:t>
                      </a:r>
                      <a:endParaRPr lang="en-GB" sz="1200" b="1" dirty="0">
                        <a:solidFill>
                          <a:schemeClr val="tx1"/>
                        </a:solidFill>
                      </a:endParaRPr>
                    </a:p>
                  </a:txBody>
                  <a:tcPr marT="60960" marB="60960"/>
                </a:tc>
                <a:tc>
                  <a:txBody>
                    <a:bodyPr/>
                    <a:lstStyle/>
                    <a:p>
                      <a:pPr algn="ctr"/>
                      <a:r>
                        <a:rPr lang="es-ES" sz="1200" b="1" dirty="0" smtClean="0">
                          <a:solidFill>
                            <a:schemeClr val="tx1"/>
                          </a:solidFill>
                        </a:rPr>
                        <a:t>Var4</a:t>
                      </a:r>
                      <a:endParaRPr lang="en-GB" sz="1200" b="1" dirty="0">
                        <a:solidFill>
                          <a:schemeClr val="tx1"/>
                        </a:solidFill>
                      </a:endParaRPr>
                    </a:p>
                  </a:txBody>
                  <a:tcPr marT="60960" marB="60960"/>
                </a:tc>
                <a:tc>
                  <a:txBody>
                    <a:bodyPr/>
                    <a:lstStyle/>
                    <a:p>
                      <a:pPr algn="ctr"/>
                      <a:r>
                        <a:rPr lang="es-ES" sz="1200" b="1" dirty="0" smtClean="0">
                          <a:solidFill>
                            <a:schemeClr val="tx1"/>
                          </a:solidFill>
                        </a:rPr>
                        <a:t>Var5</a:t>
                      </a:r>
                      <a:endParaRPr lang="en-GB" sz="1200" b="1" dirty="0">
                        <a:solidFill>
                          <a:schemeClr val="tx1"/>
                        </a:solidFill>
                      </a:endParaRPr>
                    </a:p>
                  </a:txBody>
                  <a:tcPr marT="60960" marB="60960"/>
                </a:tc>
              </a:tr>
              <a:tr h="487680">
                <a:tc>
                  <a:txBody>
                    <a:bodyPr/>
                    <a:lstStyle/>
                    <a:p>
                      <a:r>
                        <a:rPr lang="es-ES" sz="1100" b="1" dirty="0" smtClean="0"/>
                        <a:t>Ind1</a:t>
                      </a:r>
                      <a:endParaRPr lang="en-GB" sz="1100" b="1" dirty="0"/>
                    </a:p>
                  </a:txBody>
                  <a:tcPr marT="60960" marB="60960"/>
                </a:tc>
                <a:tc>
                  <a:txBody>
                    <a:bodyPr/>
                    <a:lstStyle/>
                    <a:p>
                      <a:pPr algn="ctr"/>
                      <a:r>
                        <a:rPr lang="es-ES" sz="1500" kern="1200" dirty="0" smtClean="0">
                          <a:effectLst/>
                        </a:rPr>
                        <a:t>x</a:t>
                      </a:r>
                      <a:r>
                        <a:rPr lang="es-ES" sz="1500" kern="1200" baseline="-25000" dirty="0" smtClean="0">
                          <a:effectLst/>
                        </a:rPr>
                        <a:t>11</a:t>
                      </a:r>
                      <a:endParaRPr lang="en-GB" sz="1500"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500" kern="1200" dirty="0" smtClean="0">
                          <a:effectLst/>
                        </a:rPr>
                        <a:t>x</a:t>
                      </a:r>
                      <a:r>
                        <a:rPr lang="es-ES" sz="1500" kern="1200" baseline="-25000" dirty="0" smtClean="0">
                          <a:effectLst/>
                        </a:rPr>
                        <a:t>15</a:t>
                      </a:r>
                      <a:endParaRPr lang="en-GB" sz="1500" dirty="0" smtClean="0"/>
                    </a:p>
                  </a:txBody>
                  <a:tcPr marT="60960" marB="60960"/>
                </a:tc>
              </a:tr>
              <a:tr h="487680">
                <a:tc>
                  <a:txBody>
                    <a:bodyPr/>
                    <a:lstStyle/>
                    <a:p>
                      <a:r>
                        <a:rPr lang="es-ES" sz="1100" b="1" dirty="0" smtClean="0"/>
                        <a:t>Ind2</a:t>
                      </a:r>
                      <a:endParaRPr lang="en-GB" sz="1100" b="1"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r>
              <a:tr h="487680">
                <a:tc>
                  <a:txBody>
                    <a:bodyPr/>
                    <a:lstStyle/>
                    <a:p>
                      <a:r>
                        <a:rPr lang="es-ES" sz="1100" b="1" dirty="0" smtClean="0"/>
                        <a:t>Ind3</a:t>
                      </a:r>
                      <a:endParaRPr lang="en-GB" sz="1100" b="1"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r>
              <a:tr h="487680">
                <a:tc>
                  <a:txBody>
                    <a:bodyPr/>
                    <a:lstStyle/>
                    <a:p>
                      <a:r>
                        <a:rPr lang="es-ES" sz="1100" b="1" dirty="0" smtClean="0"/>
                        <a:t>Ind4</a:t>
                      </a:r>
                      <a:endParaRPr lang="en-GB" sz="1100" b="1"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r>
              <a:tr h="487680">
                <a:tc>
                  <a:txBody>
                    <a:bodyPr/>
                    <a:lstStyle/>
                    <a:p>
                      <a:r>
                        <a:rPr lang="es-ES" sz="1100" b="1" dirty="0" smtClean="0"/>
                        <a:t>Ind5</a:t>
                      </a:r>
                      <a:endParaRPr lang="en-GB" sz="1100" b="1"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r>
              <a:tr h="487680">
                <a:tc>
                  <a:txBody>
                    <a:bodyPr/>
                    <a:lstStyle/>
                    <a:p>
                      <a:r>
                        <a:rPr lang="es-ES" sz="1100" b="1" dirty="0" smtClean="0"/>
                        <a:t>Ind6</a:t>
                      </a:r>
                      <a:endParaRPr lang="en-GB" sz="1100" b="1" dirty="0"/>
                    </a:p>
                  </a:txBody>
                  <a:tcPr marT="60960" marB="60960"/>
                </a:tc>
                <a:tc>
                  <a:txBody>
                    <a:bodyPr/>
                    <a:lstStyle/>
                    <a:p>
                      <a:pPr algn="ctr"/>
                      <a:r>
                        <a:rPr lang="es-ES" sz="1500" kern="1200" dirty="0" smtClean="0">
                          <a:effectLst/>
                        </a:rPr>
                        <a:t>x</a:t>
                      </a:r>
                      <a:r>
                        <a:rPr lang="es-ES" sz="1500" kern="1200" baseline="-25000" dirty="0" smtClean="0">
                          <a:effectLst/>
                        </a:rPr>
                        <a:t>61</a:t>
                      </a:r>
                      <a:endParaRPr lang="en-GB" sz="1500" dirty="0"/>
                    </a:p>
                  </a:txBody>
                  <a:tcPr marT="60960" marB="60960"/>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algn="ctr"/>
                      <a:r>
                        <a:rPr lang="es-ES" sz="2400" dirty="0" smtClean="0"/>
                        <a:t>…</a:t>
                      </a:r>
                      <a:endParaRPr lang="en-GB" sz="2400" dirty="0"/>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500" kern="1200" dirty="0" smtClean="0">
                          <a:effectLst/>
                        </a:rPr>
                        <a:t>x</a:t>
                      </a:r>
                      <a:r>
                        <a:rPr lang="es-ES" sz="1500" kern="1200" baseline="-25000" dirty="0" smtClean="0">
                          <a:effectLst/>
                        </a:rPr>
                        <a:t>65</a:t>
                      </a:r>
                      <a:endParaRPr lang="en-GB" sz="1500" dirty="0" smtClean="0"/>
                    </a:p>
                  </a:txBody>
                  <a:tcPr marT="60960" marB="60960"/>
                </a:tc>
              </a:tr>
            </a:tbl>
          </a:graphicData>
        </a:graphic>
      </p:graphicFrame>
      <p:sp>
        <p:nvSpPr>
          <p:cNvPr id="13" name="12 Flecha curvada hacia arriba"/>
          <p:cNvSpPr/>
          <p:nvPr/>
        </p:nvSpPr>
        <p:spPr>
          <a:xfrm>
            <a:off x="5580112" y="4965171"/>
            <a:ext cx="1656184" cy="86409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14 Flecha curvada hacia abajo"/>
          <p:cNvSpPr/>
          <p:nvPr/>
        </p:nvSpPr>
        <p:spPr>
          <a:xfrm>
            <a:off x="1979712" y="1220755"/>
            <a:ext cx="1492422" cy="76808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Shape 579"/>
          <p:cNvSpPr/>
          <p:nvPr/>
        </p:nvSpPr>
        <p:spPr>
          <a:xfrm rot="5400000">
            <a:off x="1045030" y="4843735"/>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1</a:t>
            </a:r>
            <a:endParaRPr sz="2400" b="0" i="0" u="none" strike="noStrike" cap="none" dirty="0">
              <a:solidFill>
                <a:srgbClr val="00B0F0"/>
              </a:solidFill>
              <a:latin typeface="Arial"/>
              <a:ea typeface="Arial"/>
              <a:cs typeface="Arial"/>
              <a:sym typeface="Arial"/>
            </a:endParaRPr>
          </a:p>
        </p:txBody>
      </p:sp>
      <p:sp>
        <p:nvSpPr>
          <p:cNvPr id="21" name="Shape 579"/>
          <p:cNvSpPr/>
          <p:nvPr/>
        </p:nvSpPr>
        <p:spPr>
          <a:xfrm rot="5400000">
            <a:off x="4213382" y="4886509"/>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2</a:t>
            </a:r>
            <a:endParaRPr sz="2400" b="0" i="0" u="none" strike="noStrike" cap="none" dirty="0">
              <a:solidFill>
                <a:srgbClr val="00B0F0"/>
              </a:solidFill>
              <a:latin typeface="Arial"/>
              <a:ea typeface="Arial"/>
              <a:cs typeface="Arial"/>
              <a:sym typeface="Arial"/>
            </a:endParaRPr>
          </a:p>
        </p:txBody>
      </p:sp>
      <p:sp>
        <p:nvSpPr>
          <p:cNvPr id="22" name="Shape 579"/>
          <p:cNvSpPr/>
          <p:nvPr/>
        </p:nvSpPr>
        <p:spPr>
          <a:xfrm rot="5400000">
            <a:off x="7381734" y="4939746"/>
            <a:ext cx="725312" cy="584140"/>
          </a:xfrm>
          <a:prstGeom prst="ellipse">
            <a:avLst/>
          </a:prstGeom>
          <a:solidFill>
            <a:srgbClr val="D8D8D8"/>
          </a:solidFill>
          <a:ln>
            <a:noFill/>
          </a:ln>
        </p:spPr>
        <p:txBody>
          <a:bodyPr vert="vert270" lIns="91425" tIns="45700" rIns="91425" bIns="45700" anchor="ctr" anchorCtr="0">
            <a:noAutofit/>
          </a:bodyPr>
          <a:lstStyle/>
          <a:p>
            <a:pPr marL="0" marR="0" lvl="0" indent="0" algn="ctr" rtl="0">
              <a:spcBef>
                <a:spcPts val="0"/>
              </a:spcBef>
              <a:buNone/>
            </a:pPr>
            <a:r>
              <a:rPr lang="es-PA" sz="2400" b="0" i="0" u="none" strike="noStrike" cap="none" dirty="0" smtClean="0">
                <a:solidFill>
                  <a:srgbClr val="00B0F0"/>
                </a:solidFill>
                <a:latin typeface="Arial"/>
                <a:ea typeface="Arial"/>
                <a:cs typeface="Arial"/>
                <a:sym typeface="Arial"/>
              </a:rPr>
              <a:t>3</a:t>
            </a:r>
            <a:endParaRPr sz="2400" b="0" i="0" u="none" strike="noStrike" cap="none" dirty="0">
              <a:solidFill>
                <a:srgbClr val="00B0F0"/>
              </a:solidFill>
              <a:latin typeface="Arial"/>
              <a:ea typeface="Arial"/>
              <a:cs typeface="Arial"/>
              <a:sym typeface="Arial"/>
            </a:endParaRPr>
          </a:p>
        </p:txBody>
      </p:sp>
    </p:spTree>
    <p:extLst>
      <p:ext uri="{BB962C8B-B14F-4D97-AF65-F5344CB8AC3E}">
        <p14:creationId xmlns:p14="http://schemas.microsoft.com/office/powerpoint/2010/main" val="22374346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afterEffect">
                                  <p:stCondLst>
                                    <p:cond delay="0"/>
                                  </p:stCondLst>
                                  <p:childTnLst>
                                    <p:animClr clrSpc="hsl" dir="cw">
                                      <p:cBhvr override="childStyle">
                                        <p:cTn id="6" dur="500" fill="hold"/>
                                        <p:tgtEl>
                                          <p:spTgt spid="20"/>
                                        </p:tgtEl>
                                        <p:attrNameLst>
                                          <p:attrName>style.color</p:attrName>
                                        </p:attrNameLst>
                                      </p:cBhvr>
                                      <p:by>
                                        <p:hsl h="0" s="-12549" l="-25098"/>
                                      </p:by>
                                    </p:animClr>
                                    <p:animClr clrSpc="hsl" dir="cw">
                                      <p:cBhvr>
                                        <p:cTn id="7" dur="500" fill="hold"/>
                                        <p:tgtEl>
                                          <p:spTgt spid="20"/>
                                        </p:tgtEl>
                                        <p:attrNameLst>
                                          <p:attrName>fillcolor</p:attrName>
                                        </p:attrNameLst>
                                      </p:cBhvr>
                                      <p:by>
                                        <p:hsl h="0" s="-12549" l="-25098"/>
                                      </p:by>
                                    </p:animClr>
                                    <p:animClr clrSpc="hsl" dir="cw">
                                      <p:cBhvr>
                                        <p:cTn id="8" dur="500" fill="hold"/>
                                        <p:tgtEl>
                                          <p:spTgt spid="20"/>
                                        </p:tgtEl>
                                        <p:attrNameLst>
                                          <p:attrName>stroke.color</p:attrName>
                                        </p:attrNameLst>
                                      </p:cBhvr>
                                      <p:by>
                                        <p:hsl h="0" s="-12549" l="-25098"/>
                                      </p:by>
                                    </p:animClr>
                                    <p:set>
                                      <p:cBhvr>
                                        <p:cTn id="9" dur="500" fill="hold"/>
                                        <p:tgtEl>
                                          <p:spTgt spid="20"/>
                                        </p:tgtEl>
                                        <p:attrNameLst>
                                          <p:attrName>fill.type</p:attrName>
                                        </p:attrNameLst>
                                      </p:cBhvr>
                                      <p:to>
                                        <p:strVal val="solid"/>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mph" presetSubtype="0" fill="hold" grpId="0" nodeType="clickEffect">
                                  <p:stCondLst>
                                    <p:cond delay="0"/>
                                  </p:stCondLst>
                                  <p:childTnLst>
                                    <p:animClr clrSpc="hsl" dir="cw">
                                      <p:cBhvr override="childStyle">
                                        <p:cTn id="31" dur="500" fill="hold"/>
                                        <p:tgtEl>
                                          <p:spTgt spid="21"/>
                                        </p:tgtEl>
                                        <p:attrNameLst>
                                          <p:attrName>style.color</p:attrName>
                                        </p:attrNameLst>
                                      </p:cBhvr>
                                      <p:by>
                                        <p:hsl h="0" s="-12549" l="-25098"/>
                                      </p:by>
                                    </p:animClr>
                                    <p:animClr clrSpc="hsl" dir="cw">
                                      <p:cBhvr>
                                        <p:cTn id="32" dur="500" fill="hold"/>
                                        <p:tgtEl>
                                          <p:spTgt spid="21"/>
                                        </p:tgtEl>
                                        <p:attrNameLst>
                                          <p:attrName>fillcolor</p:attrName>
                                        </p:attrNameLst>
                                      </p:cBhvr>
                                      <p:by>
                                        <p:hsl h="0" s="-12549" l="-25098"/>
                                      </p:by>
                                    </p:animClr>
                                    <p:animClr clrSpc="hsl" dir="cw">
                                      <p:cBhvr>
                                        <p:cTn id="33" dur="500" fill="hold"/>
                                        <p:tgtEl>
                                          <p:spTgt spid="21"/>
                                        </p:tgtEl>
                                        <p:attrNameLst>
                                          <p:attrName>stroke.color</p:attrName>
                                        </p:attrNameLst>
                                      </p:cBhvr>
                                      <p:by>
                                        <p:hsl h="0" s="-12549" l="-25098"/>
                                      </p:by>
                                    </p:animClr>
                                    <p:set>
                                      <p:cBhvr>
                                        <p:cTn id="34" dur="500" fill="hold"/>
                                        <p:tgtEl>
                                          <p:spTgt spid="21"/>
                                        </p:tgtEl>
                                        <p:attrNameLst>
                                          <p:attrName>fill.type</p:attrName>
                                        </p:attrNameLst>
                                      </p:cBhvr>
                                      <p:to>
                                        <p:strVal val="solid"/>
                                      </p:to>
                                    </p:se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4" presetClass="emph" presetSubtype="0" fill="hold" grpId="0" nodeType="clickEffect">
                                  <p:stCondLst>
                                    <p:cond delay="0"/>
                                  </p:stCondLst>
                                  <p:childTnLst>
                                    <p:animClr clrSpc="hsl" dir="cw">
                                      <p:cBhvr override="childStyle">
                                        <p:cTn id="45" dur="500" fill="hold"/>
                                        <p:tgtEl>
                                          <p:spTgt spid="22"/>
                                        </p:tgtEl>
                                        <p:attrNameLst>
                                          <p:attrName>style.color</p:attrName>
                                        </p:attrNameLst>
                                      </p:cBhvr>
                                      <p:by>
                                        <p:hsl h="0" s="-12549" l="-25098"/>
                                      </p:by>
                                    </p:animClr>
                                    <p:animClr clrSpc="hsl" dir="cw">
                                      <p:cBhvr>
                                        <p:cTn id="46" dur="500" fill="hold"/>
                                        <p:tgtEl>
                                          <p:spTgt spid="22"/>
                                        </p:tgtEl>
                                        <p:attrNameLst>
                                          <p:attrName>fillcolor</p:attrName>
                                        </p:attrNameLst>
                                      </p:cBhvr>
                                      <p:by>
                                        <p:hsl h="0" s="-12549" l="-25098"/>
                                      </p:by>
                                    </p:animClr>
                                    <p:animClr clrSpc="hsl" dir="cw">
                                      <p:cBhvr>
                                        <p:cTn id="47" dur="500" fill="hold"/>
                                        <p:tgtEl>
                                          <p:spTgt spid="22"/>
                                        </p:tgtEl>
                                        <p:attrNameLst>
                                          <p:attrName>stroke.color</p:attrName>
                                        </p:attrNameLst>
                                      </p:cBhvr>
                                      <p:by>
                                        <p:hsl h="0" s="-12549" l="-25098"/>
                                      </p:by>
                                    </p:animClr>
                                    <p:set>
                                      <p:cBhvr>
                                        <p:cTn id="48" dur="500" fill="hold"/>
                                        <p:tgtEl>
                                          <p:spTgt spid="22"/>
                                        </p:tgtEl>
                                        <p:attrNameLst>
                                          <p:attrName>fill.type</p:attrName>
                                        </p:attrNameLst>
                                      </p:cBhvr>
                                      <p:to>
                                        <p:strVal val="solid"/>
                                      </p:to>
                                    </p:se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
                            </p:stCondLst>
                            <p:childTnLst>
                              <p:par>
                                <p:cTn id="53" presetID="16" presetClass="entr" presetSubtype="37"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arn(outVertical)">
                                      <p:cBhvr>
                                        <p:cTn id="5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3" grpId="0" animBg="1"/>
      <p:bldP spid="15"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hape 467"/>
          <p:cNvSpPr txBox="1">
            <a:spLocks/>
          </p:cNvSpPr>
          <p:nvPr/>
        </p:nvSpPr>
        <p:spPr>
          <a:xfrm>
            <a:off x="2339753" y="-219405"/>
            <a:ext cx="4278813" cy="95618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s-PA" sz="2400" dirty="0" smtClean="0">
                <a:solidFill>
                  <a:schemeClr val="tx1"/>
                </a:solidFill>
              </a:rPr>
              <a:t>Introducción</a:t>
            </a:r>
            <a:endParaRPr lang="en" sz="2400" dirty="0">
              <a:solidFill>
                <a:schemeClr val="tx1"/>
              </a:solidFill>
            </a:endParaRPr>
          </a:p>
        </p:txBody>
      </p:sp>
      <p:sp>
        <p:nvSpPr>
          <p:cNvPr id="4" name="Shape 594"/>
          <p:cNvSpPr txBox="1"/>
          <p:nvPr/>
        </p:nvSpPr>
        <p:spPr>
          <a:xfrm>
            <a:off x="2555776" y="644692"/>
            <a:ext cx="4104457" cy="430305"/>
          </a:xfrm>
          <a:prstGeom prst="rect">
            <a:avLst/>
          </a:prstGeom>
          <a:noFill/>
          <a:ln>
            <a:noFill/>
          </a:ln>
        </p:spPr>
        <p:txBody>
          <a:bodyPr lIns="91425" tIns="45700" rIns="91425" bIns="45700" anchor="t" anchorCtr="0">
            <a:noAutofit/>
          </a:bodyPr>
          <a:lstStyle/>
          <a:p>
            <a:pPr lvl="0" algn="ctr">
              <a:buSzPct val="25000"/>
            </a:pPr>
            <a:r>
              <a:rPr lang="es-PA" sz="2400" dirty="0" smtClean="0">
                <a:solidFill>
                  <a:schemeClr val="tx1"/>
                </a:solidFill>
                <a:latin typeface="Source Sans Pro"/>
                <a:ea typeface="Source Sans Pro"/>
                <a:cs typeface="Source Sans Pro"/>
                <a:sym typeface="Source Sans Pro"/>
              </a:rPr>
              <a:t>Análisis Multivariante</a:t>
            </a:r>
            <a:endParaRPr lang="es-PA" sz="2400" dirty="0">
              <a:solidFill>
                <a:schemeClr val="tx1"/>
              </a:solidFill>
              <a:latin typeface="Source Sans Pro"/>
              <a:ea typeface="Source Sans Pro"/>
              <a:cs typeface="Source Sans Pro"/>
              <a:sym typeface="Source Sans Pro"/>
            </a:endParaRPr>
          </a:p>
        </p:txBody>
      </p:sp>
      <p:sp>
        <p:nvSpPr>
          <p:cNvPr id="6" name="5 Rectángulo"/>
          <p:cNvSpPr/>
          <p:nvPr/>
        </p:nvSpPr>
        <p:spPr>
          <a:xfrm>
            <a:off x="683569" y="1355474"/>
            <a:ext cx="7568115" cy="4893647"/>
          </a:xfrm>
          <a:prstGeom prst="rect">
            <a:avLst/>
          </a:prstGeom>
        </p:spPr>
        <p:txBody>
          <a:bodyPr wrap="square">
            <a:spAutoFit/>
          </a:bodyPr>
          <a:lstStyle/>
          <a:p>
            <a:pPr algn="just"/>
            <a:r>
              <a:rPr lang="es-ES" sz="2400" dirty="0"/>
              <a:t>En el </a:t>
            </a:r>
            <a:r>
              <a:rPr lang="es-ES" sz="2400" dirty="0" smtClean="0"/>
              <a:t>Análisis </a:t>
            </a:r>
            <a:r>
              <a:rPr lang="es-ES" sz="2400" dirty="0"/>
              <a:t>M</a:t>
            </a:r>
            <a:r>
              <a:rPr lang="es-ES" sz="2400" dirty="0" smtClean="0"/>
              <a:t>ultivariante </a:t>
            </a:r>
            <a:r>
              <a:rPr lang="es-ES" sz="2400" dirty="0"/>
              <a:t>se pueden encontrar diversas tipos de técnicas, de acuerdo con </a:t>
            </a:r>
            <a:r>
              <a:rPr lang="es-ES" sz="2400" dirty="0" smtClean="0"/>
              <a:t>un criterio muy </a:t>
            </a:r>
            <a:r>
              <a:rPr lang="es-ES" sz="2400" dirty="0"/>
              <a:t>general </a:t>
            </a:r>
            <a:r>
              <a:rPr lang="es-ES" sz="2400" dirty="0" smtClean="0"/>
              <a:t>podrían clasificarse de la siguiente manera:</a:t>
            </a:r>
          </a:p>
          <a:p>
            <a:pPr algn="just"/>
            <a:endParaRPr lang="en-GB" sz="2400" dirty="0"/>
          </a:p>
          <a:p>
            <a:pPr marL="285750" lvl="0" indent="-285750" algn="just">
              <a:buFont typeface="Arial" panose="020B0604020202020204" pitchFamily="34" charset="0"/>
              <a:buChar char="•"/>
            </a:pPr>
            <a:r>
              <a:rPr lang="es-ES" sz="2400" b="1" u="sng" dirty="0"/>
              <a:t>Técnicas descriptivas</a:t>
            </a:r>
            <a:r>
              <a:rPr lang="es-ES" sz="2400" b="1" dirty="0"/>
              <a:t>: </a:t>
            </a:r>
            <a:r>
              <a:rPr lang="es-ES" sz="2400" dirty="0"/>
              <a:t>A</a:t>
            </a:r>
            <a:r>
              <a:rPr lang="es-ES" sz="2400" dirty="0" smtClean="0"/>
              <a:t>nálisis </a:t>
            </a:r>
            <a:r>
              <a:rPr lang="es-ES" sz="2400" dirty="0"/>
              <a:t>de </a:t>
            </a:r>
            <a:r>
              <a:rPr lang="es-ES" sz="2400" dirty="0" smtClean="0"/>
              <a:t>Componentes </a:t>
            </a:r>
            <a:r>
              <a:rPr lang="es-ES" sz="2400" dirty="0"/>
              <a:t>P</a:t>
            </a:r>
            <a:r>
              <a:rPr lang="es-ES" sz="2400" dirty="0" smtClean="0"/>
              <a:t>rincipales</a:t>
            </a:r>
            <a:r>
              <a:rPr lang="es-ES" sz="2400" dirty="0"/>
              <a:t>, </a:t>
            </a:r>
            <a:r>
              <a:rPr lang="es-ES" sz="2400" dirty="0" smtClean="0"/>
              <a:t>Análisis </a:t>
            </a:r>
            <a:r>
              <a:rPr lang="es-ES" sz="2400" dirty="0"/>
              <a:t>F</a:t>
            </a:r>
            <a:r>
              <a:rPr lang="es-ES" sz="2400" dirty="0" smtClean="0"/>
              <a:t>actorial </a:t>
            </a:r>
            <a:r>
              <a:rPr lang="es-ES" sz="2400" dirty="0"/>
              <a:t>de </a:t>
            </a:r>
            <a:r>
              <a:rPr lang="es-ES" sz="2400" dirty="0" smtClean="0"/>
              <a:t>Correspondencias</a:t>
            </a:r>
            <a:r>
              <a:rPr lang="es-ES" sz="2400" dirty="0"/>
              <a:t>, Biplots, Análisis de </a:t>
            </a:r>
            <a:r>
              <a:rPr lang="es-ES" sz="2400" dirty="0" smtClean="0"/>
              <a:t>Conglomerados</a:t>
            </a:r>
            <a:r>
              <a:rPr lang="es-ES" sz="2400" dirty="0"/>
              <a:t>, </a:t>
            </a:r>
            <a:r>
              <a:rPr lang="es-ES" sz="2400" dirty="0" smtClean="0"/>
              <a:t>Escalamiento Multidimensional, </a:t>
            </a:r>
            <a:r>
              <a:rPr lang="es-ES" sz="2400" dirty="0"/>
              <a:t>etc</a:t>
            </a:r>
            <a:r>
              <a:rPr lang="es-ES" sz="2400" dirty="0" smtClean="0"/>
              <a:t>.</a:t>
            </a:r>
          </a:p>
          <a:p>
            <a:pPr marL="285750" lvl="0" indent="-285750" algn="just">
              <a:buFont typeface="Arial" panose="020B0604020202020204" pitchFamily="34" charset="0"/>
              <a:buChar char="•"/>
            </a:pPr>
            <a:endParaRPr lang="en-GB" sz="2400" dirty="0"/>
          </a:p>
          <a:p>
            <a:pPr marL="285750" lvl="0" indent="-285750" algn="just">
              <a:buFont typeface="Arial" panose="020B0604020202020204" pitchFamily="34" charset="0"/>
              <a:buChar char="•"/>
            </a:pPr>
            <a:r>
              <a:rPr lang="es-ES" sz="2400" b="1" u="sng" dirty="0"/>
              <a:t>Técnicas inferenciales</a:t>
            </a:r>
            <a:r>
              <a:rPr lang="es-ES" sz="2400" b="1" dirty="0"/>
              <a:t>:</a:t>
            </a:r>
            <a:r>
              <a:rPr lang="es-ES" sz="2400" dirty="0"/>
              <a:t> </a:t>
            </a:r>
            <a:r>
              <a:rPr lang="es-ES" sz="2400" dirty="0" smtClean="0"/>
              <a:t>Análisis </a:t>
            </a:r>
            <a:r>
              <a:rPr lang="es-ES" sz="2400" dirty="0"/>
              <a:t>D</a:t>
            </a:r>
            <a:r>
              <a:rPr lang="es-ES" sz="2400" dirty="0" smtClean="0"/>
              <a:t>iscriminante</a:t>
            </a:r>
            <a:r>
              <a:rPr lang="es-ES" sz="2400" dirty="0"/>
              <a:t>, </a:t>
            </a:r>
            <a:r>
              <a:rPr lang="es-ES" sz="2400" dirty="0" smtClean="0"/>
              <a:t>Correlación </a:t>
            </a:r>
            <a:r>
              <a:rPr lang="es-ES" sz="2400" dirty="0"/>
              <a:t>C</a:t>
            </a:r>
            <a:r>
              <a:rPr lang="es-ES" sz="2400" dirty="0" smtClean="0"/>
              <a:t>anónica</a:t>
            </a:r>
            <a:r>
              <a:rPr lang="es-ES" sz="2400" dirty="0"/>
              <a:t>, </a:t>
            </a:r>
            <a:r>
              <a:rPr lang="es-ES" sz="2400" dirty="0" smtClean="0"/>
              <a:t>Análisis </a:t>
            </a:r>
            <a:r>
              <a:rPr lang="es-ES" sz="2400" dirty="0"/>
              <a:t>de </a:t>
            </a:r>
            <a:r>
              <a:rPr lang="es-ES" sz="2400" dirty="0" smtClean="0"/>
              <a:t>Componentes </a:t>
            </a:r>
            <a:r>
              <a:rPr lang="es-ES" sz="2400" dirty="0"/>
              <a:t>P</a:t>
            </a:r>
            <a:r>
              <a:rPr lang="es-ES" sz="2400" dirty="0" smtClean="0"/>
              <a:t>rincipales</a:t>
            </a:r>
            <a:r>
              <a:rPr lang="es-ES" sz="2400" dirty="0"/>
              <a:t>, </a:t>
            </a:r>
            <a:r>
              <a:rPr lang="es-ES" sz="2400" dirty="0" smtClean="0"/>
              <a:t>Análisis Factorial</a:t>
            </a:r>
            <a:r>
              <a:rPr lang="es-ES" sz="2400" dirty="0"/>
              <a:t>, </a:t>
            </a:r>
            <a:r>
              <a:rPr lang="es-ES" sz="2400" dirty="0" smtClean="0"/>
              <a:t>Regresión </a:t>
            </a:r>
            <a:r>
              <a:rPr lang="es-ES" sz="2400" dirty="0"/>
              <a:t>M</a:t>
            </a:r>
            <a:r>
              <a:rPr lang="es-ES" sz="2400" dirty="0" smtClean="0"/>
              <a:t>ultivariante</a:t>
            </a:r>
            <a:r>
              <a:rPr lang="es-ES" sz="2400" dirty="0"/>
              <a:t>, </a:t>
            </a:r>
            <a:r>
              <a:rPr lang="es-ES" sz="2400" dirty="0" smtClean="0"/>
              <a:t>Modelos </a:t>
            </a:r>
            <a:r>
              <a:rPr lang="es-ES" sz="2400" dirty="0"/>
              <a:t>de </a:t>
            </a:r>
            <a:r>
              <a:rPr lang="es-ES" sz="2400" dirty="0" smtClean="0"/>
              <a:t>Ecuaciones </a:t>
            </a:r>
            <a:r>
              <a:rPr lang="es-ES" sz="2400" dirty="0"/>
              <a:t>S</a:t>
            </a:r>
            <a:r>
              <a:rPr lang="es-ES" sz="2400" dirty="0" smtClean="0"/>
              <a:t>imultáneas</a:t>
            </a:r>
            <a:r>
              <a:rPr lang="es-ES" sz="2400" dirty="0"/>
              <a:t>.</a:t>
            </a:r>
            <a:endParaRPr lang="en-GB" sz="2400" dirty="0"/>
          </a:p>
        </p:txBody>
      </p:sp>
    </p:spTree>
    <p:extLst>
      <p:ext uri="{BB962C8B-B14F-4D97-AF65-F5344CB8AC3E}">
        <p14:creationId xmlns:p14="http://schemas.microsoft.com/office/powerpoint/2010/main" val="932787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35 Rectángulo"/>
          <p:cNvSpPr/>
          <p:nvPr/>
        </p:nvSpPr>
        <p:spPr>
          <a:xfrm>
            <a:off x="1115616" y="-27384"/>
            <a:ext cx="7308812"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7" name="Shape 458"/>
          <p:cNvSpPr txBox="1">
            <a:spLocks/>
          </p:cNvSpPr>
          <p:nvPr/>
        </p:nvSpPr>
        <p:spPr>
          <a:xfrm>
            <a:off x="1979712" y="188640"/>
            <a:ext cx="5616623" cy="497874"/>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3200" b="1" dirty="0" smtClean="0"/>
              <a:t>Técnicas</a:t>
            </a:r>
            <a:r>
              <a:rPr lang="en-GB" sz="3200" b="1" dirty="0" smtClean="0"/>
              <a:t> </a:t>
            </a:r>
            <a:r>
              <a:rPr lang="en-GB" sz="3200" b="1" dirty="0"/>
              <a:t>Multivariantes</a:t>
            </a:r>
            <a:endParaRPr lang="en" sz="3200" b="1" dirty="0"/>
          </a:p>
        </p:txBody>
      </p:sp>
      <p:sp>
        <p:nvSpPr>
          <p:cNvPr id="76" name="7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40</a:t>
            </a:r>
          </a:p>
        </p:txBody>
      </p:sp>
      <p:sp>
        <p:nvSpPr>
          <p:cNvPr id="44" name="AutoShape 2" descr="Resultado de imagen de excel"/>
          <p:cNvSpPr>
            <a:spLocks noChangeAspect="1" noChangeArrowheads="1"/>
          </p:cNvSpPr>
          <p:nvPr/>
        </p:nvSpPr>
        <p:spPr bwMode="auto">
          <a:xfrm>
            <a:off x="186589" y="-192617"/>
            <a:ext cx="262035"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00"/>
          </a:p>
        </p:txBody>
      </p:sp>
      <p:sp>
        <p:nvSpPr>
          <p:cNvPr id="28" name="27 Rectángulo"/>
          <p:cNvSpPr/>
          <p:nvPr/>
        </p:nvSpPr>
        <p:spPr>
          <a:xfrm>
            <a:off x="-108520" y="332534"/>
            <a:ext cx="330742" cy="432170"/>
          </a:xfrm>
          <a:prstGeom prst="rect">
            <a:avLst/>
          </a:prstGeom>
        </p:spPr>
        <p:txBody>
          <a:bodyPr vert="vert270" wrap="none">
            <a:spAutoFit/>
          </a:bodyPr>
          <a:lstStyle/>
          <a:p>
            <a:r>
              <a:rPr lang="es-ES" sz="1300" b="1" dirty="0" smtClean="0"/>
              <a:t>1900</a:t>
            </a:r>
            <a:endParaRPr lang="en-GB" sz="1300" b="1" dirty="0"/>
          </a:p>
        </p:txBody>
      </p:sp>
      <p:grpSp>
        <p:nvGrpSpPr>
          <p:cNvPr id="20" name="19 Grupo"/>
          <p:cNvGrpSpPr/>
          <p:nvPr/>
        </p:nvGrpSpPr>
        <p:grpSpPr>
          <a:xfrm>
            <a:off x="186589" y="293167"/>
            <a:ext cx="748056" cy="492443"/>
            <a:chOff x="186589" y="293167"/>
            <a:chExt cx="748056" cy="492443"/>
          </a:xfrm>
        </p:grpSpPr>
        <p:sp>
          <p:nvSpPr>
            <p:cNvPr id="14" name="13 Rectángulo"/>
            <p:cNvSpPr/>
            <p:nvPr/>
          </p:nvSpPr>
          <p:spPr>
            <a:xfrm>
              <a:off x="395536" y="293167"/>
              <a:ext cx="539109" cy="492443"/>
            </a:xfrm>
            <a:prstGeom prst="rect">
              <a:avLst/>
            </a:prstGeom>
          </p:spPr>
          <p:txBody>
            <a:bodyPr wrap="none">
              <a:spAutoFit/>
            </a:bodyPr>
            <a:lstStyle/>
            <a:p>
              <a:pPr algn="ctr"/>
              <a:r>
                <a:rPr lang="es-ES" sz="1300" dirty="0" smtClean="0"/>
                <a:t>PCA</a:t>
              </a:r>
            </a:p>
            <a:p>
              <a:pPr algn="ctr"/>
              <a:r>
                <a:rPr lang="es-ES" sz="1300" dirty="0" smtClean="0"/>
                <a:t>(1901)</a:t>
              </a:r>
              <a:endParaRPr lang="en-GB" sz="1300" dirty="0"/>
            </a:p>
          </p:txBody>
        </p:sp>
        <p:cxnSp>
          <p:nvCxnSpPr>
            <p:cNvPr id="8" name="7 Conector recto"/>
            <p:cNvCxnSpPr/>
            <p:nvPr/>
          </p:nvCxnSpPr>
          <p:spPr>
            <a:xfrm>
              <a:off x="186589" y="476672"/>
              <a:ext cx="154745"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31" name="30 Rectángulo"/>
          <p:cNvSpPr/>
          <p:nvPr/>
        </p:nvSpPr>
        <p:spPr>
          <a:xfrm>
            <a:off x="-72077" y="3068838"/>
            <a:ext cx="330742" cy="432170"/>
          </a:xfrm>
          <a:prstGeom prst="rect">
            <a:avLst/>
          </a:prstGeom>
        </p:spPr>
        <p:txBody>
          <a:bodyPr vert="vert270" wrap="none">
            <a:spAutoFit/>
          </a:bodyPr>
          <a:lstStyle/>
          <a:p>
            <a:r>
              <a:rPr lang="es-ES" sz="1300" b="1" dirty="0" smtClean="0"/>
              <a:t>1950</a:t>
            </a:r>
            <a:endParaRPr lang="en-GB" sz="1300" b="1" dirty="0"/>
          </a:p>
        </p:txBody>
      </p:sp>
      <p:sp>
        <p:nvSpPr>
          <p:cNvPr id="32" name="31 Rectángulo"/>
          <p:cNvSpPr/>
          <p:nvPr/>
        </p:nvSpPr>
        <p:spPr>
          <a:xfrm>
            <a:off x="-72077" y="6309198"/>
            <a:ext cx="330742" cy="432170"/>
          </a:xfrm>
          <a:prstGeom prst="rect">
            <a:avLst/>
          </a:prstGeom>
        </p:spPr>
        <p:txBody>
          <a:bodyPr vert="vert270" wrap="none">
            <a:spAutoFit/>
          </a:bodyPr>
          <a:lstStyle/>
          <a:p>
            <a:r>
              <a:rPr lang="es-ES" sz="1300" b="1" dirty="0" smtClean="0"/>
              <a:t>2000</a:t>
            </a:r>
            <a:endParaRPr lang="en-GB" sz="1300" b="1" dirty="0"/>
          </a:p>
        </p:txBody>
      </p:sp>
      <p:grpSp>
        <p:nvGrpSpPr>
          <p:cNvPr id="21" name="20 Grupo"/>
          <p:cNvGrpSpPr/>
          <p:nvPr/>
        </p:nvGrpSpPr>
        <p:grpSpPr>
          <a:xfrm>
            <a:off x="201004" y="1484784"/>
            <a:ext cx="661633" cy="692497"/>
            <a:chOff x="201004" y="1484784"/>
            <a:chExt cx="661633" cy="692497"/>
          </a:xfrm>
        </p:grpSpPr>
        <p:sp>
          <p:nvSpPr>
            <p:cNvPr id="33" name="32 Rectángulo"/>
            <p:cNvSpPr/>
            <p:nvPr/>
          </p:nvSpPr>
          <p:spPr>
            <a:xfrm>
              <a:off x="323528" y="1484784"/>
              <a:ext cx="539109" cy="692497"/>
            </a:xfrm>
            <a:prstGeom prst="rect">
              <a:avLst/>
            </a:prstGeom>
          </p:spPr>
          <p:txBody>
            <a:bodyPr wrap="none">
              <a:spAutoFit/>
            </a:bodyPr>
            <a:lstStyle/>
            <a:p>
              <a:pPr algn="ctr"/>
              <a:r>
                <a:rPr lang="es-ES" sz="1300" dirty="0" smtClean="0"/>
                <a:t>PCA</a:t>
              </a:r>
            </a:p>
            <a:p>
              <a:pPr algn="ctr"/>
              <a:r>
                <a:rPr lang="es-ES" sz="1300" dirty="0" smtClean="0"/>
                <a:t>(1933)</a:t>
              </a:r>
            </a:p>
            <a:p>
              <a:pPr algn="ctr"/>
              <a:r>
                <a:rPr lang="es-ES" sz="1300" dirty="0" smtClean="0"/>
                <a:t>(1936)</a:t>
              </a:r>
              <a:endParaRPr lang="en-GB" sz="1300" dirty="0"/>
            </a:p>
          </p:txBody>
        </p:sp>
        <p:cxnSp>
          <p:nvCxnSpPr>
            <p:cNvPr id="34" name="33 Conector recto"/>
            <p:cNvCxnSpPr/>
            <p:nvPr/>
          </p:nvCxnSpPr>
          <p:spPr>
            <a:xfrm>
              <a:off x="201004" y="1700808"/>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34 Conector recto"/>
            <p:cNvCxnSpPr/>
            <p:nvPr/>
          </p:nvCxnSpPr>
          <p:spPr>
            <a:xfrm>
              <a:off x="201004" y="1772816"/>
              <a:ext cx="154745" cy="0"/>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92" name="91 Conector recto"/>
          <p:cNvCxnSpPr/>
          <p:nvPr/>
        </p:nvCxnSpPr>
        <p:spPr>
          <a:xfrm>
            <a:off x="295422" y="237216"/>
            <a:ext cx="22184" cy="6527584"/>
          </a:xfrm>
          <a:prstGeom prst="line">
            <a:avLst/>
          </a:prstGeom>
        </p:spPr>
        <p:style>
          <a:lnRef idx="1">
            <a:schemeClr val="dk1"/>
          </a:lnRef>
          <a:fillRef idx="0">
            <a:schemeClr val="dk1"/>
          </a:fillRef>
          <a:effectRef idx="0">
            <a:schemeClr val="dk1"/>
          </a:effectRef>
          <a:fontRef idx="minor">
            <a:schemeClr val="tx1"/>
          </a:fontRef>
        </p:style>
      </p:cxnSp>
      <p:sp>
        <p:nvSpPr>
          <p:cNvPr id="109" name="108 Rectángulo"/>
          <p:cNvSpPr/>
          <p:nvPr/>
        </p:nvSpPr>
        <p:spPr>
          <a:xfrm>
            <a:off x="2447149" y="807095"/>
            <a:ext cx="4919680" cy="461665"/>
          </a:xfrm>
          <a:prstGeom prst="rect">
            <a:avLst/>
          </a:prstGeom>
        </p:spPr>
        <p:txBody>
          <a:bodyPr wrap="none">
            <a:spAutoFit/>
          </a:bodyPr>
          <a:lstStyle/>
          <a:p>
            <a:pPr algn="ctr"/>
            <a:r>
              <a:rPr lang="es-ES" altLang="es-PA" sz="2400" b="1" dirty="0" smtClean="0">
                <a:cs typeface="Times New Roman" panose="02020603050405020304" pitchFamily="18" charset="0"/>
              </a:rPr>
              <a:t>Análisis </a:t>
            </a:r>
            <a:r>
              <a:rPr lang="es-ES" altLang="es-PA" sz="2400" b="1" dirty="0">
                <a:cs typeface="Times New Roman" panose="02020603050405020304" pitchFamily="18" charset="0"/>
              </a:rPr>
              <a:t>de Componentes Principales </a:t>
            </a:r>
            <a:endParaRPr lang="es-ES" altLang="es-PA" sz="6000" b="1" dirty="0">
              <a:cs typeface="Times New Roman" panose="02020603050405020304" pitchFamily="18" charset="0"/>
            </a:endParaRPr>
          </a:p>
        </p:txBody>
      </p:sp>
      <p:sp>
        <p:nvSpPr>
          <p:cNvPr id="2" name="1 CuadroTexto"/>
          <p:cNvSpPr txBox="1"/>
          <p:nvPr/>
        </p:nvSpPr>
        <p:spPr>
          <a:xfrm>
            <a:off x="1187624" y="1340768"/>
            <a:ext cx="7308812" cy="1328023"/>
          </a:xfrm>
          <a:prstGeom prst="roundRect">
            <a:avLst/>
          </a:prstGeom>
          <a:solidFill>
            <a:schemeClr val="bg1">
              <a:lumMod val="95000"/>
            </a:schemeClr>
          </a:solidFill>
          <a:ln>
            <a:solidFill>
              <a:schemeClr val="bg1">
                <a:lumMod val="65000"/>
              </a:schemeClr>
            </a:solidFill>
          </a:ln>
        </p:spPr>
        <p:txBody>
          <a:bodyPr wrap="square" rtlCol="0">
            <a:spAutoFit/>
          </a:bodyPr>
          <a:lstStyle/>
          <a:p>
            <a:pPr algn="ctr"/>
            <a:r>
              <a:rPr lang="es-ES" b="1" dirty="0" smtClean="0">
                <a:solidFill>
                  <a:schemeClr val="tx2">
                    <a:lumMod val="50000"/>
                  </a:schemeClr>
                </a:solidFill>
              </a:rPr>
              <a:t>Reducir la dimensión </a:t>
            </a:r>
            <a:r>
              <a:rPr lang="es-ES" dirty="0" smtClean="0"/>
              <a:t>y </a:t>
            </a:r>
            <a:r>
              <a:rPr lang="es-ES" b="1" dirty="0" smtClean="0">
                <a:solidFill>
                  <a:schemeClr val="tx2">
                    <a:lumMod val="50000"/>
                  </a:schemeClr>
                </a:solidFill>
              </a:rPr>
              <a:t>extraer características </a:t>
            </a:r>
            <a:r>
              <a:rPr lang="es-ES" dirty="0" smtClean="0"/>
              <a:t>de un conjunto de datos de entrada, mediante una transformación que los proyecte </a:t>
            </a:r>
            <a:r>
              <a:rPr lang="es-ES" b="1" dirty="0" smtClean="0">
                <a:solidFill>
                  <a:schemeClr val="tx2">
                    <a:lumMod val="50000"/>
                  </a:schemeClr>
                </a:solidFill>
              </a:rPr>
              <a:t>en nuevas direcciones</a:t>
            </a:r>
            <a:r>
              <a:rPr lang="es-ES" dirty="0" smtClean="0"/>
              <a:t> </a:t>
            </a:r>
            <a:r>
              <a:rPr lang="es-ES" b="1" dirty="0" smtClean="0"/>
              <a:t>(Componentes Principales)</a:t>
            </a:r>
            <a:r>
              <a:rPr lang="es-ES" dirty="0" smtClean="0"/>
              <a:t> absorbiendo la mayor cantidad de información posible.</a:t>
            </a:r>
            <a:endParaRPr lang="en-GB" dirty="0"/>
          </a:p>
        </p:txBody>
      </p:sp>
      <p:grpSp>
        <p:nvGrpSpPr>
          <p:cNvPr id="5" name="4 Grupo"/>
          <p:cNvGrpSpPr/>
          <p:nvPr/>
        </p:nvGrpSpPr>
        <p:grpSpPr>
          <a:xfrm>
            <a:off x="1475656" y="2740799"/>
            <a:ext cx="1727200" cy="2679680"/>
            <a:chOff x="2062388" y="2740799"/>
            <a:chExt cx="1727200" cy="2679680"/>
          </a:xfrm>
        </p:grpSpPr>
        <p:pic>
          <p:nvPicPr>
            <p:cNvPr id="6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388" y="3101785"/>
              <a:ext cx="1727200" cy="23186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2 Rectángulo"/>
            <p:cNvSpPr/>
            <p:nvPr/>
          </p:nvSpPr>
          <p:spPr>
            <a:xfrm>
              <a:off x="2411760" y="2740799"/>
              <a:ext cx="1037463" cy="369332"/>
            </a:xfrm>
            <a:prstGeom prst="rect">
              <a:avLst/>
            </a:prstGeom>
          </p:spPr>
          <p:txBody>
            <a:bodyPr wrap="none">
              <a:spAutoFit/>
            </a:bodyPr>
            <a:lstStyle/>
            <a:p>
              <a:r>
                <a:rPr lang="es-ES_tradnl" altLang="en-US" b="1" dirty="0">
                  <a:solidFill>
                    <a:schemeClr val="tx2">
                      <a:lumMod val="50000"/>
                    </a:schemeClr>
                  </a:solidFill>
                  <a:latin typeface="Times New Roman" pitchFamily="-65" charset="0"/>
                </a:rPr>
                <a:t>Pearson</a:t>
              </a:r>
              <a:r>
                <a:rPr lang="es-ES_tradnl" altLang="en-US" dirty="0">
                  <a:solidFill>
                    <a:schemeClr val="accent2"/>
                  </a:solidFill>
                  <a:latin typeface="Times New Roman" pitchFamily="-65" charset="0"/>
                </a:rPr>
                <a:t> </a:t>
              </a:r>
              <a:endParaRPr lang="en-GB" dirty="0"/>
            </a:p>
          </p:txBody>
        </p:sp>
      </p:grpSp>
      <p:sp>
        <p:nvSpPr>
          <p:cNvPr id="4" name="3 CuadroTexto"/>
          <p:cNvSpPr txBox="1"/>
          <p:nvPr/>
        </p:nvSpPr>
        <p:spPr>
          <a:xfrm>
            <a:off x="467544" y="5524766"/>
            <a:ext cx="3672408" cy="970478"/>
          </a:xfrm>
          <a:prstGeom prst="roundRect">
            <a:avLst/>
          </a:prstGeom>
          <a:solidFill>
            <a:schemeClr val="accent5">
              <a:lumMod val="20000"/>
              <a:lumOff val="80000"/>
            </a:schemeClr>
          </a:solidFill>
          <a:ln>
            <a:solidFill>
              <a:schemeClr val="bg1">
                <a:lumMod val="65000"/>
              </a:schemeClr>
            </a:solidFill>
          </a:ln>
        </p:spPr>
        <p:txBody>
          <a:bodyPr wrap="square" rtlCol="0">
            <a:spAutoFit/>
          </a:bodyPr>
          <a:lstStyle/>
          <a:p>
            <a:pPr algn="ctr"/>
            <a:r>
              <a:rPr lang="es-ES" sz="1700" dirty="0" smtClean="0"/>
              <a:t>Búsqueda del subespacio de mejor ajuste por el método de los mínimos cuadrados</a:t>
            </a:r>
            <a:endParaRPr lang="en-GB" sz="1700" dirty="0"/>
          </a:p>
        </p:txBody>
      </p:sp>
      <p:grpSp>
        <p:nvGrpSpPr>
          <p:cNvPr id="7" name="6 Grupo"/>
          <p:cNvGrpSpPr/>
          <p:nvPr/>
        </p:nvGrpSpPr>
        <p:grpSpPr>
          <a:xfrm>
            <a:off x="6362524" y="2735945"/>
            <a:ext cx="1737868" cy="2684534"/>
            <a:chOff x="5868144" y="2735945"/>
            <a:chExt cx="1737868" cy="2684534"/>
          </a:xfrm>
        </p:grpSpPr>
        <p:pic>
          <p:nvPicPr>
            <p:cNvPr id="6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101532"/>
              <a:ext cx="1737868" cy="23189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5 Rectángulo"/>
            <p:cNvSpPr/>
            <p:nvPr/>
          </p:nvSpPr>
          <p:spPr>
            <a:xfrm>
              <a:off x="6251824" y="2735945"/>
              <a:ext cx="1095172" cy="369332"/>
            </a:xfrm>
            <a:prstGeom prst="rect">
              <a:avLst/>
            </a:prstGeom>
          </p:spPr>
          <p:txBody>
            <a:bodyPr wrap="none">
              <a:spAutoFit/>
            </a:bodyPr>
            <a:lstStyle/>
            <a:p>
              <a:r>
                <a:rPr lang="es-ES_tradnl" altLang="en-US" b="1" dirty="0">
                  <a:solidFill>
                    <a:schemeClr val="tx2">
                      <a:lumMod val="50000"/>
                    </a:schemeClr>
                  </a:solidFill>
                  <a:latin typeface="Times New Roman" pitchFamily="-65" charset="0"/>
                </a:rPr>
                <a:t>Hotelling</a:t>
              </a:r>
              <a:endParaRPr lang="en-GB" b="1" dirty="0">
                <a:solidFill>
                  <a:schemeClr val="tx2">
                    <a:lumMod val="50000"/>
                  </a:schemeClr>
                </a:solidFill>
              </a:endParaRPr>
            </a:p>
          </p:txBody>
        </p:sp>
      </p:grpSp>
      <p:sp>
        <p:nvSpPr>
          <p:cNvPr id="70" name="69 CuadroTexto"/>
          <p:cNvSpPr txBox="1"/>
          <p:nvPr/>
        </p:nvSpPr>
        <p:spPr>
          <a:xfrm>
            <a:off x="4644008" y="5589240"/>
            <a:ext cx="4176464" cy="970478"/>
          </a:xfrm>
          <a:prstGeom prst="roundRect">
            <a:avLst/>
          </a:prstGeom>
          <a:solidFill>
            <a:schemeClr val="accent4">
              <a:lumMod val="20000"/>
              <a:lumOff val="80000"/>
            </a:schemeClr>
          </a:solidFill>
          <a:ln>
            <a:solidFill>
              <a:schemeClr val="bg1">
                <a:lumMod val="65000"/>
              </a:schemeClr>
            </a:solidFill>
          </a:ln>
        </p:spPr>
        <p:txBody>
          <a:bodyPr wrap="square" rtlCol="0">
            <a:spAutoFit/>
          </a:bodyPr>
          <a:lstStyle/>
          <a:p>
            <a:pPr algn="ctr"/>
            <a:r>
              <a:rPr lang="es-ES" sz="1700" dirty="0" smtClean="0"/>
              <a:t>Trata de buscar los nuevos ejes en base que sean no correlacionados  de manera que la varianza explicada por ellos sea máxima</a:t>
            </a:r>
            <a:endParaRPr lang="en-GB" sz="1700" dirty="0"/>
          </a:p>
        </p:txBody>
      </p:sp>
      <p:cxnSp>
        <p:nvCxnSpPr>
          <p:cNvPr id="10" name="9 Conector recto de flecha"/>
          <p:cNvCxnSpPr>
            <a:stCxn id="2" idx="2"/>
            <a:endCxn id="60" idx="3"/>
          </p:cNvCxnSpPr>
          <p:nvPr/>
        </p:nvCxnSpPr>
        <p:spPr>
          <a:xfrm flipH="1">
            <a:off x="3202856" y="2668791"/>
            <a:ext cx="1639174" cy="15923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15 Conector recto de flecha"/>
          <p:cNvCxnSpPr>
            <a:stCxn id="2" idx="2"/>
            <a:endCxn id="69" idx="1"/>
          </p:cNvCxnSpPr>
          <p:nvPr/>
        </p:nvCxnSpPr>
        <p:spPr>
          <a:xfrm>
            <a:off x="4842030" y="2668791"/>
            <a:ext cx="1520494" cy="15922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16 Rectángulo"/>
          <p:cNvSpPr/>
          <p:nvPr/>
        </p:nvSpPr>
        <p:spPr>
          <a:xfrm>
            <a:off x="1475656" y="3101532"/>
            <a:ext cx="1727200" cy="2318947"/>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78" name="77 Rectángulo"/>
          <p:cNvSpPr/>
          <p:nvPr/>
        </p:nvSpPr>
        <p:spPr>
          <a:xfrm>
            <a:off x="6362524" y="3105224"/>
            <a:ext cx="1737868" cy="2315255"/>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20488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barn(inVertical)">
                                      <p:cBhvr>
                                        <p:cTn id="16" dur="500"/>
                                        <p:tgtEl>
                                          <p:spTgt spid="78"/>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barn(inVertical)">
                                      <p:cBhvr>
                                        <p:cTn id="2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0" grpId="0" animBg="1"/>
      <p:bldP spid="1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utoShape 2" descr="Resultado de imagen de excel"/>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7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15</a:t>
            </a:r>
          </a:p>
        </p:txBody>
      </p:sp>
      <p:grpSp>
        <p:nvGrpSpPr>
          <p:cNvPr id="24" name="23 Grupo"/>
          <p:cNvGrpSpPr/>
          <p:nvPr/>
        </p:nvGrpSpPr>
        <p:grpSpPr>
          <a:xfrm>
            <a:off x="107504" y="1527010"/>
            <a:ext cx="2069550" cy="2353202"/>
            <a:chOff x="179512" y="1795878"/>
            <a:chExt cx="2069550" cy="2353202"/>
          </a:xfrm>
        </p:grpSpPr>
        <p:grpSp>
          <p:nvGrpSpPr>
            <p:cNvPr id="67" name="66 Grupo"/>
            <p:cNvGrpSpPr/>
            <p:nvPr/>
          </p:nvGrpSpPr>
          <p:grpSpPr>
            <a:xfrm>
              <a:off x="179512" y="2257544"/>
              <a:ext cx="2069550" cy="1891536"/>
              <a:chOff x="4572000" y="869794"/>
              <a:chExt cx="2069550" cy="2144330"/>
            </a:xfrm>
          </p:grpSpPr>
          <p:sp>
            <p:nvSpPr>
              <p:cNvPr id="69" name="9 Rectángulo redondeado"/>
              <p:cNvSpPr>
                <a:spLocks noChangeArrowheads="1"/>
              </p:cNvSpPr>
              <p:nvPr/>
            </p:nvSpPr>
            <p:spPr bwMode="auto">
              <a:xfrm>
                <a:off x="5016969" y="1275716"/>
                <a:ext cx="1526579" cy="17384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3200" b="1" dirty="0" err="1" smtClean="0">
                    <a:solidFill>
                      <a:srgbClr val="0D0D0D"/>
                    </a:solidFill>
                    <a:cs typeface="Times New Roman" panose="02020603050405020304" pitchFamily="18" charset="0"/>
                  </a:rPr>
                  <a:t>X</a:t>
                </a:r>
                <a:r>
                  <a:rPr lang="es-ES" altLang="es-PA" sz="3200" b="1" baseline="-30000" dirty="0" err="1" smtClean="0">
                    <a:solidFill>
                      <a:srgbClr val="0D0D0D"/>
                    </a:solidFill>
                    <a:cs typeface="Times New Roman" panose="02020603050405020304" pitchFamily="18" charset="0"/>
                  </a:rPr>
                  <a:t>IxJ</a:t>
                </a:r>
                <a:endParaRPr lang="es-ES_tradnl" altLang="es-PA" sz="1200" dirty="0">
                  <a:cs typeface="Times New Roman" panose="02020603050405020304" pitchFamily="18" charset="0"/>
                </a:endParaRPr>
              </a:p>
            </p:txBody>
          </p:sp>
          <p:sp>
            <p:nvSpPr>
              <p:cNvPr id="70" name="11 Cuadro de texto"/>
              <p:cNvSpPr txBox="1">
                <a:spLocks noChangeArrowheads="1"/>
              </p:cNvSpPr>
              <p:nvPr/>
            </p:nvSpPr>
            <p:spPr bwMode="auto">
              <a:xfrm>
                <a:off x="4743348"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a:latin typeface="+mn-lt"/>
                    <a:cs typeface="Times New Roman" panose="02020603050405020304" pitchFamily="18" charset="0"/>
                  </a:rPr>
                  <a:t>1</a:t>
                </a:r>
                <a:r>
                  <a:rPr lang="es-ES" altLang="es-PA" sz="1800" dirty="0" smtClean="0">
                    <a:latin typeface="+mn-lt"/>
                    <a:cs typeface="Times New Roman" panose="02020603050405020304" pitchFamily="18" charset="0"/>
                  </a:rPr>
                  <a:t>, …, j, … J</a:t>
                </a:r>
                <a:endParaRPr lang="es-ES" altLang="es-PA" sz="4800" dirty="0">
                  <a:latin typeface="+mn-lt"/>
                  <a:cs typeface="Times New Roman" panose="02020603050405020304" pitchFamily="18" charset="0"/>
                </a:endParaRPr>
              </a:p>
            </p:txBody>
          </p:sp>
          <p:sp>
            <p:nvSpPr>
              <p:cNvPr id="71" name="21 Cuadro de texto"/>
              <p:cNvSpPr txBox="1">
                <a:spLocks noChangeArrowheads="1"/>
              </p:cNvSpPr>
              <p:nvPr/>
            </p:nvSpPr>
            <p:spPr bwMode="auto">
              <a:xfrm>
                <a:off x="4572000" y="1505318"/>
                <a:ext cx="470873" cy="134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dirty="0" smtClean="0">
                    <a:cs typeface="Times New Roman" panose="02020603050405020304" pitchFamily="18" charset="0"/>
                  </a:rPr>
                  <a:t>I, …, i, …, 1</a:t>
                </a:r>
                <a:endParaRPr lang="es-ES" altLang="es-PA" dirty="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2" name="71 CuadroTexto"/>
                <p:cNvSpPr txBox="1"/>
                <p:nvPr/>
              </p:nvSpPr>
              <p:spPr>
                <a:xfrm>
                  <a:off x="999427" y="1795878"/>
                  <a:ext cx="786754" cy="48756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a:rPr>
                            </m:ctrlPr>
                          </m:sSubPr>
                          <m:e>
                            <m:r>
                              <a:rPr lang="es-ES" sz="2400" b="0" i="1" smtClean="0">
                                <a:latin typeface="Cambria Math"/>
                              </a:rPr>
                              <m:t>𝑋</m:t>
                            </m:r>
                          </m:e>
                          <m:sub>
                            <m:r>
                              <a:rPr lang="es-ES" sz="2400" b="0" i="1" smtClean="0">
                                <a:latin typeface="Cambria Math"/>
                              </a:rPr>
                              <m:t>𝐼𝑥𝐽</m:t>
                            </m:r>
                          </m:sub>
                        </m:sSub>
                      </m:oMath>
                    </m:oMathPara>
                  </a14:m>
                  <a:endParaRPr lang="en-GB" sz="2400" dirty="0"/>
                </a:p>
              </p:txBody>
            </p:sp>
          </mc:Choice>
          <mc:Fallback xmlns="">
            <p:sp>
              <p:nvSpPr>
                <p:cNvPr id="72" name="71 CuadroTexto"/>
                <p:cNvSpPr txBox="1">
                  <a:spLocks noRot="1" noChangeAspect="1" noMove="1" noResize="1" noEditPoints="1" noAdjustHandles="1" noChangeArrowheads="1" noChangeShapeType="1" noTextEdit="1"/>
                </p:cNvSpPr>
                <p:nvPr/>
              </p:nvSpPr>
              <p:spPr>
                <a:xfrm>
                  <a:off x="999427" y="1795878"/>
                  <a:ext cx="786754" cy="487569"/>
                </a:xfrm>
                <a:prstGeom prst="rect">
                  <a:avLst/>
                </a:prstGeom>
                <a:blipFill rotWithShape="1">
                  <a:blip r:embed="rId3" cstate="print"/>
                  <a:stretch>
                    <a:fillRect b="-10000"/>
                  </a:stretch>
                </a:blipFill>
                <a:ln>
                  <a:noFill/>
                </a:ln>
              </p:spPr>
              <p:txBody>
                <a:bodyPr/>
                <a:lstStyle/>
                <a:p>
                  <a:r>
                    <a:rPr lang="en-GB">
                      <a:noFill/>
                    </a:rPr>
                    <a:t> </a:t>
                  </a:r>
                </a:p>
              </p:txBody>
            </p:sp>
          </mc:Fallback>
        </mc:AlternateContent>
      </p:grpSp>
      <p:grpSp>
        <p:nvGrpSpPr>
          <p:cNvPr id="18" name="17 Grupo"/>
          <p:cNvGrpSpPr/>
          <p:nvPr/>
        </p:nvGrpSpPr>
        <p:grpSpPr>
          <a:xfrm>
            <a:off x="3067021" y="1575956"/>
            <a:ext cx="1937027" cy="2304256"/>
            <a:chOff x="3139029" y="1844824"/>
            <a:chExt cx="1937027" cy="2304256"/>
          </a:xfrm>
        </p:grpSpPr>
        <p:grpSp>
          <p:nvGrpSpPr>
            <p:cNvPr id="74" name="73 Grupo"/>
            <p:cNvGrpSpPr/>
            <p:nvPr/>
          </p:nvGrpSpPr>
          <p:grpSpPr>
            <a:xfrm>
              <a:off x="3139029" y="2257544"/>
              <a:ext cx="1937027" cy="1891536"/>
              <a:chOff x="4965223" y="869794"/>
              <a:chExt cx="1937027" cy="2144330"/>
            </a:xfrm>
          </p:grpSpPr>
          <p:sp>
            <p:nvSpPr>
              <p:cNvPr id="77" name="9 Rectángulo redondeado"/>
              <p:cNvSpPr>
                <a:spLocks noChangeArrowheads="1"/>
              </p:cNvSpPr>
              <p:nvPr/>
            </p:nvSpPr>
            <p:spPr bwMode="auto">
              <a:xfrm>
                <a:off x="5364088" y="1275716"/>
                <a:ext cx="1179460" cy="173840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3200" b="1" dirty="0" err="1" smtClean="0">
                    <a:solidFill>
                      <a:srgbClr val="0D0D0D"/>
                    </a:solidFill>
                    <a:cs typeface="Times New Roman" panose="02020603050405020304" pitchFamily="18" charset="0"/>
                  </a:rPr>
                  <a:t>Y</a:t>
                </a:r>
                <a:r>
                  <a:rPr lang="es-ES" altLang="es-PA" sz="3200" b="1" baseline="-30000" dirty="0" err="1" smtClean="0">
                    <a:solidFill>
                      <a:srgbClr val="0D0D0D"/>
                    </a:solidFill>
                    <a:cs typeface="Times New Roman" panose="02020603050405020304" pitchFamily="18" charset="0"/>
                  </a:rPr>
                  <a:t>IxQ</a:t>
                </a:r>
                <a:endParaRPr lang="es-ES_tradnl" altLang="es-PA" sz="1200" dirty="0">
                  <a:cs typeface="Times New Roman" panose="02020603050405020304" pitchFamily="18" charset="0"/>
                </a:endParaRPr>
              </a:p>
            </p:txBody>
          </p:sp>
          <p:sp>
            <p:nvSpPr>
              <p:cNvPr id="78" name="11 Cuadro de texto"/>
              <p:cNvSpPr txBox="1">
                <a:spLocks noChangeArrowheads="1"/>
              </p:cNvSpPr>
              <p:nvPr/>
            </p:nvSpPr>
            <p:spPr bwMode="auto">
              <a:xfrm>
                <a:off x="5004048"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a:latin typeface="+mn-lt"/>
                    <a:cs typeface="Times New Roman" panose="02020603050405020304" pitchFamily="18" charset="0"/>
                  </a:rPr>
                  <a:t>1</a:t>
                </a:r>
                <a:r>
                  <a:rPr lang="es-ES" altLang="es-PA" sz="1800" dirty="0" smtClean="0">
                    <a:latin typeface="+mn-lt"/>
                    <a:cs typeface="Times New Roman" panose="02020603050405020304" pitchFamily="18" charset="0"/>
                  </a:rPr>
                  <a:t>, …, q, … Q</a:t>
                </a:r>
                <a:endParaRPr lang="es-ES" altLang="es-PA" sz="4800" dirty="0">
                  <a:latin typeface="+mn-lt"/>
                  <a:cs typeface="Times New Roman" panose="02020603050405020304" pitchFamily="18" charset="0"/>
                </a:endParaRPr>
              </a:p>
            </p:txBody>
          </p:sp>
          <p:sp>
            <p:nvSpPr>
              <p:cNvPr id="79" name="21 Cuadro de texto"/>
              <p:cNvSpPr txBox="1">
                <a:spLocks noChangeArrowheads="1"/>
              </p:cNvSpPr>
              <p:nvPr/>
            </p:nvSpPr>
            <p:spPr bwMode="auto">
              <a:xfrm>
                <a:off x="4965223" y="1505318"/>
                <a:ext cx="470873" cy="134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dirty="0" smtClean="0">
                    <a:cs typeface="Times New Roman" panose="02020603050405020304" pitchFamily="18" charset="0"/>
                  </a:rPr>
                  <a:t>I, …, i, …, 1</a:t>
                </a:r>
                <a:endParaRPr lang="es-ES" altLang="es-PA" dirty="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0" name="79 CuadroTexto"/>
                <p:cNvSpPr txBox="1"/>
                <p:nvPr/>
              </p:nvSpPr>
              <p:spPr>
                <a:xfrm>
                  <a:off x="3707904" y="1844824"/>
                  <a:ext cx="786176" cy="48776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a:rPr>
                            </m:ctrlPr>
                          </m:sSubPr>
                          <m:e>
                            <m:r>
                              <a:rPr lang="es-ES" sz="2400" b="0" i="1" smtClean="0">
                                <a:latin typeface="Cambria Math"/>
                              </a:rPr>
                              <m:t>𝑌</m:t>
                            </m:r>
                          </m:e>
                          <m:sub>
                            <m:r>
                              <a:rPr lang="es-ES" sz="2400" b="0" i="1" smtClean="0">
                                <a:latin typeface="Cambria Math"/>
                              </a:rPr>
                              <m:t>𝐼𝑥𝑄</m:t>
                            </m:r>
                          </m:sub>
                        </m:sSub>
                      </m:oMath>
                    </m:oMathPara>
                  </a14:m>
                  <a:endParaRPr lang="en-GB" sz="2400" dirty="0"/>
                </a:p>
              </p:txBody>
            </p:sp>
          </mc:Choice>
          <mc:Fallback xmlns="">
            <p:sp>
              <p:nvSpPr>
                <p:cNvPr id="80" name="79 CuadroTexto"/>
                <p:cNvSpPr txBox="1">
                  <a:spLocks noRot="1" noChangeAspect="1" noMove="1" noResize="1" noEditPoints="1" noAdjustHandles="1" noChangeArrowheads="1" noChangeShapeType="1" noTextEdit="1"/>
                </p:cNvSpPr>
                <p:nvPr/>
              </p:nvSpPr>
              <p:spPr>
                <a:xfrm>
                  <a:off x="3707904" y="1844824"/>
                  <a:ext cx="786176" cy="487762"/>
                </a:xfrm>
                <a:prstGeom prst="rect">
                  <a:avLst/>
                </a:prstGeom>
                <a:blipFill rotWithShape="1">
                  <a:blip r:embed="rId4" cstate="print"/>
                  <a:stretch>
                    <a:fillRect b="-8750"/>
                  </a:stretch>
                </a:blipFill>
                <a:ln>
                  <a:noFill/>
                </a:ln>
              </p:spPr>
              <p:txBody>
                <a:bodyPr/>
                <a:lstStyle/>
                <a:p>
                  <a:r>
                    <a:rPr lang="en-GB">
                      <a:noFill/>
                    </a:rPr>
                    <a:t> </a:t>
                  </a:r>
                </a:p>
              </p:txBody>
            </p:sp>
          </mc:Fallback>
        </mc:AlternateContent>
      </p:grpSp>
      <p:grpSp>
        <p:nvGrpSpPr>
          <p:cNvPr id="39" name="38 Grupo"/>
          <p:cNvGrpSpPr/>
          <p:nvPr/>
        </p:nvGrpSpPr>
        <p:grpSpPr>
          <a:xfrm>
            <a:off x="2016397" y="2218697"/>
            <a:ext cx="1248098" cy="1085451"/>
            <a:chOff x="2160413" y="2487565"/>
            <a:chExt cx="1248098" cy="1085451"/>
          </a:xfrm>
        </p:grpSpPr>
        <p:grpSp>
          <p:nvGrpSpPr>
            <p:cNvPr id="26" name="25 Grupo"/>
            <p:cNvGrpSpPr/>
            <p:nvPr/>
          </p:nvGrpSpPr>
          <p:grpSpPr>
            <a:xfrm>
              <a:off x="2160413" y="2487565"/>
              <a:ext cx="1248098" cy="997566"/>
              <a:chOff x="2123728" y="2615612"/>
              <a:chExt cx="1248098" cy="997566"/>
            </a:xfrm>
          </p:grpSpPr>
          <mc:AlternateContent xmlns:mc="http://schemas.openxmlformats.org/markup-compatibility/2006" xmlns:a14="http://schemas.microsoft.com/office/drawing/2010/main">
            <mc:Choice Requires="a14">
              <p:sp>
                <p:nvSpPr>
                  <p:cNvPr id="82" name="81 CuadroTexto"/>
                  <p:cNvSpPr txBox="1"/>
                  <p:nvPr/>
                </p:nvSpPr>
                <p:spPr>
                  <a:xfrm>
                    <a:off x="2123728" y="3151513"/>
                    <a:ext cx="1248098"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a:rPr>
                            <m:t>𝑌</m:t>
                          </m:r>
                          <m:r>
                            <a:rPr lang="es-ES" sz="2400" b="0" i="1" smtClean="0">
                              <a:latin typeface="Cambria Math"/>
                            </a:rPr>
                            <m:t>=</m:t>
                          </m:r>
                          <m:r>
                            <a:rPr lang="es-ES" sz="2400" b="0" i="1" smtClean="0">
                              <a:latin typeface="Cambria Math"/>
                            </a:rPr>
                            <m:t>𝑋𝑉</m:t>
                          </m:r>
                        </m:oMath>
                      </m:oMathPara>
                    </a14:m>
                    <a:endParaRPr lang="en-GB" sz="2400" dirty="0"/>
                  </a:p>
                </p:txBody>
              </p:sp>
            </mc:Choice>
            <mc:Fallback xmlns="">
              <p:sp>
                <p:nvSpPr>
                  <p:cNvPr id="82" name="81 CuadroTexto"/>
                  <p:cNvSpPr txBox="1">
                    <a:spLocks noRot="1" noChangeAspect="1" noMove="1" noResize="1" noEditPoints="1" noAdjustHandles="1" noChangeArrowheads="1" noChangeShapeType="1" noTextEdit="1"/>
                  </p:cNvSpPr>
                  <p:nvPr/>
                </p:nvSpPr>
                <p:spPr>
                  <a:xfrm>
                    <a:off x="2123728" y="3151513"/>
                    <a:ext cx="1248098" cy="461665"/>
                  </a:xfrm>
                  <a:prstGeom prst="rect">
                    <a:avLst/>
                  </a:prstGeom>
                  <a:blipFill rotWithShape="1">
                    <a:blip r:embed="rId5" cstate="print"/>
                    <a:stretch>
                      <a:fillRect/>
                    </a:stretch>
                  </a:blipFill>
                  <a:ln>
                    <a:noFill/>
                  </a:ln>
                </p:spPr>
                <p:txBody>
                  <a:bodyPr/>
                  <a:lstStyle/>
                  <a:p>
                    <a:r>
                      <a:rPr lang="en-GB">
                        <a:noFill/>
                      </a:rPr>
                      <a:t> </a:t>
                    </a:r>
                  </a:p>
                </p:txBody>
              </p:sp>
            </mc:Fallback>
          </mc:AlternateContent>
          <p:sp>
            <p:nvSpPr>
              <p:cNvPr id="25" name="24 Rectángulo"/>
              <p:cNvSpPr/>
              <p:nvPr/>
            </p:nvSpPr>
            <p:spPr>
              <a:xfrm>
                <a:off x="2405375" y="2615612"/>
                <a:ext cx="684803" cy="461665"/>
              </a:xfrm>
              <a:prstGeom prst="rect">
                <a:avLst/>
              </a:prstGeom>
            </p:spPr>
            <p:txBody>
              <a:bodyPr wrap="none">
                <a:spAutoFit/>
              </a:bodyPr>
              <a:lstStyle/>
              <a:p>
                <a:r>
                  <a:rPr lang="es-ES" sz="2400" dirty="0"/>
                  <a:t>PCA</a:t>
                </a:r>
                <a:endParaRPr lang="en-GB" sz="2400" dirty="0"/>
              </a:p>
            </p:txBody>
          </p:sp>
        </p:grpSp>
        <p:cxnSp>
          <p:nvCxnSpPr>
            <p:cNvPr id="28" name="27 Conector recto de flecha"/>
            <p:cNvCxnSpPr/>
            <p:nvPr/>
          </p:nvCxnSpPr>
          <p:spPr>
            <a:xfrm>
              <a:off x="2311622" y="3573016"/>
              <a:ext cx="96645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2048" name="2047 Grupo"/>
          <p:cNvGrpSpPr/>
          <p:nvPr/>
        </p:nvGrpSpPr>
        <p:grpSpPr>
          <a:xfrm>
            <a:off x="4716016" y="1583210"/>
            <a:ext cx="3953251" cy="2460762"/>
            <a:chOff x="4860032" y="1852078"/>
            <a:chExt cx="3953251" cy="2460762"/>
          </a:xfrm>
        </p:grpSpPr>
        <p:sp>
          <p:nvSpPr>
            <p:cNvPr id="83" name="82 Rectángulo"/>
            <p:cNvSpPr/>
            <p:nvPr/>
          </p:nvSpPr>
          <p:spPr>
            <a:xfrm>
              <a:off x="4860032" y="3254298"/>
              <a:ext cx="338554" cy="461665"/>
            </a:xfrm>
            <a:prstGeom prst="rect">
              <a:avLst/>
            </a:prstGeom>
          </p:spPr>
          <p:txBody>
            <a:bodyPr wrap="none">
              <a:spAutoFit/>
            </a:bodyPr>
            <a:lstStyle/>
            <a:p>
              <a:r>
                <a:rPr lang="es-ES" sz="2400" b="1" dirty="0" smtClean="0"/>
                <a:t>=</a:t>
              </a:r>
              <a:endParaRPr lang="en-GB" sz="2400" b="1" dirty="0"/>
            </a:p>
          </p:txBody>
        </p:sp>
        <p:grpSp>
          <p:nvGrpSpPr>
            <p:cNvPr id="85" name="84 Grupo"/>
            <p:cNvGrpSpPr/>
            <p:nvPr/>
          </p:nvGrpSpPr>
          <p:grpSpPr>
            <a:xfrm>
              <a:off x="5174902" y="2306490"/>
              <a:ext cx="2069550" cy="1891536"/>
              <a:chOff x="4572000" y="869794"/>
              <a:chExt cx="2069550" cy="2144330"/>
            </a:xfrm>
          </p:grpSpPr>
          <p:sp>
            <p:nvSpPr>
              <p:cNvPr id="87" name="9 Rectángulo redondeado"/>
              <p:cNvSpPr>
                <a:spLocks noChangeArrowheads="1"/>
              </p:cNvSpPr>
              <p:nvPr/>
            </p:nvSpPr>
            <p:spPr bwMode="auto">
              <a:xfrm>
                <a:off x="5016969" y="1275716"/>
                <a:ext cx="1526579" cy="17384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3200" b="1" dirty="0" err="1" smtClean="0">
                    <a:solidFill>
                      <a:srgbClr val="0D0D0D"/>
                    </a:solidFill>
                    <a:cs typeface="Times New Roman" panose="02020603050405020304" pitchFamily="18" charset="0"/>
                  </a:rPr>
                  <a:t>X</a:t>
                </a:r>
                <a:r>
                  <a:rPr lang="es-ES" altLang="es-PA" sz="3200" b="1" baseline="-30000" dirty="0" err="1" smtClean="0">
                    <a:solidFill>
                      <a:srgbClr val="0D0D0D"/>
                    </a:solidFill>
                    <a:cs typeface="Times New Roman" panose="02020603050405020304" pitchFamily="18" charset="0"/>
                  </a:rPr>
                  <a:t>IxJ</a:t>
                </a:r>
                <a:endParaRPr lang="es-ES_tradnl" altLang="es-PA" sz="1200" dirty="0">
                  <a:cs typeface="Times New Roman" panose="02020603050405020304" pitchFamily="18" charset="0"/>
                </a:endParaRPr>
              </a:p>
            </p:txBody>
          </p:sp>
          <p:sp>
            <p:nvSpPr>
              <p:cNvPr id="88" name="11 Cuadro de texto"/>
              <p:cNvSpPr txBox="1">
                <a:spLocks noChangeArrowheads="1"/>
              </p:cNvSpPr>
              <p:nvPr/>
            </p:nvSpPr>
            <p:spPr bwMode="auto">
              <a:xfrm>
                <a:off x="4743348"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a:latin typeface="+mn-lt"/>
                    <a:cs typeface="Times New Roman" panose="02020603050405020304" pitchFamily="18" charset="0"/>
                  </a:rPr>
                  <a:t>1</a:t>
                </a:r>
                <a:r>
                  <a:rPr lang="es-ES" altLang="es-PA" sz="1800" dirty="0" smtClean="0">
                    <a:latin typeface="+mn-lt"/>
                    <a:cs typeface="Times New Roman" panose="02020603050405020304" pitchFamily="18" charset="0"/>
                  </a:rPr>
                  <a:t>, …, j, … J</a:t>
                </a:r>
                <a:endParaRPr lang="es-ES" altLang="es-PA" sz="4800" dirty="0">
                  <a:latin typeface="+mn-lt"/>
                  <a:cs typeface="Times New Roman" panose="02020603050405020304" pitchFamily="18" charset="0"/>
                </a:endParaRPr>
              </a:p>
            </p:txBody>
          </p:sp>
          <p:sp>
            <p:nvSpPr>
              <p:cNvPr id="89" name="21 Cuadro de texto"/>
              <p:cNvSpPr txBox="1">
                <a:spLocks noChangeArrowheads="1"/>
              </p:cNvSpPr>
              <p:nvPr/>
            </p:nvSpPr>
            <p:spPr bwMode="auto">
              <a:xfrm>
                <a:off x="4572000" y="1505318"/>
                <a:ext cx="470873" cy="134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dirty="0" smtClean="0">
                    <a:cs typeface="Times New Roman" panose="02020603050405020304" pitchFamily="18" charset="0"/>
                  </a:rPr>
                  <a:t>I, …, i, …, 1</a:t>
                </a:r>
                <a:endParaRPr lang="es-ES" altLang="es-PA" dirty="0">
                  <a:cs typeface="Times New Roman" panose="02020603050405020304" pitchFamily="18" charset="0"/>
                </a:endParaRPr>
              </a:p>
            </p:txBody>
          </p:sp>
        </p:grpSp>
        <p:grpSp>
          <p:nvGrpSpPr>
            <p:cNvPr id="90" name="89 Grupo"/>
            <p:cNvGrpSpPr/>
            <p:nvPr/>
          </p:nvGrpSpPr>
          <p:grpSpPr>
            <a:xfrm>
              <a:off x="6013768" y="1852078"/>
              <a:ext cx="2799515" cy="2059492"/>
              <a:chOff x="2315366" y="1780069"/>
              <a:chExt cx="2799515" cy="2059492"/>
            </a:xfrm>
          </p:grpSpPr>
          <p:grpSp>
            <p:nvGrpSpPr>
              <p:cNvPr id="91" name="90 Grupo"/>
              <p:cNvGrpSpPr/>
              <p:nvPr/>
            </p:nvGrpSpPr>
            <p:grpSpPr>
              <a:xfrm>
                <a:off x="3177854" y="2257544"/>
                <a:ext cx="1937027" cy="1582017"/>
                <a:chOff x="5004048" y="869794"/>
                <a:chExt cx="1937027" cy="1793445"/>
              </a:xfrm>
            </p:grpSpPr>
            <p:sp>
              <p:nvSpPr>
                <p:cNvPr id="93" name="9 Rectángulo redondeado"/>
                <p:cNvSpPr>
                  <a:spLocks noChangeArrowheads="1"/>
                </p:cNvSpPr>
                <p:nvPr/>
              </p:nvSpPr>
              <p:spPr bwMode="auto">
                <a:xfrm>
                  <a:off x="5364088" y="1275717"/>
                  <a:ext cx="1179460" cy="138752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3200" b="1" dirty="0" err="1" smtClean="0">
                      <a:solidFill>
                        <a:srgbClr val="0D0D0D"/>
                      </a:solidFill>
                      <a:cs typeface="Times New Roman" panose="02020603050405020304" pitchFamily="18" charset="0"/>
                    </a:rPr>
                    <a:t>V</a:t>
                  </a:r>
                  <a:r>
                    <a:rPr lang="es-ES" altLang="es-PA" sz="3200" b="1" baseline="-30000" dirty="0" err="1" smtClean="0">
                      <a:solidFill>
                        <a:srgbClr val="0D0D0D"/>
                      </a:solidFill>
                      <a:cs typeface="Times New Roman" panose="02020603050405020304" pitchFamily="18" charset="0"/>
                    </a:rPr>
                    <a:t>JxJ</a:t>
                  </a:r>
                  <a:endParaRPr lang="es-ES_tradnl" altLang="es-PA" sz="1200" dirty="0">
                    <a:cs typeface="Times New Roman" panose="02020603050405020304" pitchFamily="18" charset="0"/>
                  </a:endParaRPr>
                </a:p>
              </p:txBody>
            </p:sp>
            <p:sp>
              <p:nvSpPr>
                <p:cNvPr id="94" name="11 Cuadro de texto"/>
                <p:cNvSpPr txBox="1">
                  <a:spLocks noChangeArrowheads="1"/>
                </p:cNvSpPr>
                <p:nvPr/>
              </p:nvSpPr>
              <p:spPr bwMode="auto">
                <a:xfrm>
                  <a:off x="5004048"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a:latin typeface="+mn-lt"/>
                      <a:cs typeface="Times New Roman" panose="02020603050405020304" pitchFamily="18" charset="0"/>
                    </a:rPr>
                    <a:t>1</a:t>
                  </a:r>
                  <a:r>
                    <a:rPr lang="es-ES" altLang="es-PA" sz="1800" dirty="0" smtClean="0">
                      <a:latin typeface="+mn-lt"/>
                      <a:cs typeface="Times New Roman" panose="02020603050405020304" pitchFamily="18" charset="0"/>
                    </a:rPr>
                    <a:t>, …, j, … J</a:t>
                  </a:r>
                  <a:endParaRPr lang="es-ES" altLang="es-PA" sz="4800" dirty="0">
                    <a:latin typeface="+mn-lt"/>
                    <a:cs typeface="Times New Roman" panose="02020603050405020304" pitchFamily="18" charset="0"/>
                  </a:endParaRPr>
                </a:p>
              </p:txBody>
            </p:sp>
            <p:sp>
              <p:nvSpPr>
                <p:cNvPr id="95" name="21 Cuadro de texto"/>
                <p:cNvSpPr txBox="1">
                  <a:spLocks noChangeArrowheads="1"/>
                </p:cNvSpPr>
                <p:nvPr/>
              </p:nvSpPr>
              <p:spPr bwMode="auto">
                <a:xfrm>
                  <a:off x="6470202" y="1317696"/>
                  <a:ext cx="470873" cy="134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
                <a:lstStyle/>
                <a:p>
                  <a:pPr eaLnBrk="0" hangingPunct="0">
                    <a:defRPr/>
                  </a:pPr>
                  <a:r>
                    <a:rPr lang="es-ES" altLang="es-PA" dirty="0">
                      <a:cs typeface="Times New Roman" panose="02020603050405020304" pitchFamily="18" charset="0"/>
                    </a:rPr>
                    <a:t>1</a:t>
                  </a:r>
                  <a:r>
                    <a:rPr lang="es-ES" altLang="es-PA" dirty="0" smtClean="0">
                      <a:cs typeface="Times New Roman" panose="02020603050405020304" pitchFamily="18" charset="0"/>
                    </a:rPr>
                    <a:t>, …, j, …, J</a:t>
                  </a:r>
                  <a:endParaRPr lang="es-ES" altLang="es-PA" dirty="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92" name="91 CuadroTexto"/>
                  <p:cNvSpPr txBox="1"/>
                  <p:nvPr/>
                </p:nvSpPr>
                <p:spPr>
                  <a:xfrm>
                    <a:off x="2315366" y="1780069"/>
                    <a:ext cx="2224455" cy="48776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a:rPr>
                              </m:ctrlPr>
                            </m:sSubPr>
                            <m:e>
                              <m:r>
                                <a:rPr lang="es-ES" sz="2400" b="0" i="1" smtClean="0">
                                  <a:latin typeface="Cambria Math"/>
                                </a:rPr>
                                <m:t>𝑌</m:t>
                              </m:r>
                            </m:e>
                            <m:sub>
                              <m:r>
                                <a:rPr lang="es-ES" sz="2400" b="0" i="1" smtClean="0">
                                  <a:latin typeface="Cambria Math"/>
                                </a:rPr>
                                <m:t>𝐼𝑥𝑄</m:t>
                              </m:r>
                            </m:sub>
                          </m:sSub>
                          <m:r>
                            <a:rPr lang="es-ES" sz="2400" b="0" i="1" smtClean="0">
                              <a:latin typeface="Cambria Math"/>
                            </a:rPr>
                            <m:t>=</m:t>
                          </m:r>
                          <m:sSub>
                            <m:sSubPr>
                              <m:ctrlPr>
                                <a:rPr lang="es-ES" sz="2400" b="0" i="1" smtClean="0">
                                  <a:latin typeface="Cambria Math"/>
                                </a:rPr>
                              </m:ctrlPr>
                            </m:sSubPr>
                            <m:e>
                              <m:r>
                                <a:rPr lang="es-ES" sz="2400" b="0" i="1" smtClean="0">
                                  <a:latin typeface="Cambria Math"/>
                                </a:rPr>
                                <m:t>𝑋</m:t>
                              </m:r>
                            </m:e>
                            <m:sub>
                              <m:r>
                                <a:rPr lang="es-ES" sz="2400" b="0" i="1" smtClean="0">
                                  <a:latin typeface="Cambria Math"/>
                                </a:rPr>
                                <m:t>𝐼𝑥𝐽</m:t>
                              </m:r>
                            </m:sub>
                          </m:sSub>
                          <m:sSub>
                            <m:sSubPr>
                              <m:ctrlPr>
                                <a:rPr lang="es-ES" sz="2400" b="0" i="1" smtClean="0">
                                  <a:latin typeface="Cambria Math"/>
                                </a:rPr>
                              </m:ctrlPr>
                            </m:sSubPr>
                            <m:e>
                              <m:r>
                                <a:rPr lang="es-ES" sz="2400" b="0" i="1" smtClean="0">
                                  <a:latin typeface="Cambria Math"/>
                                </a:rPr>
                                <m:t>𝑉</m:t>
                              </m:r>
                            </m:e>
                            <m:sub>
                              <m:r>
                                <a:rPr lang="es-ES" sz="2400" b="0" i="1" smtClean="0">
                                  <a:latin typeface="Cambria Math"/>
                                </a:rPr>
                                <m:t>𝐽𝑥𝐽</m:t>
                              </m:r>
                            </m:sub>
                          </m:sSub>
                        </m:oMath>
                      </m:oMathPara>
                    </a14:m>
                    <a:endParaRPr lang="en-GB" sz="2400" dirty="0"/>
                  </a:p>
                </p:txBody>
              </p:sp>
            </mc:Choice>
            <mc:Fallback xmlns="">
              <p:sp>
                <p:nvSpPr>
                  <p:cNvPr id="92" name="91 CuadroTexto"/>
                  <p:cNvSpPr txBox="1">
                    <a:spLocks noRot="1" noChangeAspect="1" noMove="1" noResize="1" noEditPoints="1" noAdjustHandles="1" noChangeArrowheads="1" noChangeShapeType="1" noTextEdit="1"/>
                  </p:cNvSpPr>
                  <p:nvPr/>
                </p:nvSpPr>
                <p:spPr>
                  <a:xfrm>
                    <a:off x="2315366" y="1780069"/>
                    <a:ext cx="2224455" cy="487762"/>
                  </a:xfrm>
                  <a:prstGeom prst="rect">
                    <a:avLst/>
                  </a:prstGeom>
                  <a:blipFill rotWithShape="1">
                    <a:blip r:embed="rId6" cstate="print"/>
                    <a:stretch>
                      <a:fillRect b="-10000"/>
                    </a:stretch>
                  </a:blipFill>
                  <a:ln>
                    <a:noFill/>
                  </a:ln>
                </p:spPr>
                <p:txBody>
                  <a:bodyPr/>
                  <a:lstStyle/>
                  <a:p>
                    <a:r>
                      <a:rPr lang="en-GB">
                        <a:noFill/>
                      </a:rPr>
                      <a:t> </a:t>
                    </a:r>
                  </a:p>
                </p:txBody>
              </p:sp>
            </mc:Fallback>
          </mc:AlternateContent>
        </p:grpSp>
        <p:sp>
          <p:nvSpPr>
            <p:cNvPr id="29" name="28 Rectángulo"/>
            <p:cNvSpPr/>
            <p:nvPr/>
          </p:nvSpPr>
          <p:spPr>
            <a:xfrm>
              <a:off x="7164288" y="4005063"/>
              <a:ext cx="1405128" cy="307777"/>
            </a:xfrm>
            <a:prstGeom prst="rect">
              <a:avLst/>
            </a:prstGeom>
          </p:spPr>
          <p:txBody>
            <a:bodyPr wrap="none">
              <a:spAutoFit/>
            </a:bodyPr>
            <a:lstStyle/>
            <a:p>
              <a:pPr algn="ctr"/>
              <a:r>
                <a:rPr lang="es-ES" sz="1400" dirty="0" smtClean="0"/>
                <a:t>Matriz de Cargas</a:t>
              </a:r>
              <a:endParaRPr lang="en-GB" sz="1400" dirty="0"/>
            </a:p>
          </p:txBody>
        </p:sp>
      </p:grpSp>
      <p:sp>
        <p:nvSpPr>
          <p:cNvPr id="33" name="32 CuadroTexto"/>
          <p:cNvSpPr txBox="1"/>
          <p:nvPr/>
        </p:nvSpPr>
        <p:spPr>
          <a:xfrm>
            <a:off x="179533" y="4572997"/>
            <a:ext cx="4465813" cy="1631216"/>
          </a:xfrm>
          <a:prstGeom prst="rect">
            <a:avLst/>
          </a:prstGeom>
          <a:noFill/>
        </p:spPr>
        <p:txBody>
          <a:bodyPr wrap="square" rtlCol="0">
            <a:spAutoFit/>
          </a:bodyPr>
          <a:lstStyle/>
          <a:p>
            <a:pPr algn="ctr"/>
            <a:r>
              <a:rPr lang="es-ES" sz="2000" dirty="0" smtClean="0"/>
              <a:t>Cada PC es una combinación lineal de TODAS las variables originales.</a:t>
            </a:r>
          </a:p>
          <a:p>
            <a:pPr algn="ctr"/>
            <a:r>
              <a:rPr lang="es-ES" sz="2000" dirty="0"/>
              <a:t>Las cargas </a:t>
            </a:r>
            <a:r>
              <a:rPr lang="es-ES" sz="2000" dirty="0" smtClean="0"/>
              <a:t>indican la contribución de cada variable a la formación de la componente </a:t>
            </a:r>
            <a:r>
              <a:rPr lang="en-GB" sz="2000" dirty="0" smtClean="0"/>
              <a:t>principal.</a:t>
            </a:r>
            <a:endParaRPr lang="en-GB" dirty="0"/>
          </a:p>
        </p:txBody>
      </p:sp>
      <p:grpSp>
        <p:nvGrpSpPr>
          <p:cNvPr id="107" name="106 Grupo"/>
          <p:cNvGrpSpPr/>
          <p:nvPr/>
        </p:nvGrpSpPr>
        <p:grpSpPr>
          <a:xfrm>
            <a:off x="4427984" y="4271796"/>
            <a:ext cx="2088232" cy="1891536"/>
            <a:chOff x="4965223" y="869794"/>
            <a:chExt cx="2088232" cy="2144330"/>
          </a:xfrm>
        </p:grpSpPr>
        <p:sp>
          <p:nvSpPr>
            <p:cNvPr id="109" name="9 Rectángulo redondeado"/>
            <p:cNvSpPr>
              <a:spLocks noChangeArrowheads="1"/>
            </p:cNvSpPr>
            <p:nvPr/>
          </p:nvSpPr>
          <p:spPr bwMode="auto">
            <a:xfrm>
              <a:off x="5364088" y="1275716"/>
              <a:ext cx="1486340" cy="173840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endParaRPr lang="es-ES_tradnl" altLang="es-PA" sz="1200" dirty="0">
                <a:cs typeface="Times New Roman" panose="02020603050405020304" pitchFamily="18" charset="0"/>
              </a:endParaRPr>
            </a:p>
          </p:txBody>
        </p:sp>
        <p:sp>
          <p:nvSpPr>
            <p:cNvPr id="110" name="11 Cuadro de texto"/>
            <p:cNvSpPr txBox="1">
              <a:spLocks noChangeArrowheads="1"/>
            </p:cNvSpPr>
            <p:nvPr/>
          </p:nvSpPr>
          <p:spPr bwMode="auto">
            <a:xfrm>
              <a:off x="5155253" y="869794"/>
              <a:ext cx="1898202" cy="52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MS PGothic" pitchFamily="34" charset="-128"/>
                </a:defRPr>
              </a:lvl1pPr>
              <a:lvl2pPr marL="742950" indent="-285750" eaLnBrk="0" hangingPunct="0">
                <a:defRPr kumimoji="1" sz="2400">
                  <a:solidFill>
                    <a:schemeClr val="tx1"/>
                  </a:solidFill>
                  <a:latin typeface="Times New Roman" pitchFamily="18" charset="0"/>
                  <a:ea typeface="MS PGothic" pitchFamily="34" charset="-128"/>
                </a:defRPr>
              </a:lvl2pPr>
              <a:lvl3pPr marL="1143000" indent="-228600" eaLnBrk="0" hangingPunct="0">
                <a:defRPr kumimoji="1" sz="2400">
                  <a:solidFill>
                    <a:schemeClr val="tx1"/>
                  </a:solidFill>
                  <a:latin typeface="Times New Roman" pitchFamily="18" charset="0"/>
                  <a:ea typeface="MS PGothic" pitchFamily="34" charset="-128"/>
                </a:defRPr>
              </a:lvl3pPr>
              <a:lvl4pPr marL="1600200" indent="-228600" eaLnBrk="0" hangingPunct="0">
                <a:defRPr kumimoji="1" sz="2400">
                  <a:solidFill>
                    <a:schemeClr val="tx1"/>
                  </a:solidFill>
                  <a:latin typeface="Times New Roman" pitchFamily="18" charset="0"/>
                  <a:ea typeface="MS PGothic" pitchFamily="34" charset="-128"/>
                </a:defRPr>
              </a:lvl4pPr>
              <a:lvl5pPr marL="2057400" indent="-228600" eaLnBrk="0" hangingPunct="0">
                <a:defRPr kumimoji="1"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MS PGothic" pitchFamily="34" charset="-128"/>
                </a:defRPr>
              </a:lvl9pPr>
            </a:lstStyle>
            <a:p>
              <a:pPr algn="ctr"/>
              <a:r>
                <a:rPr lang="es-ES" altLang="es-PA" sz="1800" dirty="0" smtClean="0">
                  <a:latin typeface="+mn-lt"/>
                  <a:cs typeface="Times New Roman" panose="02020603050405020304" pitchFamily="18" charset="0"/>
                </a:rPr>
                <a:t>PC</a:t>
              </a:r>
              <a:r>
                <a:rPr lang="es-ES" altLang="es-PA" sz="1400" dirty="0" smtClean="0">
                  <a:latin typeface="+mn-lt"/>
                  <a:cs typeface="Times New Roman" panose="02020603050405020304" pitchFamily="18" charset="0"/>
                </a:rPr>
                <a:t>1</a:t>
              </a:r>
              <a:r>
                <a:rPr lang="es-ES" altLang="es-PA" sz="1800" dirty="0" smtClean="0">
                  <a:latin typeface="+mn-lt"/>
                  <a:cs typeface="Times New Roman" panose="02020603050405020304" pitchFamily="18" charset="0"/>
                </a:rPr>
                <a:t>, …, … , … PC</a:t>
              </a:r>
              <a:r>
                <a:rPr lang="es-ES" altLang="es-PA" sz="1400" dirty="0" smtClean="0">
                  <a:latin typeface="+mn-lt"/>
                  <a:cs typeface="Times New Roman" panose="02020603050405020304" pitchFamily="18" charset="0"/>
                </a:rPr>
                <a:t>Q</a:t>
              </a:r>
              <a:endParaRPr lang="es-ES" altLang="es-PA" sz="4000" dirty="0">
                <a:latin typeface="+mn-lt"/>
                <a:cs typeface="Times New Roman" panose="02020603050405020304" pitchFamily="18" charset="0"/>
              </a:endParaRPr>
            </a:p>
          </p:txBody>
        </p:sp>
        <p:sp>
          <p:nvSpPr>
            <p:cNvPr id="111" name="21 Cuadro de texto"/>
            <p:cNvSpPr txBox="1">
              <a:spLocks noChangeArrowheads="1"/>
            </p:cNvSpPr>
            <p:nvPr/>
          </p:nvSpPr>
          <p:spPr bwMode="auto">
            <a:xfrm>
              <a:off x="4965223" y="1130557"/>
              <a:ext cx="470873" cy="172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vert270"/>
            <a:lstStyle/>
            <a:p>
              <a:pPr eaLnBrk="0" hangingPunct="0">
                <a:defRPr/>
              </a:pPr>
              <a:r>
                <a:rPr lang="es-ES" altLang="es-PA" dirty="0" err="1" smtClean="0">
                  <a:cs typeface="Times New Roman" panose="02020603050405020304" pitchFamily="18" charset="0"/>
                </a:rPr>
                <a:t>V</a:t>
              </a:r>
              <a:r>
                <a:rPr lang="es-ES" altLang="es-PA" sz="1400" dirty="0" err="1" smtClean="0">
                  <a:cs typeface="Times New Roman" panose="02020603050405020304" pitchFamily="18" charset="0"/>
                </a:rPr>
                <a:t>j</a:t>
              </a:r>
              <a:r>
                <a:rPr lang="es-ES" altLang="es-PA" dirty="0" smtClean="0">
                  <a:cs typeface="Times New Roman" panose="02020603050405020304" pitchFamily="18" charset="0"/>
                </a:rPr>
                <a:t>, …, …, …, V</a:t>
              </a:r>
              <a:r>
                <a:rPr lang="es-ES" altLang="es-PA" sz="1400" dirty="0" smtClean="0">
                  <a:cs typeface="Times New Roman" panose="02020603050405020304" pitchFamily="18" charset="0"/>
                </a:rPr>
                <a:t>1</a:t>
              </a:r>
              <a:endParaRPr lang="es-ES" altLang="es-PA" sz="1400" dirty="0">
                <a:cs typeface="Times New Roman" panose="02020603050405020304" pitchFamily="18" charset="0"/>
              </a:endParaRPr>
            </a:p>
          </p:txBody>
        </p:sp>
      </p:grpSp>
      <p:sp>
        <p:nvSpPr>
          <p:cNvPr id="34" name="33 Rectángulo"/>
          <p:cNvSpPr/>
          <p:nvPr/>
        </p:nvSpPr>
        <p:spPr>
          <a:xfrm>
            <a:off x="4999207" y="4629864"/>
            <a:ext cx="87809" cy="153346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2" name="111 Rectángulo"/>
          <p:cNvSpPr/>
          <p:nvPr/>
        </p:nvSpPr>
        <p:spPr>
          <a:xfrm>
            <a:off x="5276279" y="4631836"/>
            <a:ext cx="87809" cy="153346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3" name="112 Rectángulo"/>
          <p:cNvSpPr/>
          <p:nvPr/>
        </p:nvSpPr>
        <p:spPr>
          <a:xfrm>
            <a:off x="5580112" y="4631836"/>
            <a:ext cx="87809" cy="153346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4" name="113 Rectángulo"/>
          <p:cNvSpPr/>
          <p:nvPr/>
        </p:nvSpPr>
        <p:spPr>
          <a:xfrm>
            <a:off x="6068367" y="4631836"/>
            <a:ext cx="87809" cy="1533468"/>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35" name="34 Rectángulo"/>
          <p:cNvSpPr/>
          <p:nvPr/>
        </p:nvSpPr>
        <p:spPr>
          <a:xfrm>
            <a:off x="4932064" y="4703844"/>
            <a:ext cx="216000" cy="18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116" name="115 Rectángulo"/>
          <p:cNvSpPr/>
          <p:nvPr/>
        </p:nvSpPr>
        <p:spPr>
          <a:xfrm>
            <a:off x="4932040" y="5063884"/>
            <a:ext cx="216000" cy="18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117" name="116 Rectángulo"/>
          <p:cNvSpPr/>
          <p:nvPr/>
        </p:nvSpPr>
        <p:spPr>
          <a:xfrm>
            <a:off x="4932040" y="5423924"/>
            <a:ext cx="216000" cy="18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118" name="117 Rectángulo"/>
          <p:cNvSpPr/>
          <p:nvPr/>
        </p:nvSpPr>
        <p:spPr>
          <a:xfrm>
            <a:off x="4932040" y="5747980"/>
            <a:ext cx="216000" cy="18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36" name="35 CuadroTexto"/>
          <p:cNvSpPr txBox="1"/>
          <p:nvPr/>
        </p:nvSpPr>
        <p:spPr>
          <a:xfrm>
            <a:off x="6192688" y="4631836"/>
            <a:ext cx="2699792" cy="523220"/>
          </a:xfrm>
          <a:prstGeom prst="rect">
            <a:avLst/>
          </a:prstGeom>
          <a:noFill/>
        </p:spPr>
        <p:txBody>
          <a:bodyPr wrap="square" rtlCol="0">
            <a:spAutoFit/>
          </a:bodyPr>
          <a:lstStyle/>
          <a:p>
            <a:pPr algn="ctr"/>
            <a:r>
              <a:rPr lang="es-ES" sz="1400" dirty="0" smtClean="0"/>
              <a:t>Contribución de la V1 a la formación de la PC1</a:t>
            </a:r>
            <a:endParaRPr lang="en-GB" sz="1400" dirty="0"/>
          </a:p>
        </p:txBody>
      </p:sp>
      <p:cxnSp>
        <p:nvCxnSpPr>
          <p:cNvPr id="38" name="37 Conector recto de flecha"/>
          <p:cNvCxnSpPr>
            <a:stCxn id="35" idx="3"/>
          </p:cNvCxnSpPr>
          <p:nvPr/>
        </p:nvCxnSpPr>
        <p:spPr>
          <a:xfrm>
            <a:off x="5148064" y="4793844"/>
            <a:ext cx="1368000" cy="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123" name="122 CuadroTexto"/>
          <p:cNvSpPr txBox="1"/>
          <p:nvPr/>
        </p:nvSpPr>
        <p:spPr>
          <a:xfrm>
            <a:off x="6228184" y="5775647"/>
            <a:ext cx="2520280" cy="523220"/>
          </a:xfrm>
          <a:prstGeom prst="rect">
            <a:avLst/>
          </a:prstGeom>
          <a:noFill/>
        </p:spPr>
        <p:txBody>
          <a:bodyPr wrap="square" rtlCol="0">
            <a:spAutoFit/>
          </a:bodyPr>
          <a:lstStyle/>
          <a:p>
            <a:pPr algn="ctr"/>
            <a:r>
              <a:rPr lang="es-ES" sz="1400" dirty="0" smtClean="0"/>
              <a:t>Contribución de la </a:t>
            </a:r>
            <a:r>
              <a:rPr lang="es-ES" sz="1400" dirty="0" err="1" smtClean="0"/>
              <a:t>Vj</a:t>
            </a:r>
            <a:r>
              <a:rPr lang="es-ES" sz="1400" dirty="0" smtClean="0"/>
              <a:t> a la formación de la PC1</a:t>
            </a:r>
            <a:endParaRPr lang="en-GB" sz="1400" dirty="0"/>
          </a:p>
        </p:txBody>
      </p:sp>
      <p:cxnSp>
        <p:nvCxnSpPr>
          <p:cNvPr id="124" name="123 Conector recto de flecha"/>
          <p:cNvCxnSpPr/>
          <p:nvPr/>
        </p:nvCxnSpPr>
        <p:spPr>
          <a:xfrm>
            <a:off x="5148064" y="5898363"/>
            <a:ext cx="1368000" cy="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73" name="72 Rectángulo"/>
          <p:cNvSpPr/>
          <p:nvPr/>
        </p:nvSpPr>
        <p:spPr>
          <a:xfrm>
            <a:off x="1907704" y="961564"/>
            <a:ext cx="5710538" cy="523220"/>
          </a:xfrm>
          <a:prstGeom prst="rect">
            <a:avLst/>
          </a:prstGeom>
        </p:spPr>
        <p:txBody>
          <a:bodyPr wrap="none">
            <a:spAutoFit/>
          </a:bodyPr>
          <a:lstStyle/>
          <a:p>
            <a:pPr algn="ctr"/>
            <a:r>
              <a:rPr lang="es-ES" altLang="es-PA" sz="2800" b="1" dirty="0" smtClean="0">
                <a:cs typeface="Times New Roman" panose="02020603050405020304" pitchFamily="18" charset="0"/>
              </a:rPr>
              <a:t>Análisis </a:t>
            </a:r>
            <a:r>
              <a:rPr lang="es-ES" altLang="es-PA" sz="2800" b="1" dirty="0">
                <a:cs typeface="Times New Roman" panose="02020603050405020304" pitchFamily="18" charset="0"/>
              </a:rPr>
              <a:t>de Componentes Principales </a:t>
            </a:r>
            <a:endParaRPr lang="es-ES" altLang="es-PA" sz="6600" b="1" dirty="0">
              <a:cs typeface="Times New Roman" panose="02020603050405020304" pitchFamily="18" charset="0"/>
            </a:endParaRPr>
          </a:p>
        </p:txBody>
      </p:sp>
      <p:sp>
        <p:nvSpPr>
          <p:cNvPr id="54" name="53 Rectángulo"/>
          <p:cNvSpPr/>
          <p:nvPr/>
        </p:nvSpPr>
        <p:spPr>
          <a:xfrm>
            <a:off x="0" y="-27384"/>
            <a:ext cx="9144000"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53" name="Shape 458"/>
          <p:cNvSpPr txBox="1">
            <a:spLocks/>
          </p:cNvSpPr>
          <p:nvPr/>
        </p:nvSpPr>
        <p:spPr>
          <a:xfrm>
            <a:off x="1763688" y="260648"/>
            <a:ext cx="5616623" cy="497874"/>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3200" b="1" dirty="0" smtClean="0"/>
              <a:t>Técnicas</a:t>
            </a:r>
            <a:r>
              <a:rPr lang="en-GB" sz="3200" b="1" dirty="0" smtClean="0"/>
              <a:t> </a:t>
            </a:r>
            <a:r>
              <a:rPr lang="en-GB" sz="3200" b="1" dirty="0"/>
              <a:t>Multivariantes</a:t>
            </a:r>
            <a:endParaRPr lang="en" sz="3200" b="1" dirty="0"/>
          </a:p>
        </p:txBody>
      </p:sp>
    </p:spTree>
    <p:extLst>
      <p:ext uri="{BB962C8B-B14F-4D97-AF65-F5344CB8AC3E}">
        <p14:creationId xmlns:p14="http://schemas.microsoft.com/office/powerpoint/2010/main" val="40824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500"/>
                                        <p:tgtEl>
                                          <p:spTgt spid="3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2048"/>
                                        </p:tgtEl>
                                        <p:attrNameLst>
                                          <p:attrName>style.visibility</p:attrName>
                                        </p:attrNameLst>
                                      </p:cBhvr>
                                      <p:to>
                                        <p:strVal val="visible"/>
                                      </p:to>
                                    </p:set>
                                    <p:animEffect transition="in" filter="barn(outVertical)">
                                      <p:cBhvr>
                                        <p:cTn id="16" dur="500"/>
                                        <p:tgtEl>
                                          <p:spTgt spid="204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arn(outVertical)">
                                      <p:cBhvr>
                                        <p:cTn id="21" dur="500"/>
                                        <p:tgtEl>
                                          <p:spTgt spid="33"/>
                                        </p:tgtEl>
                                      </p:cBhvr>
                                    </p:animEffect>
                                  </p:childTnLst>
                                </p:cTn>
                              </p:par>
                            </p:childTnLst>
                          </p:cTn>
                        </p:par>
                        <p:par>
                          <p:cTn id="22" fill="hold">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barn(outVertical)">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ppt_x"/>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ppt_x"/>
                                          </p:val>
                                        </p:tav>
                                        <p:tav tm="100000">
                                          <p:val>
                                            <p:strVal val="#ppt_x"/>
                                          </p:val>
                                        </p:tav>
                                      </p:tavLst>
                                    </p:anim>
                                    <p:anim calcmode="lin" valueType="num">
                                      <p:cBhvr additive="base">
                                        <p:cTn id="36" dur="500" fill="hold"/>
                                        <p:tgtEl>
                                          <p:spTgt spid="112"/>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113"/>
                                        </p:tgtEl>
                                        <p:attrNameLst>
                                          <p:attrName>style.visibility</p:attrName>
                                        </p:attrNameLst>
                                      </p:cBhvr>
                                      <p:to>
                                        <p:strVal val="visible"/>
                                      </p:to>
                                    </p:set>
                                    <p:anim calcmode="lin" valueType="num">
                                      <p:cBhvr additive="base">
                                        <p:cTn id="40" dur="500" fill="hold"/>
                                        <p:tgtEl>
                                          <p:spTgt spid="113"/>
                                        </p:tgtEl>
                                        <p:attrNameLst>
                                          <p:attrName>ppt_x</p:attrName>
                                        </p:attrNameLst>
                                      </p:cBhvr>
                                      <p:tavLst>
                                        <p:tav tm="0">
                                          <p:val>
                                            <p:strVal val="#ppt_x"/>
                                          </p:val>
                                        </p:tav>
                                        <p:tav tm="100000">
                                          <p:val>
                                            <p:strVal val="#ppt_x"/>
                                          </p:val>
                                        </p:tav>
                                      </p:tavLst>
                                    </p:anim>
                                    <p:anim calcmode="lin" valueType="num">
                                      <p:cBhvr additive="base">
                                        <p:cTn id="41" dur="500" fill="hold"/>
                                        <p:tgtEl>
                                          <p:spTgt spid="113"/>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grpId="0" nodeType="afterEffect">
                                  <p:stCondLst>
                                    <p:cond delay="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500" fill="hold"/>
                                        <p:tgtEl>
                                          <p:spTgt spid="114"/>
                                        </p:tgtEl>
                                        <p:attrNameLst>
                                          <p:attrName>ppt_x</p:attrName>
                                        </p:attrNameLst>
                                      </p:cBhvr>
                                      <p:tavLst>
                                        <p:tav tm="0">
                                          <p:val>
                                            <p:strVal val="#ppt_x"/>
                                          </p:val>
                                        </p:tav>
                                        <p:tav tm="100000">
                                          <p:val>
                                            <p:strVal val="#ppt_x"/>
                                          </p:val>
                                        </p:tav>
                                      </p:tavLst>
                                    </p:anim>
                                    <p:anim calcmode="lin" valueType="num">
                                      <p:cBhvr additive="base">
                                        <p:cTn id="46" dur="500" fill="hold"/>
                                        <p:tgtEl>
                                          <p:spTgt spid="114"/>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16" presetClass="entr" presetSubtype="37"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arn(outVertical)">
                                      <p:cBhvr>
                                        <p:cTn id="59" dur="500"/>
                                        <p:tgtEl>
                                          <p:spTgt spid="36"/>
                                        </p:tgtEl>
                                      </p:cBhvr>
                                    </p:animEffect>
                                  </p:childTnLst>
                                </p:cTn>
                              </p:par>
                            </p:childTnLst>
                          </p:cTn>
                        </p:par>
                        <p:par>
                          <p:cTn id="60" fill="hold">
                            <p:stCondLst>
                              <p:cond delay="3000"/>
                            </p:stCondLst>
                            <p:childTnLst>
                              <p:par>
                                <p:cTn id="61" presetID="42" presetClass="entr" presetSubtype="0" fill="hold" grpId="0" nodeType="afterEffect">
                                  <p:stCondLst>
                                    <p:cond delay="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500"/>
                                        <p:tgtEl>
                                          <p:spTgt spid="116"/>
                                        </p:tgtEl>
                                      </p:cBhvr>
                                    </p:animEffect>
                                    <p:anim calcmode="lin" valueType="num">
                                      <p:cBhvr>
                                        <p:cTn id="64" dur="500" fill="hold"/>
                                        <p:tgtEl>
                                          <p:spTgt spid="116"/>
                                        </p:tgtEl>
                                        <p:attrNameLst>
                                          <p:attrName>ppt_x</p:attrName>
                                        </p:attrNameLst>
                                      </p:cBhvr>
                                      <p:tavLst>
                                        <p:tav tm="0">
                                          <p:val>
                                            <p:strVal val="#ppt_x"/>
                                          </p:val>
                                        </p:tav>
                                        <p:tav tm="100000">
                                          <p:val>
                                            <p:strVal val="#ppt_x"/>
                                          </p:val>
                                        </p:tav>
                                      </p:tavLst>
                                    </p:anim>
                                    <p:anim calcmode="lin" valueType="num">
                                      <p:cBhvr>
                                        <p:cTn id="65" dur="500" fill="hold"/>
                                        <p:tgtEl>
                                          <p:spTgt spid="116"/>
                                        </p:tgtEl>
                                        <p:attrNameLst>
                                          <p:attrName>ppt_y</p:attrName>
                                        </p:attrNameLst>
                                      </p:cBhvr>
                                      <p:tavLst>
                                        <p:tav tm="0">
                                          <p:val>
                                            <p:strVal val="#ppt_y+.1"/>
                                          </p:val>
                                        </p:tav>
                                        <p:tav tm="100000">
                                          <p:val>
                                            <p:strVal val="#ppt_y"/>
                                          </p:val>
                                        </p:tav>
                                      </p:tavLst>
                                    </p:anim>
                                  </p:childTnLst>
                                </p:cTn>
                              </p:par>
                            </p:childTnLst>
                          </p:cTn>
                        </p:par>
                        <p:par>
                          <p:cTn id="66" fill="hold">
                            <p:stCondLst>
                              <p:cond delay="3500"/>
                            </p:stCondLst>
                            <p:childTnLst>
                              <p:par>
                                <p:cTn id="67" presetID="42" presetClass="entr" presetSubtype="0" fill="hold" grpId="0" nodeType="afterEffect">
                                  <p:stCondLst>
                                    <p:cond delay="0"/>
                                  </p:stCondLst>
                                  <p:childTnLst>
                                    <p:set>
                                      <p:cBhvr>
                                        <p:cTn id="68" dur="1" fill="hold">
                                          <p:stCondLst>
                                            <p:cond delay="0"/>
                                          </p:stCondLst>
                                        </p:cTn>
                                        <p:tgtEl>
                                          <p:spTgt spid="117"/>
                                        </p:tgtEl>
                                        <p:attrNameLst>
                                          <p:attrName>style.visibility</p:attrName>
                                        </p:attrNameLst>
                                      </p:cBhvr>
                                      <p:to>
                                        <p:strVal val="visible"/>
                                      </p:to>
                                    </p:set>
                                    <p:animEffect transition="in" filter="fade">
                                      <p:cBhvr>
                                        <p:cTn id="69" dur="500"/>
                                        <p:tgtEl>
                                          <p:spTgt spid="117"/>
                                        </p:tgtEl>
                                      </p:cBhvr>
                                    </p:animEffect>
                                    <p:anim calcmode="lin" valueType="num">
                                      <p:cBhvr>
                                        <p:cTn id="70" dur="500" fill="hold"/>
                                        <p:tgtEl>
                                          <p:spTgt spid="117"/>
                                        </p:tgtEl>
                                        <p:attrNameLst>
                                          <p:attrName>ppt_x</p:attrName>
                                        </p:attrNameLst>
                                      </p:cBhvr>
                                      <p:tavLst>
                                        <p:tav tm="0">
                                          <p:val>
                                            <p:strVal val="#ppt_x"/>
                                          </p:val>
                                        </p:tav>
                                        <p:tav tm="100000">
                                          <p:val>
                                            <p:strVal val="#ppt_x"/>
                                          </p:val>
                                        </p:tav>
                                      </p:tavLst>
                                    </p:anim>
                                    <p:anim calcmode="lin" valueType="num">
                                      <p:cBhvr>
                                        <p:cTn id="71" dur="500" fill="hold"/>
                                        <p:tgtEl>
                                          <p:spTgt spid="117"/>
                                        </p:tgtEl>
                                        <p:attrNameLst>
                                          <p:attrName>ppt_y</p:attrName>
                                        </p:attrNameLst>
                                      </p:cBhvr>
                                      <p:tavLst>
                                        <p:tav tm="0">
                                          <p:val>
                                            <p:strVal val="#ppt_y+.1"/>
                                          </p:val>
                                        </p:tav>
                                        <p:tav tm="100000">
                                          <p:val>
                                            <p:strVal val="#ppt_y"/>
                                          </p:val>
                                        </p:tav>
                                      </p:tavLst>
                                    </p:anim>
                                  </p:childTnLst>
                                </p:cTn>
                              </p:par>
                            </p:childTnLst>
                          </p:cTn>
                        </p:par>
                        <p:par>
                          <p:cTn id="72" fill="hold">
                            <p:stCondLst>
                              <p:cond delay="4000"/>
                            </p:stCondLst>
                            <p:childTnLst>
                              <p:par>
                                <p:cTn id="73" presetID="42" presetClass="entr" presetSubtype="0"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Effect transition="in" filter="fade">
                                      <p:cBhvr>
                                        <p:cTn id="75" dur="500"/>
                                        <p:tgtEl>
                                          <p:spTgt spid="118"/>
                                        </p:tgtEl>
                                      </p:cBhvr>
                                    </p:animEffect>
                                    <p:anim calcmode="lin" valueType="num">
                                      <p:cBhvr>
                                        <p:cTn id="76" dur="500" fill="hold"/>
                                        <p:tgtEl>
                                          <p:spTgt spid="118"/>
                                        </p:tgtEl>
                                        <p:attrNameLst>
                                          <p:attrName>ppt_x</p:attrName>
                                        </p:attrNameLst>
                                      </p:cBhvr>
                                      <p:tavLst>
                                        <p:tav tm="0">
                                          <p:val>
                                            <p:strVal val="#ppt_x"/>
                                          </p:val>
                                        </p:tav>
                                        <p:tav tm="100000">
                                          <p:val>
                                            <p:strVal val="#ppt_x"/>
                                          </p:val>
                                        </p:tav>
                                      </p:tavLst>
                                    </p:anim>
                                    <p:anim calcmode="lin" valueType="num">
                                      <p:cBhvr>
                                        <p:cTn id="77" dur="500" fill="hold"/>
                                        <p:tgtEl>
                                          <p:spTgt spid="118"/>
                                        </p:tgtEl>
                                        <p:attrNameLst>
                                          <p:attrName>ppt_y</p:attrName>
                                        </p:attrNameLst>
                                      </p:cBhvr>
                                      <p:tavLst>
                                        <p:tav tm="0">
                                          <p:val>
                                            <p:strVal val="#ppt_y+.1"/>
                                          </p:val>
                                        </p:tav>
                                        <p:tav tm="100000">
                                          <p:val>
                                            <p:strVal val="#ppt_y"/>
                                          </p:val>
                                        </p:tav>
                                      </p:tavLst>
                                    </p:anim>
                                  </p:childTnLst>
                                </p:cTn>
                              </p:par>
                            </p:childTnLst>
                          </p:cTn>
                        </p:par>
                        <p:par>
                          <p:cTn id="78" fill="hold">
                            <p:stCondLst>
                              <p:cond delay="4500"/>
                            </p:stCondLst>
                            <p:childTnLst>
                              <p:par>
                                <p:cTn id="79" presetID="42" presetClass="entr" presetSubtype="0" fill="hold" nodeType="afterEffect">
                                  <p:stCondLst>
                                    <p:cond delay="0"/>
                                  </p:stCondLst>
                                  <p:childTnLst>
                                    <p:set>
                                      <p:cBhvr>
                                        <p:cTn id="80" dur="1" fill="hold">
                                          <p:stCondLst>
                                            <p:cond delay="0"/>
                                          </p:stCondLst>
                                        </p:cTn>
                                        <p:tgtEl>
                                          <p:spTgt spid="124"/>
                                        </p:tgtEl>
                                        <p:attrNameLst>
                                          <p:attrName>style.visibility</p:attrName>
                                        </p:attrNameLst>
                                      </p:cBhvr>
                                      <p:to>
                                        <p:strVal val="visible"/>
                                      </p:to>
                                    </p:set>
                                    <p:animEffect transition="in" filter="fade">
                                      <p:cBhvr>
                                        <p:cTn id="81" dur="500"/>
                                        <p:tgtEl>
                                          <p:spTgt spid="124"/>
                                        </p:tgtEl>
                                      </p:cBhvr>
                                    </p:animEffect>
                                    <p:anim calcmode="lin" valueType="num">
                                      <p:cBhvr>
                                        <p:cTn id="82" dur="500" fill="hold"/>
                                        <p:tgtEl>
                                          <p:spTgt spid="124"/>
                                        </p:tgtEl>
                                        <p:attrNameLst>
                                          <p:attrName>ppt_x</p:attrName>
                                        </p:attrNameLst>
                                      </p:cBhvr>
                                      <p:tavLst>
                                        <p:tav tm="0">
                                          <p:val>
                                            <p:strVal val="#ppt_x"/>
                                          </p:val>
                                        </p:tav>
                                        <p:tav tm="100000">
                                          <p:val>
                                            <p:strVal val="#ppt_x"/>
                                          </p:val>
                                        </p:tav>
                                      </p:tavLst>
                                    </p:anim>
                                    <p:anim calcmode="lin" valueType="num">
                                      <p:cBhvr>
                                        <p:cTn id="83" dur="500" fill="hold"/>
                                        <p:tgtEl>
                                          <p:spTgt spid="124"/>
                                        </p:tgtEl>
                                        <p:attrNameLst>
                                          <p:attrName>ppt_y</p:attrName>
                                        </p:attrNameLst>
                                      </p:cBhvr>
                                      <p:tavLst>
                                        <p:tav tm="0">
                                          <p:val>
                                            <p:strVal val="#ppt_y+.1"/>
                                          </p:val>
                                        </p:tav>
                                        <p:tav tm="100000">
                                          <p:val>
                                            <p:strVal val="#ppt_y"/>
                                          </p:val>
                                        </p:tav>
                                      </p:tavLst>
                                    </p:anim>
                                  </p:childTnLst>
                                </p:cTn>
                              </p:par>
                              <p:par>
                                <p:cTn id="84" presetID="16" presetClass="entr" presetSubtype="37" fill="hold" grpId="0" nodeType="withEffect">
                                  <p:stCondLst>
                                    <p:cond delay="0"/>
                                  </p:stCondLst>
                                  <p:childTnLst>
                                    <p:set>
                                      <p:cBhvr>
                                        <p:cTn id="85" dur="1" fill="hold">
                                          <p:stCondLst>
                                            <p:cond delay="0"/>
                                          </p:stCondLst>
                                        </p:cTn>
                                        <p:tgtEl>
                                          <p:spTgt spid="123"/>
                                        </p:tgtEl>
                                        <p:attrNameLst>
                                          <p:attrName>style.visibility</p:attrName>
                                        </p:attrNameLst>
                                      </p:cBhvr>
                                      <p:to>
                                        <p:strVal val="visible"/>
                                      </p:to>
                                    </p:set>
                                    <p:animEffect transition="in" filter="barn(outVertical)">
                                      <p:cBhvr>
                                        <p:cTn id="86"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112" grpId="0" animBg="1"/>
      <p:bldP spid="113" grpId="0" animBg="1"/>
      <p:bldP spid="114" grpId="0" animBg="1"/>
      <p:bldP spid="35" grpId="0" animBg="1"/>
      <p:bldP spid="116" grpId="0" animBg="1"/>
      <p:bldP spid="117" grpId="0" animBg="1"/>
      <p:bldP spid="118" grpId="0" animBg="1"/>
      <p:bldP spid="36" grpId="0"/>
      <p:bldP spid="1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44 Rectángulo"/>
          <p:cNvSpPr/>
          <p:nvPr/>
        </p:nvSpPr>
        <p:spPr>
          <a:xfrm>
            <a:off x="7505341" y="0"/>
            <a:ext cx="163865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23 Rectángulo"/>
          <p:cNvSpPr/>
          <p:nvPr/>
        </p:nvSpPr>
        <p:spPr>
          <a:xfrm>
            <a:off x="1115616" y="-27384"/>
            <a:ext cx="7308812" cy="79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47" name="Shape 458"/>
          <p:cNvSpPr txBox="1">
            <a:spLocks/>
          </p:cNvSpPr>
          <p:nvPr/>
        </p:nvSpPr>
        <p:spPr>
          <a:xfrm>
            <a:off x="2051721" y="266830"/>
            <a:ext cx="5616623" cy="497874"/>
          </a:xfrm>
          <a:prstGeom prst="rect">
            <a:avLst/>
          </a:prstGeom>
        </p:spPr>
        <p:txBody>
          <a:bodyPr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z="3600" dirty="0" smtClean="0"/>
              <a:t>Técnicas</a:t>
            </a:r>
            <a:r>
              <a:rPr lang="en-GB" sz="3600" dirty="0" smtClean="0"/>
              <a:t> </a:t>
            </a:r>
            <a:r>
              <a:rPr lang="en-GB" sz="3600" dirty="0"/>
              <a:t>Multivariantes</a:t>
            </a:r>
            <a:endParaRPr lang="en" sz="3600" dirty="0"/>
          </a:p>
        </p:txBody>
      </p:sp>
      <p:sp>
        <p:nvSpPr>
          <p:cNvPr id="44" name="AutoShape 2" descr="Resultado de imagen de excel"/>
          <p:cNvSpPr>
            <a:spLocks noChangeAspect="1" noChangeArrowheads="1"/>
          </p:cNvSpPr>
          <p:nvPr/>
        </p:nvSpPr>
        <p:spPr bwMode="auto">
          <a:xfrm>
            <a:off x="186589" y="-192617"/>
            <a:ext cx="262035"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300"/>
          </a:p>
        </p:txBody>
      </p:sp>
      <p:sp>
        <p:nvSpPr>
          <p:cNvPr id="28" name="27 Rectángulo"/>
          <p:cNvSpPr/>
          <p:nvPr/>
        </p:nvSpPr>
        <p:spPr>
          <a:xfrm>
            <a:off x="-108520" y="332534"/>
            <a:ext cx="330742" cy="432170"/>
          </a:xfrm>
          <a:prstGeom prst="rect">
            <a:avLst/>
          </a:prstGeom>
        </p:spPr>
        <p:txBody>
          <a:bodyPr vert="vert270" wrap="none">
            <a:spAutoFit/>
          </a:bodyPr>
          <a:lstStyle/>
          <a:p>
            <a:r>
              <a:rPr lang="es-ES" sz="1300" b="1" dirty="0" smtClean="0"/>
              <a:t>1900</a:t>
            </a:r>
            <a:endParaRPr lang="en-GB" sz="1300" b="1" dirty="0"/>
          </a:p>
        </p:txBody>
      </p:sp>
      <p:grpSp>
        <p:nvGrpSpPr>
          <p:cNvPr id="20" name="19 Grupo"/>
          <p:cNvGrpSpPr/>
          <p:nvPr/>
        </p:nvGrpSpPr>
        <p:grpSpPr>
          <a:xfrm>
            <a:off x="186589" y="293167"/>
            <a:ext cx="748056" cy="492443"/>
            <a:chOff x="186589" y="293167"/>
            <a:chExt cx="748056" cy="492443"/>
          </a:xfrm>
        </p:grpSpPr>
        <p:sp>
          <p:nvSpPr>
            <p:cNvPr id="14" name="13 Rectángulo"/>
            <p:cNvSpPr/>
            <p:nvPr/>
          </p:nvSpPr>
          <p:spPr>
            <a:xfrm>
              <a:off x="395536" y="293167"/>
              <a:ext cx="539109" cy="492443"/>
            </a:xfrm>
            <a:prstGeom prst="rect">
              <a:avLst/>
            </a:prstGeom>
          </p:spPr>
          <p:txBody>
            <a:bodyPr wrap="none">
              <a:spAutoFit/>
            </a:bodyPr>
            <a:lstStyle/>
            <a:p>
              <a:pPr algn="ctr"/>
              <a:r>
                <a:rPr lang="es-ES" sz="1300" dirty="0" smtClean="0"/>
                <a:t>PCA</a:t>
              </a:r>
            </a:p>
            <a:p>
              <a:pPr algn="ctr"/>
              <a:r>
                <a:rPr lang="es-ES" sz="1300" dirty="0" smtClean="0"/>
                <a:t>(1901)</a:t>
              </a:r>
              <a:endParaRPr lang="en-GB" sz="1300" dirty="0"/>
            </a:p>
          </p:txBody>
        </p:sp>
        <p:cxnSp>
          <p:nvCxnSpPr>
            <p:cNvPr id="8" name="7 Conector recto"/>
            <p:cNvCxnSpPr/>
            <p:nvPr/>
          </p:nvCxnSpPr>
          <p:spPr>
            <a:xfrm>
              <a:off x="186589" y="476672"/>
              <a:ext cx="154745"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31" name="30 Rectángulo"/>
          <p:cNvSpPr/>
          <p:nvPr/>
        </p:nvSpPr>
        <p:spPr>
          <a:xfrm>
            <a:off x="-72077" y="3068838"/>
            <a:ext cx="330742" cy="432170"/>
          </a:xfrm>
          <a:prstGeom prst="rect">
            <a:avLst/>
          </a:prstGeom>
        </p:spPr>
        <p:txBody>
          <a:bodyPr vert="vert270" wrap="none">
            <a:spAutoFit/>
          </a:bodyPr>
          <a:lstStyle/>
          <a:p>
            <a:r>
              <a:rPr lang="es-ES" sz="1300" b="1" dirty="0" smtClean="0"/>
              <a:t>1950</a:t>
            </a:r>
            <a:endParaRPr lang="en-GB" sz="1300" b="1" dirty="0"/>
          </a:p>
        </p:txBody>
      </p:sp>
      <p:sp>
        <p:nvSpPr>
          <p:cNvPr id="32" name="31 Rectángulo"/>
          <p:cNvSpPr/>
          <p:nvPr/>
        </p:nvSpPr>
        <p:spPr>
          <a:xfrm>
            <a:off x="-72077" y="6309198"/>
            <a:ext cx="330742" cy="432170"/>
          </a:xfrm>
          <a:prstGeom prst="rect">
            <a:avLst/>
          </a:prstGeom>
        </p:spPr>
        <p:txBody>
          <a:bodyPr vert="vert270" wrap="none">
            <a:spAutoFit/>
          </a:bodyPr>
          <a:lstStyle/>
          <a:p>
            <a:r>
              <a:rPr lang="es-ES" sz="1300" b="1" dirty="0" smtClean="0"/>
              <a:t>2000</a:t>
            </a:r>
            <a:endParaRPr lang="en-GB" sz="1300" b="1" dirty="0"/>
          </a:p>
        </p:txBody>
      </p:sp>
      <p:grpSp>
        <p:nvGrpSpPr>
          <p:cNvPr id="21" name="20 Grupo"/>
          <p:cNvGrpSpPr/>
          <p:nvPr/>
        </p:nvGrpSpPr>
        <p:grpSpPr>
          <a:xfrm>
            <a:off x="201004" y="1484784"/>
            <a:ext cx="661633" cy="692497"/>
            <a:chOff x="201004" y="1484784"/>
            <a:chExt cx="661633" cy="692497"/>
          </a:xfrm>
        </p:grpSpPr>
        <p:sp>
          <p:nvSpPr>
            <p:cNvPr id="33" name="32 Rectángulo"/>
            <p:cNvSpPr/>
            <p:nvPr/>
          </p:nvSpPr>
          <p:spPr>
            <a:xfrm>
              <a:off x="323528" y="1484784"/>
              <a:ext cx="539109" cy="692497"/>
            </a:xfrm>
            <a:prstGeom prst="rect">
              <a:avLst/>
            </a:prstGeom>
          </p:spPr>
          <p:txBody>
            <a:bodyPr wrap="none">
              <a:spAutoFit/>
            </a:bodyPr>
            <a:lstStyle/>
            <a:p>
              <a:pPr algn="ctr"/>
              <a:r>
                <a:rPr lang="es-ES" sz="1300" dirty="0" smtClean="0"/>
                <a:t>PCA</a:t>
              </a:r>
            </a:p>
            <a:p>
              <a:pPr algn="ctr"/>
              <a:r>
                <a:rPr lang="es-ES" sz="1300" dirty="0" smtClean="0"/>
                <a:t>(1933)</a:t>
              </a:r>
            </a:p>
            <a:p>
              <a:pPr algn="ctr"/>
              <a:r>
                <a:rPr lang="es-ES" sz="1300" dirty="0" smtClean="0"/>
                <a:t>(1936)</a:t>
              </a:r>
              <a:endParaRPr lang="en-GB" sz="1300" dirty="0"/>
            </a:p>
          </p:txBody>
        </p:sp>
        <p:cxnSp>
          <p:nvCxnSpPr>
            <p:cNvPr id="34" name="33 Conector recto"/>
            <p:cNvCxnSpPr/>
            <p:nvPr/>
          </p:nvCxnSpPr>
          <p:spPr>
            <a:xfrm>
              <a:off x="201004" y="1700808"/>
              <a:ext cx="1547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34 Conector recto"/>
            <p:cNvCxnSpPr/>
            <p:nvPr/>
          </p:nvCxnSpPr>
          <p:spPr>
            <a:xfrm>
              <a:off x="201004" y="1772816"/>
              <a:ext cx="154745" cy="0"/>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92" name="91 Conector recto"/>
          <p:cNvCxnSpPr/>
          <p:nvPr/>
        </p:nvCxnSpPr>
        <p:spPr>
          <a:xfrm>
            <a:off x="295422" y="237216"/>
            <a:ext cx="22184" cy="6527584"/>
          </a:xfrm>
          <a:prstGeom prst="line">
            <a:avLst/>
          </a:prstGeom>
        </p:spPr>
        <p:style>
          <a:lnRef idx="1">
            <a:schemeClr val="dk1"/>
          </a:lnRef>
          <a:fillRef idx="0">
            <a:schemeClr val="dk1"/>
          </a:fillRef>
          <a:effectRef idx="0">
            <a:schemeClr val="dk1"/>
          </a:effectRef>
          <a:fontRef idx="minor">
            <a:schemeClr val="tx1"/>
          </a:fontRef>
        </p:style>
      </p:cxnSp>
      <p:sp>
        <p:nvSpPr>
          <p:cNvPr id="109" name="108 Rectángulo"/>
          <p:cNvSpPr/>
          <p:nvPr/>
        </p:nvSpPr>
        <p:spPr>
          <a:xfrm>
            <a:off x="2051720" y="817548"/>
            <a:ext cx="5710538" cy="523220"/>
          </a:xfrm>
          <a:prstGeom prst="rect">
            <a:avLst/>
          </a:prstGeom>
        </p:spPr>
        <p:txBody>
          <a:bodyPr wrap="none">
            <a:spAutoFit/>
          </a:bodyPr>
          <a:lstStyle/>
          <a:p>
            <a:pPr algn="ctr"/>
            <a:r>
              <a:rPr lang="es-ES" altLang="es-PA" sz="2800" b="1" dirty="0" smtClean="0">
                <a:cs typeface="Times New Roman" panose="02020603050405020304" pitchFamily="18" charset="0"/>
              </a:rPr>
              <a:t>Análisis </a:t>
            </a:r>
            <a:r>
              <a:rPr lang="es-ES" altLang="es-PA" sz="2800" b="1" dirty="0">
                <a:cs typeface="Times New Roman" panose="02020603050405020304" pitchFamily="18" charset="0"/>
              </a:rPr>
              <a:t>de Componentes Principales </a:t>
            </a:r>
            <a:endParaRPr lang="es-ES" altLang="es-PA" sz="6600" b="1" dirty="0">
              <a:cs typeface="Times New Roman" panose="02020603050405020304" pitchFamily="18" charset="0"/>
            </a:endParaRPr>
          </a:p>
        </p:txBody>
      </p:sp>
      <p:sp>
        <p:nvSpPr>
          <p:cNvPr id="36" name="35 Rectángulo"/>
          <p:cNvSpPr/>
          <p:nvPr/>
        </p:nvSpPr>
        <p:spPr>
          <a:xfrm>
            <a:off x="8244408" y="6237312"/>
            <a:ext cx="504056" cy="369332"/>
          </a:xfrm>
          <a:prstGeom prst="rect">
            <a:avLst/>
          </a:prstGeom>
        </p:spPr>
        <p:txBody>
          <a:bodyPr wrap="square">
            <a:spAutoFit/>
          </a:bodyPr>
          <a:lstStyle/>
          <a:p>
            <a:pPr algn="ctr"/>
            <a:r>
              <a:rPr lang="es-PA" dirty="0" smtClean="0">
                <a:solidFill>
                  <a:schemeClr val="bg1">
                    <a:lumMod val="50000"/>
                  </a:schemeClr>
                </a:solidFill>
              </a:rPr>
              <a:t>16</a:t>
            </a:r>
            <a:endParaRPr lang="es-PA" dirty="0">
              <a:solidFill>
                <a:schemeClr val="bg1">
                  <a:lumMod val="50000"/>
                </a:schemeClr>
              </a:solidFill>
            </a:endParaRPr>
          </a:p>
        </p:txBody>
      </p:sp>
      <p:grpSp>
        <p:nvGrpSpPr>
          <p:cNvPr id="13" name="12 Grupo"/>
          <p:cNvGrpSpPr/>
          <p:nvPr/>
        </p:nvGrpSpPr>
        <p:grpSpPr>
          <a:xfrm>
            <a:off x="611561" y="1628800"/>
            <a:ext cx="3960440" cy="4248472"/>
            <a:chOff x="611561" y="1628800"/>
            <a:chExt cx="3960440" cy="4248472"/>
          </a:xfrm>
        </p:grpSpPr>
        <p:sp>
          <p:nvSpPr>
            <p:cNvPr id="9" name="8 CuadroTexto"/>
            <p:cNvSpPr txBox="1"/>
            <p:nvPr/>
          </p:nvSpPr>
          <p:spPr>
            <a:xfrm>
              <a:off x="946299" y="1628800"/>
              <a:ext cx="3528392" cy="369332"/>
            </a:xfrm>
            <a:prstGeom prst="rect">
              <a:avLst/>
            </a:prstGeom>
            <a:noFill/>
          </p:spPr>
          <p:txBody>
            <a:bodyPr wrap="square" rtlCol="0">
              <a:spAutoFit/>
            </a:bodyPr>
            <a:lstStyle/>
            <a:p>
              <a:pPr algn="ctr"/>
              <a:r>
                <a:rPr lang="es-ES" b="1" dirty="0" smtClean="0"/>
                <a:t>Ventajas</a:t>
              </a:r>
              <a:endParaRPr lang="en-GB" b="1" dirty="0"/>
            </a:p>
          </p:txBody>
        </p:sp>
        <p:sp>
          <p:nvSpPr>
            <p:cNvPr id="11" name="10 CuadroTexto"/>
            <p:cNvSpPr txBox="1"/>
            <p:nvPr/>
          </p:nvSpPr>
          <p:spPr>
            <a:xfrm>
              <a:off x="611561" y="2183953"/>
              <a:ext cx="396044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b="1" dirty="0" smtClean="0"/>
                <a:t>Variabilidad</a:t>
              </a:r>
            </a:p>
            <a:p>
              <a:pPr marL="285750" indent="-285750">
                <a:buFont typeface="Wingdings" panose="05000000000000000000" pitchFamily="2" charset="2"/>
                <a:buChar char="v"/>
              </a:pPr>
              <a:r>
                <a:rPr lang="es-ES" dirty="0" smtClean="0"/>
                <a:t>Capturan secuencialmente la máxima variabilidad entre las columnas de X, lo que garantiza que haya una mínima pérdida de información.</a:t>
              </a:r>
            </a:p>
            <a:p>
              <a:endParaRPr lang="es-ES" dirty="0" smtClean="0"/>
            </a:p>
            <a:p>
              <a:pPr algn="ctr"/>
              <a:r>
                <a:rPr lang="es-ES" b="1" dirty="0" smtClean="0"/>
                <a:t>Incorrelación</a:t>
              </a:r>
            </a:p>
            <a:p>
              <a:pPr marL="285750" indent="-285750">
                <a:buFont typeface="Wingdings" panose="05000000000000000000" pitchFamily="2" charset="2"/>
                <a:buChar char="v"/>
              </a:pPr>
              <a:r>
                <a:rPr lang="es-ES" dirty="0" smtClean="0"/>
                <a:t>No son correlacionadas, por lo que se puede hablar de una Componente Principal sin hacer referencia a otras.</a:t>
              </a:r>
            </a:p>
            <a:p>
              <a:endParaRPr lang="es-ES" dirty="0" smtClean="0"/>
            </a:p>
            <a:p>
              <a:r>
                <a:rPr lang="es-ES" dirty="0" smtClean="0"/>
                <a:t>Es ampliamente utilizadas en diferentes áreas del conocimiento.</a:t>
              </a:r>
              <a:endParaRPr lang="en-GB" dirty="0"/>
            </a:p>
          </p:txBody>
        </p:sp>
      </p:grpSp>
      <p:grpSp>
        <p:nvGrpSpPr>
          <p:cNvPr id="15" name="14 Grupo"/>
          <p:cNvGrpSpPr/>
          <p:nvPr/>
        </p:nvGrpSpPr>
        <p:grpSpPr>
          <a:xfrm>
            <a:off x="4906989" y="1628800"/>
            <a:ext cx="4111679" cy="4248472"/>
            <a:chOff x="4906989" y="1628800"/>
            <a:chExt cx="4111679" cy="4248472"/>
          </a:xfrm>
        </p:grpSpPr>
        <p:sp>
          <p:nvSpPr>
            <p:cNvPr id="37" name="36 CuadroTexto"/>
            <p:cNvSpPr txBox="1"/>
            <p:nvPr/>
          </p:nvSpPr>
          <p:spPr>
            <a:xfrm>
              <a:off x="5220072" y="1628800"/>
              <a:ext cx="3528392" cy="369332"/>
            </a:xfrm>
            <a:prstGeom prst="rect">
              <a:avLst/>
            </a:prstGeom>
            <a:noFill/>
          </p:spPr>
          <p:txBody>
            <a:bodyPr wrap="square" rtlCol="0">
              <a:spAutoFit/>
            </a:bodyPr>
            <a:lstStyle/>
            <a:p>
              <a:pPr algn="ctr"/>
              <a:r>
                <a:rPr lang="es-ES" b="1" dirty="0" smtClean="0"/>
                <a:t>Desventajas</a:t>
              </a:r>
              <a:endParaRPr lang="en-GB" b="1" dirty="0"/>
            </a:p>
          </p:txBody>
        </p:sp>
        <p:sp>
          <p:nvSpPr>
            <p:cNvPr id="38" name="37 CuadroTexto"/>
            <p:cNvSpPr txBox="1"/>
            <p:nvPr/>
          </p:nvSpPr>
          <p:spPr>
            <a:xfrm>
              <a:off x="4906989" y="2183953"/>
              <a:ext cx="4111679"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ES" b="1" dirty="0" smtClean="0"/>
                <a:t>Interpretación</a:t>
              </a:r>
            </a:p>
            <a:p>
              <a:pPr marL="285750" indent="-285750" algn="just">
                <a:buFont typeface="Wingdings" panose="05000000000000000000" pitchFamily="2" charset="2"/>
                <a:buChar char="v"/>
              </a:pPr>
              <a:r>
                <a:rPr lang="es-ES" dirty="0" smtClean="0"/>
                <a:t>Cada Componente Principal es una combinación lineal de todas las variables originales.</a:t>
              </a:r>
            </a:p>
            <a:p>
              <a:pPr algn="ctr"/>
              <a:endParaRPr lang="es-ES" dirty="0" smtClean="0"/>
            </a:p>
            <a:p>
              <a:pPr algn="ctr"/>
              <a:r>
                <a:rPr lang="es-ES" b="1" dirty="0" smtClean="0"/>
                <a:t>Altas Dimensiones</a:t>
              </a:r>
            </a:p>
            <a:p>
              <a:pPr marL="285750" indent="-285750">
                <a:buFont typeface="Wingdings" panose="05000000000000000000" pitchFamily="2" charset="2"/>
                <a:buChar char="v"/>
              </a:pPr>
              <a:r>
                <a:rPr lang="es-ES" dirty="0" smtClean="0"/>
                <a:t>Dificultad para encontrar las nuevas direcciones con los métodos tradicionales con una gran cantidad de datos.</a:t>
              </a:r>
            </a:p>
            <a:p>
              <a:pPr algn="ctr"/>
              <a:r>
                <a:rPr lang="es-ES" b="1" dirty="0" smtClean="0"/>
                <a:t>Relación Lineal</a:t>
              </a:r>
            </a:p>
            <a:p>
              <a:pPr marL="285750" indent="-285750">
                <a:buFont typeface="Wingdings" panose="05000000000000000000" pitchFamily="2" charset="2"/>
                <a:buChar char="v"/>
              </a:pPr>
              <a:r>
                <a:rPr lang="es-ES" dirty="0" smtClean="0"/>
                <a:t>Supone una relación lineal entre los datos de partida.</a:t>
              </a:r>
              <a:endParaRPr lang="en-GB" dirty="0"/>
            </a:p>
          </p:txBody>
        </p:sp>
      </p:grpSp>
    </p:spTree>
    <p:extLst>
      <p:ext uri="{BB962C8B-B14F-4D97-AF65-F5344CB8AC3E}">
        <p14:creationId xmlns:p14="http://schemas.microsoft.com/office/powerpoint/2010/main" val="337395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out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cion_US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er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11" ma:contentTypeDescription="Crear nuevo documento." ma:contentTypeScope="" ma:versionID="b426bf81d1d7b15481894afd5afe8839">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fba392100fe1119859c80de98c76bec3"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59E445-432A-48CA-A9D8-80241665781D}"/>
</file>

<file path=customXml/itemProps2.xml><?xml version="1.0" encoding="utf-8"?>
<ds:datastoreItem xmlns:ds="http://schemas.openxmlformats.org/officeDocument/2006/customXml" ds:itemID="{C352B8DB-79FE-435A-B1D0-DF4FDECEE4D8}"/>
</file>

<file path=customXml/itemProps3.xml><?xml version="1.0" encoding="utf-8"?>
<ds:datastoreItem xmlns:ds="http://schemas.openxmlformats.org/officeDocument/2006/customXml" ds:itemID="{8CF4F8CC-7E29-4765-B11F-B540C863F091}"/>
</file>

<file path=docProps/app.xml><?xml version="1.0" encoding="utf-8"?>
<Properties xmlns="http://schemas.openxmlformats.org/officeDocument/2006/extended-properties" xmlns:vt="http://schemas.openxmlformats.org/officeDocument/2006/docPropsVTypes">
  <Template>Presentacion_USAL</Template>
  <TotalTime>8780</TotalTime>
  <Words>2596</Words>
  <Application>Microsoft Office PowerPoint</Application>
  <PresentationFormat>Presentación en pantalla (4:3)</PresentationFormat>
  <Paragraphs>339</Paragraphs>
  <Slides>19</Slides>
  <Notes>13</Notes>
  <HiddenSlides>0</HiddenSlides>
  <MMClips>0</MMClips>
  <ScaleCrop>false</ScaleCrop>
  <HeadingPairs>
    <vt:vector size="4" baseType="variant">
      <vt:variant>
        <vt:lpstr>Tema</vt:lpstr>
      </vt:variant>
      <vt:variant>
        <vt:i4>2</vt:i4>
      </vt:variant>
      <vt:variant>
        <vt:lpstr>Títulos de diapositiva</vt:lpstr>
      </vt:variant>
      <vt:variant>
        <vt:i4>19</vt:i4>
      </vt:variant>
    </vt:vector>
  </HeadingPairs>
  <TitlesOfParts>
    <vt:vector size="21" baseType="lpstr">
      <vt:lpstr>Presentacion_USAL</vt:lpstr>
      <vt:lpstr>Cierre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Práctica </vt:lpstr>
      <vt:lpstr>Shapefile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Nathalia Tejedor Flores</cp:lastModifiedBy>
  <cp:revision>159</cp:revision>
  <dcterms:created xsi:type="dcterms:W3CDTF">2018-06-02T15:06:11Z</dcterms:created>
  <dcterms:modified xsi:type="dcterms:W3CDTF">2022-02-03T22:22:22Z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