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3" r:id="rId2"/>
    <p:sldId id="315" r:id="rId3"/>
    <p:sldId id="281" r:id="rId4"/>
    <p:sldId id="305" r:id="rId5"/>
    <p:sldId id="304" r:id="rId6"/>
    <p:sldId id="284" r:id="rId7"/>
    <p:sldId id="307" r:id="rId8"/>
    <p:sldId id="306" r:id="rId9"/>
    <p:sldId id="285" r:id="rId10"/>
    <p:sldId id="309" r:id="rId11"/>
    <p:sldId id="308" r:id="rId12"/>
    <p:sldId id="286" r:id="rId13"/>
    <p:sldId id="311" r:id="rId14"/>
    <p:sldId id="310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316" r:id="rId25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6098F-5D1C-4EF7-9939-6E64588F50B3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E673D-5F39-441C-A121-EB5C968821E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7098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Estrategia para demostración de la hipótesis.</a:t>
            </a:r>
            <a:endParaRPr lang="en-GB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E673D-5F39-441C-A121-EB5C968821EE}" type="slidenum">
              <a:rPr lang="es-PA" smtClean="0"/>
              <a:t>3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7188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Estrategia para demostración de </a:t>
            </a:r>
            <a:r>
              <a:rPr lang="es-E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hipótesis.</a:t>
            </a:r>
            <a:endParaRPr lang="en-GB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E673D-5F39-441C-A121-EB5C968821EE}" type="slidenum">
              <a:rPr lang="es-PA" smtClean="0"/>
              <a:t>4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7188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Estrategia para demostración de </a:t>
            </a:r>
            <a:r>
              <a:rPr lang="es-E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hipótesis.</a:t>
            </a:r>
            <a:endParaRPr lang="en-GB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E673D-5F39-441C-A121-EB5C968821EE}" type="slidenum">
              <a:rPr lang="es-PA" smtClean="0"/>
              <a:t>5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7188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tratar de reducir estos inconvenientes del procedimiento experimental se debe repetir la experimentación un número suficiente de veces que permita disminuir los elementos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fortuitos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E673D-5F39-441C-A121-EB5C968821EE}" type="slidenum">
              <a:rPr lang="es-PA" smtClean="0"/>
              <a:t>6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4742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tratar de reducir estos inconvenientes del procedimiento experimental se debe repetir la experimentación un número suficiente de veces que permita disminuir los elementos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fortuitos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E673D-5F39-441C-A121-EB5C968821EE}" type="slidenum">
              <a:rPr lang="es-PA" smtClean="0"/>
              <a:t>7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4742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tratar de reducir estos inconvenientes del procedimiento experimental se debe repetir la experimentación un número suficiente de veces que permita disminuir los elementos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fortuitos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E673D-5F39-441C-A121-EB5C968821EE}" type="slidenum">
              <a:rPr lang="es-PA" smtClean="0"/>
              <a:t>8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4742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E673D-5F39-441C-A121-EB5C968821EE}" type="slidenum">
              <a:rPr lang="es-PA" smtClean="0"/>
              <a:t>15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4336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Estrategia para demostración de </a:t>
            </a:r>
            <a:r>
              <a:rPr lang="es-E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hipótesis.</a:t>
            </a:r>
            <a:endParaRPr lang="en-GB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E673D-5F39-441C-A121-EB5C968821EE}" type="slidenum">
              <a:rPr lang="es-PA" smtClean="0"/>
              <a:t>22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7188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4777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6218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972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2570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04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26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659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6331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83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961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9765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9F1C-EE24-47F4-8F6D-07F3573BC1F6}" type="datetimeFigureOut">
              <a:rPr lang="es-PA" smtClean="0"/>
              <a:t>02/02/2022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8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08919"/>
            <a:ext cx="7772400" cy="2167881"/>
          </a:xfrm>
        </p:spPr>
        <p:txBody>
          <a:bodyPr>
            <a:normAutofit/>
          </a:bodyPr>
          <a:lstStyle/>
          <a:p>
            <a:r>
              <a:rPr lang="es-ES" sz="6000" dirty="0" smtClean="0"/>
              <a:t>  </a:t>
            </a:r>
            <a:r>
              <a:rPr lang="es-MX" dirty="0" smtClean="0"/>
              <a:t>Diseño </a:t>
            </a:r>
            <a:r>
              <a:rPr lang="es-MX" dirty="0"/>
              <a:t>experimental y </a:t>
            </a:r>
            <a:r>
              <a:rPr lang="es-MX" dirty="0" smtClean="0"/>
              <a:t>diseño </a:t>
            </a:r>
            <a:r>
              <a:rPr lang="es-MX" dirty="0"/>
              <a:t>no experimental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55776" y="5877272"/>
            <a:ext cx="6400800" cy="564232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s-ES" dirty="0" smtClean="0"/>
              <a:t>Dra. </a:t>
            </a:r>
            <a:r>
              <a:rPr lang="es-ES" dirty="0" err="1" smtClean="0"/>
              <a:t>Nathalia</a:t>
            </a:r>
            <a:r>
              <a:rPr lang="es-ES" dirty="0" smtClean="0"/>
              <a:t> Tejedor Flores</a:t>
            </a:r>
          </a:p>
          <a:p>
            <a:pPr algn="r"/>
            <a:r>
              <a:rPr lang="es-ES" dirty="0" smtClean="0"/>
              <a:t>Miércoles 2 de febrero 2022</a:t>
            </a:r>
            <a:endParaRPr lang="es-ES" dirty="0"/>
          </a:p>
          <a:p>
            <a:pPr algn="r"/>
            <a:endParaRPr lang="es-PA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557703" cy="15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1809223" y="476672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Universidad Tecnológica de Panamá</a:t>
            </a:r>
          </a:p>
          <a:p>
            <a:r>
              <a:rPr lang="es-ES" dirty="0">
                <a:solidFill>
                  <a:schemeClr val="tx1"/>
                </a:solidFill>
              </a:rPr>
              <a:t>DIRECCIÓN DE INVESTIGACIÓN</a:t>
            </a:r>
          </a:p>
          <a:p>
            <a:r>
              <a:rPr lang="es-MX" b="1" dirty="0">
                <a:solidFill>
                  <a:schemeClr val="tx1"/>
                </a:solidFill>
              </a:rPr>
              <a:t>Taller estadísticas aplicada al análisis de datos de un proyecto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2006037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143397"/>
            <a:ext cx="8507288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arenR"/>
            </a:pPr>
            <a:r>
              <a:rPr lang="en-GB" b="1" dirty="0" smtClean="0"/>
              <a:t>Pre-</a:t>
            </a:r>
            <a:r>
              <a:rPr lang="en-GB" b="1" dirty="0" err="1" smtClean="0"/>
              <a:t>experimentos</a:t>
            </a:r>
            <a:r>
              <a:rPr lang="en-GB" b="1" dirty="0" smtClean="0"/>
              <a:t>:</a:t>
            </a:r>
          </a:p>
          <a:p>
            <a:pPr algn="just"/>
            <a:r>
              <a:rPr lang="es-ES" dirty="0"/>
              <a:t>Su grado de control es mínimo. </a:t>
            </a:r>
            <a:endParaRPr lang="es-ES" dirty="0" smtClean="0"/>
          </a:p>
          <a:p>
            <a:pPr algn="just"/>
            <a:r>
              <a:rPr lang="es-ES" dirty="0" smtClean="0">
                <a:solidFill>
                  <a:schemeClr val="tx2"/>
                </a:solidFill>
              </a:rPr>
              <a:t>Consiste </a:t>
            </a:r>
            <a:r>
              <a:rPr lang="es-ES" dirty="0">
                <a:solidFill>
                  <a:schemeClr val="tx2"/>
                </a:solidFill>
              </a:rPr>
              <a:t>en administrar un estímulo a los objetos </a:t>
            </a:r>
            <a:r>
              <a:rPr lang="es-ES" dirty="0" smtClean="0">
                <a:solidFill>
                  <a:schemeClr val="tx2"/>
                </a:solidFill>
              </a:rPr>
              <a:t>de estudio </a:t>
            </a:r>
            <a:r>
              <a:rPr lang="es-ES" dirty="0">
                <a:solidFill>
                  <a:schemeClr val="tx2"/>
                </a:solidFill>
              </a:rPr>
              <a:t>para luego determinar el nivel en que se manifiesta la variable dependiente. </a:t>
            </a:r>
            <a:endParaRPr lang="es-ES" dirty="0" smtClean="0">
              <a:solidFill>
                <a:schemeClr val="tx2"/>
              </a:solidFill>
            </a:endParaRPr>
          </a:p>
          <a:p>
            <a:pPr algn="just"/>
            <a:r>
              <a:rPr lang="es-ES" dirty="0" smtClean="0"/>
              <a:t>Este</a:t>
            </a:r>
            <a:r>
              <a:rPr lang="es-ES" dirty="0"/>
              <a:t> </a:t>
            </a:r>
            <a:r>
              <a:rPr lang="es-ES" dirty="0" smtClean="0"/>
              <a:t>tipo </a:t>
            </a:r>
            <a:r>
              <a:rPr lang="es-ES" dirty="0"/>
              <a:t>de experimento se utiliza en investigaciones técnicas para medir la efectividad </a:t>
            </a:r>
            <a:r>
              <a:rPr lang="es-ES" dirty="0" smtClean="0"/>
              <a:t>y </a:t>
            </a:r>
            <a:r>
              <a:rPr lang="en-GB" dirty="0" err="1" smtClean="0"/>
              <a:t>eficacia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resultados</a:t>
            </a:r>
            <a:r>
              <a:rPr lang="en-GB" dirty="0"/>
              <a:t>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6" t="8429" r="9843" b="6494"/>
          <a:stretch/>
        </p:blipFill>
        <p:spPr bwMode="auto">
          <a:xfrm>
            <a:off x="7084800" y="44624"/>
            <a:ext cx="1735672" cy="18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79512" y="2069727"/>
            <a:ext cx="8784976" cy="45276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u="sng" dirty="0" smtClean="0"/>
              <a:t>Modalidades</a:t>
            </a:r>
          </a:p>
          <a:p>
            <a:pPr algn="just"/>
            <a:r>
              <a:rPr lang="es-ES" sz="2400" b="1" dirty="0"/>
              <a:t>A.1) Estudio con una medición de post-prueba con un solo </a:t>
            </a:r>
            <a:r>
              <a:rPr lang="es-ES" sz="2400" b="1" dirty="0" smtClean="0"/>
              <a:t>grupo:</a:t>
            </a:r>
          </a:p>
          <a:p>
            <a:pPr algn="just"/>
            <a:r>
              <a:rPr lang="es-ES" sz="2400" i="1" dirty="0"/>
              <a:t>“Encuesta a los alumnos después de recibir el estímulo de una actividad </a:t>
            </a:r>
            <a:r>
              <a:rPr lang="es-ES" sz="2400" i="1" dirty="0" smtClean="0"/>
              <a:t>lectiva para </a:t>
            </a:r>
            <a:r>
              <a:rPr lang="es-ES" sz="2400" i="1" dirty="0"/>
              <a:t>determinar su satisfacción con la clase del profesor</a:t>
            </a:r>
            <a:r>
              <a:rPr lang="es-ES" sz="2400" i="1" dirty="0" smtClean="0"/>
              <a:t>”</a:t>
            </a:r>
          </a:p>
          <a:p>
            <a:pPr algn="ctr"/>
            <a:r>
              <a:rPr lang="en-GB" sz="4400" b="1" dirty="0" smtClean="0"/>
              <a:t>O</a:t>
            </a:r>
            <a:r>
              <a:rPr lang="en-GB" sz="4400" dirty="0" smtClean="0"/>
              <a:t> ----</a:t>
            </a:r>
            <a:r>
              <a:rPr lang="en-GB" sz="4400" b="1" dirty="0" smtClean="0">
                <a:solidFill>
                  <a:schemeClr val="tx2"/>
                </a:solidFill>
              </a:rPr>
              <a:t>X</a:t>
            </a:r>
            <a:r>
              <a:rPr lang="en-GB" sz="4400" dirty="0" smtClean="0"/>
              <a:t> -----</a:t>
            </a:r>
            <a:r>
              <a:rPr lang="en-GB" sz="4400" b="1" dirty="0" smtClean="0"/>
              <a:t>M</a:t>
            </a:r>
          </a:p>
          <a:p>
            <a:pPr algn="ctr"/>
            <a:endParaRPr lang="es-ES" sz="3600" b="1" dirty="0"/>
          </a:p>
          <a:p>
            <a:pPr algn="ctr"/>
            <a:endParaRPr lang="es-ES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dirty="0"/>
          </a:p>
        </p:txBody>
      </p:sp>
      <p:sp>
        <p:nvSpPr>
          <p:cNvPr id="7" name="6 Llamada rectangular"/>
          <p:cNvSpPr/>
          <p:nvPr/>
        </p:nvSpPr>
        <p:spPr>
          <a:xfrm>
            <a:off x="1043608" y="3933056"/>
            <a:ext cx="1872208" cy="1080120"/>
          </a:xfrm>
          <a:prstGeom prst="wedgeRectCallout">
            <a:avLst>
              <a:gd name="adj1" fmla="val 57004"/>
              <a:gd name="adj2" fmla="val -166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Objeto</a:t>
            </a:r>
            <a:r>
              <a:rPr lang="en-GB" b="1" dirty="0"/>
              <a:t> de </a:t>
            </a:r>
            <a:r>
              <a:rPr lang="en-GB" b="1" dirty="0" err="1" smtClean="0"/>
              <a:t>estudio</a:t>
            </a:r>
            <a:r>
              <a:rPr lang="en-GB" b="1" dirty="0"/>
              <a:t> </a:t>
            </a:r>
            <a:r>
              <a:rPr lang="en-GB" b="1" dirty="0" smtClean="0"/>
              <a:t>o </a:t>
            </a:r>
            <a:r>
              <a:rPr lang="en-GB" b="1" dirty="0" err="1"/>
              <a:t>unidad</a:t>
            </a:r>
            <a:r>
              <a:rPr lang="en-GB" b="1" dirty="0"/>
              <a:t> de </a:t>
            </a:r>
            <a:r>
              <a:rPr lang="en-GB" b="1" dirty="0" err="1"/>
              <a:t>análisis</a:t>
            </a:r>
            <a:endParaRPr lang="en-GB" b="1" dirty="0"/>
          </a:p>
        </p:txBody>
      </p:sp>
      <p:sp>
        <p:nvSpPr>
          <p:cNvPr id="11" name="10 Llamada rectangular"/>
          <p:cNvSpPr/>
          <p:nvPr/>
        </p:nvSpPr>
        <p:spPr>
          <a:xfrm>
            <a:off x="3635896" y="4845323"/>
            <a:ext cx="1872208" cy="1080120"/>
          </a:xfrm>
          <a:prstGeom prst="wedgeRectCallout">
            <a:avLst>
              <a:gd name="adj1" fmla="val -7592"/>
              <a:gd name="adj2" fmla="val -7814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Estímulo a la variable independiente</a:t>
            </a:r>
            <a:endParaRPr lang="en-GB" b="1" dirty="0"/>
          </a:p>
        </p:txBody>
      </p:sp>
      <p:sp>
        <p:nvSpPr>
          <p:cNvPr id="12" name="11 Llamada rectangular"/>
          <p:cNvSpPr/>
          <p:nvPr/>
        </p:nvSpPr>
        <p:spPr>
          <a:xfrm>
            <a:off x="6372200" y="3933056"/>
            <a:ext cx="2167720" cy="1080120"/>
          </a:xfrm>
          <a:prstGeom prst="wedgeRectCallout">
            <a:avLst>
              <a:gd name="adj1" fmla="val -58796"/>
              <a:gd name="adj2" fmla="val -207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Medición de la variable dependiente “Y”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281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143397"/>
            <a:ext cx="8507288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arenR"/>
            </a:pPr>
            <a:r>
              <a:rPr lang="en-GB" b="1" dirty="0" smtClean="0"/>
              <a:t>Pre-</a:t>
            </a:r>
            <a:r>
              <a:rPr lang="en-GB" b="1" dirty="0" err="1" smtClean="0"/>
              <a:t>experimentos</a:t>
            </a:r>
            <a:r>
              <a:rPr lang="en-GB" b="1" dirty="0" smtClean="0"/>
              <a:t>:</a:t>
            </a:r>
          </a:p>
          <a:p>
            <a:pPr algn="just"/>
            <a:r>
              <a:rPr lang="es-ES" dirty="0"/>
              <a:t>Su grado de control es mínimo. </a:t>
            </a:r>
            <a:endParaRPr lang="es-ES" dirty="0" smtClean="0"/>
          </a:p>
          <a:p>
            <a:pPr algn="just"/>
            <a:r>
              <a:rPr lang="es-ES" dirty="0" smtClean="0">
                <a:solidFill>
                  <a:schemeClr val="tx2"/>
                </a:solidFill>
              </a:rPr>
              <a:t>Consiste </a:t>
            </a:r>
            <a:r>
              <a:rPr lang="es-ES" dirty="0">
                <a:solidFill>
                  <a:schemeClr val="tx2"/>
                </a:solidFill>
              </a:rPr>
              <a:t>en administrar un estímulo a los objetos </a:t>
            </a:r>
            <a:r>
              <a:rPr lang="es-ES" dirty="0" smtClean="0">
                <a:solidFill>
                  <a:schemeClr val="tx2"/>
                </a:solidFill>
              </a:rPr>
              <a:t>de estudio </a:t>
            </a:r>
            <a:r>
              <a:rPr lang="es-ES" dirty="0">
                <a:solidFill>
                  <a:schemeClr val="tx2"/>
                </a:solidFill>
              </a:rPr>
              <a:t>para luego determinar el nivel en que se manifiesta la variable dependiente. </a:t>
            </a:r>
            <a:endParaRPr lang="es-ES" dirty="0" smtClean="0">
              <a:solidFill>
                <a:schemeClr val="tx2"/>
              </a:solidFill>
            </a:endParaRPr>
          </a:p>
          <a:p>
            <a:pPr algn="just"/>
            <a:r>
              <a:rPr lang="es-ES" dirty="0" smtClean="0"/>
              <a:t>Este</a:t>
            </a:r>
            <a:r>
              <a:rPr lang="es-ES" dirty="0"/>
              <a:t> </a:t>
            </a:r>
            <a:r>
              <a:rPr lang="es-ES" dirty="0" smtClean="0"/>
              <a:t>tipo </a:t>
            </a:r>
            <a:r>
              <a:rPr lang="es-ES" dirty="0"/>
              <a:t>de experimento se utiliza en investigaciones técnicas para medir la efectividad </a:t>
            </a:r>
            <a:r>
              <a:rPr lang="es-ES" dirty="0" smtClean="0"/>
              <a:t>y </a:t>
            </a:r>
            <a:r>
              <a:rPr lang="en-GB" dirty="0" err="1" smtClean="0"/>
              <a:t>eficacia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resultados</a:t>
            </a:r>
            <a:r>
              <a:rPr lang="en-GB" dirty="0"/>
              <a:t>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Diseño </a:t>
            </a:r>
            <a:r>
              <a:rPr lang="es-ES" sz="3100" b="1" dirty="0"/>
              <a:t>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6" t="8429" r="9843" b="6494"/>
          <a:stretch/>
        </p:blipFill>
        <p:spPr bwMode="auto">
          <a:xfrm>
            <a:off x="7084800" y="44624"/>
            <a:ext cx="1735672" cy="18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79512" y="2069727"/>
            <a:ext cx="8784976" cy="45276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u="sng" dirty="0" smtClean="0"/>
              <a:t>Modalidades</a:t>
            </a:r>
          </a:p>
          <a:p>
            <a:pPr algn="just"/>
            <a:r>
              <a:rPr lang="es-ES" sz="2400" b="1" dirty="0"/>
              <a:t>A.1) Estudio con una medición de post-prueba con un solo </a:t>
            </a:r>
            <a:r>
              <a:rPr lang="es-ES" sz="2400" b="1" dirty="0" smtClean="0"/>
              <a:t>grupo:</a:t>
            </a:r>
          </a:p>
          <a:p>
            <a:pPr algn="just"/>
            <a:r>
              <a:rPr lang="es-ES" sz="2400" i="1" dirty="0"/>
              <a:t>“Encuesta a los alumnos después de recibir el estímulo de una actividad </a:t>
            </a:r>
            <a:r>
              <a:rPr lang="es-ES" sz="2400" i="1" dirty="0" smtClean="0"/>
              <a:t>lectiva para </a:t>
            </a:r>
            <a:r>
              <a:rPr lang="es-ES" sz="2400" i="1" dirty="0"/>
              <a:t>determinar su satisfacción con la clase del profesor</a:t>
            </a:r>
            <a:r>
              <a:rPr lang="es-ES" sz="2400" i="1" dirty="0" smtClean="0"/>
              <a:t>”</a:t>
            </a:r>
          </a:p>
          <a:p>
            <a:pPr algn="ctr"/>
            <a:r>
              <a:rPr lang="en-GB" sz="4400" b="1" dirty="0" smtClean="0"/>
              <a:t>O</a:t>
            </a:r>
            <a:r>
              <a:rPr lang="en-GB" sz="4400" dirty="0" smtClean="0"/>
              <a:t> ----</a:t>
            </a:r>
            <a:r>
              <a:rPr lang="en-GB" sz="4400" b="1" dirty="0" smtClean="0">
                <a:solidFill>
                  <a:schemeClr val="tx2"/>
                </a:solidFill>
              </a:rPr>
              <a:t>X</a:t>
            </a:r>
            <a:r>
              <a:rPr lang="en-GB" sz="4400" dirty="0" smtClean="0"/>
              <a:t> -----</a:t>
            </a:r>
            <a:r>
              <a:rPr lang="en-GB" sz="4400" b="1" dirty="0" smtClean="0"/>
              <a:t>M</a:t>
            </a:r>
          </a:p>
          <a:p>
            <a:pPr algn="ctr"/>
            <a:endParaRPr lang="es-ES" sz="3600" b="1" dirty="0"/>
          </a:p>
          <a:p>
            <a:pPr algn="ctr"/>
            <a:endParaRPr lang="es-ES" sz="3600" b="1" dirty="0" smtClean="0"/>
          </a:p>
          <a:p>
            <a:pPr algn="ctr"/>
            <a:endParaRPr lang="en-GB" sz="3600" b="1" dirty="0" smtClean="0"/>
          </a:p>
          <a:p>
            <a:pPr algn="ctr"/>
            <a:endParaRPr lang="en-GB" dirty="0"/>
          </a:p>
        </p:txBody>
      </p:sp>
      <p:sp>
        <p:nvSpPr>
          <p:cNvPr id="7" name="6 Llamada rectangular"/>
          <p:cNvSpPr/>
          <p:nvPr/>
        </p:nvSpPr>
        <p:spPr>
          <a:xfrm>
            <a:off x="1043608" y="3933056"/>
            <a:ext cx="1872208" cy="1080120"/>
          </a:xfrm>
          <a:prstGeom prst="wedgeRectCallout">
            <a:avLst>
              <a:gd name="adj1" fmla="val 57004"/>
              <a:gd name="adj2" fmla="val -166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Objeto</a:t>
            </a:r>
            <a:r>
              <a:rPr lang="en-GB" b="1" dirty="0"/>
              <a:t> de </a:t>
            </a:r>
            <a:r>
              <a:rPr lang="en-GB" b="1" dirty="0" err="1" smtClean="0"/>
              <a:t>estudio</a:t>
            </a:r>
            <a:r>
              <a:rPr lang="en-GB" b="1" dirty="0"/>
              <a:t> </a:t>
            </a:r>
            <a:r>
              <a:rPr lang="en-GB" b="1" dirty="0" smtClean="0"/>
              <a:t>o </a:t>
            </a:r>
            <a:r>
              <a:rPr lang="en-GB" b="1" dirty="0" err="1"/>
              <a:t>unidad</a:t>
            </a:r>
            <a:r>
              <a:rPr lang="en-GB" b="1" dirty="0"/>
              <a:t> de </a:t>
            </a:r>
            <a:r>
              <a:rPr lang="en-GB" b="1" dirty="0" err="1"/>
              <a:t>análisis</a:t>
            </a:r>
            <a:endParaRPr lang="en-GB" b="1" dirty="0"/>
          </a:p>
        </p:txBody>
      </p:sp>
      <p:sp>
        <p:nvSpPr>
          <p:cNvPr id="11" name="10 Llamada rectangular"/>
          <p:cNvSpPr/>
          <p:nvPr/>
        </p:nvSpPr>
        <p:spPr>
          <a:xfrm>
            <a:off x="3635896" y="4845323"/>
            <a:ext cx="1872208" cy="1080120"/>
          </a:xfrm>
          <a:prstGeom prst="wedgeRectCallout">
            <a:avLst>
              <a:gd name="adj1" fmla="val -7592"/>
              <a:gd name="adj2" fmla="val -7814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Estímulo a la variable independiente</a:t>
            </a:r>
            <a:endParaRPr lang="en-GB" b="1" dirty="0"/>
          </a:p>
        </p:txBody>
      </p:sp>
      <p:sp>
        <p:nvSpPr>
          <p:cNvPr id="12" name="11 Llamada rectangular"/>
          <p:cNvSpPr/>
          <p:nvPr/>
        </p:nvSpPr>
        <p:spPr>
          <a:xfrm>
            <a:off x="6372200" y="3933056"/>
            <a:ext cx="2167720" cy="1080120"/>
          </a:xfrm>
          <a:prstGeom prst="wedgeRectCallout">
            <a:avLst>
              <a:gd name="adj1" fmla="val -58796"/>
              <a:gd name="adj2" fmla="val -207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Medición de la variable dependiente “Y”</a:t>
            </a:r>
            <a:endParaRPr lang="en-GB" b="1" dirty="0"/>
          </a:p>
        </p:txBody>
      </p:sp>
      <p:sp>
        <p:nvSpPr>
          <p:cNvPr id="13" name="12 Rectángulo"/>
          <p:cNvSpPr/>
          <p:nvPr/>
        </p:nvSpPr>
        <p:spPr>
          <a:xfrm>
            <a:off x="179512" y="2060848"/>
            <a:ext cx="8784976" cy="4527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u="sng" dirty="0" smtClean="0"/>
              <a:t>Modalidades</a:t>
            </a:r>
          </a:p>
          <a:p>
            <a:pPr algn="just"/>
            <a:r>
              <a:rPr lang="es-ES" sz="2400" b="1" dirty="0"/>
              <a:t>A.2) Estudio de pre-prueba y post-prueba con un solo </a:t>
            </a:r>
            <a:r>
              <a:rPr lang="es-ES" sz="2400" b="1" dirty="0" smtClean="0"/>
              <a:t>grupo</a:t>
            </a:r>
          </a:p>
          <a:p>
            <a:pPr algn="just"/>
            <a:r>
              <a:rPr lang="es-ES" sz="2400" dirty="0"/>
              <a:t>Al objeto de estudio se le aplica una medición antes y después del estímulo </a:t>
            </a:r>
            <a:r>
              <a:rPr lang="es-ES" sz="2400" dirty="0" smtClean="0"/>
              <a:t>para comprobar </a:t>
            </a:r>
            <a:r>
              <a:rPr lang="es-ES" sz="2400" dirty="0"/>
              <a:t>la evolución de la variable dependiente. </a:t>
            </a:r>
            <a:endParaRPr lang="es-ES" sz="2400" dirty="0" smtClean="0"/>
          </a:p>
          <a:p>
            <a:pPr algn="just"/>
            <a:endParaRPr lang="es-ES" sz="2400" dirty="0" smtClean="0"/>
          </a:p>
          <a:p>
            <a:pPr algn="ctr"/>
            <a:r>
              <a:rPr lang="es-ES" sz="2400" i="1" dirty="0" smtClean="0"/>
              <a:t>“</a:t>
            </a:r>
            <a:r>
              <a:rPr lang="es-ES" sz="2400" i="1" dirty="0"/>
              <a:t>Aplicación de un examen de entrada y de salida en una sesión de aprendizaje”</a:t>
            </a:r>
            <a:r>
              <a:rPr lang="es-ES" sz="2400" dirty="0"/>
              <a:t>.</a:t>
            </a:r>
            <a:endParaRPr lang="es-ES" sz="2400" b="1" dirty="0"/>
          </a:p>
          <a:p>
            <a:pPr algn="ctr"/>
            <a:endParaRPr lang="es-ES" sz="3600" b="1" dirty="0" smtClean="0"/>
          </a:p>
          <a:p>
            <a:pPr algn="ctr"/>
            <a:r>
              <a:rPr lang="en-GB" sz="3600" dirty="0"/>
              <a:t>O </a:t>
            </a:r>
            <a:r>
              <a:rPr lang="en-GB" sz="3600" dirty="0" smtClean="0"/>
              <a:t>---- </a:t>
            </a:r>
            <a:r>
              <a:rPr lang="en-GB" sz="3600" b="1" dirty="0">
                <a:solidFill>
                  <a:schemeClr val="tx2"/>
                </a:solidFill>
              </a:rPr>
              <a:t>M1 </a:t>
            </a:r>
            <a:r>
              <a:rPr lang="en-GB" sz="3600" dirty="0" smtClean="0"/>
              <a:t>---- </a:t>
            </a:r>
            <a:r>
              <a:rPr lang="en-GB" sz="3600" dirty="0"/>
              <a:t>X </a:t>
            </a:r>
            <a:r>
              <a:rPr lang="en-GB" sz="3600" dirty="0" smtClean="0"/>
              <a:t>-----</a:t>
            </a:r>
            <a:r>
              <a:rPr lang="en-GB" sz="3600" dirty="0"/>
              <a:t> </a:t>
            </a:r>
            <a:r>
              <a:rPr lang="en-GB" sz="3600" b="1" dirty="0" smtClean="0">
                <a:solidFill>
                  <a:schemeClr val="tx2"/>
                </a:solidFill>
              </a:rPr>
              <a:t>M2</a:t>
            </a:r>
          </a:p>
          <a:p>
            <a:pPr algn="ctr"/>
            <a:endParaRPr lang="en-GB" dirty="0"/>
          </a:p>
        </p:txBody>
      </p:sp>
      <p:sp>
        <p:nvSpPr>
          <p:cNvPr id="14" name="13 Llamada rectangular"/>
          <p:cNvSpPr/>
          <p:nvPr/>
        </p:nvSpPr>
        <p:spPr>
          <a:xfrm>
            <a:off x="251520" y="5385536"/>
            <a:ext cx="1872208" cy="1080120"/>
          </a:xfrm>
          <a:prstGeom prst="wedgeRectCallout">
            <a:avLst>
              <a:gd name="adj1" fmla="val 57004"/>
              <a:gd name="adj2" fmla="val -166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Objeto</a:t>
            </a:r>
            <a:r>
              <a:rPr lang="en-GB" b="1" dirty="0"/>
              <a:t> de </a:t>
            </a:r>
            <a:r>
              <a:rPr lang="en-GB" b="1" dirty="0" err="1" smtClean="0"/>
              <a:t>estudio</a:t>
            </a:r>
            <a:r>
              <a:rPr lang="en-GB" b="1" dirty="0"/>
              <a:t> </a:t>
            </a:r>
            <a:r>
              <a:rPr lang="en-GB" b="1" dirty="0" smtClean="0"/>
              <a:t>o </a:t>
            </a:r>
            <a:r>
              <a:rPr lang="en-GB" b="1" dirty="0" err="1"/>
              <a:t>unidad</a:t>
            </a:r>
            <a:r>
              <a:rPr lang="en-GB" b="1" dirty="0"/>
              <a:t> de </a:t>
            </a:r>
            <a:r>
              <a:rPr lang="en-GB" b="1" dirty="0" err="1"/>
              <a:t>análisis</a:t>
            </a:r>
            <a:endParaRPr lang="en-GB" b="1" dirty="0"/>
          </a:p>
        </p:txBody>
      </p:sp>
      <p:sp>
        <p:nvSpPr>
          <p:cNvPr id="15" name="14 Llamada rectangular"/>
          <p:cNvSpPr/>
          <p:nvPr/>
        </p:nvSpPr>
        <p:spPr>
          <a:xfrm>
            <a:off x="2195736" y="4932621"/>
            <a:ext cx="3744416" cy="584611"/>
          </a:xfrm>
          <a:prstGeom prst="wedgeRectCallout">
            <a:avLst>
              <a:gd name="adj1" fmla="val -14572"/>
              <a:gd name="adj2" fmla="val 6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Medición de la variable dependiente “Y”</a:t>
            </a:r>
            <a:endParaRPr lang="en-GB" b="1" dirty="0"/>
          </a:p>
        </p:txBody>
      </p:sp>
      <p:sp>
        <p:nvSpPr>
          <p:cNvPr id="16" name="15 Llamada rectangular"/>
          <p:cNvSpPr/>
          <p:nvPr/>
        </p:nvSpPr>
        <p:spPr>
          <a:xfrm>
            <a:off x="3923928" y="6060359"/>
            <a:ext cx="2448272" cy="681009"/>
          </a:xfrm>
          <a:prstGeom prst="wedgeRectCallout">
            <a:avLst>
              <a:gd name="adj1" fmla="val -12411"/>
              <a:gd name="adj2" fmla="val -799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Estímulo a la variable independiente</a:t>
            </a:r>
            <a:endParaRPr lang="en-GB" b="1" dirty="0"/>
          </a:p>
        </p:txBody>
      </p:sp>
      <p:sp>
        <p:nvSpPr>
          <p:cNvPr id="17" name="16 Llamada rectangular"/>
          <p:cNvSpPr/>
          <p:nvPr/>
        </p:nvSpPr>
        <p:spPr>
          <a:xfrm>
            <a:off x="6868776" y="5385383"/>
            <a:ext cx="2023704" cy="1080120"/>
          </a:xfrm>
          <a:prstGeom prst="wedgeRectCallout">
            <a:avLst>
              <a:gd name="adj1" fmla="val -58796"/>
              <a:gd name="adj2" fmla="val -207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Medición de la variable dependiente “Y”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561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143397"/>
            <a:ext cx="85072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B) </a:t>
            </a:r>
            <a:r>
              <a:rPr lang="en-GB" b="1" dirty="0" err="1"/>
              <a:t>Experimentos</a:t>
            </a:r>
            <a:r>
              <a:rPr lang="en-GB" b="1" dirty="0"/>
              <a:t> </a:t>
            </a:r>
            <a:r>
              <a:rPr lang="en-GB" b="1" dirty="0" smtClean="0"/>
              <a:t>puros:</a:t>
            </a:r>
          </a:p>
          <a:p>
            <a:pPr algn="just"/>
            <a:r>
              <a:rPr lang="es-ES" dirty="0"/>
              <a:t>Es el experimento en donde se manipulan las variables a través de la existencia de </a:t>
            </a:r>
            <a:r>
              <a:rPr lang="es-ES" dirty="0" smtClean="0"/>
              <a:t>dos grupos </a:t>
            </a:r>
            <a:r>
              <a:rPr lang="es-ES" dirty="0"/>
              <a:t>de estudio: (un Grupo Experimental: </a:t>
            </a:r>
            <a:r>
              <a:rPr lang="es-ES" b="1" dirty="0"/>
              <a:t>Oe</a:t>
            </a:r>
            <a:r>
              <a:rPr lang="es-ES" dirty="0"/>
              <a:t> y un Grupo de Control: </a:t>
            </a:r>
            <a:r>
              <a:rPr lang="es-ES" b="1" dirty="0" err="1"/>
              <a:t>Oc</a:t>
            </a:r>
            <a:r>
              <a:rPr lang="es-ES" dirty="0"/>
              <a:t>). Estos </a:t>
            </a:r>
            <a:r>
              <a:rPr lang="es-ES" dirty="0" smtClean="0"/>
              <a:t>dos grupos </a:t>
            </a:r>
            <a:r>
              <a:rPr lang="es-ES" dirty="0"/>
              <a:t>tienen que tener características equivalentes.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Al </a:t>
            </a:r>
            <a:r>
              <a:rPr lang="es-ES" dirty="0"/>
              <a:t>Grupo Experimental se </a:t>
            </a:r>
            <a:r>
              <a:rPr lang="es-ES" dirty="0" smtClean="0"/>
              <a:t>le aplicarán </a:t>
            </a:r>
            <a:r>
              <a:rPr lang="es-ES" dirty="0"/>
              <a:t>los estímulos y al Grupo de Control en ningún momento se le aplicará </a:t>
            </a:r>
            <a:r>
              <a:rPr lang="es-ES" dirty="0" smtClean="0"/>
              <a:t>el estímulo</a:t>
            </a:r>
            <a:r>
              <a:rPr lang="es-ES" dirty="0"/>
              <a:t>, de esta manera este grupo servirá como patrón de comparación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objetivo de este experimento es asegurar que la relación entre las </a:t>
            </a:r>
            <a:r>
              <a:rPr lang="es-ES" dirty="0" smtClean="0"/>
              <a:t>variables independiente </a:t>
            </a:r>
            <a:r>
              <a:rPr lang="es-ES" dirty="0"/>
              <a:t>y dependiente (</a:t>
            </a:r>
            <a:r>
              <a:rPr lang="es-ES" b="1" dirty="0"/>
              <a:t>X</a:t>
            </a:r>
            <a:r>
              <a:rPr lang="es-ES" dirty="0"/>
              <a:t>, </a:t>
            </a:r>
            <a:r>
              <a:rPr lang="es-ES" b="1" dirty="0"/>
              <a:t>Y</a:t>
            </a:r>
            <a:r>
              <a:rPr lang="es-ES" dirty="0"/>
              <a:t>) es establezca en la forma más pura posible, </a:t>
            </a:r>
            <a:r>
              <a:rPr lang="es-ES" dirty="0" smtClean="0"/>
              <a:t>sin </a:t>
            </a:r>
            <a:r>
              <a:rPr lang="en-GB" dirty="0" err="1" smtClean="0"/>
              <a:t>interferencias</a:t>
            </a:r>
            <a:r>
              <a:rPr lang="en-GB" dirty="0" smtClean="0"/>
              <a:t> </a:t>
            </a:r>
            <a:r>
              <a:rPr lang="en-GB" dirty="0"/>
              <a:t>de variables </a:t>
            </a:r>
            <a:r>
              <a:rPr lang="en-GB" dirty="0" smtClean="0"/>
              <a:t>no </a:t>
            </a:r>
            <a:r>
              <a:rPr lang="en-GB" dirty="0" err="1"/>
              <a:t>controladas</a:t>
            </a:r>
            <a:r>
              <a:rPr lang="en-GB" dirty="0"/>
              <a:t>.</a:t>
            </a:r>
            <a:endParaRPr lang="en-GB" b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Diseño </a:t>
            </a:r>
            <a:r>
              <a:rPr lang="es-ES" sz="3100" b="1" dirty="0"/>
              <a:t>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26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143397"/>
            <a:ext cx="85072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B) </a:t>
            </a:r>
            <a:r>
              <a:rPr lang="en-GB" b="1" dirty="0" err="1"/>
              <a:t>Experimentos</a:t>
            </a:r>
            <a:r>
              <a:rPr lang="en-GB" b="1" dirty="0"/>
              <a:t> </a:t>
            </a:r>
            <a:r>
              <a:rPr lang="en-GB" b="1" dirty="0" smtClean="0"/>
              <a:t>puros:</a:t>
            </a:r>
          </a:p>
          <a:p>
            <a:pPr algn="just"/>
            <a:r>
              <a:rPr lang="es-ES" dirty="0"/>
              <a:t>Es el experimento en donde se manipulan las variables a través de la existencia de </a:t>
            </a:r>
            <a:r>
              <a:rPr lang="es-ES" dirty="0" smtClean="0"/>
              <a:t>dos grupos </a:t>
            </a:r>
            <a:r>
              <a:rPr lang="es-ES" dirty="0"/>
              <a:t>de estudio: (un Grupo Experimental: </a:t>
            </a:r>
            <a:r>
              <a:rPr lang="es-ES" b="1" dirty="0"/>
              <a:t>Oe</a:t>
            </a:r>
            <a:r>
              <a:rPr lang="es-ES" dirty="0"/>
              <a:t> y un Grupo de Control: </a:t>
            </a:r>
            <a:r>
              <a:rPr lang="es-ES" b="1" dirty="0" err="1"/>
              <a:t>Oc</a:t>
            </a:r>
            <a:r>
              <a:rPr lang="es-ES" dirty="0"/>
              <a:t>). Estos </a:t>
            </a:r>
            <a:r>
              <a:rPr lang="es-ES" dirty="0" smtClean="0"/>
              <a:t>dos grupos </a:t>
            </a:r>
            <a:r>
              <a:rPr lang="es-ES" dirty="0"/>
              <a:t>tienen que tener características equivalentes.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Al </a:t>
            </a:r>
            <a:r>
              <a:rPr lang="es-ES" dirty="0"/>
              <a:t>Grupo Experimental se </a:t>
            </a:r>
            <a:r>
              <a:rPr lang="es-ES" dirty="0" smtClean="0"/>
              <a:t>le aplicarán </a:t>
            </a:r>
            <a:r>
              <a:rPr lang="es-ES" dirty="0"/>
              <a:t>los estímulos y al Grupo de Control en ningún momento se le aplicará </a:t>
            </a:r>
            <a:r>
              <a:rPr lang="es-ES" dirty="0" smtClean="0"/>
              <a:t>el estímulo</a:t>
            </a:r>
            <a:r>
              <a:rPr lang="es-ES" dirty="0"/>
              <a:t>, de esta manera este grupo servirá como patrón de comparación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objetivo de este experimento es asegurar que la relación entre las </a:t>
            </a:r>
            <a:r>
              <a:rPr lang="es-ES" dirty="0" smtClean="0"/>
              <a:t>variables independiente </a:t>
            </a:r>
            <a:r>
              <a:rPr lang="es-ES" dirty="0"/>
              <a:t>y dependiente (</a:t>
            </a:r>
            <a:r>
              <a:rPr lang="es-ES" b="1" dirty="0"/>
              <a:t>X</a:t>
            </a:r>
            <a:r>
              <a:rPr lang="es-ES" dirty="0"/>
              <a:t>, </a:t>
            </a:r>
            <a:r>
              <a:rPr lang="es-ES" b="1" dirty="0"/>
              <a:t>Y</a:t>
            </a:r>
            <a:r>
              <a:rPr lang="es-ES" dirty="0"/>
              <a:t>) es establezca en la forma más pura posible, </a:t>
            </a:r>
            <a:r>
              <a:rPr lang="es-ES" dirty="0" smtClean="0"/>
              <a:t>sin </a:t>
            </a:r>
            <a:r>
              <a:rPr lang="en-GB" dirty="0" err="1" smtClean="0"/>
              <a:t>interferencias</a:t>
            </a:r>
            <a:r>
              <a:rPr lang="en-GB" dirty="0" smtClean="0"/>
              <a:t> </a:t>
            </a:r>
            <a:r>
              <a:rPr lang="en-GB" dirty="0"/>
              <a:t>de variables </a:t>
            </a:r>
            <a:r>
              <a:rPr lang="en-GB" dirty="0" smtClean="0"/>
              <a:t>no </a:t>
            </a:r>
            <a:r>
              <a:rPr lang="en-GB" dirty="0" err="1"/>
              <a:t>controladas</a:t>
            </a:r>
            <a:r>
              <a:rPr lang="en-GB" dirty="0"/>
              <a:t>.</a:t>
            </a:r>
            <a:endParaRPr lang="en-GB" b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Diseño </a:t>
            </a:r>
            <a:r>
              <a:rPr lang="es-ES" sz="3100" b="1" dirty="0"/>
              <a:t>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pic>
        <p:nvPicPr>
          <p:cNvPr id="2050" name="Picture 2" descr="Resultado de imagen para Experimentos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0" y="1687007"/>
            <a:ext cx="8695569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143397"/>
            <a:ext cx="85072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B) </a:t>
            </a:r>
            <a:r>
              <a:rPr lang="en-GB" b="1" dirty="0" err="1"/>
              <a:t>Experimentos</a:t>
            </a:r>
            <a:r>
              <a:rPr lang="en-GB" b="1" dirty="0"/>
              <a:t> </a:t>
            </a:r>
            <a:r>
              <a:rPr lang="en-GB" b="1" dirty="0" smtClean="0"/>
              <a:t>puros:</a:t>
            </a:r>
          </a:p>
          <a:p>
            <a:pPr algn="just"/>
            <a:r>
              <a:rPr lang="es-ES" dirty="0"/>
              <a:t>Es el experimento en donde se manipulan las variables a través de la existencia de </a:t>
            </a:r>
            <a:r>
              <a:rPr lang="es-ES" dirty="0" smtClean="0"/>
              <a:t>dos grupos </a:t>
            </a:r>
            <a:r>
              <a:rPr lang="es-ES" dirty="0"/>
              <a:t>de estudio: (un Grupo Experimental: </a:t>
            </a:r>
            <a:r>
              <a:rPr lang="es-ES" b="1" dirty="0"/>
              <a:t>Oe</a:t>
            </a:r>
            <a:r>
              <a:rPr lang="es-ES" dirty="0"/>
              <a:t> y un Grupo de Control: </a:t>
            </a:r>
            <a:r>
              <a:rPr lang="es-ES" b="1" dirty="0" err="1"/>
              <a:t>Oc</a:t>
            </a:r>
            <a:r>
              <a:rPr lang="es-ES" dirty="0"/>
              <a:t>). Estos </a:t>
            </a:r>
            <a:r>
              <a:rPr lang="es-ES" dirty="0" smtClean="0"/>
              <a:t>dos grupos </a:t>
            </a:r>
            <a:r>
              <a:rPr lang="es-ES" dirty="0"/>
              <a:t>tienen que tener características equivalentes.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Al </a:t>
            </a:r>
            <a:r>
              <a:rPr lang="es-ES" dirty="0"/>
              <a:t>Grupo Experimental se </a:t>
            </a:r>
            <a:r>
              <a:rPr lang="es-ES" dirty="0" smtClean="0"/>
              <a:t>le aplicarán </a:t>
            </a:r>
            <a:r>
              <a:rPr lang="es-ES" dirty="0"/>
              <a:t>los estímulos y al Grupo de Control en ningún momento se le aplicará </a:t>
            </a:r>
            <a:r>
              <a:rPr lang="es-ES" dirty="0" smtClean="0"/>
              <a:t>el estímulo</a:t>
            </a:r>
            <a:r>
              <a:rPr lang="es-ES" dirty="0"/>
              <a:t>, de esta manera este grupo servirá como patrón de comparación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objetivo de este experimento es asegurar que la relación entre las </a:t>
            </a:r>
            <a:r>
              <a:rPr lang="es-ES" dirty="0" smtClean="0"/>
              <a:t>variables independiente </a:t>
            </a:r>
            <a:r>
              <a:rPr lang="es-ES" dirty="0"/>
              <a:t>y dependiente (</a:t>
            </a:r>
            <a:r>
              <a:rPr lang="es-ES" b="1" dirty="0"/>
              <a:t>X</a:t>
            </a:r>
            <a:r>
              <a:rPr lang="es-ES" dirty="0"/>
              <a:t>, </a:t>
            </a:r>
            <a:r>
              <a:rPr lang="es-ES" b="1" dirty="0"/>
              <a:t>Y</a:t>
            </a:r>
            <a:r>
              <a:rPr lang="es-ES" dirty="0"/>
              <a:t>) es establezca en la forma más pura posible, </a:t>
            </a:r>
            <a:r>
              <a:rPr lang="es-ES" dirty="0" smtClean="0"/>
              <a:t>sin </a:t>
            </a:r>
            <a:r>
              <a:rPr lang="en-GB" dirty="0" err="1" smtClean="0"/>
              <a:t>interferencias</a:t>
            </a:r>
            <a:r>
              <a:rPr lang="en-GB" dirty="0" smtClean="0"/>
              <a:t> </a:t>
            </a:r>
            <a:r>
              <a:rPr lang="en-GB" dirty="0"/>
              <a:t>de variables </a:t>
            </a:r>
            <a:r>
              <a:rPr lang="en-GB" dirty="0" smtClean="0"/>
              <a:t>no </a:t>
            </a:r>
            <a:r>
              <a:rPr lang="en-GB" dirty="0" err="1"/>
              <a:t>controladas</a:t>
            </a:r>
            <a:r>
              <a:rPr lang="en-GB" dirty="0"/>
              <a:t>.</a:t>
            </a:r>
            <a:endParaRPr lang="en-GB" b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Diseño </a:t>
            </a:r>
            <a:r>
              <a:rPr lang="es-ES" sz="3100" b="1" dirty="0"/>
              <a:t>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4.2.1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pic>
        <p:nvPicPr>
          <p:cNvPr id="2050" name="Picture 2" descr="Resultado de imagen para Experimentos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0" y="1687007"/>
            <a:ext cx="8695569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Experimentos 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1" y="1647964"/>
            <a:ext cx="8887175" cy="50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2817"/>
            <a:ext cx="850728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B) </a:t>
            </a:r>
            <a:r>
              <a:rPr lang="en-GB" sz="2800" b="1" dirty="0" err="1"/>
              <a:t>Experimentos</a:t>
            </a:r>
            <a:r>
              <a:rPr lang="en-GB" sz="2800" b="1" dirty="0"/>
              <a:t> </a:t>
            </a:r>
            <a:r>
              <a:rPr lang="en-GB" sz="2800" b="1" dirty="0" smtClean="0"/>
              <a:t>puros:</a:t>
            </a:r>
          </a:p>
          <a:p>
            <a:pPr marL="0" indent="0" algn="ctr">
              <a:buNone/>
            </a:pPr>
            <a:r>
              <a:rPr lang="es-ES" sz="2800" u="sng" dirty="0" smtClean="0"/>
              <a:t>Modalidades</a:t>
            </a:r>
          </a:p>
          <a:p>
            <a:pPr marL="0" indent="0" algn="just">
              <a:buNone/>
            </a:pPr>
            <a:r>
              <a:rPr lang="es-ES" sz="2800" b="1" dirty="0" smtClean="0"/>
              <a:t>B.1</a:t>
            </a:r>
            <a:r>
              <a:rPr lang="es-ES" sz="2800" b="1" dirty="0"/>
              <a:t>) Estudio únicamente con </a:t>
            </a:r>
            <a:r>
              <a:rPr lang="es-ES" sz="2800" b="1" dirty="0" smtClean="0"/>
              <a:t>post-prueba:</a:t>
            </a:r>
          </a:p>
          <a:p>
            <a:pPr marL="0" indent="0" algn="ctr">
              <a:buNone/>
            </a:pPr>
            <a:r>
              <a:rPr lang="es-ES" sz="2800" i="1" dirty="0"/>
              <a:t>“Estudio del rendimiento de un motor en kilómetros por galón de gasolina, </a:t>
            </a:r>
            <a:r>
              <a:rPr lang="es-ES" sz="2800" i="1" dirty="0" smtClean="0"/>
              <a:t>afectado por </a:t>
            </a:r>
            <a:r>
              <a:rPr lang="es-ES" sz="2800" i="1" dirty="0"/>
              <a:t>la incorporación de un aditivo especial</a:t>
            </a:r>
            <a:r>
              <a:rPr lang="es-ES" sz="2800" i="1" dirty="0" smtClean="0"/>
              <a:t>”.</a:t>
            </a:r>
          </a:p>
          <a:p>
            <a:r>
              <a:rPr lang="es-ES" sz="2800" dirty="0"/>
              <a:t>Oe </a:t>
            </a:r>
            <a:r>
              <a:rPr lang="es-ES" sz="2800" dirty="0" smtClean="0"/>
              <a:t>---- X1 -----</a:t>
            </a:r>
            <a:r>
              <a:rPr lang="es-ES" sz="2800" dirty="0"/>
              <a:t> </a:t>
            </a:r>
            <a:r>
              <a:rPr lang="es-ES" sz="2800" dirty="0" smtClean="0"/>
              <a:t>M1             : Para </a:t>
            </a:r>
            <a:r>
              <a:rPr lang="es-ES" sz="2800" dirty="0"/>
              <a:t>el Grupo Experimental</a:t>
            </a:r>
          </a:p>
          <a:p>
            <a:r>
              <a:rPr lang="es-ES" sz="2800" dirty="0" err="1"/>
              <a:t>Oc</a:t>
            </a:r>
            <a:r>
              <a:rPr lang="es-ES" sz="2800" dirty="0"/>
              <a:t> </a:t>
            </a:r>
            <a:r>
              <a:rPr lang="es-ES" sz="2800" dirty="0" smtClean="0"/>
              <a:t>----</a:t>
            </a:r>
            <a:r>
              <a:rPr lang="es-ES" sz="2800" dirty="0"/>
              <a:t> </a:t>
            </a:r>
            <a:r>
              <a:rPr lang="es-ES" sz="2800" b="1" dirty="0" smtClean="0">
                <a:solidFill>
                  <a:srgbClr val="FF0000"/>
                </a:solidFill>
              </a:rPr>
              <a:t>-</a:t>
            </a:r>
            <a:r>
              <a:rPr lang="es-ES" sz="2800" dirty="0"/>
              <a:t>X1 </a:t>
            </a:r>
            <a:r>
              <a:rPr lang="es-ES" sz="2800" dirty="0" smtClean="0"/>
              <a:t>---- M2             : </a:t>
            </a:r>
            <a:r>
              <a:rPr lang="es-ES" sz="2800" dirty="0"/>
              <a:t>Para el Grupo de Control</a:t>
            </a:r>
            <a:endParaRPr lang="en-GB" sz="2800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sp>
        <p:nvSpPr>
          <p:cNvPr id="8" name="7 Llamada rectangular"/>
          <p:cNvSpPr/>
          <p:nvPr/>
        </p:nvSpPr>
        <p:spPr>
          <a:xfrm>
            <a:off x="788521" y="5877272"/>
            <a:ext cx="2703359" cy="681009"/>
          </a:xfrm>
          <a:prstGeom prst="wedgeRectCallout">
            <a:avLst>
              <a:gd name="adj1" fmla="val -12411"/>
              <a:gd name="adj2" fmla="val -799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Ausencia del estímulo </a:t>
            </a:r>
            <a:r>
              <a:rPr lang="es-ES" b="1" dirty="0"/>
              <a:t>a la variable independiente</a:t>
            </a:r>
            <a:endParaRPr lang="en-GB" b="1" dirty="0"/>
          </a:p>
        </p:txBody>
      </p:sp>
      <p:pic>
        <p:nvPicPr>
          <p:cNvPr id="3074" name="Picture 2" descr="Resultado de imagen para carretera dibuj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5" b="11853"/>
          <a:stretch/>
        </p:blipFill>
        <p:spPr bwMode="auto">
          <a:xfrm>
            <a:off x="6660232" y="113344"/>
            <a:ext cx="2405063" cy="16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2817"/>
            <a:ext cx="871296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B) </a:t>
            </a:r>
            <a:r>
              <a:rPr lang="en-GB" sz="2800" b="1" dirty="0" err="1"/>
              <a:t>Experimentos</a:t>
            </a:r>
            <a:r>
              <a:rPr lang="en-GB" sz="2800" b="1" dirty="0"/>
              <a:t> </a:t>
            </a:r>
            <a:r>
              <a:rPr lang="en-GB" sz="2800" b="1" dirty="0" smtClean="0"/>
              <a:t>puros:</a:t>
            </a:r>
          </a:p>
          <a:p>
            <a:pPr marL="0" indent="0" algn="ctr">
              <a:buNone/>
            </a:pPr>
            <a:r>
              <a:rPr lang="es-ES" sz="2800" u="sng" dirty="0" smtClean="0"/>
              <a:t>Modalidades</a:t>
            </a:r>
          </a:p>
          <a:p>
            <a:pPr marL="0" indent="0" algn="just">
              <a:buNone/>
            </a:pPr>
            <a:r>
              <a:rPr lang="es-ES" sz="2800" b="1" dirty="0"/>
              <a:t>B.2) Estudio con </a:t>
            </a:r>
            <a:r>
              <a:rPr lang="es-ES" sz="2800" b="1" dirty="0" smtClean="0"/>
              <a:t>pre-prueba</a:t>
            </a:r>
            <a:r>
              <a:rPr lang="es-ES" sz="2800" b="1" dirty="0"/>
              <a:t>, </a:t>
            </a:r>
            <a:r>
              <a:rPr lang="es-ES" sz="2800" b="1" dirty="0" smtClean="0"/>
              <a:t>post-prueba:</a:t>
            </a:r>
          </a:p>
          <a:p>
            <a:pPr marL="0" indent="0" algn="ctr">
              <a:buNone/>
            </a:pPr>
            <a:r>
              <a:rPr lang="es-ES" sz="2800" i="1" dirty="0" smtClean="0"/>
              <a:t>“Estudio </a:t>
            </a:r>
            <a:r>
              <a:rPr lang="es-ES" sz="2800" i="1" dirty="0"/>
              <a:t>del crecimiento de cultivo de tomates afectado por la aplicación de </a:t>
            </a:r>
            <a:r>
              <a:rPr lang="es-ES" sz="2800" i="1" dirty="0" smtClean="0"/>
              <a:t>un nuevo abono”</a:t>
            </a:r>
          </a:p>
          <a:p>
            <a:pPr marL="0" indent="0" algn="ctr">
              <a:buNone/>
            </a:pPr>
            <a:endParaRPr lang="es-ES" sz="2800" i="1" dirty="0" smtClean="0"/>
          </a:p>
          <a:p>
            <a:r>
              <a:rPr lang="en-GB" sz="2800" dirty="0" err="1"/>
              <a:t>Oe</a:t>
            </a:r>
            <a:r>
              <a:rPr lang="en-GB" sz="2800" dirty="0"/>
              <a:t> </a:t>
            </a:r>
            <a:r>
              <a:rPr lang="en-GB" sz="2800" dirty="0" smtClean="0"/>
              <a:t>---- </a:t>
            </a:r>
            <a:r>
              <a:rPr lang="en-GB" sz="2800" dirty="0"/>
              <a:t>M1 </a:t>
            </a:r>
            <a:r>
              <a:rPr lang="en-GB" sz="2800" dirty="0" smtClean="0"/>
              <a:t>---- </a:t>
            </a:r>
            <a:r>
              <a:rPr lang="en-GB" sz="2800" dirty="0"/>
              <a:t>X1 </a:t>
            </a:r>
            <a:r>
              <a:rPr lang="en-GB" sz="2800" dirty="0" smtClean="0"/>
              <a:t>-----</a:t>
            </a:r>
            <a:r>
              <a:rPr lang="en-GB" sz="2800" dirty="0"/>
              <a:t> </a:t>
            </a:r>
            <a:r>
              <a:rPr lang="en-GB" sz="2800" dirty="0" smtClean="0"/>
              <a:t>M2   </a:t>
            </a:r>
            <a:r>
              <a:rPr lang="es-ES" sz="2800" dirty="0" smtClean="0"/>
              <a:t>: </a:t>
            </a:r>
            <a:r>
              <a:rPr lang="es-ES" sz="2800" dirty="0"/>
              <a:t>Para el Grupo Experimental</a:t>
            </a:r>
            <a:endParaRPr lang="en-GB" sz="2800" dirty="0"/>
          </a:p>
          <a:p>
            <a:r>
              <a:rPr lang="en-GB" sz="2800" dirty="0" err="1"/>
              <a:t>Oc</a:t>
            </a:r>
            <a:r>
              <a:rPr lang="en-GB" sz="2800" dirty="0"/>
              <a:t> </a:t>
            </a:r>
            <a:r>
              <a:rPr lang="en-GB" sz="2800" dirty="0" smtClean="0"/>
              <a:t>---- </a:t>
            </a:r>
            <a:r>
              <a:rPr lang="en-GB" sz="2800" dirty="0"/>
              <a:t>M1 </a:t>
            </a:r>
            <a:r>
              <a:rPr lang="en-GB" sz="2800" dirty="0" smtClean="0"/>
              <a:t>--- </a:t>
            </a:r>
            <a:r>
              <a:rPr lang="en-GB" sz="2800" b="1" dirty="0">
                <a:solidFill>
                  <a:srgbClr val="FF0000"/>
                </a:solidFill>
              </a:rPr>
              <a:t>-</a:t>
            </a:r>
            <a:r>
              <a:rPr lang="en-GB" sz="2800" dirty="0"/>
              <a:t>X1 </a:t>
            </a:r>
            <a:r>
              <a:rPr lang="en-GB" sz="2800" dirty="0" smtClean="0"/>
              <a:t>----- M2   </a:t>
            </a:r>
            <a:r>
              <a:rPr lang="es-ES" sz="2800" dirty="0" smtClean="0"/>
              <a:t>: </a:t>
            </a:r>
            <a:r>
              <a:rPr lang="es-ES" sz="2800" dirty="0"/>
              <a:t>Para el Grupo de Control</a:t>
            </a:r>
            <a:endParaRPr lang="es-ES" sz="2800" b="1" dirty="0" smtClean="0"/>
          </a:p>
          <a:p>
            <a:pPr marL="0" indent="0" algn="just">
              <a:buNone/>
            </a:pPr>
            <a:endParaRPr lang="es-ES" sz="2800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sp>
        <p:nvSpPr>
          <p:cNvPr id="7" name="6 Llamada rectangular"/>
          <p:cNvSpPr/>
          <p:nvPr/>
        </p:nvSpPr>
        <p:spPr>
          <a:xfrm>
            <a:off x="1763688" y="5914183"/>
            <a:ext cx="2703359" cy="681009"/>
          </a:xfrm>
          <a:prstGeom prst="wedgeRectCallout">
            <a:avLst>
              <a:gd name="adj1" fmla="val -12411"/>
              <a:gd name="adj2" fmla="val -799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Ausencia del estímulo </a:t>
            </a:r>
            <a:r>
              <a:rPr lang="es-ES" b="1" dirty="0"/>
              <a:t>a la variable independiente</a:t>
            </a:r>
            <a:endParaRPr lang="en-GB" b="1" dirty="0"/>
          </a:p>
        </p:txBody>
      </p:sp>
      <p:pic>
        <p:nvPicPr>
          <p:cNvPr id="4100" name="Picture 4" descr="Resultado de imagen para cultivo de tom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286"/>
            <a:ext cx="2162057" cy="26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7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2817"/>
            <a:ext cx="871296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B) </a:t>
            </a:r>
            <a:r>
              <a:rPr lang="en-GB" sz="2800" b="1" dirty="0" err="1"/>
              <a:t>Experimentos</a:t>
            </a:r>
            <a:r>
              <a:rPr lang="en-GB" sz="2800" b="1" dirty="0"/>
              <a:t> </a:t>
            </a:r>
            <a:r>
              <a:rPr lang="en-GB" sz="2800" b="1" dirty="0" smtClean="0"/>
              <a:t>puros:</a:t>
            </a:r>
          </a:p>
          <a:p>
            <a:pPr marL="0" indent="0" algn="ctr">
              <a:buNone/>
            </a:pPr>
            <a:r>
              <a:rPr lang="es-ES" sz="2800" u="sng" dirty="0" smtClean="0"/>
              <a:t>Modalidades</a:t>
            </a:r>
          </a:p>
          <a:p>
            <a:pPr marL="0" indent="0" algn="just">
              <a:buNone/>
            </a:pPr>
            <a:r>
              <a:rPr lang="es-ES" sz="2800" b="1" dirty="0"/>
              <a:t>B.3) Estudio series cronológicas sin repetición del </a:t>
            </a:r>
            <a:r>
              <a:rPr lang="es-ES" sz="2800" b="1" dirty="0" smtClean="0"/>
              <a:t>estímulo</a:t>
            </a:r>
            <a:r>
              <a:rPr lang="es-ES" sz="2800" b="1" dirty="0"/>
              <a:t> </a:t>
            </a:r>
            <a:r>
              <a:rPr lang="es-ES" sz="2800" b="1" dirty="0" smtClean="0"/>
              <a:t>(varias </a:t>
            </a:r>
            <a:r>
              <a:rPr lang="es-ES" sz="2800" b="1" dirty="0"/>
              <a:t>post-pruebas en el tiempo</a:t>
            </a:r>
            <a:r>
              <a:rPr lang="es-ES" sz="2800" b="1" dirty="0" smtClean="0"/>
              <a:t>):</a:t>
            </a:r>
          </a:p>
          <a:p>
            <a:pPr marL="0" indent="0" algn="just">
              <a:buNone/>
            </a:pPr>
            <a:r>
              <a:rPr lang="es-ES" sz="2800" dirty="0" smtClean="0"/>
              <a:t>El </a:t>
            </a:r>
            <a:r>
              <a:rPr lang="es-ES" sz="2800" dirty="0"/>
              <a:t>efecto provocado por la variable independiente no se </a:t>
            </a:r>
            <a:r>
              <a:rPr lang="es-ES" sz="2800" dirty="0" smtClean="0"/>
              <a:t>manifiesta de </a:t>
            </a:r>
            <a:r>
              <a:rPr lang="es-ES" sz="2800" dirty="0"/>
              <a:t>manera inmediata, sino que ocurre de manera paulatina en el </a:t>
            </a:r>
            <a:r>
              <a:rPr lang="es-ES" sz="2800" dirty="0" smtClean="0"/>
              <a:t>tiempo, aumentando </a:t>
            </a:r>
            <a:r>
              <a:rPr lang="es-ES" sz="2800" dirty="0"/>
              <a:t>gradualmente su intensidad, por lo que será necesario </a:t>
            </a:r>
            <a:r>
              <a:rPr lang="es-ES" sz="2800" dirty="0" smtClean="0"/>
              <a:t>realizar varias </a:t>
            </a:r>
            <a:r>
              <a:rPr lang="es-ES" sz="2800" dirty="0"/>
              <a:t>post-pruebas de la variable dependiente en diferentes períodos.</a:t>
            </a:r>
            <a:endParaRPr lang="es-ES" sz="2800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pic>
        <p:nvPicPr>
          <p:cNvPr id="5122" name="Picture 2" descr="Resultado de imagen para reloj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34" y="268622"/>
            <a:ext cx="2229861" cy="22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2817"/>
            <a:ext cx="871296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B) </a:t>
            </a:r>
            <a:r>
              <a:rPr lang="en-GB" sz="2800" b="1" dirty="0" err="1"/>
              <a:t>Experimentos</a:t>
            </a:r>
            <a:r>
              <a:rPr lang="en-GB" sz="2800" b="1" dirty="0"/>
              <a:t> </a:t>
            </a:r>
            <a:r>
              <a:rPr lang="en-GB" sz="2800" b="1" dirty="0" smtClean="0"/>
              <a:t>puros:</a:t>
            </a:r>
          </a:p>
          <a:p>
            <a:pPr marL="0" indent="0" algn="ctr">
              <a:buNone/>
            </a:pPr>
            <a:r>
              <a:rPr lang="es-ES" sz="2800" u="sng" dirty="0" smtClean="0"/>
              <a:t>Ejemplo</a:t>
            </a:r>
          </a:p>
          <a:p>
            <a:pPr marL="0" indent="0" algn="just">
              <a:buNone/>
            </a:pPr>
            <a:r>
              <a:rPr lang="es-ES" sz="2800" b="1" dirty="0"/>
              <a:t>B.3) Estudio series cronológicas sin repetición del </a:t>
            </a:r>
            <a:r>
              <a:rPr lang="es-ES" sz="2800" b="1" dirty="0" smtClean="0"/>
              <a:t>estímulo</a:t>
            </a:r>
            <a:r>
              <a:rPr lang="es-ES" sz="2800" b="1" dirty="0"/>
              <a:t> </a:t>
            </a:r>
            <a:r>
              <a:rPr lang="es-ES" sz="2800" b="1" dirty="0" smtClean="0"/>
              <a:t>(varias </a:t>
            </a:r>
            <a:r>
              <a:rPr lang="es-ES" sz="2800" b="1" dirty="0"/>
              <a:t>post-pruebas en el tiempo</a:t>
            </a:r>
            <a:r>
              <a:rPr lang="es-ES" sz="2800" b="1" dirty="0" smtClean="0"/>
              <a:t>):</a:t>
            </a:r>
          </a:p>
          <a:p>
            <a:pPr marL="0" indent="0" algn="ctr">
              <a:buNone/>
            </a:pPr>
            <a:r>
              <a:rPr lang="es-ES" sz="2800" i="1" dirty="0"/>
              <a:t>“Estudio para medir el aumento de la resistencia del concreto después de </a:t>
            </a:r>
            <a:r>
              <a:rPr lang="es-ES" sz="2800" i="1" dirty="0" smtClean="0"/>
              <a:t>haber sido </a:t>
            </a:r>
            <a:r>
              <a:rPr lang="es-ES" sz="2800" i="1" dirty="0"/>
              <a:t>curado con un aditivo especial</a:t>
            </a:r>
            <a:r>
              <a:rPr lang="es-ES" sz="2800" i="1" dirty="0" smtClean="0"/>
              <a:t>”.</a:t>
            </a:r>
          </a:p>
          <a:p>
            <a:r>
              <a:rPr lang="en-GB" sz="2800" dirty="0" err="1" smtClean="0"/>
              <a:t>Oe</a:t>
            </a:r>
            <a:r>
              <a:rPr lang="en-GB" sz="2800" dirty="0" smtClean="0"/>
              <a:t> ---- M1 ----  X1 ----- </a:t>
            </a:r>
            <a:r>
              <a:rPr lang="en-GB" sz="2800" dirty="0"/>
              <a:t>M2 </a:t>
            </a:r>
            <a:r>
              <a:rPr lang="en-GB" sz="2800" dirty="0" smtClean="0"/>
              <a:t>----- </a:t>
            </a:r>
            <a:r>
              <a:rPr lang="en-GB" sz="2800" dirty="0"/>
              <a:t>M3 </a:t>
            </a:r>
            <a:r>
              <a:rPr lang="en-GB" sz="2800" dirty="0" smtClean="0"/>
              <a:t>----- </a:t>
            </a:r>
            <a:r>
              <a:rPr lang="en-GB" sz="2800" dirty="0"/>
              <a:t>…….. </a:t>
            </a:r>
            <a:r>
              <a:rPr lang="en-GB" sz="2800" dirty="0" err="1"/>
              <a:t>Mn</a:t>
            </a:r>
            <a:endParaRPr lang="en-GB" sz="2800" dirty="0"/>
          </a:p>
          <a:p>
            <a:r>
              <a:rPr lang="en-GB" sz="2800" dirty="0" err="1" smtClean="0"/>
              <a:t>Oc</a:t>
            </a:r>
            <a:r>
              <a:rPr lang="en-GB" sz="2800" dirty="0" smtClean="0"/>
              <a:t> ---- </a:t>
            </a:r>
            <a:r>
              <a:rPr lang="en-GB" sz="2800" dirty="0"/>
              <a:t>M1 </a:t>
            </a:r>
            <a:r>
              <a:rPr lang="en-GB" sz="2800" dirty="0" smtClean="0"/>
              <a:t>---- </a:t>
            </a:r>
            <a:r>
              <a:rPr lang="en-GB" sz="2800" b="1" dirty="0" smtClean="0">
                <a:solidFill>
                  <a:srgbClr val="FF0000"/>
                </a:solidFill>
              </a:rPr>
              <a:t>-</a:t>
            </a:r>
            <a:r>
              <a:rPr lang="en-GB" sz="2800" dirty="0"/>
              <a:t>X1 </a:t>
            </a:r>
            <a:r>
              <a:rPr lang="en-GB" sz="2800" dirty="0" smtClean="0"/>
              <a:t>----- </a:t>
            </a:r>
            <a:r>
              <a:rPr lang="en-GB" sz="2800" dirty="0"/>
              <a:t>M2 </a:t>
            </a:r>
            <a:r>
              <a:rPr lang="en-GB" sz="2800" dirty="0" smtClean="0"/>
              <a:t>----- </a:t>
            </a:r>
            <a:r>
              <a:rPr lang="en-GB" sz="2800" dirty="0"/>
              <a:t>M3 </a:t>
            </a:r>
            <a:r>
              <a:rPr lang="en-GB" sz="2800" dirty="0" smtClean="0"/>
              <a:t>----- </a:t>
            </a:r>
            <a:r>
              <a:rPr lang="en-GB" sz="2800" dirty="0"/>
              <a:t>…….. </a:t>
            </a:r>
            <a:r>
              <a:rPr lang="en-GB" sz="2800" dirty="0" err="1"/>
              <a:t>Mn</a:t>
            </a:r>
            <a:endParaRPr lang="es-ES" sz="2800" b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sp>
        <p:nvSpPr>
          <p:cNvPr id="6" name="5 Llamada rectangular"/>
          <p:cNvSpPr/>
          <p:nvPr/>
        </p:nvSpPr>
        <p:spPr>
          <a:xfrm>
            <a:off x="1763688" y="6147575"/>
            <a:ext cx="4104456" cy="521786"/>
          </a:xfrm>
          <a:prstGeom prst="wedgeRectCallout">
            <a:avLst>
              <a:gd name="adj1" fmla="val -19997"/>
              <a:gd name="adj2" fmla="val -714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Ausencia del estímulo </a:t>
            </a:r>
            <a:r>
              <a:rPr lang="es-ES" b="1" dirty="0"/>
              <a:t>a la variable independiente</a:t>
            </a:r>
            <a:endParaRPr lang="en-GB" b="1" dirty="0"/>
          </a:p>
        </p:txBody>
      </p:sp>
      <p:pic>
        <p:nvPicPr>
          <p:cNvPr id="6146" name="Picture 2" descr="Resultado de imagen para concreto dibuj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16689" r="16072" b="20242"/>
          <a:stretch/>
        </p:blipFill>
        <p:spPr bwMode="auto">
          <a:xfrm>
            <a:off x="6655683" y="346670"/>
            <a:ext cx="2055031" cy="207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3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B) </a:t>
            </a:r>
            <a:r>
              <a:rPr lang="en-GB" sz="2800" b="1" dirty="0" err="1"/>
              <a:t>Experimentos</a:t>
            </a:r>
            <a:r>
              <a:rPr lang="en-GB" sz="2800" b="1" dirty="0"/>
              <a:t> </a:t>
            </a:r>
            <a:r>
              <a:rPr lang="en-GB" sz="2800" b="1" dirty="0" smtClean="0"/>
              <a:t>puros:</a:t>
            </a:r>
          </a:p>
          <a:p>
            <a:pPr marL="0" indent="0" algn="ctr">
              <a:buNone/>
            </a:pPr>
            <a:r>
              <a:rPr lang="es-ES" sz="2800" u="sng" dirty="0" smtClean="0"/>
              <a:t>Modalidades</a:t>
            </a:r>
          </a:p>
          <a:p>
            <a:pPr marL="0" indent="0">
              <a:buNone/>
            </a:pPr>
            <a:r>
              <a:rPr lang="es-ES" sz="2800" b="1" dirty="0"/>
              <a:t>B.4) Estudio de series cronológicas con repetición del </a:t>
            </a:r>
            <a:r>
              <a:rPr lang="es-ES" sz="2800" b="1" dirty="0" smtClean="0"/>
              <a:t>estímulo</a:t>
            </a:r>
            <a:r>
              <a:rPr lang="es-ES" sz="2800" b="1" dirty="0"/>
              <a:t> </a:t>
            </a:r>
            <a:r>
              <a:rPr lang="es-ES" sz="2800" b="1" dirty="0" smtClean="0"/>
              <a:t>(varias </a:t>
            </a:r>
            <a:r>
              <a:rPr lang="es-ES" sz="2800" b="1" dirty="0"/>
              <a:t>post-pruebas en el tiempo</a:t>
            </a:r>
            <a:r>
              <a:rPr lang="es-ES" sz="2800" b="1" dirty="0" smtClean="0"/>
              <a:t>):</a:t>
            </a:r>
            <a:endParaRPr lang="es-ES" sz="2800" b="1" dirty="0"/>
          </a:p>
          <a:p>
            <a:pPr marL="0" indent="0" algn="just">
              <a:buNone/>
            </a:pPr>
            <a:r>
              <a:rPr lang="es-ES" sz="2800" dirty="0" smtClean="0"/>
              <a:t>En </a:t>
            </a:r>
            <a:r>
              <a:rPr lang="es-ES" sz="2800" dirty="0"/>
              <a:t>este caso el estímulo se aplica varias veces en el tiempo para poder </a:t>
            </a:r>
            <a:r>
              <a:rPr lang="es-ES" sz="2800" dirty="0" smtClean="0"/>
              <a:t>apreciar el </a:t>
            </a:r>
            <a:r>
              <a:rPr lang="es-ES" sz="2800" dirty="0"/>
              <a:t>efecto sobre la variable dependiente.</a:t>
            </a:r>
            <a:endParaRPr lang="es-ES" sz="2800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pic>
        <p:nvPicPr>
          <p:cNvPr id="7172" name="Picture 4" descr="Resultado de imagen para linea de tiemp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 t="10323" r="8608" b="9262"/>
          <a:stretch/>
        </p:blipFill>
        <p:spPr bwMode="auto">
          <a:xfrm>
            <a:off x="3131840" y="4634521"/>
            <a:ext cx="56692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 smtClean="0"/>
              <a:t>1</a:t>
            </a:r>
            <a:r>
              <a:rPr lang="en-GB" b="1" dirty="0"/>
              <a:t>. </a:t>
            </a:r>
            <a:r>
              <a:rPr lang="en-GB" b="1" dirty="0" err="1"/>
              <a:t>Tipo</a:t>
            </a:r>
            <a:r>
              <a:rPr lang="en-GB" b="1" dirty="0"/>
              <a:t> de </a:t>
            </a:r>
            <a:r>
              <a:rPr lang="en-GB" b="1" dirty="0" err="1" smtClean="0"/>
              <a:t>investigación</a:t>
            </a:r>
            <a:r>
              <a:rPr lang="en-GB" b="1" dirty="0" smtClean="0"/>
              <a:t>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ES" i="1" dirty="0" smtClean="0">
                <a:solidFill>
                  <a:schemeClr val="tx2"/>
                </a:solidFill>
              </a:rPr>
              <a:t>Se </a:t>
            </a:r>
            <a:r>
              <a:rPr lang="es-ES" i="1" dirty="0">
                <a:solidFill>
                  <a:schemeClr val="tx2"/>
                </a:solidFill>
              </a:rPr>
              <a:t>deberá indicar el tipo de investigación</a:t>
            </a:r>
            <a:endParaRPr lang="es-PA" i="1" dirty="0">
              <a:solidFill>
                <a:schemeClr val="tx2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Metodología</a:t>
            </a:r>
            <a:r>
              <a:rPr lang="es-PA" b="1" dirty="0" smtClean="0"/>
              <a:t/>
            </a:r>
            <a:br>
              <a:rPr lang="es-PA" b="1" dirty="0" smtClean="0"/>
            </a:br>
            <a:endParaRPr lang="es-PA" b="1" dirty="0"/>
          </a:p>
        </p:txBody>
      </p:sp>
      <p:sp>
        <p:nvSpPr>
          <p:cNvPr id="6" name="5 Rectángulo"/>
          <p:cNvSpPr/>
          <p:nvPr/>
        </p:nvSpPr>
        <p:spPr>
          <a:xfrm>
            <a:off x="467544" y="315896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 algn="just">
              <a:buFont typeface="+mj-lt"/>
              <a:buAutoNum type="alphaLcParenR"/>
            </a:pPr>
            <a:r>
              <a:rPr lang="es-ES" sz="3600" dirty="0" smtClean="0">
                <a:latin typeface="+mj-lt"/>
              </a:rPr>
              <a:t>Cuantitativa</a:t>
            </a:r>
          </a:p>
          <a:p>
            <a:pPr marL="742950" indent="-742950" algn="just">
              <a:buFont typeface="+mj-lt"/>
              <a:buAutoNum type="alphaLcParenR"/>
            </a:pPr>
            <a:endParaRPr lang="es-ES" sz="3600" dirty="0">
              <a:latin typeface="+mj-lt"/>
            </a:endParaRPr>
          </a:p>
          <a:p>
            <a:pPr marL="742950" indent="-742950" algn="just">
              <a:buFont typeface="+mj-lt"/>
              <a:buAutoNum type="alphaLcParenR"/>
            </a:pPr>
            <a:r>
              <a:rPr lang="es-ES" sz="3600" dirty="0" smtClean="0">
                <a:latin typeface="+mj-lt"/>
              </a:rPr>
              <a:t>Cualitativa</a:t>
            </a:r>
          </a:p>
          <a:p>
            <a:pPr marL="742950" indent="-742950" algn="just">
              <a:buFont typeface="+mj-lt"/>
              <a:buAutoNum type="alphaLcParenR"/>
            </a:pPr>
            <a:endParaRPr lang="es-ES" sz="3600" dirty="0">
              <a:latin typeface="+mj-lt"/>
            </a:endParaRPr>
          </a:p>
          <a:p>
            <a:pPr marL="742950" indent="-742950" algn="just">
              <a:buFont typeface="+mj-lt"/>
              <a:buAutoNum type="alphaLcParenR"/>
            </a:pPr>
            <a:r>
              <a:rPr lang="es-ES" sz="3600" dirty="0">
                <a:latin typeface="+mj-lt"/>
              </a:rPr>
              <a:t>Mixta</a:t>
            </a:r>
            <a:endParaRPr lang="es-PA" sz="3600" dirty="0">
              <a:latin typeface="+mj-lt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3158966"/>
            <a:ext cx="2520280" cy="702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50839"/>
            <a:ext cx="3014464" cy="301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11560" y="109338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 smtClean="0"/>
              <a:t>El primer paso es identificar que tipo de investigación queremos desarrollar.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377058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B) </a:t>
            </a:r>
            <a:r>
              <a:rPr lang="en-GB" sz="2800" b="1" dirty="0" err="1"/>
              <a:t>Experimentos</a:t>
            </a:r>
            <a:r>
              <a:rPr lang="en-GB" sz="2800" b="1" dirty="0"/>
              <a:t> </a:t>
            </a:r>
            <a:r>
              <a:rPr lang="en-GB" sz="2800" b="1" dirty="0" smtClean="0"/>
              <a:t>puros:</a:t>
            </a:r>
          </a:p>
          <a:p>
            <a:pPr marL="0" indent="0" algn="ctr">
              <a:buNone/>
            </a:pPr>
            <a:r>
              <a:rPr lang="es-ES" sz="2800" u="sng" dirty="0" smtClean="0"/>
              <a:t>Ejemplo</a:t>
            </a:r>
          </a:p>
          <a:p>
            <a:pPr marL="0" indent="0" algn="just">
              <a:buNone/>
            </a:pPr>
            <a:r>
              <a:rPr lang="es-ES" sz="2800" b="1" dirty="0"/>
              <a:t>B.4) Estudio de series cronológicas con repetición del estímulo (varias post-pruebas en el tiempo</a:t>
            </a:r>
            <a:r>
              <a:rPr lang="es-ES" sz="2800" b="1" dirty="0" smtClean="0"/>
              <a:t>):</a:t>
            </a:r>
          </a:p>
          <a:p>
            <a:pPr marL="0" indent="0" algn="ctr">
              <a:buNone/>
            </a:pPr>
            <a:r>
              <a:rPr lang="es-ES" sz="2800" i="1" dirty="0"/>
              <a:t>“Evaluación del desgaste superficial de una carretera experimental afectada por </a:t>
            </a:r>
            <a:r>
              <a:rPr lang="es-ES" sz="2800" i="1" dirty="0" smtClean="0"/>
              <a:t>la repetición </a:t>
            </a:r>
            <a:r>
              <a:rPr lang="es-ES" sz="2800" i="1" dirty="0"/>
              <a:t>e incremento de cargas durante un periodo de tiempo de un año</a:t>
            </a:r>
            <a:r>
              <a:rPr lang="es-ES" sz="2800" i="1" dirty="0" smtClean="0"/>
              <a:t>”.</a:t>
            </a:r>
          </a:p>
          <a:p>
            <a:r>
              <a:rPr lang="en-GB" sz="2800" dirty="0" err="1" smtClean="0"/>
              <a:t>Oe</a:t>
            </a:r>
            <a:r>
              <a:rPr lang="en-GB" sz="2800" dirty="0" smtClean="0"/>
              <a:t> --- </a:t>
            </a:r>
            <a:r>
              <a:rPr lang="en-GB" sz="2800" dirty="0"/>
              <a:t>M1 </a:t>
            </a:r>
            <a:r>
              <a:rPr lang="en-GB" sz="2800" dirty="0" smtClean="0"/>
              <a:t>--- </a:t>
            </a:r>
            <a:r>
              <a:rPr lang="en-GB" sz="2800" dirty="0"/>
              <a:t>X1 </a:t>
            </a:r>
            <a:r>
              <a:rPr lang="en-GB" sz="2800" dirty="0" smtClean="0"/>
              <a:t>--- </a:t>
            </a:r>
            <a:r>
              <a:rPr lang="en-GB" sz="2800" dirty="0"/>
              <a:t>M2 </a:t>
            </a:r>
            <a:r>
              <a:rPr lang="en-GB" sz="2800" dirty="0" smtClean="0"/>
              <a:t>--- </a:t>
            </a:r>
            <a:r>
              <a:rPr lang="en-GB" sz="2800" dirty="0"/>
              <a:t>X2 </a:t>
            </a:r>
            <a:r>
              <a:rPr lang="en-GB" sz="2800" dirty="0" smtClean="0"/>
              <a:t>--- </a:t>
            </a:r>
            <a:r>
              <a:rPr lang="en-GB" sz="2800" dirty="0"/>
              <a:t>M3 … </a:t>
            </a:r>
            <a:r>
              <a:rPr lang="en-GB" sz="2800" dirty="0" smtClean="0"/>
              <a:t>--- </a:t>
            </a:r>
            <a:r>
              <a:rPr lang="en-GB" sz="2800" dirty="0" err="1"/>
              <a:t>Xn</a:t>
            </a:r>
            <a:r>
              <a:rPr lang="en-GB" sz="2800" dirty="0"/>
              <a:t> </a:t>
            </a:r>
            <a:r>
              <a:rPr lang="en-GB" sz="2800" dirty="0" smtClean="0"/>
              <a:t>…--- </a:t>
            </a:r>
            <a:r>
              <a:rPr lang="en-GB" sz="2800" dirty="0"/>
              <a:t>….. </a:t>
            </a:r>
            <a:r>
              <a:rPr lang="en-GB" sz="2800" dirty="0" err="1"/>
              <a:t>Mn</a:t>
            </a:r>
            <a:endParaRPr lang="en-GB" sz="2800" dirty="0"/>
          </a:p>
          <a:p>
            <a:r>
              <a:rPr lang="en-GB" sz="2800" dirty="0" err="1" smtClean="0"/>
              <a:t>Oc</a:t>
            </a:r>
            <a:r>
              <a:rPr lang="en-GB" sz="2800" dirty="0" smtClean="0"/>
              <a:t> --- M1--- </a:t>
            </a:r>
            <a:r>
              <a:rPr lang="en-GB" sz="2800" b="1" dirty="0" smtClean="0">
                <a:solidFill>
                  <a:srgbClr val="FF0000"/>
                </a:solidFill>
              </a:rPr>
              <a:t>-</a:t>
            </a:r>
            <a:r>
              <a:rPr lang="en-GB" sz="2800" dirty="0" smtClean="0"/>
              <a:t>X1 ---M2 --- </a:t>
            </a:r>
            <a:r>
              <a:rPr lang="en-GB" sz="2800" b="1" dirty="0">
                <a:solidFill>
                  <a:srgbClr val="FF0000"/>
                </a:solidFill>
              </a:rPr>
              <a:t>-</a:t>
            </a:r>
            <a:r>
              <a:rPr lang="en-GB" sz="2800" dirty="0"/>
              <a:t>X2 </a:t>
            </a:r>
            <a:r>
              <a:rPr lang="en-GB" sz="2800" dirty="0" smtClean="0"/>
              <a:t>---M3 </a:t>
            </a:r>
            <a:r>
              <a:rPr lang="en-GB" sz="2800" dirty="0"/>
              <a:t>… </a:t>
            </a:r>
            <a:r>
              <a:rPr lang="en-GB" sz="2800" dirty="0" smtClean="0"/>
              <a:t>--- </a:t>
            </a:r>
            <a:r>
              <a:rPr lang="en-GB" sz="2800" b="1" dirty="0">
                <a:solidFill>
                  <a:srgbClr val="FF0000"/>
                </a:solidFill>
              </a:rPr>
              <a:t>-</a:t>
            </a:r>
            <a:r>
              <a:rPr lang="en-GB" sz="2800" dirty="0" err="1"/>
              <a:t>Xn</a:t>
            </a:r>
            <a:r>
              <a:rPr lang="en-GB" sz="2800" dirty="0"/>
              <a:t> … </a:t>
            </a:r>
            <a:r>
              <a:rPr lang="en-GB" sz="2800" dirty="0" smtClean="0"/>
              <a:t>--- </a:t>
            </a:r>
            <a:r>
              <a:rPr lang="en-GB" sz="2800" dirty="0"/>
              <a:t>….. </a:t>
            </a:r>
            <a:r>
              <a:rPr lang="en-GB" sz="2800" dirty="0" err="1"/>
              <a:t>Mn</a:t>
            </a:r>
            <a:endParaRPr lang="es-ES" sz="2800" b="1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sp>
        <p:nvSpPr>
          <p:cNvPr id="8" name="7 Llamada rectangular"/>
          <p:cNvSpPr/>
          <p:nvPr/>
        </p:nvSpPr>
        <p:spPr>
          <a:xfrm>
            <a:off x="3131840" y="6147575"/>
            <a:ext cx="4104456" cy="521786"/>
          </a:xfrm>
          <a:prstGeom prst="wedgeRectCallout">
            <a:avLst>
              <a:gd name="adj1" fmla="val -19997"/>
              <a:gd name="adj2" fmla="val -714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Ausencia del estímulo </a:t>
            </a:r>
            <a:r>
              <a:rPr lang="es-ES" b="1" dirty="0"/>
              <a:t>a la variable independiente</a:t>
            </a:r>
            <a:endParaRPr lang="en-GB" b="1" dirty="0"/>
          </a:p>
        </p:txBody>
      </p:sp>
      <p:pic>
        <p:nvPicPr>
          <p:cNvPr id="9220" name="Picture 4" descr="Resultado de imagen para car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9355"/>
            <a:ext cx="1907703" cy="14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143397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C) </a:t>
            </a:r>
            <a:r>
              <a:rPr lang="en-GB" b="1" dirty="0" err="1" smtClean="0"/>
              <a:t>Cuasi-experimentos</a:t>
            </a:r>
            <a:r>
              <a:rPr lang="en-GB" b="1" dirty="0" smtClean="0"/>
              <a:t>:</a:t>
            </a:r>
            <a:endParaRPr lang="en-GB" b="1" dirty="0"/>
          </a:p>
          <a:p>
            <a:pPr algn="just"/>
            <a:r>
              <a:rPr lang="es-ES" dirty="0" smtClean="0"/>
              <a:t>Se </a:t>
            </a:r>
            <a:r>
              <a:rPr lang="es-ES" dirty="0"/>
              <a:t>le llama así a los experimentos en los cuales los grupos de estudio no han </a:t>
            </a:r>
            <a:r>
              <a:rPr lang="es-ES" dirty="0" smtClean="0"/>
              <a:t>sido escogidos </a:t>
            </a:r>
            <a:r>
              <a:rPr lang="es-ES" dirty="0"/>
              <a:t>al azar porque ya estaban formados de esa manera antes de </a:t>
            </a:r>
            <a:r>
              <a:rPr lang="es-ES" dirty="0" smtClean="0"/>
              <a:t>la </a:t>
            </a:r>
            <a:r>
              <a:rPr lang="en-GB" dirty="0" err="1" smtClean="0"/>
              <a:t>investigación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algn="just"/>
            <a:r>
              <a:rPr lang="es-ES" dirty="0" smtClean="0"/>
              <a:t>Adoptan </a:t>
            </a:r>
            <a:r>
              <a:rPr lang="es-ES" dirty="0"/>
              <a:t>las mismas modalidades que los experimentos puros.</a:t>
            </a:r>
            <a:endParaRPr lang="en-GB" b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pic>
        <p:nvPicPr>
          <p:cNvPr id="8194" name="Picture 2" descr="Resultado de imagen para grup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35" y="764704"/>
            <a:ext cx="2442154" cy="14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0832" y="1340768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GB" b="1" dirty="0" smtClean="0"/>
              <a:t>2.2</a:t>
            </a:r>
            <a:r>
              <a:rPr lang="en-GB" b="1" dirty="0"/>
              <a:t>. </a:t>
            </a:r>
            <a:r>
              <a:rPr lang="en-GB" b="1" dirty="0" err="1"/>
              <a:t>Diseños</a:t>
            </a:r>
            <a:r>
              <a:rPr lang="en-GB" b="1" dirty="0"/>
              <a:t> No </a:t>
            </a:r>
            <a:r>
              <a:rPr lang="en-GB" b="1" dirty="0" err="1" smtClean="0"/>
              <a:t>Experimentales</a:t>
            </a:r>
            <a:r>
              <a:rPr lang="en-GB" b="1" dirty="0" smtClean="0"/>
              <a:t>:</a:t>
            </a:r>
          </a:p>
          <a:p>
            <a:pPr marL="0" indent="0" algn="just">
              <a:buNone/>
            </a:pPr>
            <a:endParaRPr lang="en-GB" b="1" dirty="0" smtClean="0"/>
          </a:p>
          <a:p>
            <a:pPr algn="just"/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basan en la obtención de información sin manipular los valores de la variables, es </a:t>
            </a:r>
            <a:r>
              <a:rPr lang="es-ES" dirty="0" smtClean="0"/>
              <a:t>decir tal </a:t>
            </a:r>
            <a:r>
              <a:rPr lang="es-ES" dirty="0"/>
              <a:t>y como se manifiestan las variables en la realidad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 smtClean="0">
                <a:solidFill>
                  <a:schemeClr val="tx2"/>
                </a:solidFill>
              </a:rPr>
              <a:t>En </a:t>
            </a:r>
            <a:r>
              <a:rPr lang="es-ES" dirty="0">
                <a:solidFill>
                  <a:schemeClr val="tx2"/>
                </a:solidFill>
              </a:rPr>
              <a:t>algunos proyectos de investigación de ingeniería existen una serie de características </a:t>
            </a:r>
            <a:r>
              <a:rPr lang="es-ES" dirty="0" smtClean="0">
                <a:solidFill>
                  <a:schemeClr val="tx2"/>
                </a:solidFill>
              </a:rPr>
              <a:t>que no </a:t>
            </a:r>
            <a:r>
              <a:rPr lang="es-ES" dirty="0">
                <a:solidFill>
                  <a:schemeClr val="tx2"/>
                </a:solidFill>
              </a:rPr>
              <a:t>se pueden manipular como por ejemplo: el sistema constructivo de una vivienda, el </a:t>
            </a:r>
            <a:r>
              <a:rPr lang="es-ES" dirty="0" smtClean="0">
                <a:solidFill>
                  <a:schemeClr val="tx2"/>
                </a:solidFill>
              </a:rPr>
              <a:t>nivel educacional </a:t>
            </a:r>
            <a:r>
              <a:rPr lang="es-ES" dirty="0">
                <a:solidFill>
                  <a:schemeClr val="tx2"/>
                </a:solidFill>
              </a:rPr>
              <a:t>del personal obrero, el estado actual de una carretera, la calidad de </a:t>
            </a:r>
            <a:r>
              <a:rPr lang="es-ES" dirty="0" smtClean="0">
                <a:solidFill>
                  <a:schemeClr val="tx2"/>
                </a:solidFill>
              </a:rPr>
              <a:t>materiales de </a:t>
            </a:r>
            <a:r>
              <a:rPr lang="es-ES" dirty="0">
                <a:solidFill>
                  <a:schemeClr val="tx2"/>
                </a:solidFill>
              </a:rPr>
              <a:t>una </a:t>
            </a:r>
            <a:r>
              <a:rPr lang="es-ES" dirty="0" smtClean="0">
                <a:solidFill>
                  <a:schemeClr val="tx2"/>
                </a:solidFill>
              </a:rPr>
              <a:t>edificación, </a:t>
            </a:r>
            <a:r>
              <a:rPr lang="es-ES" dirty="0">
                <a:solidFill>
                  <a:schemeClr val="tx2"/>
                </a:solidFill>
              </a:rPr>
              <a:t>etc</a:t>
            </a:r>
            <a:r>
              <a:rPr lang="es-ES" dirty="0" smtClean="0">
                <a:solidFill>
                  <a:schemeClr val="tx2"/>
                </a:solidFill>
              </a:rPr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 smtClean="0"/>
              <a:t>Así </a:t>
            </a:r>
            <a:r>
              <a:rPr lang="es-ES" dirty="0"/>
              <a:t>mismo existen investigaciones en las que a pesar que se pudieran manipular </a:t>
            </a:r>
            <a:r>
              <a:rPr lang="es-ES" dirty="0" smtClean="0"/>
              <a:t>las variables</a:t>
            </a:r>
            <a:r>
              <a:rPr lang="es-ES" dirty="0"/>
              <a:t>, existen factores éticos que no lo hacen viable.</a:t>
            </a:r>
            <a:endParaRPr lang="en-GB" dirty="0"/>
          </a:p>
        </p:txBody>
      </p:sp>
      <p:pic>
        <p:nvPicPr>
          <p:cNvPr id="10242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2014538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8965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" sz="2800" u="sng" dirty="0" smtClean="0"/>
              <a:t>Modalidades</a:t>
            </a:r>
          </a:p>
          <a:p>
            <a:pPr marL="514350" indent="-514350" algn="just">
              <a:buAutoNum type="alphaUcParenR"/>
            </a:pPr>
            <a:r>
              <a:rPr lang="en-GB" sz="2800" b="1" dirty="0" err="1" smtClean="0"/>
              <a:t>Investigación</a:t>
            </a:r>
            <a:r>
              <a:rPr lang="en-GB" sz="2800" b="1" dirty="0" smtClean="0"/>
              <a:t> </a:t>
            </a:r>
            <a:r>
              <a:rPr lang="en-GB" sz="2800" b="1" dirty="0" err="1"/>
              <a:t>descriptiva</a:t>
            </a:r>
            <a:r>
              <a:rPr lang="en-GB" sz="2800" b="1" dirty="0" smtClean="0"/>
              <a:t>:</a:t>
            </a:r>
          </a:p>
          <a:p>
            <a:pPr algn="just"/>
            <a:r>
              <a:rPr lang="es-ES" sz="2800" dirty="0"/>
              <a:t>Tal como se mencionó en los tipos de investigación, la investigación descriptiva </a:t>
            </a:r>
            <a:r>
              <a:rPr lang="es-ES" sz="2800" dirty="0" smtClean="0"/>
              <a:t>es aquella </a:t>
            </a:r>
            <a:r>
              <a:rPr lang="es-ES" sz="2800" dirty="0"/>
              <a:t>en que se busca describir determinadas características del objeto de estudio</a:t>
            </a:r>
            <a:r>
              <a:rPr lang="es-ES" sz="2800" dirty="0" smtClean="0"/>
              <a:t>.</a:t>
            </a:r>
          </a:p>
          <a:p>
            <a:pPr marL="0" indent="0" algn="just">
              <a:buNone/>
            </a:pPr>
            <a:endParaRPr lang="es-ES" sz="2800" dirty="0" smtClean="0"/>
          </a:p>
          <a:p>
            <a:pPr marL="0" indent="0" algn="just">
              <a:buNone/>
            </a:pPr>
            <a:r>
              <a:rPr lang="en-GB" sz="2800" b="1" dirty="0"/>
              <a:t>B) </a:t>
            </a:r>
            <a:r>
              <a:rPr lang="en-GB" sz="2800" b="1" dirty="0" err="1"/>
              <a:t>Investigacion</a:t>
            </a:r>
            <a:r>
              <a:rPr lang="en-GB" sz="2800" b="1" dirty="0"/>
              <a:t> ex </a:t>
            </a:r>
            <a:r>
              <a:rPr lang="en-GB" sz="2800" b="1" dirty="0" err="1" smtClean="0"/>
              <a:t>postfacto</a:t>
            </a:r>
            <a:r>
              <a:rPr lang="en-GB" sz="2800" b="1" dirty="0"/>
              <a:t>:</a:t>
            </a:r>
          </a:p>
          <a:p>
            <a:pPr algn="just"/>
            <a:r>
              <a:rPr lang="es-ES" sz="2800" dirty="0"/>
              <a:t>T</a:t>
            </a:r>
            <a:r>
              <a:rPr lang="es-ES" sz="2800" dirty="0" smtClean="0"/>
              <a:t>rata </a:t>
            </a:r>
            <a:r>
              <a:rPr lang="es-ES" sz="2800" dirty="0"/>
              <a:t>de determinar las relaciones entre las variables tal como se manifiestan en </a:t>
            </a:r>
            <a:r>
              <a:rPr lang="es-ES" sz="2800" dirty="0" smtClean="0"/>
              <a:t>la realidad</a:t>
            </a:r>
            <a:r>
              <a:rPr lang="es-ES" sz="2800" dirty="0"/>
              <a:t>, sin la intervención y manipulación por parte del investigador.</a:t>
            </a:r>
          </a:p>
          <a:p>
            <a:pPr algn="just"/>
            <a:r>
              <a:rPr lang="es-ES" sz="2800" dirty="0" smtClean="0"/>
              <a:t>En </a:t>
            </a:r>
            <a:r>
              <a:rPr lang="es-ES" sz="2800" dirty="0"/>
              <a:t>este tipo de investigación se parte de un fenómeno al que se le buscan las </a:t>
            </a:r>
            <a:r>
              <a:rPr lang="es-ES" sz="2800" dirty="0" smtClean="0"/>
              <a:t>posibles causas </a:t>
            </a:r>
            <a:r>
              <a:rPr lang="es-ES" sz="2800" dirty="0"/>
              <a:t>en el pasado (estudio retrospectivo). Así por ejemplo:</a:t>
            </a:r>
          </a:p>
          <a:p>
            <a:pPr marL="0" indent="0" algn="ctr">
              <a:buNone/>
            </a:pPr>
            <a:r>
              <a:rPr lang="es-ES" sz="2800" b="1" i="1" dirty="0" smtClean="0">
                <a:solidFill>
                  <a:schemeClr val="tx2"/>
                </a:solidFill>
              </a:rPr>
              <a:t>“¿</a:t>
            </a:r>
            <a:r>
              <a:rPr lang="es-ES" sz="2800" b="1" i="1" dirty="0">
                <a:solidFill>
                  <a:schemeClr val="tx2"/>
                </a:solidFill>
              </a:rPr>
              <a:t>Cuáles fueron las causas de la disminución del rendimiento académico de </a:t>
            </a:r>
            <a:r>
              <a:rPr lang="es-ES" sz="2800" b="1" i="1" dirty="0" smtClean="0">
                <a:solidFill>
                  <a:schemeClr val="tx2"/>
                </a:solidFill>
              </a:rPr>
              <a:t>los estudiantes </a:t>
            </a:r>
            <a:r>
              <a:rPr lang="es-ES" sz="2800" b="1" i="1" dirty="0">
                <a:solidFill>
                  <a:schemeClr val="tx2"/>
                </a:solidFill>
              </a:rPr>
              <a:t>de la Universidad en el año 2008?”</a:t>
            </a:r>
            <a:endParaRPr lang="es-ES" sz="2800" b="1" i="1" u="sng" dirty="0" smtClean="0">
              <a:solidFill>
                <a:schemeClr val="tx2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smtClean="0"/>
              <a:t> No </a:t>
            </a:r>
            <a:r>
              <a:rPr lang="en-GB" sz="2800" b="1" dirty="0" err="1"/>
              <a:t>E</a:t>
            </a:r>
            <a:r>
              <a:rPr lang="en-GB" sz="2800" b="1" dirty="0" err="1" smtClean="0"/>
              <a:t>xperimentales</a:t>
            </a:r>
            <a:r>
              <a:rPr lang="en-GB" sz="2800" b="1" dirty="0"/>
              <a:t>:</a:t>
            </a:r>
          </a:p>
        </p:txBody>
      </p:sp>
      <p:pic>
        <p:nvPicPr>
          <p:cNvPr id="1126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28" y="188640"/>
            <a:ext cx="2105697" cy="210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492469"/>
            <a:ext cx="8229600" cy="1143001"/>
          </a:xfrm>
        </p:spPr>
        <p:txBody>
          <a:bodyPr>
            <a:normAutofit/>
          </a:bodyPr>
          <a:lstStyle/>
          <a:p>
            <a:r>
              <a:rPr lang="es-PA" dirty="0" smtClean="0"/>
              <a:t>Continuamos con…</a:t>
            </a:r>
            <a:endParaRPr lang="es-PA" dirty="0"/>
          </a:p>
        </p:txBody>
      </p:sp>
      <p:sp>
        <p:nvSpPr>
          <p:cNvPr id="5" name="4 Rectángulo"/>
          <p:cNvSpPr/>
          <p:nvPr/>
        </p:nvSpPr>
        <p:spPr>
          <a:xfrm>
            <a:off x="2339752" y="1628800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 err="1" smtClean="0"/>
              <a:t>Estadística</a:t>
            </a:r>
            <a:r>
              <a:rPr lang="en-GB" sz="3600" b="1" dirty="0" smtClean="0"/>
              <a:t> </a:t>
            </a:r>
            <a:r>
              <a:rPr lang="en-GB" sz="3600" b="1" dirty="0" err="1" smtClean="0"/>
              <a:t>descriptiva</a:t>
            </a:r>
            <a:endParaRPr lang="es-PA" sz="3600" dirty="0"/>
          </a:p>
        </p:txBody>
      </p:sp>
      <p:pic>
        <p:nvPicPr>
          <p:cNvPr id="1026" name="Picture 2" descr="Estadística descriptiva e inferencial en el análisis de datos – cogno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79" y="2375817"/>
            <a:ext cx="4863457" cy="36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6512" y="44624"/>
            <a:ext cx="6347048" cy="1143000"/>
          </a:xfrm>
        </p:spPr>
        <p:txBody>
          <a:bodyPr/>
          <a:lstStyle/>
          <a:p>
            <a:r>
              <a:rPr lang="es-ES" dirty="0" smtClean="0"/>
              <a:t>Metodología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/>
              <a:t>2. </a:t>
            </a:r>
            <a:r>
              <a:rPr lang="es-ES" b="1" dirty="0"/>
              <a:t>Diseño de contrastación de la </a:t>
            </a:r>
            <a:r>
              <a:rPr lang="es-ES" b="1" dirty="0" smtClean="0"/>
              <a:t>hipótesis</a:t>
            </a:r>
          </a:p>
          <a:p>
            <a:pPr marL="0" indent="0" algn="ctr">
              <a:buNone/>
            </a:pPr>
            <a:r>
              <a:rPr lang="es-ES" dirty="0"/>
              <a:t>¿Cómo se procederá para demostrar la verdad de la hipótesis</a:t>
            </a:r>
            <a:r>
              <a:rPr lang="es-ES" dirty="0" smtClean="0"/>
              <a:t>?</a:t>
            </a:r>
          </a:p>
          <a:p>
            <a:pPr marL="0" indent="0" algn="ctr">
              <a:buNone/>
            </a:pPr>
            <a:endParaRPr lang="es-ES" dirty="0" smtClean="0"/>
          </a:p>
          <a:p>
            <a:pPr algn="just"/>
            <a:r>
              <a:rPr lang="en-GB" dirty="0" err="1" smtClean="0"/>
              <a:t>Es</a:t>
            </a:r>
            <a:r>
              <a:rPr lang="en-GB" dirty="0"/>
              <a:t> </a:t>
            </a:r>
            <a:r>
              <a:rPr lang="en-GB" dirty="0" smtClean="0"/>
              <a:t>la </a:t>
            </a:r>
            <a:r>
              <a:rPr lang="es-ES" dirty="0" smtClean="0"/>
              <a:t>estrategia </a:t>
            </a:r>
            <a:r>
              <a:rPr lang="es-ES" dirty="0"/>
              <a:t>concebida para poner a prueba la hipótesis o para intentar verificarla y así obtener </a:t>
            </a:r>
            <a:r>
              <a:rPr lang="es-ES" dirty="0" smtClean="0"/>
              <a:t>la </a:t>
            </a:r>
            <a:r>
              <a:rPr lang="en-GB" dirty="0" err="1" smtClean="0"/>
              <a:t>información</a:t>
            </a:r>
            <a:r>
              <a:rPr lang="en-GB" dirty="0" smtClean="0"/>
              <a:t> </a:t>
            </a:r>
            <a:r>
              <a:rPr lang="en-GB" dirty="0"/>
              <a:t>que se </a:t>
            </a:r>
            <a:r>
              <a:rPr lang="en-GB" dirty="0" err="1"/>
              <a:t>desea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s-ES" dirty="0" smtClean="0"/>
              <a:t>En </a:t>
            </a:r>
            <a:r>
              <a:rPr lang="es-ES" dirty="0"/>
              <a:t>la investigación científica existen dos tipos de diseños para contrastar </a:t>
            </a:r>
            <a:r>
              <a:rPr lang="es-ES" dirty="0" smtClean="0"/>
              <a:t>la hipótesis</a:t>
            </a:r>
            <a:r>
              <a:rPr lang="es-ES" dirty="0"/>
              <a:t>: el diseño experimental y el diseño no experimental.</a:t>
            </a:r>
            <a:endParaRPr lang="en-GB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899592" y="6309320"/>
            <a:ext cx="64087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7092280" y="5805264"/>
            <a:ext cx="1620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Resultado de imagen para metodologÃ­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2730" r="3607" b="13207"/>
          <a:stretch/>
        </p:blipFill>
        <p:spPr bwMode="auto">
          <a:xfrm>
            <a:off x="6648360" y="44624"/>
            <a:ext cx="2460144" cy="12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/>
            </a:r>
            <a:br>
              <a:rPr lang="es-ES" dirty="0" smtClean="0"/>
            </a:br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0832" y="134076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2.1 </a:t>
            </a:r>
            <a:r>
              <a:rPr lang="en-GB" b="1" dirty="0" err="1"/>
              <a:t>Diseños</a:t>
            </a:r>
            <a:r>
              <a:rPr lang="en-GB" b="1" dirty="0"/>
              <a:t> </a:t>
            </a:r>
            <a:r>
              <a:rPr lang="en-GB" b="1" dirty="0" err="1" smtClean="0"/>
              <a:t>experimentales</a:t>
            </a:r>
            <a:r>
              <a:rPr lang="en-GB" b="1" dirty="0" smtClean="0"/>
              <a:t>: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s-ES" dirty="0"/>
              <a:t>Las variables que se manipulan son las variables independientes (X, X1, X2, </a:t>
            </a:r>
            <a:r>
              <a:rPr lang="es-ES" dirty="0" smtClean="0"/>
              <a:t>…)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n-GB" dirty="0"/>
              <a:t>A = </a:t>
            </a:r>
            <a:r>
              <a:rPr lang="en-GB" dirty="0" err="1"/>
              <a:t>Conjunto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 (X1, X2, </a:t>
            </a:r>
            <a:r>
              <a:rPr lang="en-GB" dirty="0" smtClean="0"/>
              <a:t>X3,…)</a:t>
            </a:r>
          </a:p>
          <a:p>
            <a:endParaRPr lang="en-GB" dirty="0"/>
          </a:p>
          <a:p>
            <a:r>
              <a:rPr lang="en-GB" dirty="0"/>
              <a:t>B = Variable </a:t>
            </a:r>
            <a:r>
              <a:rPr lang="en-GB" dirty="0" err="1"/>
              <a:t>dependiente</a:t>
            </a:r>
            <a:r>
              <a:rPr lang="en-GB" dirty="0"/>
              <a:t> (Y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Resultado de imagen para metodologÃ­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2730" r="3607" b="13207"/>
          <a:stretch/>
        </p:blipFill>
        <p:spPr bwMode="auto">
          <a:xfrm>
            <a:off x="6648360" y="44624"/>
            <a:ext cx="2460144" cy="12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251520" y="2413338"/>
            <a:ext cx="864096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1" dirty="0" smtClean="0"/>
              <a:t>Ejemplo</a:t>
            </a:r>
          </a:p>
          <a:p>
            <a:r>
              <a:rPr lang="es-ES" dirty="0" smtClean="0"/>
              <a:t>Hipótesis</a:t>
            </a:r>
            <a:r>
              <a:rPr lang="es-ES" dirty="0"/>
              <a:t>: “A” es la causa que ocurra “B”</a:t>
            </a:r>
          </a:p>
          <a:p>
            <a:r>
              <a:rPr lang="en-GB" dirty="0"/>
              <a:t>1er </a:t>
            </a:r>
            <a:r>
              <a:rPr lang="en-GB" dirty="0" err="1"/>
              <a:t>experimento</a:t>
            </a:r>
            <a:r>
              <a:rPr lang="en-GB" dirty="0"/>
              <a:t>:</a:t>
            </a:r>
          </a:p>
          <a:p>
            <a:r>
              <a:rPr lang="es-ES" b="1" dirty="0"/>
              <a:t>X1</a:t>
            </a:r>
            <a:r>
              <a:rPr lang="es-ES" dirty="0"/>
              <a:t>, </a:t>
            </a:r>
            <a:r>
              <a:rPr lang="es-ES" b="1" dirty="0"/>
              <a:t>X2</a:t>
            </a:r>
            <a:r>
              <a:rPr lang="es-ES" dirty="0"/>
              <a:t>, </a:t>
            </a:r>
            <a:r>
              <a:rPr lang="es-ES" b="1" dirty="0"/>
              <a:t>X3</a:t>
            </a:r>
            <a:r>
              <a:rPr lang="es-ES" dirty="0"/>
              <a:t> </a:t>
            </a:r>
            <a:r>
              <a:rPr lang="es-ES" dirty="0" smtClean="0"/>
              <a:t>-------</a:t>
            </a:r>
            <a:r>
              <a:rPr lang="es-ES" dirty="0"/>
              <a:t> </a:t>
            </a:r>
            <a:r>
              <a:rPr lang="es-ES" b="1" dirty="0" smtClean="0"/>
              <a:t>Y1</a:t>
            </a:r>
            <a:r>
              <a:rPr lang="es-ES" dirty="0" smtClean="0"/>
              <a:t> </a:t>
            </a:r>
            <a:r>
              <a:rPr lang="es-ES" dirty="0"/>
              <a:t>( Cuando aparecen las causas </a:t>
            </a:r>
            <a:r>
              <a:rPr lang="es-ES" b="1" dirty="0"/>
              <a:t>X1</a:t>
            </a:r>
            <a:r>
              <a:rPr lang="es-ES" dirty="0"/>
              <a:t>, </a:t>
            </a:r>
            <a:r>
              <a:rPr lang="es-ES" b="1" dirty="0"/>
              <a:t>X2</a:t>
            </a:r>
            <a:r>
              <a:rPr lang="es-ES" dirty="0"/>
              <a:t>, </a:t>
            </a:r>
            <a:r>
              <a:rPr lang="es-ES" b="1" dirty="0"/>
              <a:t>X3</a:t>
            </a:r>
            <a:r>
              <a:rPr lang="es-ES" dirty="0"/>
              <a:t>, aparecerá un efecto </a:t>
            </a:r>
            <a:r>
              <a:rPr lang="es-ES" b="1" dirty="0"/>
              <a:t>Y1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n-GB" dirty="0"/>
              <a:t>2do. </a:t>
            </a:r>
            <a:r>
              <a:rPr lang="en-GB" dirty="0" err="1"/>
              <a:t>experimento</a:t>
            </a:r>
            <a:r>
              <a:rPr lang="en-GB" dirty="0"/>
              <a:t>:</a:t>
            </a:r>
          </a:p>
          <a:p>
            <a:r>
              <a:rPr lang="es-ES" b="1" dirty="0"/>
              <a:t>X1</a:t>
            </a:r>
            <a:r>
              <a:rPr lang="es-ES" dirty="0"/>
              <a:t>, </a:t>
            </a:r>
            <a:r>
              <a:rPr lang="es-ES" b="1" dirty="0"/>
              <a:t>X2</a:t>
            </a:r>
            <a:r>
              <a:rPr lang="es-ES" dirty="0"/>
              <a:t>, </a:t>
            </a:r>
            <a:r>
              <a:rPr lang="es-ES" dirty="0" smtClean="0"/>
              <a:t>------ </a:t>
            </a:r>
            <a:r>
              <a:rPr lang="es-ES" b="1" dirty="0" smtClean="0"/>
              <a:t>Y2</a:t>
            </a:r>
            <a:r>
              <a:rPr lang="es-ES" dirty="0" smtClean="0"/>
              <a:t> </a:t>
            </a:r>
            <a:r>
              <a:rPr lang="es-ES" dirty="0"/>
              <a:t>( Cuando aparecen las causas </a:t>
            </a:r>
            <a:r>
              <a:rPr lang="es-ES" b="1" dirty="0"/>
              <a:t>X1</a:t>
            </a:r>
            <a:r>
              <a:rPr lang="es-ES" dirty="0"/>
              <a:t>, </a:t>
            </a:r>
            <a:r>
              <a:rPr lang="es-ES" b="1" dirty="0"/>
              <a:t>X2</a:t>
            </a:r>
            <a:r>
              <a:rPr lang="es-ES" dirty="0"/>
              <a:t>, aparecerá un efecto </a:t>
            </a:r>
            <a:r>
              <a:rPr lang="es-ES" b="1" dirty="0"/>
              <a:t>Y2</a:t>
            </a:r>
            <a:r>
              <a:rPr lang="es-ES" dirty="0" smtClean="0"/>
              <a:t>)</a:t>
            </a:r>
            <a:endParaRPr lang="es-ES" dirty="0"/>
          </a:p>
          <a:p>
            <a:endParaRPr lang="en-GB" dirty="0"/>
          </a:p>
        </p:txBody>
      </p:sp>
      <p:sp>
        <p:nvSpPr>
          <p:cNvPr id="9" name="8 Rectángulo"/>
          <p:cNvSpPr/>
          <p:nvPr/>
        </p:nvSpPr>
        <p:spPr>
          <a:xfrm>
            <a:off x="4139952" y="2276872"/>
            <a:ext cx="47525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puede concluir que la ausencia de la variable </a:t>
            </a:r>
            <a:r>
              <a:rPr lang="es-ES" b="1" dirty="0"/>
              <a:t>X3</a:t>
            </a:r>
            <a:r>
              <a:rPr lang="es-ES" dirty="0"/>
              <a:t> es la causa de </a:t>
            </a:r>
            <a:r>
              <a:rPr lang="es-ES" b="1" dirty="0"/>
              <a:t>Y2</a:t>
            </a:r>
            <a:endParaRPr lang="en-GB" b="1" dirty="0"/>
          </a:p>
        </p:txBody>
      </p:sp>
      <p:sp>
        <p:nvSpPr>
          <p:cNvPr id="11" name="10 Rectángulo"/>
          <p:cNvSpPr/>
          <p:nvPr/>
        </p:nvSpPr>
        <p:spPr>
          <a:xfrm>
            <a:off x="251520" y="4797152"/>
            <a:ext cx="864096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Rectángulo"/>
          <p:cNvSpPr/>
          <p:nvPr/>
        </p:nvSpPr>
        <p:spPr>
          <a:xfrm>
            <a:off x="251520" y="4725144"/>
            <a:ext cx="8640960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/>
              <a:t>Interpretación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Esto significa que en el 1er y 2do. experimento existen elementos de semejanza que es </a:t>
            </a:r>
            <a:r>
              <a:rPr lang="es-ES" sz="2000" dirty="0" smtClean="0"/>
              <a:t>la presencia </a:t>
            </a:r>
            <a:r>
              <a:rPr lang="es-ES" sz="2000" dirty="0"/>
              <a:t>de </a:t>
            </a:r>
            <a:r>
              <a:rPr lang="es-ES" sz="2000" b="1" dirty="0"/>
              <a:t>X1</a:t>
            </a:r>
            <a:r>
              <a:rPr lang="es-ES" sz="2000" dirty="0"/>
              <a:t> y </a:t>
            </a:r>
            <a:r>
              <a:rPr lang="es-ES" sz="2000" b="1" dirty="0"/>
              <a:t>X2</a:t>
            </a:r>
            <a:r>
              <a:rPr lang="es-ES" sz="2000" dirty="0"/>
              <a:t> y también existen elementos de diferencia que es la ausencia de </a:t>
            </a:r>
            <a:r>
              <a:rPr lang="es-ES" sz="2000" dirty="0" smtClean="0"/>
              <a:t>la variable </a:t>
            </a:r>
            <a:r>
              <a:rPr lang="es-ES" sz="2000" b="1" dirty="0"/>
              <a:t>X3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02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0832" y="134076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2.1 </a:t>
            </a:r>
            <a:r>
              <a:rPr lang="en-GB" b="1" dirty="0" err="1"/>
              <a:t>Diseños</a:t>
            </a:r>
            <a:r>
              <a:rPr lang="en-GB" b="1" dirty="0"/>
              <a:t> </a:t>
            </a:r>
            <a:r>
              <a:rPr lang="en-GB" b="1" dirty="0" err="1" smtClean="0"/>
              <a:t>experimentales</a:t>
            </a:r>
            <a:r>
              <a:rPr lang="en-GB" b="1" dirty="0" smtClean="0"/>
              <a:t>: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s-ES" dirty="0"/>
              <a:t>Las variables que se manipulan son las variables independientes (X, X1, X2, </a:t>
            </a:r>
            <a:r>
              <a:rPr lang="es-ES" dirty="0" smtClean="0"/>
              <a:t>…)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n-GB" dirty="0"/>
              <a:t>A = </a:t>
            </a:r>
            <a:r>
              <a:rPr lang="en-GB" dirty="0" err="1"/>
              <a:t>Conjunto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 (X1, X2, </a:t>
            </a:r>
            <a:r>
              <a:rPr lang="en-GB" dirty="0" smtClean="0"/>
              <a:t>X3,…)</a:t>
            </a:r>
          </a:p>
          <a:p>
            <a:endParaRPr lang="en-GB" dirty="0"/>
          </a:p>
          <a:p>
            <a:r>
              <a:rPr lang="en-GB" dirty="0"/>
              <a:t>B = Variable </a:t>
            </a:r>
            <a:r>
              <a:rPr lang="en-GB" dirty="0" err="1"/>
              <a:t>dependiente</a:t>
            </a:r>
            <a:r>
              <a:rPr lang="en-GB" dirty="0"/>
              <a:t> (Y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Resultado de imagen para metodologÃ­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2730" r="3607" b="13207"/>
          <a:stretch/>
        </p:blipFill>
        <p:spPr bwMode="auto">
          <a:xfrm>
            <a:off x="6648360" y="44624"/>
            <a:ext cx="2460144" cy="12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251520" y="2413338"/>
            <a:ext cx="864096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1" dirty="0" smtClean="0"/>
              <a:t>Ejemplo</a:t>
            </a:r>
          </a:p>
          <a:p>
            <a:r>
              <a:rPr lang="es-ES" dirty="0" smtClean="0"/>
              <a:t>Hipótesis</a:t>
            </a:r>
            <a:r>
              <a:rPr lang="es-ES" dirty="0"/>
              <a:t>: “A” es la causa que ocurra “B”</a:t>
            </a:r>
          </a:p>
          <a:p>
            <a:r>
              <a:rPr lang="en-GB" dirty="0"/>
              <a:t>1er </a:t>
            </a:r>
            <a:r>
              <a:rPr lang="en-GB" dirty="0" err="1"/>
              <a:t>experimento</a:t>
            </a:r>
            <a:r>
              <a:rPr lang="en-GB" dirty="0"/>
              <a:t>:</a:t>
            </a:r>
          </a:p>
          <a:p>
            <a:r>
              <a:rPr lang="es-ES" b="1" dirty="0"/>
              <a:t>X1</a:t>
            </a:r>
            <a:r>
              <a:rPr lang="es-ES" dirty="0"/>
              <a:t>, </a:t>
            </a:r>
            <a:r>
              <a:rPr lang="es-ES" b="1" dirty="0"/>
              <a:t>X2</a:t>
            </a:r>
            <a:r>
              <a:rPr lang="es-ES" dirty="0"/>
              <a:t>, </a:t>
            </a:r>
            <a:r>
              <a:rPr lang="es-ES" b="1" dirty="0"/>
              <a:t>X3</a:t>
            </a:r>
            <a:r>
              <a:rPr lang="es-ES" dirty="0"/>
              <a:t> </a:t>
            </a:r>
            <a:r>
              <a:rPr lang="es-ES" dirty="0" smtClean="0"/>
              <a:t>-------</a:t>
            </a:r>
            <a:r>
              <a:rPr lang="es-ES" dirty="0"/>
              <a:t> </a:t>
            </a:r>
            <a:r>
              <a:rPr lang="es-ES" b="1" dirty="0" smtClean="0"/>
              <a:t>Y1</a:t>
            </a:r>
            <a:r>
              <a:rPr lang="es-ES" dirty="0" smtClean="0"/>
              <a:t> </a:t>
            </a:r>
            <a:r>
              <a:rPr lang="es-ES" dirty="0"/>
              <a:t>( Cuando aparecen las causas </a:t>
            </a:r>
            <a:r>
              <a:rPr lang="es-ES" b="1" dirty="0"/>
              <a:t>X1</a:t>
            </a:r>
            <a:r>
              <a:rPr lang="es-ES" dirty="0"/>
              <a:t>, </a:t>
            </a:r>
            <a:r>
              <a:rPr lang="es-ES" b="1" dirty="0"/>
              <a:t>X2</a:t>
            </a:r>
            <a:r>
              <a:rPr lang="es-ES" dirty="0"/>
              <a:t>, </a:t>
            </a:r>
            <a:r>
              <a:rPr lang="es-ES" b="1" dirty="0"/>
              <a:t>X3</a:t>
            </a:r>
            <a:r>
              <a:rPr lang="es-ES" dirty="0"/>
              <a:t>, aparecerá un efecto </a:t>
            </a:r>
            <a:r>
              <a:rPr lang="es-ES" b="1" dirty="0"/>
              <a:t>Y1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n-GB" dirty="0"/>
              <a:t>2do. </a:t>
            </a:r>
            <a:r>
              <a:rPr lang="en-GB" dirty="0" err="1"/>
              <a:t>experimento</a:t>
            </a:r>
            <a:r>
              <a:rPr lang="en-GB" dirty="0"/>
              <a:t>:</a:t>
            </a:r>
          </a:p>
          <a:p>
            <a:r>
              <a:rPr lang="es-ES" b="1" dirty="0"/>
              <a:t>X1</a:t>
            </a:r>
            <a:r>
              <a:rPr lang="es-ES" dirty="0"/>
              <a:t>, </a:t>
            </a:r>
            <a:r>
              <a:rPr lang="es-ES" b="1" dirty="0"/>
              <a:t>X2</a:t>
            </a:r>
            <a:r>
              <a:rPr lang="es-ES" dirty="0"/>
              <a:t>, </a:t>
            </a:r>
            <a:r>
              <a:rPr lang="es-ES" dirty="0" smtClean="0"/>
              <a:t>------ </a:t>
            </a:r>
            <a:r>
              <a:rPr lang="es-ES" b="1" dirty="0" smtClean="0"/>
              <a:t>Y2</a:t>
            </a:r>
            <a:r>
              <a:rPr lang="es-ES" dirty="0" smtClean="0"/>
              <a:t> </a:t>
            </a:r>
            <a:r>
              <a:rPr lang="es-ES" dirty="0"/>
              <a:t>( Cuando aparecen las causas </a:t>
            </a:r>
            <a:r>
              <a:rPr lang="es-ES" b="1" dirty="0"/>
              <a:t>X1</a:t>
            </a:r>
            <a:r>
              <a:rPr lang="es-ES" dirty="0"/>
              <a:t>, </a:t>
            </a:r>
            <a:r>
              <a:rPr lang="es-ES" b="1" dirty="0"/>
              <a:t>X2</a:t>
            </a:r>
            <a:r>
              <a:rPr lang="es-ES" dirty="0"/>
              <a:t>, aparecerá un efecto </a:t>
            </a:r>
            <a:r>
              <a:rPr lang="es-ES" b="1" dirty="0"/>
              <a:t>Y2</a:t>
            </a:r>
            <a:r>
              <a:rPr lang="es-ES" dirty="0" smtClean="0"/>
              <a:t>)</a:t>
            </a:r>
            <a:endParaRPr lang="es-ES" dirty="0"/>
          </a:p>
          <a:p>
            <a:endParaRPr lang="en-GB" dirty="0"/>
          </a:p>
        </p:txBody>
      </p:sp>
      <p:sp>
        <p:nvSpPr>
          <p:cNvPr id="9" name="8 Rectángulo"/>
          <p:cNvSpPr/>
          <p:nvPr/>
        </p:nvSpPr>
        <p:spPr>
          <a:xfrm>
            <a:off x="4139952" y="2276872"/>
            <a:ext cx="47525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puede concluir que la ausencia de la variable </a:t>
            </a:r>
            <a:r>
              <a:rPr lang="es-ES" b="1" dirty="0"/>
              <a:t>X3</a:t>
            </a:r>
            <a:r>
              <a:rPr lang="es-ES" dirty="0"/>
              <a:t> es la causa de </a:t>
            </a:r>
            <a:r>
              <a:rPr lang="es-ES" b="1" dirty="0"/>
              <a:t>Y2</a:t>
            </a:r>
            <a:endParaRPr lang="en-GB" b="1" dirty="0"/>
          </a:p>
        </p:txBody>
      </p:sp>
      <p:sp>
        <p:nvSpPr>
          <p:cNvPr id="11" name="10 Rectángulo"/>
          <p:cNvSpPr/>
          <p:nvPr/>
        </p:nvSpPr>
        <p:spPr>
          <a:xfrm>
            <a:off x="251520" y="4797152"/>
            <a:ext cx="864096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9 Rectángulo"/>
          <p:cNvSpPr/>
          <p:nvPr/>
        </p:nvSpPr>
        <p:spPr>
          <a:xfrm>
            <a:off x="251520" y="4725144"/>
            <a:ext cx="8640960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/>
              <a:t>Interpretación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Esto significa que en el 1er y 2do. experimento existen elementos de semejanza que es </a:t>
            </a:r>
            <a:r>
              <a:rPr lang="es-ES" sz="2000" dirty="0" smtClean="0"/>
              <a:t>la presencia </a:t>
            </a:r>
            <a:r>
              <a:rPr lang="es-ES" sz="2000" dirty="0"/>
              <a:t>de </a:t>
            </a:r>
            <a:r>
              <a:rPr lang="es-ES" sz="2000" b="1" dirty="0"/>
              <a:t>X1</a:t>
            </a:r>
            <a:r>
              <a:rPr lang="es-ES" sz="2000" dirty="0"/>
              <a:t> y </a:t>
            </a:r>
            <a:r>
              <a:rPr lang="es-ES" sz="2000" b="1" dirty="0"/>
              <a:t>X2</a:t>
            </a:r>
            <a:r>
              <a:rPr lang="es-ES" sz="2000" dirty="0"/>
              <a:t> y también existen elementos de diferencia que es la ausencia de </a:t>
            </a:r>
            <a:r>
              <a:rPr lang="es-ES" sz="2000" dirty="0" smtClean="0"/>
              <a:t>la variable </a:t>
            </a:r>
            <a:r>
              <a:rPr lang="es-ES" sz="2000" b="1" dirty="0"/>
              <a:t>X3</a:t>
            </a:r>
            <a:r>
              <a:rPr lang="es-ES" sz="2000" dirty="0"/>
              <a:t>.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51520" y="2136339"/>
            <a:ext cx="8640960" cy="44012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800" dirty="0"/>
              <a:t>Sin embargo la conclusión anterior debe plantearse con sumo cuidado, ya que las </a:t>
            </a:r>
            <a:r>
              <a:rPr lang="es-ES" sz="2800" dirty="0" smtClean="0"/>
              <a:t>causas reales </a:t>
            </a:r>
            <a:r>
              <a:rPr lang="es-ES" sz="2800" dirty="0"/>
              <a:t>del efecto </a:t>
            </a:r>
            <a:r>
              <a:rPr lang="es-ES" sz="2800" b="1" dirty="0"/>
              <a:t>Y2</a:t>
            </a:r>
            <a:r>
              <a:rPr lang="es-ES" sz="2800" dirty="0"/>
              <a:t>. podrían ser: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Una </a:t>
            </a:r>
            <a:r>
              <a:rPr lang="es-ES" sz="2800" dirty="0"/>
              <a:t>cuarta variable </a:t>
            </a:r>
            <a:r>
              <a:rPr lang="es-ES" sz="2800" b="1" dirty="0"/>
              <a:t>X4</a:t>
            </a:r>
            <a:r>
              <a:rPr lang="es-ES" sz="2800" dirty="0"/>
              <a:t> no detectada en el </a:t>
            </a:r>
            <a:r>
              <a:rPr lang="es-ES" sz="2800" dirty="0" smtClean="0"/>
              <a:t>experimento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Una </a:t>
            </a:r>
            <a:r>
              <a:rPr lang="es-ES" sz="2800" dirty="0"/>
              <a:t>combinación de </a:t>
            </a:r>
            <a:r>
              <a:rPr lang="es-ES" sz="2800" b="1" dirty="0"/>
              <a:t>X1</a:t>
            </a:r>
            <a:r>
              <a:rPr lang="es-ES" sz="2800" dirty="0"/>
              <a:t> con </a:t>
            </a:r>
            <a:r>
              <a:rPr lang="es-ES" sz="2800" b="1" dirty="0" smtClean="0"/>
              <a:t>X4</a:t>
            </a:r>
          </a:p>
          <a:p>
            <a:pPr marL="457200" indent="-457200" algn="just">
              <a:buFontTx/>
              <a:buChar char="-"/>
            </a:pPr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Una </a:t>
            </a:r>
            <a:r>
              <a:rPr lang="es-ES" sz="2800" dirty="0"/>
              <a:t>combinación de </a:t>
            </a:r>
            <a:r>
              <a:rPr lang="es-ES" sz="2800" b="1" dirty="0"/>
              <a:t>X3</a:t>
            </a:r>
            <a:r>
              <a:rPr lang="es-ES" sz="2800" dirty="0"/>
              <a:t> con </a:t>
            </a:r>
            <a:r>
              <a:rPr lang="es-ES" sz="2800" b="1" dirty="0" smtClean="0"/>
              <a:t>X1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 smtClean="0"/>
              <a:t>Una </a:t>
            </a:r>
            <a:r>
              <a:rPr lang="es-ES" sz="2800" dirty="0"/>
              <a:t>combinación de </a:t>
            </a:r>
            <a:r>
              <a:rPr lang="es-ES" sz="2800" b="1" dirty="0"/>
              <a:t>X3</a:t>
            </a:r>
            <a:r>
              <a:rPr lang="es-ES" sz="2800" dirty="0"/>
              <a:t> con </a:t>
            </a:r>
            <a:r>
              <a:rPr lang="es-ES" sz="2800" b="1" dirty="0"/>
              <a:t>X2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67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38884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 smtClean="0"/>
              <a:t>Ejemplo aplicado</a:t>
            </a:r>
          </a:p>
          <a:p>
            <a:pPr marL="0" indent="0">
              <a:buNone/>
            </a:pPr>
            <a:r>
              <a:rPr lang="en-GB" b="1" dirty="0"/>
              <a:t>A </a:t>
            </a:r>
            <a:r>
              <a:rPr lang="en-GB" dirty="0"/>
              <a:t>= </a:t>
            </a:r>
            <a:r>
              <a:rPr lang="en-GB" dirty="0" err="1"/>
              <a:t>Componentes</a:t>
            </a:r>
            <a:r>
              <a:rPr lang="en-GB" dirty="0"/>
              <a:t> </a:t>
            </a:r>
            <a:r>
              <a:rPr lang="en-GB" dirty="0" err="1"/>
              <a:t>físicos</a:t>
            </a:r>
            <a:r>
              <a:rPr lang="en-GB" dirty="0"/>
              <a:t> del </a:t>
            </a:r>
            <a:r>
              <a:rPr lang="en-GB" dirty="0" err="1"/>
              <a:t>concreto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X1</a:t>
            </a:r>
            <a:r>
              <a:rPr lang="en-GB" dirty="0"/>
              <a:t>: </a:t>
            </a:r>
            <a:r>
              <a:rPr lang="en-GB" dirty="0" err="1"/>
              <a:t>R</a:t>
            </a:r>
            <a:r>
              <a:rPr lang="en-GB" dirty="0" err="1" smtClean="0"/>
              <a:t>elación</a:t>
            </a:r>
            <a:r>
              <a:rPr lang="en-GB" dirty="0" smtClean="0"/>
              <a:t> </a:t>
            </a:r>
            <a:r>
              <a:rPr lang="en-GB" dirty="0"/>
              <a:t>a/c</a:t>
            </a:r>
          </a:p>
          <a:p>
            <a:pPr marL="0" indent="0">
              <a:buNone/>
            </a:pPr>
            <a:r>
              <a:rPr lang="es-ES" b="1" dirty="0"/>
              <a:t>X2</a:t>
            </a:r>
            <a:r>
              <a:rPr lang="es-ES" dirty="0"/>
              <a:t>: </a:t>
            </a:r>
            <a:r>
              <a:rPr lang="es-ES" dirty="0" smtClean="0"/>
              <a:t>Tamaño </a:t>
            </a:r>
            <a:r>
              <a:rPr lang="es-ES" dirty="0"/>
              <a:t>máximo del agregado grueso</a:t>
            </a:r>
          </a:p>
          <a:p>
            <a:pPr marL="0" indent="0">
              <a:buNone/>
            </a:pPr>
            <a:r>
              <a:rPr lang="en-GB" b="1" dirty="0"/>
              <a:t>X3</a:t>
            </a:r>
            <a:r>
              <a:rPr lang="en-GB" dirty="0"/>
              <a:t>: </a:t>
            </a:r>
            <a:r>
              <a:rPr lang="en-GB" dirty="0" err="1"/>
              <a:t>T</a:t>
            </a:r>
            <a:r>
              <a:rPr lang="en-GB" dirty="0" err="1" smtClean="0"/>
              <a:t>emperatura</a:t>
            </a:r>
            <a:r>
              <a:rPr lang="en-GB" dirty="0" smtClean="0"/>
              <a:t> </a:t>
            </a:r>
            <a:r>
              <a:rPr lang="en-GB" dirty="0"/>
              <a:t>del </a:t>
            </a:r>
            <a:r>
              <a:rPr lang="en-GB" dirty="0" err="1" smtClean="0"/>
              <a:t>agua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s-ES" b="1" dirty="0"/>
              <a:t>B</a:t>
            </a:r>
            <a:r>
              <a:rPr lang="es-ES" dirty="0"/>
              <a:t> = Resistencia a la compresión del concreto (</a:t>
            </a:r>
            <a:r>
              <a:rPr lang="es-ES" b="1" dirty="0"/>
              <a:t>Y</a:t>
            </a:r>
            <a:r>
              <a:rPr lang="es-ES" dirty="0" smtClean="0"/>
              <a:t>)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/>
            </a:r>
            <a:br>
              <a:rPr lang="es-ES" dirty="0" smtClean="0"/>
            </a:br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251520" y="5397023"/>
            <a:ext cx="856895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/>
              <a:t>Hipótesis: </a:t>
            </a:r>
            <a:r>
              <a:rPr lang="es-ES" sz="2400" dirty="0"/>
              <a:t>“La relación a/c, el tamaño máximo del agregado grueso y la temperatura del </a:t>
            </a:r>
            <a:r>
              <a:rPr lang="es-ES" sz="2400" dirty="0" smtClean="0"/>
              <a:t>agua influyen </a:t>
            </a:r>
            <a:r>
              <a:rPr lang="es-ES" sz="2400" dirty="0"/>
              <a:t>en la resistencia a la compresión del </a:t>
            </a:r>
            <a:r>
              <a:rPr lang="es-ES" sz="2400" dirty="0" smtClean="0"/>
              <a:t>concreto”.</a:t>
            </a:r>
            <a:endParaRPr lang="en-GB" sz="2400" dirty="0"/>
          </a:p>
        </p:txBody>
      </p:sp>
      <p:pic>
        <p:nvPicPr>
          <p:cNvPr id="1026" name="Picture 2" descr="Resultado de imagen para cement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69" y="179970"/>
            <a:ext cx="1548803" cy="16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38884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 smtClean="0"/>
              <a:t>Ejemplo aplicado</a:t>
            </a:r>
          </a:p>
          <a:p>
            <a:pPr marL="0" indent="0">
              <a:buNone/>
            </a:pPr>
            <a:r>
              <a:rPr lang="en-GB" b="1" dirty="0"/>
              <a:t>A </a:t>
            </a:r>
            <a:r>
              <a:rPr lang="en-GB" dirty="0"/>
              <a:t>= </a:t>
            </a:r>
            <a:r>
              <a:rPr lang="en-GB" dirty="0" err="1"/>
              <a:t>Componentes</a:t>
            </a:r>
            <a:r>
              <a:rPr lang="en-GB" dirty="0"/>
              <a:t> </a:t>
            </a:r>
            <a:r>
              <a:rPr lang="en-GB" dirty="0" err="1"/>
              <a:t>físicos</a:t>
            </a:r>
            <a:r>
              <a:rPr lang="en-GB" dirty="0"/>
              <a:t> del </a:t>
            </a:r>
            <a:r>
              <a:rPr lang="en-GB" dirty="0" err="1"/>
              <a:t>concreto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X1</a:t>
            </a:r>
            <a:r>
              <a:rPr lang="en-GB" dirty="0"/>
              <a:t>: </a:t>
            </a:r>
            <a:r>
              <a:rPr lang="en-GB" dirty="0" err="1"/>
              <a:t>R</a:t>
            </a:r>
            <a:r>
              <a:rPr lang="en-GB" dirty="0" err="1" smtClean="0"/>
              <a:t>elación</a:t>
            </a:r>
            <a:r>
              <a:rPr lang="en-GB" dirty="0" smtClean="0"/>
              <a:t> </a:t>
            </a:r>
            <a:r>
              <a:rPr lang="en-GB" dirty="0"/>
              <a:t>a/c</a:t>
            </a:r>
          </a:p>
          <a:p>
            <a:pPr marL="0" indent="0">
              <a:buNone/>
            </a:pPr>
            <a:r>
              <a:rPr lang="es-ES" b="1" dirty="0"/>
              <a:t>X2</a:t>
            </a:r>
            <a:r>
              <a:rPr lang="es-ES" dirty="0"/>
              <a:t>: </a:t>
            </a:r>
            <a:r>
              <a:rPr lang="es-ES" dirty="0" smtClean="0"/>
              <a:t>Tamaño </a:t>
            </a:r>
            <a:r>
              <a:rPr lang="es-ES" dirty="0"/>
              <a:t>máximo del agregado grueso</a:t>
            </a:r>
          </a:p>
          <a:p>
            <a:pPr marL="0" indent="0">
              <a:buNone/>
            </a:pPr>
            <a:r>
              <a:rPr lang="en-GB" b="1" dirty="0"/>
              <a:t>X3</a:t>
            </a:r>
            <a:r>
              <a:rPr lang="en-GB" dirty="0"/>
              <a:t>: </a:t>
            </a:r>
            <a:r>
              <a:rPr lang="en-GB" dirty="0" err="1"/>
              <a:t>T</a:t>
            </a:r>
            <a:r>
              <a:rPr lang="en-GB" dirty="0" err="1" smtClean="0"/>
              <a:t>emperatura</a:t>
            </a:r>
            <a:r>
              <a:rPr lang="en-GB" dirty="0" smtClean="0"/>
              <a:t> </a:t>
            </a:r>
            <a:r>
              <a:rPr lang="en-GB" dirty="0"/>
              <a:t>del </a:t>
            </a:r>
            <a:r>
              <a:rPr lang="en-GB" dirty="0" err="1" smtClean="0"/>
              <a:t>agua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s-ES" b="1" dirty="0"/>
              <a:t>B</a:t>
            </a:r>
            <a:r>
              <a:rPr lang="es-ES" dirty="0"/>
              <a:t> = Resistencia a la compresión del concreto (</a:t>
            </a:r>
            <a:r>
              <a:rPr lang="es-ES" b="1" dirty="0"/>
              <a:t>Y</a:t>
            </a:r>
            <a:r>
              <a:rPr lang="es-ES" dirty="0" smtClean="0"/>
              <a:t>)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/>
            </a:r>
            <a:br>
              <a:rPr lang="es-ES" dirty="0" smtClean="0"/>
            </a:br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251520" y="5397023"/>
            <a:ext cx="856895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/>
              <a:t>Hipótesis: </a:t>
            </a:r>
            <a:r>
              <a:rPr lang="es-ES" sz="2400" dirty="0"/>
              <a:t>“La relación a/c, el tamaño máximo del agregado grueso y la temperatura del </a:t>
            </a:r>
            <a:r>
              <a:rPr lang="es-ES" sz="2400" dirty="0" smtClean="0"/>
              <a:t>agua influyen </a:t>
            </a:r>
            <a:r>
              <a:rPr lang="es-ES" sz="2400" dirty="0"/>
              <a:t>en la resistencia a la compresión del </a:t>
            </a:r>
            <a:r>
              <a:rPr lang="es-ES" sz="2400" dirty="0" smtClean="0"/>
              <a:t>concreto”.</a:t>
            </a:r>
            <a:endParaRPr lang="en-GB" sz="2400" dirty="0"/>
          </a:p>
        </p:txBody>
      </p:sp>
      <p:pic>
        <p:nvPicPr>
          <p:cNvPr id="1026" name="Picture 2" descr="Resultado de imagen para cement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69" y="179970"/>
            <a:ext cx="1548803" cy="16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251520" y="1813115"/>
            <a:ext cx="8568952" cy="4928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Rectángulo"/>
          <p:cNvSpPr/>
          <p:nvPr/>
        </p:nvSpPr>
        <p:spPr>
          <a:xfrm>
            <a:off x="323528" y="1844824"/>
            <a:ext cx="8640960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800" dirty="0"/>
              <a:t>1er experimento: (para cierta cantidad de </a:t>
            </a:r>
            <a:r>
              <a:rPr lang="es-ES" sz="2800" b="1" dirty="0"/>
              <a:t>X1</a:t>
            </a:r>
            <a:r>
              <a:rPr lang="es-ES" sz="2800" dirty="0"/>
              <a:t>, </a:t>
            </a:r>
            <a:r>
              <a:rPr lang="es-ES" sz="2800" b="1" dirty="0"/>
              <a:t>X2</a:t>
            </a:r>
            <a:r>
              <a:rPr lang="es-ES" sz="2800" dirty="0"/>
              <a:t> y </a:t>
            </a:r>
            <a:r>
              <a:rPr lang="es-ES" sz="2800" b="1" dirty="0"/>
              <a:t>X3</a:t>
            </a:r>
            <a:r>
              <a:rPr lang="es-ES" sz="2800" dirty="0"/>
              <a:t> )</a:t>
            </a:r>
          </a:p>
          <a:p>
            <a:r>
              <a:rPr lang="en-GB" sz="2800" b="1" dirty="0"/>
              <a:t>X1</a:t>
            </a:r>
            <a:r>
              <a:rPr lang="en-GB" sz="2800" dirty="0"/>
              <a:t>, </a:t>
            </a:r>
            <a:r>
              <a:rPr lang="en-GB" sz="2800" b="1" dirty="0"/>
              <a:t>X2</a:t>
            </a:r>
            <a:r>
              <a:rPr lang="en-GB" sz="2800" dirty="0"/>
              <a:t>, </a:t>
            </a:r>
            <a:r>
              <a:rPr lang="en-GB" sz="2800" b="1" dirty="0"/>
              <a:t>X3</a:t>
            </a:r>
            <a:r>
              <a:rPr lang="en-GB" sz="2800" dirty="0"/>
              <a:t> </a:t>
            </a:r>
            <a:r>
              <a:rPr lang="en-GB" sz="2800" dirty="0" smtClean="0"/>
              <a:t>------- </a:t>
            </a:r>
            <a:r>
              <a:rPr lang="en-GB" sz="2800" b="1" dirty="0">
                <a:solidFill>
                  <a:schemeClr val="tx2">
                    <a:lumMod val="50000"/>
                  </a:schemeClr>
                </a:solidFill>
              </a:rPr>
              <a:t>175 </a:t>
            </a:r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</a:rPr>
              <a:t>Kg/cm2</a:t>
            </a:r>
          </a:p>
          <a:p>
            <a:endParaRPr lang="en-GB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2800" dirty="0"/>
              <a:t>2do. experimento: (para las mismas cantidades de </a:t>
            </a:r>
            <a:r>
              <a:rPr lang="es-ES" sz="2800" b="1" dirty="0"/>
              <a:t>X1</a:t>
            </a:r>
            <a:r>
              <a:rPr lang="es-ES" sz="2800" dirty="0"/>
              <a:t>, </a:t>
            </a:r>
            <a:r>
              <a:rPr lang="es-ES" sz="2800" b="1" dirty="0"/>
              <a:t>X2</a:t>
            </a:r>
            <a:r>
              <a:rPr lang="es-ES" sz="2800" dirty="0"/>
              <a:t> y una variación de </a:t>
            </a:r>
            <a:r>
              <a:rPr lang="es-ES" sz="2800" b="1" dirty="0"/>
              <a:t>X3</a:t>
            </a:r>
            <a:r>
              <a:rPr lang="es-ES" sz="2800" dirty="0"/>
              <a:t>)</a:t>
            </a:r>
          </a:p>
          <a:p>
            <a:r>
              <a:rPr lang="en-GB" sz="2800" b="1" dirty="0"/>
              <a:t>X1</a:t>
            </a:r>
            <a:r>
              <a:rPr lang="en-GB" sz="2800" dirty="0"/>
              <a:t>, </a:t>
            </a:r>
            <a:r>
              <a:rPr lang="en-GB" sz="2800" b="1" dirty="0" smtClean="0"/>
              <a:t>X2</a:t>
            </a:r>
            <a:r>
              <a:rPr lang="en-GB" sz="2800" dirty="0" smtClean="0"/>
              <a:t>, </a:t>
            </a:r>
            <a:r>
              <a:rPr lang="el-GR" sz="2800" b="1" dirty="0" smtClean="0">
                <a:solidFill>
                  <a:srgbClr val="FF0000"/>
                </a:solidFill>
              </a:rPr>
              <a:t>λ</a:t>
            </a:r>
            <a:r>
              <a:rPr lang="en-GB" sz="2800" b="1" dirty="0" smtClean="0"/>
              <a:t>X3</a:t>
            </a:r>
            <a:r>
              <a:rPr lang="en-GB" sz="2800" dirty="0" smtClean="0"/>
              <a:t> ------- </a:t>
            </a:r>
            <a:r>
              <a:rPr lang="en-GB" sz="2800" b="1" dirty="0">
                <a:solidFill>
                  <a:schemeClr val="tx2">
                    <a:lumMod val="50000"/>
                  </a:schemeClr>
                </a:solidFill>
              </a:rPr>
              <a:t>150 Kg/cm2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23528" y="4869160"/>
            <a:ext cx="864096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 smtClean="0"/>
              <a:t>Interpretación</a:t>
            </a:r>
          </a:p>
          <a:p>
            <a:pPr algn="just"/>
            <a:r>
              <a:rPr lang="es-ES" sz="2000" dirty="0" smtClean="0"/>
              <a:t>Esto </a:t>
            </a:r>
            <a:r>
              <a:rPr lang="es-ES" sz="2000" dirty="0"/>
              <a:t>significa que en el 1er y 2do. experimento existen elementos de semejanza que es </a:t>
            </a:r>
            <a:r>
              <a:rPr lang="es-ES" sz="2000" dirty="0" smtClean="0"/>
              <a:t>la misma </a:t>
            </a:r>
            <a:r>
              <a:rPr lang="es-ES" sz="2000" dirty="0"/>
              <a:t>relación a/c y el tamaño máximo del agregado grueso: (X1 y X2) y también existe </a:t>
            </a:r>
            <a:r>
              <a:rPr lang="es-ES" sz="2000" dirty="0" smtClean="0"/>
              <a:t>un elemento </a:t>
            </a:r>
            <a:r>
              <a:rPr lang="es-ES" sz="2000" dirty="0"/>
              <a:t>de diferencia que es la variación de la temperatura del agua X3.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39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38884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 smtClean="0"/>
              <a:t>Ejemplo aplicado</a:t>
            </a:r>
          </a:p>
          <a:p>
            <a:pPr marL="0" indent="0">
              <a:buNone/>
            </a:pPr>
            <a:r>
              <a:rPr lang="en-GB" b="1" dirty="0"/>
              <a:t>A </a:t>
            </a:r>
            <a:r>
              <a:rPr lang="en-GB" dirty="0"/>
              <a:t>= </a:t>
            </a:r>
            <a:r>
              <a:rPr lang="en-GB" dirty="0" err="1"/>
              <a:t>Componentes</a:t>
            </a:r>
            <a:r>
              <a:rPr lang="en-GB" dirty="0"/>
              <a:t> </a:t>
            </a:r>
            <a:r>
              <a:rPr lang="en-GB" dirty="0" err="1"/>
              <a:t>físicos</a:t>
            </a:r>
            <a:r>
              <a:rPr lang="en-GB" dirty="0"/>
              <a:t> del </a:t>
            </a:r>
            <a:r>
              <a:rPr lang="en-GB" dirty="0" err="1"/>
              <a:t>concreto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X1</a:t>
            </a:r>
            <a:r>
              <a:rPr lang="en-GB" dirty="0"/>
              <a:t>: </a:t>
            </a:r>
            <a:r>
              <a:rPr lang="en-GB" dirty="0" err="1"/>
              <a:t>R</a:t>
            </a:r>
            <a:r>
              <a:rPr lang="en-GB" dirty="0" err="1" smtClean="0"/>
              <a:t>elación</a:t>
            </a:r>
            <a:r>
              <a:rPr lang="en-GB" dirty="0" smtClean="0"/>
              <a:t> </a:t>
            </a:r>
            <a:r>
              <a:rPr lang="en-GB" dirty="0"/>
              <a:t>a/c</a:t>
            </a:r>
          </a:p>
          <a:p>
            <a:pPr marL="0" indent="0">
              <a:buNone/>
            </a:pPr>
            <a:r>
              <a:rPr lang="es-ES" b="1" dirty="0"/>
              <a:t>X2</a:t>
            </a:r>
            <a:r>
              <a:rPr lang="es-ES" dirty="0"/>
              <a:t>: </a:t>
            </a:r>
            <a:r>
              <a:rPr lang="es-ES" dirty="0" smtClean="0"/>
              <a:t>Tamaño </a:t>
            </a:r>
            <a:r>
              <a:rPr lang="es-ES" dirty="0"/>
              <a:t>máximo del agregado grueso</a:t>
            </a:r>
          </a:p>
          <a:p>
            <a:pPr marL="0" indent="0">
              <a:buNone/>
            </a:pPr>
            <a:r>
              <a:rPr lang="en-GB" b="1" dirty="0"/>
              <a:t>X3</a:t>
            </a:r>
            <a:r>
              <a:rPr lang="en-GB" dirty="0"/>
              <a:t>: </a:t>
            </a:r>
            <a:r>
              <a:rPr lang="en-GB" dirty="0" err="1"/>
              <a:t>T</a:t>
            </a:r>
            <a:r>
              <a:rPr lang="en-GB" dirty="0" err="1" smtClean="0"/>
              <a:t>emperatura</a:t>
            </a:r>
            <a:r>
              <a:rPr lang="en-GB" dirty="0" smtClean="0"/>
              <a:t> </a:t>
            </a:r>
            <a:r>
              <a:rPr lang="en-GB" dirty="0"/>
              <a:t>del </a:t>
            </a:r>
            <a:r>
              <a:rPr lang="en-GB" dirty="0" err="1" smtClean="0"/>
              <a:t>agua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s-ES" b="1" dirty="0"/>
              <a:t>B</a:t>
            </a:r>
            <a:r>
              <a:rPr lang="es-ES" dirty="0"/>
              <a:t> = Resistencia a la compresión del concreto (</a:t>
            </a:r>
            <a:r>
              <a:rPr lang="es-ES" b="1" dirty="0"/>
              <a:t>Y</a:t>
            </a:r>
            <a:r>
              <a:rPr lang="es-ES" dirty="0" smtClean="0"/>
              <a:t>)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/>
            </a:r>
            <a:br>
              <a:rPr lang="es-ES" dirty="0" smtClean="0"/>
            </a:br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251520" y="5397023"/>
            <a:ext cx="856895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/>
              <a:t>Hipótesis: </a:t>
            </a:r>
            <a:r>
              <a:rPr lang="es-ES" sz="2400" dirty="0"/>
              <a:t>“La relación a/c, el tamaño máximo del agregado grueso y la temperatura del </a:t>
            </a:r>
            <a:r>
              <a:rPr lang="es-ES" sz="2400" dirty="0" smtClean="0"/>
              <a:t>agua influyen </a:t>
            </a:r>
            <a:r>
              <a:rPr lang="es-ES" sz="2400" dirty="0"/>
              <a:t>en la resistencia a la compresión del </a:t>
            </a:r>
            <a:r>
              <a:rPr lang="es-ES" sz="2400" dirty="0" smtClean="0"/>
              <a:t>concreto”.</a:t>
            </a:r>
            <a:endParaRPr lang="en-GB" sz="2400" dirty="0"/>
          </a:p>
        </p:txBody>
      </p:sp>
      <p:pic>
        <p:nvPicPr>
          <p:cNvPr id="1026" name="Picture 2" descr="Resultado de imagen para cement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69" y="179970"/>
            <a:ext cx="1548803" cy="16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251520" y="1813115"/>
            <a:ext cx="8568952" cy="4928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Rectángulo"/>
          <p:cNvSpPr/>
          <p:nvPr/>
        </p:nvSpPr>
        <p:spPr>
          <a:xfrm>
            <a:off x="323528" y="1844824"/>
            <a:ext cx="8640960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800" dirty="0"/>
              <a:t>1er experimento: (para cierta cantidad de </a:t>
            </a:r>
            <a:r>
              <a:rPr lang="es-ES" sz="2800" b="1" dirty="0"/>
              <a:t>X1</a:t>
            </a:r>
            <a:r>
              <a:rPr lang="es-ES" sz="2800" dirty="0"/>
              <a:t>, </a:t>
            </a:r>
            <a:r>
              <a:rPr lang="es-ES" sz="2800" b="1" dirty="0"/>
              <a:t>X2</a:t>
            </a:r>
            <a:r>
              <a:rPr lang="es-ES" sz="2800" dirty="0"/>
              <a:t> y </a:t>
            </a:r>
            <a:r>
              <a:rPr lang="es-ES" sz="2800" b="1" dirty="0"/>
              <a:t>X3</a:t>
            </a:r>
            <a:r>
              <a:rPr lang="es-ES" sz="2800" dirty="0"/>
              <a:t> )</a:t>
            </a:r>
          </a:p>
          <a:p>
            <a:r>
              <a:rPr lang="en-GB" sz="2800" b="1" dirty="0"/>
              <a:t>X1</a:t>
            </a:r>
            <a:r>
              <a:rPr lang="en-GB" sz="2800" dirty="0"/>
              <a:t>, </a:t>
            </a:r>
            <a:r>
              <a:rPr lang="en-GB" sz="2800" b="1" dirty="0"/>
              <a:t>X2</a:t>
            </a:r>
            <a:r>
              <a:rPr lang="en-GB" sz="2800" dirty="0"/>
              <a:t>, </a:t>
            </a:r>
            <a:r>
              <a:rPr lang="en-GB" sz="2800" b="1" dirty="0"/>
              <a:t>X3</a:t>
            </a:r>
            <a:r>
              <a:rPr lang="en-GB" sz="2800" dirty="0"/>
              <a:t> </a:t>
            </a:r>
            <a:r>
              <a:rPr lang="en-GB" sz="2800" dirty="0" smtClean="0"/>
              <a:t>------- </a:t>
            </a:r>
            <a:r>
              <a:rPr lang="en-GB" sz="2800" b="1" dirty="0">
                <a:solidFill>
                  <a:schemeClr val="tx2">
                    <a:lumMod val="50000"/>
                  </a:schemeClr>
                </a:solidFill>
              </a:rPr>
              <a:t>175 </a:t>
            </a:r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</a:rPr>
              <a:t>Kg/cm2</a:t>
            </a:r>
          </a:p>
          <a:p>
            <a:endParaRPr lang="en-GB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" sz="2800" dirty="0"/>
              <a:t>2do. experimento: (para las mismas cantidades de </a:t>
            </a:r>
            <a:r>
              <a:rPr lang="es-ES" sz="2800" b="1" dirty="0"/>
              <a:t>X1</a:t>
            </a:r>
            <a:r>
              <a:rPr lang="es-ES" sz="2800" dirty="0"/>
              <a:t>, </a:t>
            </a:r>
            <a:r>
              <a:rPr lang="es-ES" sz="2800" b="1" dirty="0"/>
              <a:t>X2</a:t>
            </a:r>
            <a:r>
              <a:rPr lang="es-ES" sz="2800" dirty="0"/>
              <a:t> y una variación de </a:t>
            </a:r>
            <a:r>
              <a:rPr lang="es-ES" sz="2800" b="1" dirty="0"/>
              <a:t>X3</a:t>
            </a:r>
            <a:r>
              <a:rPr lang="es-ES" sz="2800" dirty="0"/>
              <a:t>)</a:t>
            </a:r>
          </a:p>
          <a:p>
            <a:r>
              <a:rPr lang="en-GB" sz="2800" b="1" dirty="0"/>
              <a:t>X1</a:t>
            </a:r>
            <a:r>
              <a:rPr lang="en-GB" sz="2800" dirty="0"/>
              <a:t>, </a:t>
            </a:r>
            <a:r>
              <a:rPr lang="en-GB" sz="2800" b="1" dirty="0" smtClean="0"/>
              <a:t>X2</a:t>
            </a:r>
            <a:r>
              <a:rPr lang="en-GB" sz="2800" dirty="0" smtClean="0"/>
              <a:t>, </a:t>
            </a:r>
            <a:r>
              <a:rPr lang="el-GR" sz="2800" b="1" dirty="0" smtClean="0">
                <a:solidFill>
                  <a:srgbClr val="FF0000"/>
                </a:solidFill>
              </a:rPr>
              <a:t>λ</a:t>
            </a:r>
            <a:r>
              <a:rPr lang="en-GB" sz="2800" b="1" dirty="0" smtClean="0"/>
              <a:t>X3</a:t>
            </a:r>
            <a:r>
              <a:rPr lang="en-GB" sz="2800" dirty="0" smtClean="0"/>
              <a:t> ------- </a:t>
            </a:r>
            <a:r>
              <a:rPr lang="en-GB" sz="2800" b="1" dirty="0">
                <a:solidFill>
                  <a:schemeClr val="tx2">
                    <a:lumMod val="50000"/>
                  </a:schemeClr>
                </a:solidFill>
              </a:rPr>
              <a:t>150 Kg/cm2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23528" y="4869160"/>
            <a:ext cx="864096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 smtClean="0"/>
              <a:t>Interpretación</a:t>
            </a:r>
          </a:p>
          <a:p>
            <a:pPr algn="just"/>
            <a:r>
              <a:rPr lang="es-ES" sz="2000" dirty="0" smtClean="0"/>
              <a:t>Esto </a:t>
            </a:r>
            <a:r>
              <a:rPr lang="es-ES" sz="2000" dirty="0"/>
              <a:t>significa que en el 1er y 2do. experimento existen elementos de semejanza que es </a:t>
            </a:r>
            <a:r>
              <a:rPr lang="es-ES" sz="2000" dirty="0" smtClean="0"/>
              <a:t>la misma </a:t>
            </a:r>
            <a:r>
              <a:rPr lang="es-ES" sz="2000" dirty="0"/>
              <a:t>relación a/c y el tamaño máximo del agregado grueso: (X1 y X2) y también existe </a:t>
            </a:r>
            <a:r>
              <a:rPr lang="es-ES" sz="2000" dirty="0" smtClean="0"/>
              <a:t>un elemento </a:t>
            </a:r>
            <a:r>
              <a:rPr lang="es-ES" sz="2000" dirty="0"/>
              <a:t>de diferencia que es la variación de la temperatura del agua X3.</a:t>
            </a:r>
            <a:endParaRPr lang="en-GB" sz="2000" dirty="0"/>
          </a:p>
        </p:txBody>
      </p:sp>
      <p:sp>
        <p:nvSpPr>
          <p:cNvPr id="11" name="10 Rectángulo"/>
          <p:cNvSpPr/>
          <p:nvPr/>
        </p:nvSpPr>
        <p:spPr>
          <a:xfrm>
            <a:off x="179512" y="1813115"/>
            <a:ext cx="8892480" cy="4784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Rectángulo"/>
          <p:cNvSpPr/>
          <p:nvPr/>
        </p:nvSpPr>
        <p:spPr>
          <a:xfrm>
            <a:off x="323528" y="2326228"/>
            <a:ext cx="8640960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dirty="0"/>
              <a:t>De lo anterior se puede concluir que para los mismos valores de </a:t>
            </a:r>
            <a:r>
              <a:rPr lang="es-ES" sz="2400" b="1" dirty="0"/>
              <a:t>X1</a:t>
            </a:r>
            <a:r>
              <a:rPr lang="es-ES" sz="2400" dirty="0"/>
              <a:t> y </a:t>
            </a:r>
            <a:r>
              <a:rPr lang="es-ES" sz="2400" b="1" dirty="0"/>
              <a:t>X2</a:t>
            </a:r>
            <a:r>
              <a:rPr lang="es-ES" sz="2400" dirty="0"/>
              <a:t> , la variable </a:t>
            </a:r>
            <a:r>
              <a:rPr lang="es-ES" sz="2400" b="1" dirty="0"/>
              <a:t>X3</a:t>
            </a:r>
            <a:r>
              <a:rPr lang="es-ES" sz="2400" dirty="0"/>
              <a:t> es </a:t>
            </a:r>
            <a:r>
              <a:rPr lang="es-ES" sz="2400" dirty="0" smtClean="0"/>
              <a:t>la causa </a:t>
            </a:r>
            <a:r>
              <a:rPr lang="es-ES" sz="2400" dirty="0"/>
              <a:t>de la reducción de la resistencia (de </a:t>
            </a:r>
            <a:r>
              <a:rPr lang="es-ES" sz="2400" b="1" dirty="0"/>
              <a:t>175</a:t>
            </a:r>
            <a:r>
              <a:rPr lang="es-ES" sz="2400" dirty="0"/>
              <a:t> a </a:t>
            </a:r>
            <a:r>
              <a:rPr lang="es-ES" sz="2400" b="1" dirty="0"/>
              <a:t>150 Kg/cm2</a:t>
            </a:r>
            <a:r>
              <a:rPr lang="es-ES" sz="2400" dirty="0" smtClean="0"/>
              <a:t>).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Sin embargo la conclusión anterior debe plantearse con sumo cuidado, ya que las </a:t>
            </a:r>
            <a:r>
              <a:rPr lang="es-ES" sz="2400" dirty="0" smtClean="0"/>
              <a:t>causas reales </a:t>
            </a:r>
            <a:r>
              <a:rPr lang="es-ES" sz="2400" dirty="0"/>
              <a:t>de la disminución de la resistencia del concreto podrían haberse debido a la </a:t>
            </a:r>
            <a:r>
              <a:rPr lang="es-ES" sz="2400" dirty="0" smtClean="0"/>
              <a:t>presencia de </a:t>
            </a:r>
            <a:r>
              <a:rPr lang="es-ES" sz="2400" dirty="0"/>
              <a:t>otro elemento no detectado en el experimento.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1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143397"/>
            <a:ext cx="8507288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arenR"/>
            </a:pPr>
            <a:r>
              <a:rPr lang="en-GB" b="1" dirty="0" smtClean="0"/>
              <a:t>Pre-</a:t>
            </a:r>
            <a:r>
              <a:rPr lang="en-GB" b="1" dirty="0" err="1" smtClean="0"/>
              <a:t>experimentos</a:t>
            </a:r>
            <a:r>
              <a:rPr lang="en-GB" b="1" dirty="0" smtClean="0"/>
              <a:t>:</a:t>
            </a:r>
          </a:p>
          <a:p>
            <a:pPr algn="just"/>
            <a:r>
              <a:rPr lang="es-ES" dirty="0"/>
              <a:t>Su grado de control es mínimo. </a:t>
            </a:r>
            <a:endParaRPr lang="es-ES" dirty="0" smtClean="0"/>
          </a:p>
          <a:p>
            <a:pPr algn="just"/>
            <a:r>
              <a:rPr lang="es-ES" dirty="0" smtClean="0">
                <a:solidFill>
                  <a:schemeClr val="tx2"/>
                </a:solidFill>
              </a:rPr>
              <a:t>Consiste </a:t>
            </a:r>
            <a:r>
              <a:rPr lang="es-ES" dirty="0">
                <a:solidFill>
                  <a:schemeClr val="tx2"/>
                </a:solidFill>
              </a:rPr>
              <a:t>en administrar un estímulo a los objetos </a:t>
            </a:r>
            <a:r>
              <a:rPr lang="es-ES" dirty="0" smtClean="0">
                <a:solidFill>
                  <a:schemeClr val="tx2"/>
                </a:solidFill>
              </a:rPr>
              <a:t>de estudio </a:t>
            </a:r>
            <a:r>
              <a:rPr lang="es-ES" dirty="0">
                <a:solidFill>
                  <a:schemeClr val="tx2"/>
                </a:solidFill>
              </a:rPr>
              <a:t>para luego determinar el nivel en que se manifiesta la variable dependiente. </a:t>
            </a:r>
            <a:endParaRPr lang="es-ES" dirty="0" smtClean="0">
              <a:solidFill>
                <a:schemeClr val="tx2"/>
              </a:solidFill>
            </a:endParaRPr>
          </a:p>
          <a:p>
            <a:pPr algn="just"/>
            <a:r>
              <a:rPr lang="es-ES" dirty="0" smtClean="0"/>
              <a:t>Este</a:t>
            </a:r>
            <a:r>
              <a:rPr lang="es-ES" dirty="0"/>
              <a:t> </a:t>
            </a:r>
            <a:r>
              <a:rPr lang="es-ES" dirty="0" smtClean="0"/>
              <a:t>tipo </a:t>
            </a:r>
            <a:r>
              <a:rPr lang="es-ES" dirty="0"/>
              <a:t>de experimento se utiliza en investigaciones técnicas para medir la efectividad </a:t>
            </a:r>
            <a:r>
              <a:rPr lang="es-ES" dirty="0" smtClean="0"/>
              <a:t>y </a:t>
            </a:r>
            <a:r>
              <a:rPr lang="en-GB" dirty="0" err="1" smtClean="0"/>
              <a:t>eficacia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resultados</a:t>
            </a:r>
            <a:r>
              <a:rPr lang="en-GB" dirty="0"/>
              <a:t>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69127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100" b="1" dirty="0" smtClean="0"/>
              <a:t>2. </a:t>
            </a:r>
            <a:r>
              <a:rPr lang="es-ES" sz="3100" b="1" dirty="0"/>
              <a:t>Diseño de contrastación de la hipótesis</a:t>
            </a:r>
            <a:r>
              <a:rPr lang="es-ES" b="1" dirty="0"/>
              <a:t/>
            </a:r>
            <a:br>
              <a:rPr lang="es-ES" b="1" dirty="0"/>
            </a:br>
            <a:endParaRPr lang="en-GB" dirty="0"/>
          </a:p>
        </p:txBody>
      </p:sp>
      <p:sp>
        <p:nvSpPr>
          <p:cNvPr id="2" name="1 Rectángulo"/>
          <p:cNvSpPr/>
          <p:nvPr/>
        </p:nvSpPr>
        <p:spPr>
          <a:xfrm>
            <a:off x="179512" y="11247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2.1 </a:t>
            </a:r>
            <a:r>
              <a:rPr lang="en-GB" sz="2800" b="1" dirty="0" err="1"/>
              <a:t>Diseños</a:t>
            </a:r>
            <a:r>
              <a:rPr lang="en-GB" sz="2800" b="1" dirty="0"/>
              <a:t> </a:t>
            </a:r>
            <a:r>
              <a:rPr lang="en-GB" sz="2800" b="1" dirty="0" err="1"/>
              <a:t>experimentales</a:t>
            </a:r>
            <a:r>
              <a:rPr lang="en-GB" sz="2800" b="1" dirty="0"/>
              <a:t>:</a:t>
            </a:r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6" t="8429" r="9843" b="6494"/>
          <a:stretch/>
        </p:blipFill>
        <p:spPr bwMode="auto">
          <a:xfrm>
            <a:off x="7084800" y="44624"/>
            <a:ext cx="1735672" cy="18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63F1AC4F304B42B3941098A75A78F0" ma:contentTypeVersion="11" ma:contentTypeDescription="Crear nuevo documento." ma:contentTypeScope="" ma:versionID="b426bf81d1d7b15481894afd5afe8839">
  <xsd:schema xmlns:xsd="http://www.w3.org/2001/XMLSchema" xmlns:xs="http://www.w3.org/2001/XMLSchema" xmlns:p="http://schemas.microsoft.com/office/2006/metadata/properties" xmlns:ns2="62f58b04-9c33-490c-ba7e-c6fd6f91e41a" xmlns:ns3="2e95bf99-24e0-4882-8195-e9d4d8693026" targetNamespace="http://schemas.microsoft.com/office/2006/metadata/properties" ma:root="true" ma:fieldsID="fba392100fe1119859c80de98c76bec3" ns2:_="" ns3:_="">
    <xsd:import namespace="62f58b04-9c33-490c-ba7e-c6fd6f91e41a"/>
    <xsd:import namespace="2e95bf99-24e0-4882-8195-e9d4d8693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58b04-9c33-490c-ba7e-c6fd6f91e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5bf99-24e0-4882-8195-e9d4d869302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D8C5CD-53F2-4F20-8FF4-D82CDD36783F}"/>
</file>

<file path=customXml/itemProps2.xml><?xml version="1.0" encoding="utf-8"?>
<ds:datastoreItem xmlns:ds="http://schemas.openxmlformats.org/officeDocument/2006/customXml" ds:itemID="{6057A315-B995-4FD1-AF5B-4B89C4F8695A}"/>
</file>

<file path=customXml/itemProps3.xml><?xml version="1.0" encoding="utf-8"?>
<ds:datastoreItem xmlns:ds="http://schemas.openxmlformats.org/officeDocument/2006/customXml" ds:itemID="{932186FB-B40B-43C6-BD1E-B3E70A3C2F2D}"/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2668</Words>
  <Application>Microsoft Office PowerPoint</Application>
  <PresentationFormat>Presentación en pantalla (4:3)</PresentationFormat>
  <Paragraphs>273</Paragraphs>
  <Slides>24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  Diseño experimental y diseño no experimental</vt:lpstr>
      <vt:lpstr>Metodología </vt:lpstr>
      <vt:lpstr>Metodología</vt:lpstr>
      <vt:lpstr> 2. Diseño de contrastación de la hipótesis </vt:lpstr>
      <vt:lpstr>2. Diseño de contrastación de la hipótesis </vt:lpstr>
      <vt:lpstr> 2. Diseño de contrastación de la hipótesis </vt:lpstr>
      <vt:lpstr> 2. Diseño de contrastación de la hipótesis </vt:lpstr>
      <vt:lpstr> 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2. Diseño de contrastación de la hipótesis </vt:lpstr>
      <vt:lpstr>Continuamos con…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la Investigación Cuantitativa</dc:title>
  <dc:creator>Nathalia Tejedor-Flores</dc:creator>
  <cp:lastModifiedBy>Nathalia Tejedor Flores</cp:lastModifiedBy>
  <cp:revision>86</cp:revision>
  <dcterms:created xsi:type="dcterms:W3CDTF">2019-05-30T14:35:16Z</dcterms:created>
  <dcterms:modified xsi:type="dcterms:W3CDTF">2022-02-02T22:19:09Z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0x0101000563F1AC4F304B42B3941098A75A78F0</vt:lpwstr>
  </property>
</Properties>
</file>