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30"/>
  </p:notesMasterIdLst>
  <p:sldIdLst>
    <p:sldId id="256" r:id="rId5"/>
    <p:sldId id="258" r:id="rId6"/>
    <p:sldId id="286" r:id="rId7"/>
    <p:sldId id="287" r:id="rId8"/>
    <p:sldId id="288" r:id="rId9"/>
    <p:sldId id="289" r:id="rId10"/>
    <p:sldId id="290" r:id="rId11"/>
    <p:sldId id="257" r:id="rId12"/>
    <p:sldId id="291" r:id="rId13"/>
    <p:sldId id="292" r:id="rId14"/>
    <p:sldId id="293" r:id="rId15"/>
    <p:sldId id="294" r:id="rId16"/>
    <p:sldId id="295" r:id="rId17"/>
    <p:sldId id="259" r:id="rId18"/>
    <p:sldId id="260" r:id="rId19"/>
    <p:sldId id="296" r:id="rId20"/>
    <p:sldId id="303" r:id="rId21"/>
    <p:sldId id="306" r:id="rId22"/>
    <p:sldId id="304" r:id="rId23"/>
    <p:sldId id="305" r:id="rId24"/>
    <p:sldId id="297" r:id="rId25"/>
    <p:sldId id="298" r:id="rId26"/>
    <p:sldId id="299" r:id="rId27"/>
    <p:sldId id="301" r:id="rId28"/>
    <p:sldId id="302" r:id="rId29"/>
  </p:sldIdLst>
  <p:sldSz cx="9144000" cy="5143500" type="screen16x9"/>
  <p:notesSz cx="6858000" cy="9144000"/>
  <p:embeddedFontLst>
    <p:embeddedFont>
      <p:font typeface="Amatic SC" panose="00000500000000000000" pitchFamily="2" charset="-79"/>
      <p:regular r:id="rId31"/>
      <p:bold r:id="rId32"/>
    </p:embeddedFont>
    <p:embeddedFont>
      <p:font typeface="Calibri" panose="020F0502020204030204" pitchFamily="34" charset="0"/>
      <p:regular r:id="rId33"/>
      <p:bold r:id="rId34"/>
      <p:italic r:id="rId35"/>
      <p:boldItalic r:id="rId36"/>
    </p:embeddedFont>
    <p:embeddedFont>
      <p:font typeface="Cambria Math" panose="02040503050406030204" pitchFamily="18" charset="0"/>
      <p:regular r:id="rId37"/>
    </p:embeddedFont>
    <p:embeddedFont>
      <p:font typeface="Caveat" panose="020B0604020202020204" charset="0"/>
      <p:regular r:id="rId38"/>
      <p:bold r:id="rId39"/>
    </p:embeddedFont>
    <p:embeddedFont>
      <p:font typeface="Open Sans" panose="020B06060305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99"/>
    <a:srgbClr val="66FFFF"/>
    <a:srgbClr val="B4E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527E2D-FFBE-4024-B350-882DA28D15BA}" v="1" dt="2022-02-03T00:41:42.861"/>
    <p1510:client id="{5CBB0DEF-7729-48CD-98D4-D969EA4209A4}" v="1" dt="2022-02-03T00:54:33.255"/>
    <p1510:client id="{930A153D-D02D-45D1-9A82-7A3268D8AF19}" v="3" dt="2022-02-03T00:34:36.406"/>
  </p1510:revLst>
</p1510:revInfo>
</file>

<file path=ppt/tableStyles.xml><?xml version="1.0" encoding="utf-8"?>
<a:tblStyleLst xmlns:a="http://schemas.openxmlformats.org/drawingml/2006/main" def="{71AA2F49-ACEC-43C0-A3E6-63A163389CB7}">
  <a:tblStyle styleId="{71AA2F49-ACEC-43C0-A3E6-63A163389CB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da Cedeno" userId="S::alda.cedeno@utp.ac.pa::3ed9e881-b0e0-469e-9efb-ee28f6ae2fbd" providerId="AD" clId="Web-{54527E2D-FFBE-4024-B350-882DA28D15BA}"/>
    <pc:docChg chg="modSld">
      <pc:chgData name="Alda Cedeno" userId="S::alda.cedeno@utp.ac.pa::3ed9e881-b0e0-469e-9efb-ee28f6ae2fbd" providerId="AD" clId="Web-{54527E2D-FFBE-4024-B350-882DA28D15BA}" dt="2022-02-03T00:41:42.861" v="0" actId="1076"/>
      <pc:docMkLst>
        <pc:docMk/>
      </pc:docMkLst>
      <pc:sldChg chg="modSp">
        <pc:chgData name="Alda Cedeno" userId="S::alda.cedeno@utp.ac.pa::3ed9e881-b0e0-469e-9efb-ee28f6ae2fbd" providerId="AD" clId="Web-{54527E2D-FFBE-4024-B350-882DA28D15BA}" dt="2022-02-03T00:41:42.861" v="0" actId="1076"/>
        <pc:sldMkLst>
          <pc:docMk/>
          <pc:sldMk cId="1854257834" sldId="304"/>
        </pc:sldMkLst>
        <pc:picChg chg="mod">
          <ac:chgData name="Alda Cedeno" userId="S::alda.cedeno@utp.ac.pa::3ed9e881-b0e0-469e-9efb-ee28f6ae2fbd" providerId="AD" clId="Web-{54527E2D-FFBE-4024-B350-882DA28D15BA}" dt="2022-02-03T00:41:42.861" v="0" actId="1076"/>
          <ac:picMkLst>
            <pc:docMk/>
            <pc:sldMk cId="1854257834" sldId="304"/>
            <ac:picMk id="2052" creationId="{00000000-0000-0000-0000-000000000000}"/>
          </ac:picMkLst>
        </pc:picChg>
      </pc:sldChg>
    </pc:docChg>
  </pc:docChgLst>
  <pc:docChgLst>
    <pc:chgData name="BORIS GOMEZ" userId="S::boris.gomez1@utp.ac.pa::5107e643-dc96-43a7-af47-61fc9575ac22" providerId="AD" clId="Web-{5CBB0DEF-7729-48CD-98D4-D969EA4209A4}"/>
    <pc:docChg chg="modSld">
      <pc:chgData name="BORIS GOMEZ" userId="S::boris.gomez1@utp.ac.pa::5107e643-dc96-43a7-af47-61fc9575ac22" providerId="AD" clId="Web-{5CBB0DEF-7729-48CD-98D4-D969EA4209A4}" dt="2022-02-03T00:54:33.255" v="0" actId="1076"/>
      <pc:docMkLst>
        <pc:docMk/>
      </pc:docMkLst>
      <pc:sldChg chg="modSp">
        <pc:chgData name="BORIS GOMEZ" userId="S::boris.gomez1@utp.ac.pa::5107e643-dc96-43a7-af47-61fc9575ac22" providerId="AD" clId="Web-{5CBB0DEF-7729-48CD-98D4-D969EA4209A4}" dt="2022-02-03T00:54:33.255" v="0" actId="1076"/>
        <pc:sldMkLst>
          <pc:docMk/>
          <pc:sldMk cId="1854257834" sldId="304"/>
        </pc:sldMkLst>
        <pc:picChg chg="mod">
          <ac:chgData name="BORIS GOMEZ" userId="S::boris.gomez1@utp.ac.pa::5107e643-dc96-43a7-af47-61fc9575ac22" providerId="AD" clId="Web-{5CBB0DEF-7729-48CD-98D4-D969EA4209A4}" dt="2022-02-03T00:54:33.255" v="0" actId="1076"/>
          <ac:picMkLst>
            <pc:docMk/>
            <pc:sldMk cId="1854257834" sldId="304"/>
            <ac:picMk id="2052" creationId="{00000000-0000-0000-0000-000000000000}"/>
          </ac:picMkLst>
        </pc:picChg>
      </pc:sldChg>
    </pc:docChg>
  </pc:docChgLst>
  <pc:docChgLst>
    <pc:chgData name="Alda Cedeno" userId="S::alda.cedeno@utp.ac.pa::3ed9e881-b0e0-469e-9efb-ee28f6ae2fbd" providerId="AD" clId="Web-{930A153D-D02D-45D1-9A82-7A3268D8AF19}"/>
    <pc:docChg chg="modSld">
      <pc:chgData name="Alda Cedeno" userId="S::alda.cedeno@utp.ac.pa::3ed9e881-b0e0-469e-9efb-ee28f6ae2fbd" providerId="AD" clId="Web-{930A153D-D02D-45D1-9A82-7A3268D8AF19}" dt="2022-02-03T00:34:36.406" v="2" actId="1076"/>
      <pc:docMkLst>
        <pc:docMk/>
      </pc:docMkLst>
      <pc:sldChg chg="modSp">
        <pc:chgData name="Alda Cedeno" userId="S::alda.cedeno@utp.ac.pa::3ed9e881-b0e0-469e-9efb-ee28f6ae2fbd" providerId="AD" clId="Web-{930A153D-D02D-45D1-9A82-7A3268D8AF19}" dt="2022-02-03T00:34:36.406" v="2" actId="1076"/>
        <pc:sldMkLst>
          <pc:docMk/>
          <pc:sldMk cId="1854257834" sldId="304"/>
        </pc:sldMkLst>
        <pc:picChg chg="mod">
          <ac:chgData name="Alda Cedeno" userId="S::alda.cedeno@utp.ac.pa::3ed9e881-b0e0-469e-9efb-ee28f6ae2fbd" providerId="AD" clId="Web-{930A153D-D02D-45D1-9A82-7A3268D8AF19}" dt="2022-02-03T00:34:36.406" v="2" actId="1076"/>
          <ac:picMkLst>
            <pc:docMk/>
            <pc:sldMk cId="1854257834" sldId="304"/>
            <ac:picMk id="205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382705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r>
              <a:rPr lang="es-ES" sz="1200" b="0" i="0" u="none" strike="noStrike" kern="1200" baseline="0">
                <a:solidFill>
                  <a:schemeClr val="tx1"/>
                </a:solidFill>
                <a:latin typeface="+mn-lt"/>
                <a:ea typeface="+mn-ea"/>
                <a:cs typeface="+mn-cs"/>
              </a:rPr>
              <a:t>Estrategia para demostración de la hipótesis.</a:t>
            </a:r>
            <a:endParaRPr lang="en-GB" b="0"/>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B63E673D-5F39-441C-A121-EB5C968821EE}" type="slidenum">
              <a:rPr lang="es-PA" smtClean="0"/>
              <a:t>24</a:t>
            </a:fld>
            <a:endParaRPr lang="es-PA"/>
          </a:p>
        </p:txBody>
      </p:sp>
    </p:spTree>
    <p:extLst>
      <p:ext uri="{BB962C8B-B14F-4D97-AF65-F5344CB8AC3E}">
        <p14:creationId xmlns:p14="http://schemas.microsoft.com/office/powerpoint/2010/main" val="971887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2350825" y="972913"/>
            <a:ext cx="5051951" cy="3197675"/>
          </a:xfrm>
          <a:prstGeom prst="rect">
            <a:avLst/>
          </a:prstGeom>
          <a:noFill/>
          <a:ln>
            <a:noFill/>
          </a:ln>
        </p:spPr>
      </p:pic>
      <p:sp>
        <p:nvSpPr>
          <p:cNvPr id="12" name="Google Shape;12;p2"/>
          <p:cNvSpPr txBox="1">
            <a:spLocks noGrp="1"/>
          </p:cNvSpPr>
          <p:nvPr>
            <p:ph type="ctrTitle"/>
          </p:nvPr>
        </p:nvSpPr>
        <p:spPr>
          <a:xfrm>
            <a:off x="2765775" y="1645750"/>
            <a:ext cx="4227000" cy="1431900"/>
          </a:xfrm>
          <a:prstGeom prst="rect">
            <a:avLst/>
          </a:prstGeom>
        </p:spPr>
        <p:txBody>
          <a:bodyPr spcFirstLastPara="1" wrap="square" lIns="0" tIns="0" rIns="0" bIns="0" anchor="t"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19100" y="1142662"/>
            <a:ext cx="6939000" cy="11598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 name="Google Shape;15;p3"/>
          <p:cNvSpPr txBox="1">
            <a:spLocks noGrp="1"/>
          </p:cNvSpPr>
          <p:nvPr>
            <p:ph type="subTitle" idx="1"/>
          </p:nvPr>
        </p:nvSpPr>
        <p:spPr>
          <a:xfrm>
            <a:off x="1519100" y="2279990"/>
            <a:ext cx="6939000" cy="7848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411775" y="129768"/>
            <a:ext cx="72738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1411775" y="1287956"/>
            <a:ext cx="7273800" cy="3271200"/>
          </a:xfrm>
          <a:prstGeom prst="rect">
            <a:avLst/>
          </a:prstGeom>
        </p:spPr>
        <p:txBody>
          <a:bodyPr spcFirstLastPara="1" wrap="square" lIns="0" tIns="0" rIns="0" bIns="0" anchor="t" anchorCtr="0">
            <a:noAutofit/>
          </a:bodyPr>
          <a:lstStyle>
            <a:lvl1pPr marL="457200" lvl="0" indent="-368300">
              <a:spcBef>
                <a:spcPts val="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2" name="Google Shape;22;p5"/>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411775" y="129768"/>
            <a:ext cx="72738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6"/>
          <p:cNvSpPr txBox="1">
            <a:spLocks noGrp="1"/>
          </p:cNvSpPr>
          <p:nvPr>
            <p:ph type="body" idx="1"/>
          </p:nvPr>
        </p:nvSpPr>
        <p:spPr>
          <a:xfrm>
            <a:off x="1412975" y="1287950"/>
            <a:ext cx="3530700" cy="3236100"/>
          </a:xfrm>
          <a:prstGeom prst="rect">
            <a:avLst/>
          </a:prstGeom>
        </p:spPr>
        <p:txBody>
          <a:bodyPr spcFirstLastPara="1" wrap="square" lIns="0" tIns="0" rIns="0" bIns="0" anchor="t" anchorCtr="0">
            <a:noAutofit/>
          </a:bodyPr>
          <a:lstStyle>
            <a:lvl1pPr marL="457200" lvl="0" indent="-368300">
              <a:spcBef>
                <a:spcPts val="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6" name="Google Shape;26;p6"/>
          <p:cNvSpPr txBox="1">
            <a:spLocks noGrp="1"/>
          </p:cNvSpPr>
          <p:nvPr>
            <p:ph type="body" idx="2"/>
          </p:nvPr>
        </p:nvSpPr>
        <p:spPr>
          <a:xfrm>
            <a:off x="5156126" y="1287950"/>
            <a:ext cx="3530700" cy="3236100"/>
          </a:xfrm>
          <a:prstGeom prst="rect">
            <a:avLst/>
          </a:prstGeom>
        </p:spPr>
        <p:txBody>
          <a:bodyPr spcFirstLastPara="1" wrap="square" lIns="0" tIns="0" rIns="0" bIns="0" anchor="t" anchorCtr="0">
            <a:noAutofit/>
          </a:bodyPr>
          <a:lstStyle>
            <a:lvl1pPr marL="457200" lvl="0" indent="-368300">
              <a:spcBef>
                <a:spcPts val="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7" name="Google Shape;27;p6"/>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A"/>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fecha"/>
          <p:cNvSpPr>
            <a:spLocks noGrp="1"/>
          </p:cNvSpPr>
          <p:nvPr>
            <p:ph type="dt" sz="half" idx="10"/>
          </p:nvPr>
        </p:nvSpPr>
        <p:spPr>
          <a:xfrm>
            <a:off x="457200" y="4767263"/>
            <a:ext cx="2133600" cy="273844"/>
          </a:xfrm>
          <a:prstGeom prst="rect">
            <a:avLst/>
          </a:prstGeom>
        </p:spPr>
        <p:txBody>
          <a:bodyPr/>
          <a:lstStyle/>
          <a:p>
            <a:fld id="{40059F1C-EE24-47F4-8F6D-07F3573BC1F6}" type="datetimeFigureOut">
              <a:rPr lang="es-PA" smtClean="0"/>
              <a:t>02/02/2022</a:t>
            </a:fld>
            <a:endParaRPr lang="es-PA"/>
          </a:p>
        </p:txBody>
      </p:sp>
      <p:sp>
        <p:nvSpPr>
          <p:cNvPr id="5" name="4 Marcador de pie de página"/>
          <p:cNvSpPr>
            <a:spLocks noGrp="1"/>
          </p:cNvSpPr>
          <p:nvPr>
            <p:ph type="ftr" sz="quarter" idx="11"/>
          </p:nvPr>
        </p:nvSpPr>
        <p:spPr>
          <a:xfrm>
            <a:off x="3124200" y="4767263"/>
            <a:ext cx="2895600" cy="273844"/>
          </a:xfrm>
          <a:prstGeom prst="rect">
            <a:avLst/>
          </a:prstGeom>
        </p:spPr>
        <p:txBody>
          <a:bodyPr/>
          <a:lstStyle/>
          <a:p>
            <a:endParaRPr lang="es-PA"/>
          </a:p>
        </p:txBody>
      </p:sp>
      <p:sp>
        <p:nvSpPr>
          <p:cNvPr id="6" name="5 Marcador de número de diapositiva"/>
          <p:cNvSpPr>
            <a:spLocks noGrp="1"/>
          </p:cNvSpPr>
          <p:nvPr>
            <p:ph type="sldNum" sz="quarter" idx="12"/>
          </p:nvPr>
        </p:nvSpPr>
        <p:spPr/>
        <p:txBody>
          <a:bodyPr/>
          <a:lstStyle/>
          <a:p>
            <a:fld id="{1E03247B-80EC-436B-94A3-0BB237022921}" type="slidenum">
              <a:rPr lang="es-PA" smtClean="0"/>
              <a:t>‹Nº›</a:t>
            </a:fld>
            <a:endParaRPr lang="es-PA"/>
          </a:p>
        </p:txBody>
      </p:sp>
    </p:spTree>
    <p:extLst>
      <p:ext uri="{BB962C8B-B14F-4D97-AF65-F5344CB8AC3E}">
        <p14:creationId xmlns:p14="http://schemas.microsoft.com/office/powerpoint/2010/main" val="344897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11775" y="129768"/>
            <a:ext cx="72738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3200"/>
              <a:buFont typeface="Amatic SC"/>
              <a:buNone/>
              <a:defRPr sz="3200" b="1">
                <a:solidFill>
                  <a:schemeClr val="dk1"/>
                </a:solidFill>
                <a:latin typeface="Amatic SC"/>
                <a:ea typeface="Amatic SC"/>
                <a:cs typeface="Amatic SC"/>
                <a:sym typeface="Amatic SC"/>
              </a:defRPr>
            </a:lvl1pPr>
            <a:lvl2pPr lvl="1">
              <a:spcBef>
                <a:spcPts val="0"/>
              </a:spcBef>
              <a:spcAft>
                <a:spcPts val="0"/>
              </a:spcAft>
              <a:buClr>
                <a:schemeClr val="dk1"/>
              </a:buClr>
              <a:buSzPts val="3200"/>
              <a:buFont typeface="Amatic SC"/>
              <a:buNone/>
              <a:defRPr sz="3200" b="1">
                <a:solidFill>
                  <a:schemeClr val="dk1"/>
                </a:solidFill>
                <a:latin typeface="Amatic SC"/>
                <a:ea typeface="Amatic SC"/>
                <a:cs typeface="Amatic SC"/>
                <a:sym typeface="Amatic SC"/>
              </a:defRPr>
            </a:lvl2pPr>
            <a:lvl3pPr lvl="2">
              <a:spcBef>
                <a:spcPts val="0"/>
              </a:spcBef>
              <a:spcAft>
                <a:spcPts val="0"/>
              </a:spcAft>
              <a:buClr>
                <a:schemeClr val="dk1"/>
              </a:buClr>
              <a:buSzPts val="3200"/>
              <a:buFont typeface="Amatic SC"/>
              <a:buNone/>
              <a:defRPr sz="3200" b="1">
                <a:solidFill>
                  <a:schemeClr val="dk1"/>
                </a:solidFill>
                <a:latin typeface="Amatic SC"/>
                <a:ea typeface="Amatic SC"/>
                <a:cs typeface="Amatic SC"/>
                <a:sym typeface="Amatic SC"/>
              </a:defRPr>
            </a:lvl3pPr>
            <a:lvl4pPr lvl="3">
              <a:spcBef>
                <a:spcPts val="0"/>
              </a:spcBef>
              <a:spcAft>
                <a:spcPts val="0"/>
              </a:spcAft>
              <a:buClr>
                <a:schemeClr val="dk1"/>
              </a:buClr>
              <a:buSzPts val="3200"/>
              <a:buFont typeface="Amatic SC"/>
              <a:buNone/>
              <a:defRPr sz="3200" b="1">
                <a:solidFill>
                  <a:schemeClr val="dk1"/>
                </a:solidFill>
                <a:latin typeface="Amatic SC"/>
                <a:ea typeface="Amatic SC"/>
                <a:cs typeface="Amatic SC"/>
                <a:sym typeface="Amatic SC"/>
              </a:defRPr>
            </a:lvl4pPr>
            <a:lvl5pPr lvl="4">
              <a:spcBef>
                <a:spcPts val="0"/>
              </a:spcBef>
              <a:spcAft>
                <a:spcPts val="0"/>
              </a:spcAft>
              <a:buClr>
                <a:schemeClr val="dk1"/>
              </a:buClr>
              <a:buSzPts val="3200"/>
              <a:buFont typeface="Amatic SC"/>
              <a:buNone/>
              <a:defRPr sz="3200" b="1">
                <a:solidFill>
                  <a:schemeClr val="dk1"/>
                </a:solidFill>
                <a:latin typeface="Amatic SC"/>
                <a:ea typeface="Amatic SC"/>
                <a:cs typeface="Amatic SC"/>
                <a:sym typeface="Amatic SC"/>
              </a:defRPr>
            </a:lvl5pPr>
            <a:lvl6pPr lvl="5">
              <a:spcBef>
                <a:spcPts val="0"/>
              </a:spcBef>
              <a:spcAft>
                <a:spcPts val="0"/>
              </a:spcAft>
              <a:buClr>
                <a:schemeClr val="dk1"/>
              </a:buClr>
              <a:buSzPts val="3200"/>
              <a:buFont typeface="Amatic SC"/>
              <a:buNone/>
              <a:defRPr sz="3200" b="1">
                <a:solidFill>
                  <a:schemeClr val="dk1"/>
                </a:solidFill>
                <a:latin typeface="Amatic SC"/>
                <a:ea typeface="Amatic SC"/>
                <a:cs typeface="Amatic SC"/>
                <a:sym typeface="Amatic SC"/>
              </a:defRPr>
            </a:lvl6pPr>
            <a:lvl7pPr lvl="6">
              <a:spcBef>
                <a:spcPts val="0"/>
              </a:spcBef>
              <a:spcAft>
                <a:spcPts val="0"/>
              </a:spcAft>
              <a:buClr>
                <a:schemeClr val="dk1"/>
              </a:buClr>
              <a:buSzPts val="3200"/>
              <a:buFont typeface="Amatic SC"/>
              <a:buNone/>
              <a:defRPr sz="3200" b="1">
                <a:solidFill>
                  <a:schemeClr val="dk1"/>
                </a:solidFill>
                <a:latin typeface="Amatic SC"/>
                <a:ea typeface="Amatic SC"/>
                <a:cs typeface="Amatic SC"/>
                <a:sym typeface="Amatic SC"/>
              </a:defRPr>
            </a:lvl7pPr>
            <a:lvl8pPr lvl="7">
              <a:spcBef>
                <a:spcPts val="0"/>
              </a:spcBef>
              <a:spcAft>
                <a:spcPts val="0"/>
              </a:spcAft>
              <a:buClr>
                <a:schemeClr val="dk1"/>
              </a:buClr>
              <a:buSzPts val="3200"/>
              <a:buFont typeface="Amatic SC"/>
              <a:buNone/>
              <a:defRPr sz="3200" b="1">
                <a:solidFill>
                  <a:schemeClr val="dk1"/>
                </a:solidFill>
                <a:latin typeface="Amatic SC"/>
                <a:ea typeface="Amatic SC"/>
                <a:cs typeface="Amatic SC"/>
                <a:sym typeface="Amatic SC"/>
              </a:defRPr>
            </a:lvl8pPr>
            <a:lvl9pPr lvl="8">
              <a:spcBef>
                <a:spcPts val="0"/>
              </a:spcBef>
              <a:spcAft>
                <a:spcPts val="0"/>
              </a:spcAft>
              <a:buClr>
                <a:schemeClr val="dk1"/>
              </a:buClr>
              <a:buSzPts val="3200"/>
              <a:buFont typeface="Amatic SC"/>
              <a:buNone/>
              <a:defRPr sz="32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411775" y="1287956"/>
            <a:ext cx="7273800" cy="3271200"/>
          </a:xfrm>
          <a:prstGeom prst="rect">
            <a:avLst/>
          </a:prstGeom>
          <a:noFill/>
          <a:ln>
            <a:noFill/>
          </a:ln>
        </p:spPr>
        <p:txBody>
          <a:bodyPr spcFirstLastPara="1" wrap="square" lIns="0" tIns="0" rIns="0" bIns="0" anchor="t" anchorCtr="0">
            <a:noAutofit/>
          </a:bodyPr>
          <a:lstStyle>
            <a:lvl1pPr marL="457200" lvl="0" indent="-3683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1pPr>
            <a:lvl2pPr marL="914400" lvl="1" indent="-3683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2pPr>
            <a:lvl3pPr marL="1371600" lvl="2" indent="-3683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3pPr>
            <a:lvl4pPr marL="1828800" lvl="3" indent="-3683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4pPr>
            <a:lvl5pPr marL="2286000" lvl="4" indent="-3683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5pPr>
            <a:lvl6pPr marL="2743200" lvl="5" indent="-3683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6pPr>
            <a:lvl7pPr marL="3200400" lvl="6" indent="-3683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7pPr>
            <a:lvl8pPr marL="3657600" lvl="7" indent="-3683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8pPr>
            <a:lvl9pPr marL="4114800" lvl="8" indent="-3683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9pPr>
          </a:lstStyle>
          <a:p>
            <a:endParaRPr/>
          </a:p>
        </p:txBody>
      </p:sp>
      <p:sp>
        <p:nvSpPr>
          <p:cNvPr id="8" name="Google Shape;8;p1"/>
          <p:cNvSpPr txBox="1">
            <a:spLocks noGrp="1"/>
          </p:cNvSpPr>
          <p:nvPr>
            <p:ph type="sldNum" idx="12"/>
          </p:nvPr>
        </p:nvSpPr>
        <p:spPr>
          <a:xfrm>
            <a:off x="8404384" y="254051"/>
            <a:ext cx="548700" cy="393600"/>
          </a:xfrm>
          <a:prstGeom prst="rect">
            <a:avLst/>
          </a:prstGeom>
          <a:noFill/>
          <a:ln>
            <a:noFill/>
          </a:ln>
        </p:spPr>
        <p:txBody>
          <a:bodyPr spcFirstLastPara="1" wrap="square" lIns="0" tIns="0" rIns="0" bIns="0" anchor="ctr" anchorCtr="0">
            <a:noAutofit/>
          </a:bodyPr>
          <a:lstStyle>
            <a:lvl1pPr lvl="0" algn="r">
              <a:buNone/>
              <a:defRPr>
                <a:solidFill>
                  <a:srgbClr val="6CC2DC"/>
                </a:solidFill>
                <a:latin typeface="Caveat"/>
                <a:ea typeface="Caveat"/>
                <a:cs typeface="Caveat"/>
                <a:sym typeface="Caveat"/>
              </a:defRPr>
            </a:lvl1pPr>
            <a:lvl2pPr lvl="1" algn="r">
              <a:buNone/>
              <a:defRPr>
                <a:solidFill>
                  <a:srgbClr val="6CC2DC"/>
                </a:solidFill>
                <a:latin typeface="Caveat"/>
                <a:ea typeface="Caveat"/>
                <a:cs typeface="Caveat"/>
                <a:sym typeface="Caveat"/>
              </a:defRPr>
            </a:lvl2pPr>
            <a:lvl3pPr lvl="2" algn="r">
              <a:buNone/>
              <a:defRPr>
                <a:solidFill>
                  <a:srgbClr val="6CC2DC"/>
                </a:solidFill>
                <a:latin typeface="Caveat"/>
                <a:ea typeface="Caveat"/>
                <a:cs typeface="Caveat"/>
                <a:sym typeface="Caveat"/>
              </a:defRPr>
            </a:lvl3pPr>
            <a:lvl4pPr lvl="3" algn="r">
              <a:buNone/>
              <a:defRPr>
                <a:solidFill>
                  <a:srgbClr val="6CC2DC"/>
                </a:solidFill>
                <a:latin typeface="Caveat"/>
                <a:ea typeface="Caveat"/>
                <a:cs typeface="Caveat"/>
                <a:sym typeface="Caveat"/>
              </a:defRPr>
            </a:lvl4pPr>
            <a:lvl5pPr lvl="4" algn="r">
              <a:buNone/>
              <a:defRPr>
                <a:solidFill>
                  <a:srgbClr val="6CC2DC"/>
                </a:solidFill>
                <a:latin typeface="Caveat"/>
                <a:ea typeface="Caveat"/>
                <a:cs typeface="Caveat"/>
                <a:sym typeface="Caveat"/>
              </a:defRPr>
            </a:lvl5pPr>
            <a:lvl6pPr lvl="5" algn="r">
              <a:buNone/>
              <a:defRPr>
                <a:solidFill>
                  <a:srgbClr val="6CC2DC"/>
                </a:solidFill>
                <a:latin typeface="Caveat"/>
                <a:ea typeface="Caveat"/>
                <a:cs typeface="Caveat"/>
                <a:sym typeface="Caveat"/>
              </a:defRPr>
            </a:lvl6pPr>
            <a:lvl7pPr lvl="6" algn="r">
              <a:buNone/>
              <a:defRPr>
                <a:solidFill>
                  <a:srgbClr val="6CC2DC"/>
                </a:solidFill>
                <a:latin typeface="Caveat"/>
                <a:ea typeface="Caveat"/>
                <a:cs typeface="Caveat"/>
                <a:sym typeface="Caveat"/>
              </a:defRPr>
            </a:lvl7pPr>
            <a:lvl8pPr lvl="7" algn="r">
              <a:buNone/>
              <a:defRPr>
                <a:solidFill>
                  <a:srgbClr val="6CC2DC"/>
                </a:solidFill>
                <a:latin typeface="Caveat"/>
                <a:ea typeface="Caveat"/>
                <a:cs typeface="Caveat"/>
                <a:sym typeface="Caveat"/>
              </a:defRPr>
            </a:lvl8pPr>
            <a:lvl9pPr lvl="8" algn="r">
              <a:buNone/>
              <a:defRPr>
                <a:solidFill>
                  <a:srgbClr val="6CC2DC"/>
                </a:solidFill>
                <a:latin typeface="Caveat"/>
                <a:ea typeface="Caveat"/>
                <a:cs typeface="Caveat"/>
                <a:sym typeface="Cavea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justexw.com/cinta-opcione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ctrTitle"/>
          </p:nvPr>
        </p:nvSpPr>
        <p:spPr>
          <a:xfrm>
            <a:off x="2765775" y="1715914"/>
            <a:ext cx="4227000" cy="1431900"/>
          </a:xfrm>
          <a:prstGeom prst="rect">
            <a:avLst/>
          </a:prstGeom>
        </p:spPr>
        <p:txBody>
          <a:bodyPr spcFirstLastPara="1" wrap="square" lIns="0" tIns="0" rIns="0" bIns="0" anchor="t" anchorCtr="0">
            <a:noAutofit/>
          </a:bodyPr>
          <a:lstStyle/>
          <a:p>
            <a:r>
              <a:rPr lang="es-MX" sz="2000">
                <a:solidFill>
                  <a:schemeClr val="tx1"/>
                </a:solidFill>
              </a:rPr>
              <a:t>Taller estadísticas aplicada al análisis de datos de un proyecto de investigación</a:t>
            </a:r>
            <a:br>
              <a:rPr lang="es-MX" sz="3600">
                <a:solidFill>
                  <a:schemeClr val="tx1"/>
                </a:solidFill>
              </a:rPr>
            </a:br>
            <a:r>
              <a:rPr lang="es-PA"/>
              <a:t>estadística Descriptiva</a:t>
            </a:r>
            <a:br>
              <a:rPr lang="es-PA"/>
            </a:br>
            <a:endParaRPr/>
          </a:p>
        </p:txBody>
      </p:sp>
      <p:sp>
        <p:nvSpPr>
          <p:cNvPr id="2" name="1 CuadroTexto"/>
          <p:cNvSpPr txBox="1"/>
          <p:nvPr/>
        </p:nvSpPr>
        <p:spPr>
          <a:xfrm>
            <a:off x="6231185" y="4155926"/>
            <a:ext cx="2703487" cy="646331"/>
          </a:xfrm>
          <a:prstGeom prst="rect">
            <a:avLst/>
          </a:prstGeom>
          <a:solidFill>
            <a:schemeClr val="accent2"/>
          </a:solidFill>
        </p:spPr>
        <p:txBody>
          <a:bodyPr wrap="square" rtlCol="0">
            <a:spAutoFit/>
          </a:bodyPr>
          <a:lstStyle/>
          <a:p>
            <a:pPr algn="ctr"/>
            <a:r>
              <a:rPr lang="es-ES" sz="1800" b="1">
                <a:latin typeface="Amatic SC" charset="-79"/>
                <a:cs typeface="Amatic SC" charset="-79"/>
              </a:rPr>
              <a:t>Dra. </a:t>
            </a:r>
            <a:r>
              <a:rPr lang="es-ES" sz="1800" b="1" err="1">
                <a:latin typeface="Amatic SC" charset="-79"/>
                <a:cs typeface="Amatic SC" charset="-79"/>
              </a:rPr>
              <a:t>Nathalia</a:t>
            </a:r>
            <a:r>
              <a:rPr lang="es-ES" sz="1800" b="1">
                <a:latin typeface="Amatic SC" charset="-79"/>
                <a:cs typeface="Amatic SC" charset="-79"/>
              </a:rPr>
              <a:t> Tejedor Flores</a:t>
            </a:r>
          </a:p>
          <a:p>
            <a:pPr algn="ctr"/>
            <a:r>
              <a:rPr lang="es-ES" sz="1800">
                <a:latin typeface="Amatic SC" charset="-79"/>
                <a:cs typeface="Amatic SC" charset="-79"/>
              </a:rPr>
              <a:t>Miércoles 2 de febrero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3" name="Google Shape;53;p12"/>
          <p:cNvSpPr txBox="1">
            <a:spLocks noGrp="1"/>
          </p:cNvSpPr>
          <p:nvPr>
            <p:ph type="body" idx="1"/>
          </p:nvPr>
        </p:nvSpPr>
        <p:spPr>
          <a:xfrm>
            <a:off x="2339752" y="1117144"/>
            <a:ext cx="2520280" cy="576064"/>
          </a:xfrm>
          <a:prstGeom prst="rect">
            <a:avLst/>
          </a:prstGeom>
          <a:solidFill>
            <a:schemeClr val="accent2">
              <a:lumMod val="20000"/>
              <a:lumOff val="80000"/>
            </a:schemeClr>
          </a:solidFill>
        </p:spPr>
        <p:txBody>
          <a:bodyPr spcFirstLastPara="1" wrap="square" lIns="0" tIns="0" rIns="0" bIns="0" anchor="t" anchorCtr="0">
            <a:noAutofit/>
          </a:bodyPr>
          <a:lstStyle/>
          <a:p>
            <a:pPr marL="88900" indent="0" algn="ctr">
              <a:buNone/>
            </a:pPr>
            <a:r>
              <a:rPr lang="es-PA" sz="3600"/>
              <a:t>Excel</a:t>
            </a:r>
            <a:endParaRPr sz="3600" b="1"/>
          </a:p>
        </p:txBody>
      </p:sp>
      <p:sp>
        <p:nvSpPr>
          <p:cNvPr id="55" name="Google Shape;55;p12"/>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
        <p:nvSpPr>
          <p:cNvPr id="9" name="1 Título"/>
          <p:cNvSpPr>
            <a:spLocks noGrp="1"/>
          </p:cNvSpPr>
          <p:nvPr>
            <p:ph type="title"/>
          </p:nvPr>
        </p:nvSpPr>
        <p:spPr>
          <a:xfrm>
            <a:off x="1411775" y="51470"/>
            <a:ext cx="7273800" cy="576064"/>
          </a:xfrm>
        </p:spPr>
        <p:txBody>
          <a:bodyPr/>
          <a:lstStyle/>
          <a:p>
            <a:r>
              <a:rPr lang="es-MX"/>
              <a:t>seleccionar un programa de análisis</a:t>
            </a:r>
            <a:endParaRPr lang="es-PA"/>
          </a:p>
        </p:txBody>
      </p:sp>
      <p:sp>
        <p:nvSpPr>
          <p:cNvPr id="6" name="5 Rectángulo"/>
          <p:cNvSpPr/>
          <p:nvPr/>
        </p:nvSpPr>
        <p:spPr>
          <a:xfrm>
            <a:off x="465287" y="1995686"/>
            <a:ext cx="4572000" cy="738664"/>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just"/>
            <a:r>
              <a:rPr lang="es-MX"/>
              <a:t>Excel es una de las herramientas más populares y usadas. Además Excel tiene funciones y herramientas para el análisis estadístico descriptivo e inferencial.</a:t>
            </a:r>
            <a:endParaRPr lang="es-PA"/>
          </a:p>
        </p:txBody>
      </p:sp>
      <p:sp>
        <p:nvSpPr>
          <p:cNvPr id="7" name="6 Rectángulo"/>
          <p:cNvSpPr/>
          <p:nvPr/>
        </p:nvSpPr>
        <p:spPr>
          <a:xfrm>
            <a:off x="484065" y="2898681"/>
            <a:ext cx="4572000" cy="1600438"/>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just"/>
            <a:r>
              <a:rPr lang="es-MX"/>
              <a:t>Para hacer uso de estas</a:t>
            </a:r>
            <a:r>
              <a:rPr lang="es-MX" b="1"/>
              <a:t> herramientas de análisis de datos,</a:t>
            </a:r>
            <a:r>
              <a:rPr lang="es-MX"/>
              <a:t> nos tenemos que ir a la </a:t>
            </a:r>
            <a:r>
              <a:rPr lang="es-MX">
                <a:hlinkClick r:id="rId3"/>
              </a:rPr>
              <a:t>barra de opciones </a:t>
            </a:r>
            <a:r>
              <a:rPr lang="es-MX"/>
              <a:t>a la ficha </a:t>
            </a:r>
            <a:r>
              <a:rPr lang="es-MX" i="1"/>
              <a:t>Datos </a:t>
            </a:r>
            <a:r>
              <a:rPr lang="es-MX"/>
              <a:t>y el grupo </a:t>
            </a:r>
            <a:r>
              <a:rPr lang="es-MX" i="1"/>
              <a:t>Análisis.</a:t>
            </a:r>
            <a:r>
              <a:rPr lang="es-MX"/>
              <a:t> Dándole al botón </a:t>
            </a:r>
            <a:r>
              <a:rPr lang="es-MX" i="1"/>
              <a:t>Análisis de datos </a:t>
            </a:r>
            <a:r>
              <a:rPr lang="es-MX"/>
              <a:t>tendremos una ventana donde nos aparece el listado de</a:t>
            </a:r>
            <a:r>
              <a:rPr lang="es-MX" i="1"/>
              <a:t> Funciones para Análisis.  </a:t>
            </a:r>
            <a:r>
              <a:rPr lang="es-MX"/>
              <a:t>Para utilizar alguna de ellas</a:t>
            </a:r>
            <a:r>
              <a:rPr lang="es-MX" i="1"/>
              <a:t>, </a:t>
            </a:r>
            <a:r>
              <a:rPr lang="es-MX"/>
              <a:t>bastará con seleccionarla con el ratón y  darle a </a:t>
            </a:r>
            <a:r>
              <a:rPr lang="es-MX" i="1"/>
              <a:t>Aceptar.</a:t>
            </a:r>
            <a:endParaRPr lang="es-MX"/>
          </a:p>
        </p:txBody>
      </p:sp>
      <p:sp>
        <p:nvSpPr>
          <p:cNvPr id="8" name="7 CuadroTexto"/>
          <p:cNvSpPr txBox="1"/>
          <p:nvPr/>
        </p:nvSpPr>
        <p:spPr>
          <a:xfrm>
            <a:off x="1691680" y="1112426"/>
            <a:ext cx="576064" cy="523220"/>
          </a:xfrm>
          <a:prstGeom prst="rect">
            <a:avLst/>
          </a:prstGeom>
          <a:solidFill>
            <a:schemeClr val="accent2">
              <a:lumMod val="20000"/>
              <a:lumOff val="80000"/>
            </a:schemeClr>
          </a:solidFill>
        </p:spPr>
        <p:txBody>
          <a:bodyPr wrap="square" rtlCol="0">
            <a:spAutoFit/>
          </a:bodyPr>
          <a:lstStyle/>
          <a:p>
            <a:pPr algn="ctr"/>
            <a:r>
              <a:rPr lang="es-PA" sz="2800"/>
              <a:t>3</a:t>
            </a:r>
          </a:p>
        </p:txBody>
      </p:sp>
      <p:sp>
        <p:nvSpPr>
          <p:cNvPr id="2" name="1 Rectángulo"/>
          <p:cNvSpPr/>
          <p:nvPr/>
        </p:nvSpPr>
        <p:spPr>
          <a:xfrm>
            <a:off x="5163641" y="987574"/>
            <a:ext cx="3600400" cy="378565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s-MX" sz="1500"/>
              <a:t>Pero, ¿y si en tu </a:t>
            </a:r>
            <a:r>
              <a:rPr lang="es-MX" sz="1500" b="1"/>
              <a:t>barra de opciones</a:t>
            </a:r>
            <a:r>
              <a:rPr lang="es-MX" sz="1500"/>
              <a:t> no aparece el botón de </a:t>
            </a:r>
            <a:r>
              <a:rPr lang="es-MX" sz="1500" i="1"/>
              <a:t>Análisis de datos</a:t>
            </a:r>
            <a:r>
              <a:rPr lang="es-MX" sz="1500"/>
              <a:t>? </a:t>
            </a:r>
          </a:p>
          <a:p>
            <a:pPr algn="just"/>
            <a:r>
              <a:rPr lang="es-MX" sz="1500"/>
              <a:t>Le damos a </a:t>
            </a:r>
            <a:r>
              <a:rPr lang="es-MX" sz="1500" i="1"/>
              <a:t>Archivo</a:t>
            </a:r>
            <a:r>
              <a:rPr lang="es-MX" sz="1500"/>
              <a:t> y después, del menú elegiremos</a:t>
            </a:r>
            <a:r>
              <a:rPr lang="es-MX" sz="1500" i="1"/>
              <a:t> Opciones.</a:t>
            </a:r>
            <a:endParaRPr lang="es-MX" sz="1500"/>
          </a:p>
          <a:p>
            <a:pPr algn="just"/>
            <a:r>
              <a:rPr lang="es-MX" sz="1500"/>
              <a:t>Ahora, en el cuadro </a:t>
            </a:r>
            <a:r>
              <a:rPr lang="es-MX" sz="1500" i="1"/>
              <a:t>Opciones de Excel</a:t>
            </a:r>
            <a:r>
              <a:rPr lang="es-MX" sz="1500"/>
              <a:t>, elegimos del menú lateral la opción </a:t>
            </a:r>
            <a:r>
              <a:rPr lang="es-MX" sz="1500" i="1"/>
              <a:t>Complementos</a:t>
            </a:r>
            <a:r>
              <a:rPr lang="es-MX" sz="1500"/>
              <a:t>.</a:t>
            </a:r>
          </a:p>
          <a:p>
            <a:pPr algn="just"/>
            <a:r>
              <a:rPr lang="es-MX" sz="1500"/>
              <a:t>Nos iremos a la parte inferior del cuadro y en </a:t>
            </a:r>
            <a:r>
              <a:rPr lang="es-MX" sz="1500" i="1"/>
              <a:t>Administrar</a:t>
            </a:r>
            <a:r>
              <a:rPr lang="es-MX" sz="1500"/>
              <a:t>, seleccionaremos de la lista, </a:t>
            </a:r>
            <a:r>
              <a:rPr lang="es-MX" sz="1500" i="1"/>
              <a:t>Complementos de Excel </a:t>
            </a:r>
            <a:r>
              <a:rPr lang="es-MX" sz="1500"/>
              <a:t>y le damos al botón </a:t>
            </a:r>
            <a:r>
              <a:rPr lang="es-MX" sz="1500" i="1"/>
              <a:t>Ir…</a:t>
            </a:r>
            <a:endParaRPr lang="es-MX" sz="1500"/>
          </a:p>
          <a:p>
            <a:pPr algn="just"/>
            <a:r>
              <a:rPr lang="es-MX" sz="1500"/>
              <a:t>En el cuadro</a:t>
            </a:r>
            <a:r>
              <a:rPr lang="es-MX" sz="1500" i="1"/>
              <a:t> Complementos </a:t>
            </a:r>
            <a:r>
              <a:rPr lang="es-MX" sz="1500"/>
              <a:t>marcamos la casilla</a:t>
            </a:r>
            <a:r>
              <a:rPr lang="es-MX" sz="1500" i="1"/>
              <a:t> Herramientas para Análisis, para activar estas herramientas en nuestro Excel y </a:t>
            </a:r>
            <a:r>
              <a:rPr lang="es-MX" sz="1500"/>
              <a:t>le damos al botón Aceptar.</a:t>
            </a:r>
          </a:p>
        </p:txBody>
      </p:sp>
      <p:pic>
        <p:nvPicPr>
          <p:cNvPr id="11" name="Picture 4" descr="Resultado de imagen para exc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801357"/>
            <a:ext cx="940643" cy="92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80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3" name="Google Shape;53;p12"/>
          <p:cNvSpPr txBox="1">
            <a:spLocks noGrp="1"/>
          </p:cNvSpPr>
          <p:nvPr>
            <p:ph type="body" idx="1"/>
          </p:nvPr>
        </p:nvSpPr>
        <p:spPr>
          <a:xfrm>
            <a:off x="2339752" y="1117144"/>
            <a:ext cx="2520280" cy="576064"/>
          </a:xfrm>
          <a:prstGeom prst="rect">
            <a:avLst/>
          </a:prstGeom>
          <a:solidFill>
            <a:schemeClr val="accent2">
              <a:lumMod val="20000"/>
              <a:lumOff val="80000"/>
            </a:schemeClr>
          </a:solidFill>
        </p:spPr>
        <p:txBody>
          <a:bodyPr spcFirstLastPara="1" wrap="square" lIns="0" tIns="0" rIns="0" bIns="0" anchor="t" anchorCtr="0">
            <a:noAutofit/>
          </a:bodyPr>
          <a:lstStyle/>
          <a:p>
            <a:pPr marL="88900" indent="0" algn="ctr">
              <a:buNone/>
            </a:pPr>
            <a:r>
              <a:rPr lang="es-PA" sz="3600" b="1"/>
              <a:t>R</a:t>
            </a:r>
            <a:endParaRPr sz="3600" b="1"/>
          </a:p>
        </p:txBody>
      </p:sp>
      <p:sp>
        <p:nvSpPr>
          <p:cNvPr id="55" name="Google Shape;55;p12"/>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
        <p:nvSpPr>
          <p:cNvPr id="9" name="1 Título"/>
          <p:cNvSpPr>
            <a:spLocks noGrp="1"/>
          </p:cNvSpPr>
          <p:nvPr>
            <p:ph type="title"/>
          </p:nvPr>
        </p:nvSpPr>
        <p:spPr>
          <a:xfrm>
            <a:off x="1411775" y="51470"/>
            <a:ext cx="7273800" cy="576064"/>
          </a:xfrm>
        </p:spPr>
        <p:txBody>
          <a:bodyPr/>
          <a:lstStyle/>
          <a:p>
            <a:r>
              <a:rPr lang="es-MX"/>
              <a:t>seleccionar un programa de análisis</a:t>
            </a:r>
            <a:endParaRPr lang="es-PA"/>
          </a:p>
        </p:txBody>
      </p:sp>
      <p:sp>
        <p:nvSpPr>
          <p:cNvPr id="6" name="5 Rectángulo"/>
          <p:cNvSpPr/>
          <p:nvPr/>
        </p:nvSpPr>
        <p:spPr>
          <a:xfrm>
            <a:off x="465287" y="1995686"/>
            <a:ext cx="4572000" cy="1169551"/>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just"/>
            <a:r>
              <a:rPr lang="es-PA"/>
              <a:t>R es un programa estadístico y un lenguaje de programación de uso libre, de distribución gratuita y de código abierto, desarrollado como un gran proyecto colaborativo de estadísticos de diversos países y disciplinas. </a:t>
            </a:r>
          </a:p>
        </p:txBody>
      </p:sp>
      <p:sp>
        <p:nvSpPr>
          <p:cNvPr id="7" name="6 Rectángulo"/>
          <p:cNvSpPr/>
          <p:nvPr/>
        </p:nvSpPr>
        <p:spPr>
          <a:xfrm>
            <a:off x="484065" y="3291830"/>
            <a:ext cx="4572000" cy="738664"/>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just"/>
            <a:r>
              <a:rPr lang="es-PA"/>
              <a:t>R también es un programa basado sobre comandos, en el que se puede acceder a todos los procedimientos y opciones a través de sintaxis computacional. </a:t>
            </a:r>
          </a:p>
        </p:txBody>
      </p:sp>
      <p:sp>
        <p:nvSpPr>
          <p:cNvPr id="8" name="7 CuadroTexto"/>
          <p:cNvSpPr txBox="1"/>
          <p:nvPr/>
        </p:nvSpPr>
        <p:spPr>
          <a:xfrm>
            <a:off x="1691680" y="1112426"/>
            <a:ext cx="576064" cy="523220"/>
          </a:xfrm>
          <a:prstGeom prst="rect">
            <a:avLst/>
          </a:prstGeom>
          <a:solidFill>
            <a:schemeClr val="accent2">
              <a:lumMod val="20000"/>
              <a:lumOff val="80000"/>
            </a:schemeClr>
          </a:solidFill>
        </p:spPr>
        <p:txBody>
          <a:bodyPr wrap="square" rtlCol="0">
            <a:spAutoFit/>
          </a:bodyPr>
          <a:lstStyle/>
          <a:p>
            <a:pPr algn="ctr"/>
            <a:r>
              <a:rPr lang="es-PA" sz="2800"/>
              <a:t>4</a:t>
            </a:r>
          </a:p>
        </p:txBody>
      </p:sp>
      <p:sp>
        <p:nvSpPr>
          <p:cNvPr id="2" name="1 Rectángulo"/>
          <p:cNvSpPr/>
          <p:nvPr/>
        </p:nvSpPr>
        <p:spPr>
          <a:xfrm>
            <a:off x="5187974" y="2630110"/>
            <a:ext cx="360040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114300" indent="0" algn="ctr">
              <a:buFont typeface="Arial" pitchFamily="34" charset="0"/>
              <a:buNone/>
            </a:pPr>
            <a:r>
              <a:rPr lang="es-ES" sz="1600" b="1"/>
              <a:t>¿Por qué usar R?</a:t>
            </a:r>
          </a:p>
          <a:p>
            <a:pPr marL="114300" algn="ctr"/>
            <a:r>
              <a:rPr lang="es-PA" sz="1600"/>
              <a:t>Es un entorno integrado, no una colección de herramientas, especialmente desarrollado para el análisis de datos, los cálculos estadísticos y las representaciones gráficas.</a:t>
            </a:r>
          </a:p>
          <a:p>
            <a:pPr marL="114300" indent="0" algn="ctr">
              <a:buFont typeface="Arial" pitchFamily="34" charset="0"/>
              <a:buNone/>
            </a:pPr>
            <a:endParaRPr lang="es-ES" sz="1600" b="1"/>
          </a:p>
        </p:txBody>
      </p:sp>
      <p:pic>
        <p:nvPicPr>
          <p:cNvPr id="10" name="Picture 7" descr="File:R logo.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339502"/>
            <a:ext cx="1413225" cy="10950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Resultado de imagen para logo rstud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1400179"/>
            <a:ext cx="2232247" cy="78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67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11775" y="123884"/>
            <a:ext cx="7273800" cy="503650"/>
          </a:xfrm>
        </p:spPr>
        <p:txBody>
          <a:bodyPr/>
          <a:lstStyle/>
          <a:p>
            <a:r>
              <a:rPr lang="es-PA"/>
              <a:t>Estadística descriptiva para cada variable</a:t>
            </a:r>
          </a:p>
        </p:txBody>
      </p:sp>
      <p:sp>
        <p:nvSpPr>
          <p:cNvPr id="3" name="2 Marcador de texto"/>
          <p:cNvSpPr>
            <a:spLocks noGrp="1"/>
          </p:cNvSpPr>
          <p:nvPr>
            <p:ph type="body" idx="1"/>
          </p:nvPr>
        </p:nvSpPr>
        <p:spPr>
          <a:xfrm>
            <a:off x="1331640" y="650911"/>
            <a:ext cx="7335489" cy="995768"/>
          </a:xfrm>
        </p:spPr>
        <p:txBody>
          <a:bodyPr/>
          <a:lstStyle/>
          <a:p>
            <a:pPr marL="88900" indent="0" algn="just">
              <a:buNone/>
            </a:pPr>
            <a:r>
              <a:rPr lang="es-MX"/>
              <a:t>La primera tarea es describir los datos, los valores o las puntuaciones obtenidas para cada variable. Esto se logra al describir la distribución de las frecuencias de cada variable.</a:t>
            </a:r>
            <a:endParaRPr lang="es-PA"/>
          </a:p>
        </p:txBody>
      </p:sp>
      <p:sp>
        <p:nvSpPr>
          <p:cNvPr id="5" name="4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12</a:t>
            </a:fld>
            <a:endParaRPr lang="es-PA"/>
          </a:p>
        </p:txBody>
      </p:sp>
      <p:sp>
        <p:nvSpPr>
          <p:cNvPr id="6" name="5 Rectángulo"/>
          <p:cNvSpPr/>
          <p:nvPr/>
        </p:nvSpPr>
        <p:spPr>
          <a:xfrm>
            <a:off x="611560" y="2211710"/>
            <a:ext cx="4572000" cy="209288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r>
              <a:rPr lang="es-MX" sz="2000"/>
              <a:t>¿Qué es una distribución de frecuencias?</a:t>
            </a:r>
          </a:p>
          <a:p>
            <a:pPr algn="just"/>
            <a:r>
              <a:rPr lang="es-MX" sz="1800"/>
              <a:t>Una </a:t>
            </a:r>
            <a:r>
              <a:rPr lang="es-MX" sz="1800" b="1"/>
              <a:t>distribución de frecuencias </a:t>
            </a:r>
            <a:r>
              <a:rPr lang="es-MX" sz="1800"/>
              <a:t>es un conjunto de puntuaciones respecto de una variable ordenadas en sus respectivas categorías y generalmente se presenta como </a:t>
            </a:r>
            <a:r>
              <a:rPr lang="es-PA" sz="1800"/>
              <a:t>una tabla.</a:t>
            </a:r>
          </a:p>
        </p:txBody>
      </p:sp>
      <p:graphicFrame>
        <p:nvGraphicFramePr>
          <p:cNvPr id="7" name="6 Tabla"/>
          <p:cNvGraphicFramePr>
            <a:graphicFrameLocks noGrp="1"/>
          </p:cNvGraphicFramePr>
          <p:nvPr>
            <p:extLst>
              <p:ext uri="{D42A27DB-BD31-4B8C-83A1-F6EECF244321}">
                <p14:modId xmlns:p14="http://schemas.microsoft.com/office/powerpoint/2010/main" val="2016384316"/>
              </p:ext>
            </p:extLst>
          </p:nvPr>
        </p:nvGraphicFramePr>
        <p:xfrm>
          <a:off x="5364088" y="1923678"/>
          <a:ext cx="3240360" cy="2966720"/>
        </p:xfrm>
        <a:graphic>
          <a:graphicData uri="http://schemas.openxmlformats.org/drawingml/2006/table">
            <a:tbl>
              <a:tblPr firstRow="1" bandRow="1">
                <a:tableStyleId>{284E427A-3D55-4303-BF80-6455036E1DE7}</a:tableStyleId>
              </a:tblPr>
              <a:tblGrid>
                <a:gridCol w="1584176">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370840">
                <a:tc>
                  <a:txBody>
                    <a:bodyPr/>
                    <a:lstStyle/>
                    <a:p>
                      <a:pPr algn="ctr"/>
                      <a:r>
                        <a:rPr lang="es-PA" sz="1400" b="1" i="0" u="none" strike="noStrike" cap="none" baseline="0">
                          <a:solidFill>
                            <a:schemeClr val="lt1"/>
                          </a:solidFill>
                          <a:latin typeface="+mn-lt"/>
                          <a:ea typeface="+mn-ea"/>
                          <a:cs typeface="+mn-cs"/>
                          <a:sym typeface="Arial"/>
                        </a:rPr>
                        <a:t>Categorías</a:t>
                      </a:r>
                      <a:endParaRPr lang="es-PA"/>
                    </a:p>
                  </a:txBody>
                  <a:tcPr/>
                </a:tc>
                <a:tc>
                  <a:txBody>
                    <a:bodyPr/>
                    <a:lstStyle/>
                    <a:p>
                      <a:pPr algn="ctr"/>
                      <a:r>
                        <a:rPr lang="es-PA"/>
                        <a:t>Frecuencias</a:t>
                      </a:r>
                    </a:p>
                  </a:txBody>
                  <a:tcPr/>
                </a:tc>
                <a:extLst>
                  <a:ext uri="{0D108BD9-81ED-4DB2-BD59-A6C34878D82A}">
                    <a16:rowId xmlns:a16="http://schemas.microsoft.com/office/drawing/2014/main" val="10000"/>
                  </a:ext>
                </a:extLst>
              </a:tr>
              <a:tr h="370840">
                <a:tc>
                  <a:txBody>
                    <a:bodyPr/>
                    <a:lstStyle/>
                    <a:p>
                      <a:pPr algn="ctr"/>
                      <a:r>
                        <a:rPr lang="es-PA"/>
                        <a:t>Hispano</a:t>
                      </a:r>
                    </a:p>
                  </a:txBody>
                  <a:tcPr/>
                </a:tc>
                <a:tc>
                  <a:txBody>
                    <a:bodyPr/>
                    <a:lstStyle/>
                    <a:p>
                      <a:pPr algn="ctr"/>
                      <a:r>
                        <a:rPr lang="es-PA"/>
                        <a:t>52</a:t>
                      </a:r>
                    </a:p>
                  </a:txBody>
                  <a:tcPr/>
                </a:tc>
                <a:extLst>
                  <a:ext uri="{0D108BD9-81ED-4DB2-BD59-A6C34878D82A}">
                    <a16:rowId xmlns:a16="http://schemas.microsoft.com/office/drawing/2014/main" val="10001"/>
                  </a:ext>
                </a:extLst>
              </a:tr>
              <a:tr h="370840">
                <a:tc>
                  <a:txBody>
                    <a:bodyPr/>
                    <a:lstStyle/>
                    <a:p>
                      <a:pPr algn="ctr"/>
                      <a:r>
                        <a:rPr lang="es-PA"/>
                        <a:t>Latino</a:t>
                      </a:r>
                    </a:p>
                  </a:txBody>
                  <a:tcPr/>
                </a:tc>
                <a:tc>
                  <a:txBody>
                    <a:bodyPr/>
                    <a:lstStyle/>
                    <a:p>
                      <a:pPr algn="ctr"/>
                      <a:r>
                        <a:rPr lang="es-PA"/>
                        <a:t>88</a:t>
                      </a:r>
                    </a:p>
                  </a:txBody>
                  <a:tcPr/>
                </a:tc>
                <a:extLst>
                  <a:ext uri="{0D108BD9-81ED-4DB2-BD59-A6C34878D82A}">
                    <a16:rowId xmlns:a16="http://schemas.microsoft.com/office/drawing/2014/main" val="10002"/>
                  </a:ext>
                </a:extLst>
              </a:tr>
              <a:tr h="370840">
                <a:tc>
                  <a:txBody>
                    <a:bodyPr/>
                    <a:lstStyle/>
                    <a:p>
                      <a:pPr algn="ctr"/>
                      <a:r>
                        <a:rPr lang="es-PA"/>
                        <a:t>Latinoamericano</a:t>
                      </a:r>
                    </a:p>
                  </a:txBody>
                  <a:tcPr/>
                </a:tc>
                <a:tc>
                  <a:txBody>
                    <a:bodyPr/>
                    <a:lstStyle/>
                    <a:p>
                      <a:pPr algn="ctr"/>
                      <a:r>
                        <a:rPr lang="es-PA"/>
                        <a:t>6</a:t>
                      </a:r>
                    </a:p>
                  </a:txBody>
                  <a:tcPr/>
                </a:tc>
                <a:extLst>
                  <a:ext uri="{0D108BD9-81ED-4DB2-BD59-A6C34878D82A}">
                    <a16:rowId xmlns:a16="http://schemas.microsoft.com/office/drawing/2014/main" val="10003"/>
                  </a:ext>
                </a:extLst>
              </a:tr>
              <a:tr h="370840">
                <a:tc>
                  <a:txBody>
                    <a:bodyPr/>
                    <a:lstStyle/>
                    <a:p>
                      <a:pPr algn="ctr"/>
                      <a:r>
                        <a:rPr lang="es-PA"/>
                        <a:t>Americano</a:t>
                      </a:r>
                    </a:p>
                  </a:txBody>
                  <a:tcPr/>
                </a:tc>
                <a:tc>
                  <a:txBody>
                    <a:bodyPr/>
                    <a:lstStyle/>
                    <a:p>
                      <a:pPr algn="ctr"/>
                      <a:r>
                        <a:rPr lang="es-PA"/>
                        <a:t>22</a:t>
                      </a:r>
                    </a:p>
                  </a:txBody>
                  <a:tcPr/>
                </a:tc>
                <a:extLst>
                  <a:ext uri="{0D108BD9-81ED-4DB2-BD59-A6C34878D82A}">
                    <a16:rowId xmlns:a16="http://schemas.microsoft.com/office/drawing/2014/main" val="10004"/>
                  </a:ext>
                </a:extLst>
              </a:tr>
              <a:tr h="370840">
                <a:tc>
                  <a:txBody>
                    <a:bodyPr/>
                    <a:lstStyle/>
                    <a:p>
                      <a:pPr algn="ctr"/>
                      <a:r>
                        <a:rPr lang="es-PA"/>
                        <a:t>Otros</a:t>
                      </a:r>
                    </a:p>
                  </a:txBody>
                  <a:tcPr/>
                </a:tc>
                <a:tc>
                  <a:txBody>
                    <a:bodyPr/>
                    <a:lstStyle/>
                    <a:p>
                      <a:pPr algn="ctr"/>
                      <a:r>
                        <a:rPr lang="es-PA"/>
                        <a:t>20</a:t>
                      </a:r>
                    </a:p>
                  </a:txBody>
                  <a:tcPr/>
                </a:tc>
                <a:extLst>
                  <a:ext uri="{0D108BD9-81ED-4DB2-BD59-A6C34878D82A}">
                    <a16:rowId xmlns:a16="http://schemas.microsoft.com/office/drawing/2014/main" val="10005"/>
                  </a:ext>
                </a:extLst>
              </a:tr>
              <a:tr h="370840">
                <a:tc>
                  <a:txBody>
                    <a:bodyPr/>
                    <a:lstStyle/>
                    <a:p>
                      <a:pPr algn="ctr"/>
                      <a:r>
                        <a:rPr lang="es-PA"/>
                        <a:t>No respondieron</a:t>
                      </a:r>
                    </a:p>
                  </a:txBody>
                  <a:tcPr/>
                </a:tc>
                <a:tc>
                  <a:txBody>
                    <a:bodyPr/>
                    <a:lstStyle/>
                    <a:p>
                      <a:pPr algn="ctr"/>
                      <a:r>
                        <a:rPr lang="es-PA"/>
                        <a:t>12</a:t>
                      </a:r>
                    </a:p>
                  </a:txBody>
                  <a:tcPr/>
                </a:tc>
                <a:extLst>
                  <a:ext uri="{0D108BD9-81ED-4DB2-BD59-A6C34878D82A}">
                    <a16:rowId xmlns:a16="http://schemas.microsoft.com/office/drawing/2014/main" val="10006"/>
                  </a:ext>
                </a:extLst>
              </a:tr>
              <a:tr h="370840">
                <a:tc>
                  <a:txBody>
                    <a:bodyPr/>
                    <a:lstStyle/>
                    <a:p>
                      <a:pPr algn="ctr"/>
                      <a:r>
                        <a:rPr lang="es-PA"/>
                        <a:t>Total</a:t>
                      </a:r>
                    </a:p>
                  </a:txBody>
                  <a:tcPr/>
                </a:tc>
                <a:tc>
                  <a:txBody>
                    <a:bodyPr/>
                    <a:lstStyle/>
                    <a:p>
                      <a:pPr algn="ctr"/>
                      <a:r>
                        <a:rPr lang="es-PA"/>
                        <a:t>200</a:t>
                      </a:r>
                    </a:p>
                  </a:txBody>
                  <a:tcPr/>
                </a:tc>
                <a:extLst>
                  <a:ext uri="{0D108BD9-81ED-4DB2-BD59-A6C34878D82A}">
                    <a16:rowId xmlns:a16="http://schemas.microsoft.com/office/drawing/2014/main" val="10007"/>
                  </a:ext>
                </a:extLst>
              </a:tr>
            </a:tbl>
          </a:graphicData>
        </a:graphic>
      </p:graphicFrame>
      <p:sp>
        <p:nvSpPr>
          <p:cNvPr id="8" name="7 Rectángulo"/>
          <p:cNvSpPr/>
          <p:nvPr/>
        </p:nvSpPr>
        <p:spPr>
          <a:xfrm>
            <a:off x="5173390" y="1508179"/>
            <a:ext cx="3629520" cy="27699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a:t>Variable: preferencias al referir el origen étnico</a:t>
            </a:r>
            <a:endParaRPr lang="es-PA" sz="1200"/>
          </a:p>
        </p:txBody>
      </p:sp>
    </p:spTree>
    <p:extLst>
      <p:ext uri="{BB962C8B-B14F-4D97-AF65-F5344CB8AC3E}">
        <p14:creationId xmlns:p14="http://schemas.microsoft.com/office/powerpoint/2010/main" val="37852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93" t="15282" r="4386" b="3754"/>
          <a:stretch/>
        </p:blipFill>
        <p:spPr bwMode="auto">
          <a:xfrm>
            <a:off x="755576" y="555526"/>
            <a:ext cx="7548270" cy="403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texto"/>
          <p:cNvSpPr>
            <a:spLocks noGrp="1"/>
          </p:cNvSpPr>
          <p:nvPr>
            <p:ph type="body" idx="1"/>
          </p:nvPr>
        </p:nvSpPr>
        <p:spPr>
          <a:xfrm>
            <a:off x="899592" y="51842"/>
            <a:ext cx="7335489" cy="408671"/>
          </a:xfrm>
        </p:spPr>
        <p:txBody>
          <a:bodyPr/>
          <a:lstStyle/>
          <a:p>
            <a:pPr marL="88900" indent="0" algn="ctr">
              <a:buNone/>
            </a:pPr>
            <a:r>
              <a:rPr lang="es-MX" sz="2400" b="1"/>
              <a:t>Distribución de frecuencias</a:t>
            </a:r>
            <a:endParaRPr lang="es-PA"/>
          </a:p>
        </p:txBody>
      </p:sp>
      <p:sp>
        <p:nvSpPr>
          <p:cNvPr id="5" name="4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13</a:t>
            </a:fld>
            <a:endParaRPr lang="es-PA"/>
          </a:p>
        </p:txBody>
      </p:sp>
      <p:sp>
        <p:nvSpPr>
          <p:cNvPr id="6" name="5 Rectángulo"/>
          <p:cNvSpPr/>
          <p:nvPr/>
        </p:nvSpPr>
        <p:spPr>
          <a:xfrm>
            <a:off x="6228184" y="3517289"/>
            <a:ext cx="2808312" cy="10618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s-ES" sz="1050"/>
              <a:t>La distribución de frecuencias puede ser relativa en porcentajes simples o acumulada. </a:t>
            </a:r>
          </a:p>
          <a:p>
            <a:pPr marL="342900" indent="-342900" algn="just">
              <a:buFont typeface="Arial" pitchFamily="34" charset="0"/>
              <a:buChar char="•"/>
            </a:pPr>
            <a:endParaRPr lang="es-ES" sz="1050"/>
          </a:p>
          <a:p>
            <a:pPr algn="just"/>
            <a:r>
              <a:rPr lang="es-ES" sz="1050"/>
              <a:t>Los gráficos más utilizados son los histogramas y los gráficos circulares.</a:t>
            </a:r>
          </a:p>
        </p:txBody>
      </p:sp>
      <p:sp>
        <p:nvSpPr>
          <p:cNvPr id="13" name="12 Rectángulo"/>
          <p:cNvSpPr/>
          <p:nvPr/>
        </p:nvSpPr>
        <p:spPr>
          <a:xfrm>
            <a:off x="995189" y="3435846"/>
            <a:ext cx="2064643" cy="720080"/>
          </a:xfrm>
          <a:prstGeom prst="rect">
            <a:avLst/>
          </a:prstGeom>
          <a:solidFill>
            <a:srgbClr val="B4E04F">
              <a:alpha val="14118"/>
            </a:srgbClr>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A"/>
          </a:p>
        </p:txBody>
      </p:sp>
      <p:sp>
        <p:nvSpPr>
          <p:cNvPr id="15" name="14 Rectángulo"/>
          <p:cNvSpPr/>
          <p:nvPr/>
        </p:nvSpPr>
        <p:spPr>
          <a:xfrm>
            <a:off x="3140224" y="3435846"/>
            <a:ext cx="2727920" cy="1080000"/>
          </a:xfrm>
          <a:prstGeom prst="rect">
            <a:avLst/>
          </a:prstGeom>
          <a:solidFill>
            <a:srgbClr val="66FFFF">
              <a:alpha val="14902"/>
            </a:srgbClr>
          </a:solidFill>
          <a:ln w="31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A"/>
          </a:p>
        </p:txBody>
      </p:sp>
      <p:sp>
        <p:nvSpPr>
          <p:cNvPr id="16" name="15 Rectángulo"/>
          <p:cNvSpPr/>
          <p:nvPr/>
        </p:nvSpPr>
        <p:spPr>
          <a:xfrm>
            <a:off x="7128408" y="1563638"/>
            <a:ext cx="1116000" cy="1224136"/>
          </a:xfrm>
          <a:prstGeom prst="rect">
            <a:avLst/>
          </a:prstGeom>
          <a:solidFill>
            <a:srgbClr val="FFFF99">
              <a:alpha val="16078"/>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s-PA"/>
          </a:p>
        </p:txBody>
      </p:sp>
    </p:spTree>
    <p:extLst>
      <p:ext uri="{BB962C8B-B14F-4D97-AF65-F5344CB8AC3E}">
        <p14:creationId xmlns:p14="http://schemas.microsoft.com/office/powerpoint/2010/main" val="269289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1403648" y="195486"/>
            <a:ext cx="7273800" cy="431642"/>
          </a:xfrm>
          <a:prstGeom prst="rect">
            <a:avLst/>
          </a:prstGeom>
        </p:spPr>
        <p:txBody>
          <a:bodyPr spcFirstLastPara="1" wrap="square" lIns="0" tIns="0" rIns="0" bIns="0" anchor="b" anchorCtr="0">
            <a:noAutofit/>
          </a:bodyPr>
          <a:lstStyle/>
          <a:p>
            <a:pPr lvl="0"/>
            <a:r>
              <a:rPr lang="es-PA"/>
              <a:t>medidas de tendencia central</a:t>
            </a:r>
            <a:endParaRPr/>
          </a:p>
        </p:txBody>
      </p:sp>
      <p:sp>
        <p:nvSpPr>
          <p:cNvPr id="69" name="Google Shape;69;p14"/>
          <p:cNvSpPr txBox="1">
            <a:spLocks noGrp="1"/>
          </p:cNvSpPr>
          <p:nvPr>
            <p:ph type="body" idx="1"/>
          </p:nvPr>
        </p:nvSpPr>
        <p:spPr>
          <a:xfrm>
            <a:off x="1403648" y="956734"/>
            <a:ext cx="7273800" cy="3271200"/>
          </a:xfrm>
          <a:prstGeom prst="rect">
            <a:avLst/>
          </a:prstGeom>
        </p:spPr>
        <p:txBody>
          <a:bodyPr spcFirstLastPara="1" wrap="square" lIns="0" tIns="0" rIns="0" bIns="0" anchor="t" anchorCtr="0">
            <a:noAutofit/>
          </a:bodyPr>
          <a:lstStyle/>
          <a:p>
            <a:pPr marL="88900" indent="0">
              <a:buNone/>
            </a:pPr>
            <a:r>
              <a:rPr lang="es-MX"/>
              <a:t>Las </a:t>
            </a:r>
            <a:r>
              <a:rPr lang="es-MX" b="1"/>
              <a:t>medidas de tendencia central </a:t>
            </a:r>
            <a:r>
              <a:rPr lang="es-MX"/>
              <a:t>son puntos en una distribución obtenida, los valores medios o centrales de ésta, y nos ayudan a ubicarla dentro de la escala de medición de la variable analizada. </a:t>
            </a:r>
          </a:p>
          <a:p>
            <a:pPr marL="88900" indent="0">
              <a:buNone/>
            </a:pPr>
            <a:r>
              <a:rPr lang="es-MX"/>
              <a:t>Las principales medidas de tendencia central son tres: </a:t>
            </a:r>
          </a:p>
          <a:p>
            <a:pPr marL="546100" indent="-457200">
              <a:buFont typeface="+mj-lt"/>
              <a:buAutoNum type="alphaLcParenR"/>
            </a:pPr>
            <a:r>
              <a:rPr lang="es-MX" i="1"/>
              <a:t>Moda,</a:t>
            </a:r>
          </a:p>
          <a:p>
            <a:pPr marL="546100" indent="-457200">
              <a:buFont typeface="+mj-lt"/>
              <a:buAutoNum type="alphaLcParenR"/>
            </a:pPr>
            <a:r>
              <a:rPr lang="es-MX" i="1"/>
              <a:t>Mediana </a:t>
            </a:r>
          </a:p>
          <a:p>
            <a:pPr marL="546100" indent="-457200">
              <a:buFont typeface="+mj-lt"/>
              <a:buAutoNum type="alphaLcParenR"/>
            </a:pPr>
            <a:r>
              <a:rPr lang="es-MX" i="1"/>
              <a:t>Media</a:t>
            </a:r>
            <a:r>
              <a:rPr lang="es-MX"/>
              <a:t>.</a:t>
            </a:r>
          </a:p>
          <a:p>
            <a:pPr marL="88900" indent="0">
              <a:buNone/>
            </a:pPr>
            <a:r>
              <a:rPr lang="es-MX"/>
              <a:t>El nivel de medición de la variable determina cuál es la medida de </a:t>
            </a:r>
            <a:r>
              <a:rPr lang="es-PA"/>
              <a:t>tendencia central apropiada para interpretar.</a:t>
            </a:r>
            <a:endParaRPr/>
          </a:p>
        </p:txBody>
      </p:sp>
      <p:sp>
        <p:nvSpPr>
          <p:cNvPr id="70" name="Google Shape;70;p14"/>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1 Rectángulo"/>
          <p:cNvSpPr/>
          <p:nvPr/>
        </p:nvSpPr>
        <p:spPr>
          <a:xfrm>
            <a:off x="4355976" y="4011910"/>
            <a:ext cx="4572000" cy="95410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r>
              <a:rPr lang="es-PA" b="1"/>
              <a:t>Medidas de tendencia central:</a:t>
            </a:r>
          </a:p>
          <a:p>
            <a:pPr algn="ctr"/>
            <a:r>
              <a:rPr lang="es-PA"/>
              <a:t> Valores </a:t>
            </a:r>
            <a:r>
              <a:rPr lang="es-MX"/>
              <a:t>medios o centrales de una distribución</a:t>
            </a:r>
          </a:p>
          <a:p>
            <a:pPr algn="ctr"/>
            <a:r>
              <a:rPr lang="es-MX"/>
              <a:t>que sirven para ubicarla dentro de la</a:t>
            </a:r>
          </a:p>
          <a:p>
            <a:pPr algn="ctr"/>
            <a:r>
              <a:rPr lang="es-MX"/>
              <a:t>escala de medición de la variable.</a:t>
            </a:r>
            <a:endParaRPr lang="es-P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8" name="Google Shape;68;p14"/>
          <p:cNvSpPr txBox="1">
            <a:spLocks/>
          </p:cNvSpPr>
          <p:nvPr/>
        </p:nvSpPr>
        <p:spPr>
          <a:xfrm>
            <a:off x="1403648" y="195486"/>
            <a:ext cx="7273800" cy="43164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s-PA"/>
              <a:t>medidas de tendencia central: MODA</a:t>
            </a:r>
          </a:p>
        </p:txBody>
      </p:sp>
      <p:sp>
        <p:nvSpPr>
          <p:cNvPr id="4" name="3 Rectángulo"/>
          <p:cNvSpPr/>
          <p:nvPr/>
        </p:nvSpPr>
        <p:spPr>
          <a:xfrm>
            <a:off x="573460" y="771550"/>
            <a:ext cx="8464524"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MX" sz="1600"/>
              <a:t>La </a:t>
            </a:r>
            <a:r>
              <a:rPr lang="es-MX" sz="1600" b="1"/>
              <a:t>moda </a:t>
            </a:r>
            <a:r>
              <a:rPr lang="es-MX" sz="1600"/>
              <a:t>es la categoría o puntuación que ocurre con mayor frecuencia.</a:t>
            </a:r>
          </a:p>
          <a:p>
            <a:pPr algn="just"/>
            <a:endParaRPr lang="es-MX" sz="1600"/>
          </a:p>
          <a:p>
            <a:pPr algn="just"/>
            <a:r>
              <a:rPr lang="es-MX" sz="1600"/>
              <a:t>En un grupo puede haber dos modas y se conoce como </a:t>
            </a:r>
            <a:r>
              <a:rPr lang="es-MX" sz="1600" b="1"/>
              <a:t>bimodal</a:t>
            </a:r>
            <a:r>
              <a:rPr lang="es-MX" sz="1600"/>
              <a:t>, y más de dos modas o </a:t>
            </a:r>
            <a:r>
              <a:rPr lang="es-MX" sz="1600" b="1"/>
              <a:t>multimodal</a:t>
            </a:r>
            <a:r>
              <a:rPr lang="es-MX" sz="1600"/>
              <a:t> cuando se repiten más de dos valores; se llama </a:t>
            </a:r>
            <a:r>
              <a:rPr lang="es-MX" sz="1600" b="1" err="1"/>
              <a:t>amodal</a:t>
            </a:r>
            <a:r>
              <a:rPr lang="es-MX" sz="1600"/>
              <a:t> cuando no se repiten ningún valor.</a:t>
            </a:r>
          </a:p>
        </p:txBody>
      </p:sp>
      <p:sp>
        <p:nvSpPr>
          <p:cNvPr id="5" name="4 Rectángulo"/>
          <p:cNvSpPr/>
          <p:nvPr/>
        </p:nvSpPr>
        <p:spPr>
          <a:xfrm>
            <a:off x="5076056" y="2191965"/>
            <a:ext cx="2708920" cy="307777"/>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s-PA" b="1"/>
              <a:t>Ejemplos</a:t>
            </a:r>
            <a:endParaRPr lang="es-PA"/>
          </a:p>
        </p:txBody>
      </p:sp>
      <p:pic>
        <p:nvPicPr>
          <p:cNvPr id="7174" name="Picture 6" descr="fórmula de la moda"/>
          <p:cNvPicPr>
            <a:picLocks noChangeAspect="1" noChangeArrowheads="1"/>
          </p:cNvPicPr>
          <p:nvPr/>
        </p:nvPicPr>
        <p:blipFill rotWithShape="1">
          <a:blip r:embed="rId3">
            <a:extLst>
              <a:ext uri="{28A0092B-C50C-407E-A947-70E740481C1C}">
                <a14:useLocalDpi xmlns:a14="http://schemas.microsoft.com/office/drawing/2010/main" val="0"/>
              </a:ext>
            </a:extLst>
          </a:blip>
          <a:srcRect l="7346" t="12707" r="5484" b="10858"/>
          <a:stretch/>
        </p:blipFill>
        <p:spPr bwMode="auto">
          <a:xfrm>
            <a:off x="3939642" y="2508299"/>
            <a:ext cx="4981748" cy="2409825"/>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683568" y="2859782"/>
            <a:ext cx="3096344"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MX" sz="1600"/>
              <a:t>Por último, se conoce como </a:t>
            </a:r>
            <a:r>
              <a:rPr lang="es-MX" sz="1600" b="1"/>
              <a:t>moda adyacente</a:t>
            </a:r>
            <a:r>
              <a:rPr lang="es-MX" sz="1600"/>
              <a:t> cuando dos valores continuos tienen la misma cantidad de repeticiones. En este caso se saca el promedio de ambos.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type="body" idx="1"/>
          </p:nvPr>
        </p:nvSpPr>
        <p:spPr>
          <a:xfrm>
            <a:off x="1331640" y="915566"/>
            <a:ext cx="7632848" cy="1355802"/>
          </a:xfrm>
        </p:spPr>
        <p:txBody>
          <a:bodyPr/>
          <a:lstStyle/>
          <a:p>
            <a:pPr marL="88900" indent="0" algn="just">
              <a:buNone/>
            </a:pPr>
            <a:r>
              <a:rPr lang="es-MX"/>
              <a:t>La mediana es el valor que divide la distribución por la mitad. Esto es, la mitad de los casos caen por debajo de la mediana y la otra mitad se ubica por encima de ésta. La mediana refleja la posición </a:t>
            </a:r>
            <a:r>
              <a:rPr lang="es-PA"/>
              <a:t>intermedia de la distribución.</a:t>
            </a:r>
          </a:p>
        </p:txBody>
      </p:sp>
      <p:sp>
        <p:nvSpPr>
          <p:cNvPr id="6" name="Google Shape;68;p14"/>
          <p:cNvSpPr txBox="1">
            <a:spLocks/>
          </p:cNvSpPr>
          <p:nvPr/>
        </p:nvSpPr>
        <p:spPr>
          <a:xfrm>
            <a:off x="1403648" y="195486"/>
            <a:ext cx="7273800" cy="43164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s-PA"/>
              <a:t>medidas de tendencia central: Mediana</a:t>
            </a:r>
          </a:p>
        </p:txBody>
      </p:sp>
      <p:sp>
        <p:nvSpPr>
          <p:cNvPr id="7" name="6 Rectángulo"/>
          <p:cNvSpPr/>
          <p:nvPr/>
        </p:nvSpPr>
        <p:spPr>
          <a:xfrm>
            <a:off x="1259632" y="1995686"/>
            <a:ext cx="7632848"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s-MX" sz="1600" b="1"/>
              <a:t>Ejemplo</a:t>
            </a:r>
          </a:p>
          <a:p>
            <a:r>
              <a:rPr lang="es-MX" sz="1600"/>
              <a:t>Si los datos obtenidos fueran:</a:t>
            </a:r>
          </a:p>
          <a:p>
            <a:pPr algn="ctr"/>
            <a:r>
              <a:rPr lang="es-PA" sz="2400"/>
              <a:t>24 31 35 35 38 43 45 50 57</a:t>
            </a:r>
          </a:p>
          <a:p>
            <a:r>
              <a:rPr lang="es-MX" sz="1600"/>
              <a:t>La mediana es </a:t>
            </a:r>
            <a:r>
              <a:rPr lang="es-MX" sz="1600" b="1"/>
              <a:t>38</a:t>
            </a:r>
            <a:r>
              <a:rPr lang="es-MX" sz="1600"/>
              <a:t>, porque deja cuatro casos por encima (43, 45, 50 y 57) y cuatro casos por debajo (35, 35, 31 y 24). </a:t>
            </a:r>
          </a:p>
          <a:p>
            <a:r>
              <a:rPr lang="es-MX" sz="1600"/>
              <a:t>Parte a la distribución en dos mitades. En general, para descubrir la puntuación que constituye la mediana de una distribución, simplemente se aplica la fórmula:</a:t>
            </a:r>
            <a:endParaRPr lang="es-PA" sz="1600"/>
          </a:p>
        </p:txBody>
      </p:sp>
      <mc:AlternateContent xmlns:mc="http://schemas.openxmlformats.org/markup-compatibility/2006" xmlns:a14="http://schemas.microsoft.com/office/drawing/2010/main">
        <mc:Choice Requires="a14">
          <p:sp>
            <p:nvSpPr>
              <p:cNvPr id="8" name="7 CuadroTexto"/>
              <p:cNvSpPr txBox="1"/>
              <p:nvPr/>
            </p:nvSpPr>
            <p:spPr>
              <a:xfrm>
                <a:off x="3203848" y="4083918"/>
                <a:ext cx="3459601" cy="799001"/>
              </a:xfrm>
              <a:prstGeom prst="rect">
                <a:avLst/>
              </a:prstGeom>
              <a:solidFill>
                <a:schemeClr val="bg1"/>
              </a:solidFill>
            </p:spPr>
            <p:txBody>
              <a:bodyPr wrap="none" rtlCol="0">
                <a:spAutoFit/>
              </a:bodyPr>
              <a:lstStyle/>
              <a:p>
                <a14:m>
                  <m:oMath xmlns:m="http://schemas.openxmlformats.org/officeDocument/2006/math">
                    <m:f>
                      <m:fPr>
                        <m:ctrlPr>
                          <a:rPr lang="es-PA" sz="3200" i="1" smtClean="0">
                            <a:solidFill>
                              <a:srgbClr val="000000"/>
                            </a:solidFill>
                            <a:latin typeface="Cambria Math" panose="02040503050406030204" pitchFamily="18" charset="0"/>
                          </a:rPr>
                        </m:ctrlPr>
                      </m:fPr>
                      <m:num>
                        <m:r>
                          <m:rPr>
                            <m:sty m:val="p"/>
                          </m:rPr>
                          <a:rPr lang="es-ES" sz="3200" b="0" i="0" smtClean="0">
                            <a:solidFill>
                              <a:srgbClr val="000000"/>
                            </a:solidFill>
                            <a:latin typeface="Cambria Math"/>
                          </a:rPr>
                          <m:t>N</m:t>
                        </m:r>
                        <m:r>
                          <a:rPr lang="es-ES" sz="3200" b="0" i="0" smtClean="0">
                            <a:solidFill>
                              <a:srgbClr val="000000"/>
                            </a:solidFill>
                            <a:latin typeface="Cambria Math"/>
                          </a:rPr>
                          <m:t>+1</m:t>
                        </m:r>
                      </m:num>
                      <m:den>
                        <m:r>
                          <a:rPr lang="es-ES" sz="3200" b="0" i="0" smtClean="0">
                            <a:solidFill>
                              <a:srgbClr val="000000"/>
                            </a:solidFill>
                            <a:latin typeface="Cambria Math"/>
                          </a:rPr>
                          <m:t>2</m:t>
                        </m:r>
                      </m:den>
                    </m:f>
                  </m:oMath>
                </a14:m>
                <a:r>
                  <a:rPr lang="es-PA" sz="1600">
                    <a:solidFill>
                      <a:srgbClr val="000000"/>
                    </a:solidFill>
                  </a:rPr>
                  <a:t>       N=número total de datos</a:t>
                </a:r>
              </a:p>
            </p:txBody>
          </p:sp>
        </mc:Choice>
        <mc:Fallback xmlns="">
          <p:sp>
            <p:nvSpPr>
              <p:cNvPr id="8" name="7 CuadroTexto"/>
              <p:cNvSpPr txBox="1">
                <a:spLocks noRot="1" noChangeAspect="1" noMove="1" noResize="1" noEditPoints="1" noAdjustHandles="1" noChangeArrowheads="1" noChangeShapeType="1" noTextEdit="1"/>
              </p:cNvSpPr>
              <p:nvPr/>
            </p:nvSpPr>
            <p:spPr>
              <a:xfrm>
                <a:off x="3203848" y="4083918"/>
                <a:ext cx="3459601" cy="79900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0300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a:t>Gráfica de caja </a:t>
            </a: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17</a:t>
            </a:fld>
            <a:endParaRPr lang="es-PA"/>
          </a:p>
        </p:txBody>
      </p:sp>
      <p:sp>
        <p:nvSpPr>
          <p:cNvPr id="5" name="AutoShape 4" descr="https://static.wixstatic.com/media/238f3c_470449dfa35e44e68a5531756557e493~mv2.png/v1/fill/w_701,h_503,al_c,lg_1,q_95/238f3c_470449dfa35e44e68a5531756557e493~mv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A"/>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9582"/>
            <a:ext cx="3842569" cy="2757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3995935" y="160338"/>
            <a:ext cx="4958185"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fontAlgn="base"/>
            <a:r>
              <a:rPr lang="es-MX" b="1" i="1"/>
              <a:t>Cuartiles</a:t>
            </a:r>
            <a:r>
              <a:rPr lang="es-MX"/>
              <a:t>: El </a:t>
            </a:r>
            <a:r>
              <a:rPr lang="es-MX" b="1"/>
              <a:t>1º Cuartil (Q1)</a:t>
            </a:r>
            <a:r>
              <a:rPr lang="es-MX"/>
              <a:t> y el </a:t>
            </a:r>
            <a:r>
              <a:rPr lang="es-MX" b="1"/>
              <a:t>3º Cuartil (Q3)</a:t>
            </a:r>
            <a:r>
              <a:rPr lang="es-MX"/>
              <a:t> delimitan los límites inferior (Q1) y superior (Q3) de la caja. Los</a:t>
            </a:r>
            <a:r>
              <a:rPr lang="es-MX" b="1"/>
              <a:t> cuartiles dividen la muestra en 4 partes iguales:</a:t>
            </a:r>
            <a:r>
              <a:rPr lang="es-MX"/>
              <a:t> </a:t>
            </a:r>
          </a:p>
          <a:p>
            <a:pPr algn="just" fontAlgn="base"/>
            <a:r>
              <a:rPr lang="es-MX"/>
              <a:t>1º Cuartil: valor hasta el primer 25% de la muestra, </a:t>
            </a:r>
          </a:p>
          <a:p>
            <a:pPr algn="just" fontAlgn="base"/>
            <a:r>
              <a:rPr lang="es-MX"/>
              <a:t>2º cuartil: valor hasta el 50% de la muestra; </a:t>
            </a:r>
          </a:p>
          <a:p>
            <a:pPr algn="just" fontAlgn="base"/>
            <a:r>
              <a:rPr lang="es-MX"/>
              <a:t>3º Cuartil: valor hasta el 75% de la muestra. </a:t>
            </a:r>
          </a:p>
        </p:txBody>
      </p:sp>
      <p:sp>
        <p:nvSpPr>
          <p:cNvPr id="8" name="7 Rectángulo"/>
          <p:cNvSpPr/>
          <p:nvPr/>
        </p:nvSpPr>
        <p:spPr>
          <a:xfrm>
            <a:off x="3995936" y="1745694"/>
            <a:ext cx="4958185"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fontAlgn="base"/>
            <a:r>
              <a:rPr lang="es-MX" b="1"/>
              <a:t>La caja representa el 50 % central de las puntuaciones de una variable, sin el 25% más pequeño y el 25% más alto.</a:t>
            </a:r>
          </a:p>
          <a:p>
            <a:pPr fontAlgn="base"/>
            <a:endParaRPr lang="es-MX"/>
          </a:p>
          <a:p>
            <a:pPr fontAlgn="base"/>
            <a:r>
              <a:rPr lang="es-MX"/>
              <a:t>En el diagrama de arriba, el valor de Q1 es 3, y el valor de Q3 es 6. </a:t>
            </a:r>
          </a:p>
          <a:p>
            <a:pPr fontAlgn="base"/>
            <a:endParaRPr lang="es-MX" b="1"/>
          </a:p>
          <a:p>
            <a:pPr fontAlgn="base"/>
            <a:r>
              <a:rPr lang="es-MX" b="1"/>
              <a:t>Esto quiere decir que el 50% central de la variable oscila entre las puntuaciones 3 y 6.</a:t>
            </a:r>
            <a:endParaRPr lang="es-MX"/>
          </a:p>
        </p:txBody>
      </p:sp>
      <p:sp>
        <p:nvSpPr>
          <p:cNvPr id="10" name="Rectangle 6"/>
          <p:cNvSpPr>
            <a:spLocks noChangeArrowheads="1"/>
          </p:cNvSpPr>
          <p:nvPr/>
        </p:nvSpPr>
        <p:spPr bwMode="auto">
          <a:xfrm>
            <a:off x="523503" y="4083918"/>
            <a:ext cx="8576121" cy="792000"/>
          </a:xfrm>
          <a:prstGeom prst="rect">
            <a:avLst/>
          </a:prstGeom>
          <a:ln/>
        </p:spPr>
        <p:style>
          <a:lnRef idx="1">
            <a:schemeClr val="accent2"/>
          </a:lnRef>
          <a:fillRef idx="3">
            <a:schemeClr val="accent2"/>
          </a:fillRef>
          <a:effectRef idx="2">
            <a:schemeClr val="accent2"/>
          </a:effectRef>
          <a:fontRef idx="minor">
            <a:schemeClr val="lt1"/>
          </a:fontRef>
        </p:style>
        <p:txBody>
          <a:bodyPr vert="horz" wrap="square" lIns="76176" tIns="19044"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A"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A" b="1" i="0" u="none" strike="noStrike" cap="none" normalizeH="0" baseline="0">
                <a:ln>
                  <a:noFill/>
                </a:ln>
                <a:solidFill>
                  <a:srgbClr val="333333"/>
                </a:solidFill>
                <a:effectLst/>
                <a:latin typeface="Open Sans"/>
                <a:cs typeface="Arial" pitchFamily="34" charset="0"/>
              </a:rPr>
              <a:t>Caja de rango </a:t>
            </a:r>
            <a:r>
              <a:rPr kumimoji="0" lang="es-PA" b="1" i="0" u="none" strike="noStrike" cap="none" normalizeH="0" baseline="0" err="1">
                <a:ln>
                  <a:noFill/>
                </a:ln>
                <a:solidFill>
                  <a:srgbClr val="333333"/>
                </a:solidFill>
                <a:effectLst/>
                <a:latin typeface="Open Sans"/>
                <a:cs typeface="Arial" pitchFamily="34" charset="0"/>
              </a:rPr>
              <a:t>intercuartil</a:t>
            </a:r>
            <a:endParaRPr kumimoji="0" lang="es-PA" b="1" i="0" u="none" strike="noStrike" cap="none" normalizeH="0" baseline="0">
              <a:ln>
                <a:noFill/>
              </a:ln>
              <a:solidFill>
                <a:srgbClr val="333333"/>
              </a:solidFill>
              <a:effectLst/>
              <a:latin typeface="Open Sans"/>
              <a:cs typeface="Arial" pitchFamily="34" charset="0"/>
            </a:endParaRPr>
          </a:p>
          <a:p>
            <a:pPr marL="457200" marR="0" lvl="1" indent="-457200" algn="ctr" defTabSz="914400" rtl="0" eaLnBrk="0" fontAlgn="base" latinLnBrk="0" hangingPunct="0">
              <a:lnSpc>
                <a:spcPct val="100000"/>
              </a:lnSpc>
              <a:spcBef>
                <a:spcPct val="0"/>
              </a:spcBef>
              <a:spcAft>
                <a:spcPct val="0"/>
              </a:spcAft>
              <a:buClrTx/>
              <a:buSzTx/>
              <a:buFontTx/>
              <a:buNone/>
              <a:tabLst/>
            </a:pPr>
            <a:r>
              <a:rPr kumimoji="0" lang="es-PA" b="0" i="0" u="none" strike="noStrike" cap="none" normalizeH="0" baseline="0">
                <a:ln>
                  <a:noFill/>
                </a:ln>
                <a:solidFill>
                  <a:srgbClr val="333333"/>
                </a:solidFill>
                <a:effectLst/>
                <a:latin typeface="Open Sans"/>
                <a:cs typeface="Arial" pitchFamily="34" charset="0"/>
              </a:rPr>
              <a:t>La caja de rango </a:t>
            </a:r>
            <a:r>
              <a:rPr kumimoji="0" lang="es-PA" b="0" i="0" u="none" strike="noStrike" cap="none" normalizeH="0" baseline="0" err="1">
                <a:ln>
                  <a:noFill/>
                </a:ln>
                <a:solidFill>
                  <a:srgbClr val="333333"/>
                </a:solidFill>
                <a:effectLst/>
                <a:latin typeface="Open Sans"/>
                <a:cs typeface="Arial" pitchFamily="34" charset="0"/>
              </a:rPr>
              <a:t>intercuartil</a:t>
            </a:r>
            <a:r>
              <a:rPr kumimoji="0" lang="es-PA" b="0" i="0" u="none" strike="noStrike" cap="none" normalizeH="0" baseline="0">
                <a:ln>
                  <a:noFill/>
                </a:ln>
                <a:solidFill>
                  <a:srgbClr val="333333"/>
                </a:solidFill>
                <a:effectLst/>
                <a:latin typeface="Open Sans"/>
                <a:cs typeface="Arial" pitchFamily="34" charset="0"/>
              </a:rPr>
              <a:t> representa el 50% intermedio de los datos. Muestra la distancia entre el primer cuartil y el tercer cuartil </a:t>
            </a:r>
            <a:r>
              <a:rPr kumimoji="0" lang="es-PA" b="1" i="0" u="none" strike="noStrike" cap="none" normalizeH="0" baseline="0">
                <a:ln>
                  <a:noFill/>
                </a:ln>
                <a:solidFill>
                  <a:srgbClr val="333333"/>
                </a:solidFill>
                <a:effectLst/>
                <a:latin typeface="Open Sans"/>
                <a:cs typeface="Arial" pitchFamily="34" charset="0"/>
              </a:rPr>
              <a:t>(Q3-Q1).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PA"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09495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A" sz="4800" err="1"/>
              <a:t>Quizz</a:t>
            </a:r>
            <a:endParaRPr lang="es-PA" sz="4800"/>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18</a:t>
            </a:fld>
            <a:endParaRPr lang="es-PA"/>
          </a:p>
        </p:txBody>
      </p:sp>
      <p:sp>
        <p:nvSpPr>
          <p:cNvPr id="5" name="4 Rectángulo"/>
          <p:cNvSpPr/>
          <p:nvPr/>
        </p:nvSpPr>
        <p:spPr>
          <a:xfrm>
            <a:off x="1547664" y="1131590"/>
            <a:ext cx="705678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MX" sz="1800"/>
              <a:t>Esta gráfica de caja del ritmo cardíaco en reposo muestra que la mediana del ritmo cardíaco es de 71. El 50% de los sujetos tienen un ritmo cardíaco en reposo que está entre:</a:t>
            </a:r>
            <a:endParaRPr lang="es-PA" sz="1800"/>
          </a:p>
        </p:txBody>
      </p:sp>
      <p:pic>
        <p:nvPicPr>
          <p:cNvPr id="4098" name="Picture 2" descr="https://support.minitab.com/es-mx/minitab/18/boxplot_pul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83718"/>
            <a:ext cx="3429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5262314" y="2355726"/>
            <a:ext cx="3096344"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AutoNum type="alphaUcPeriod"/>
            </a:pPr>
            <a:r>
              <a:rPr lang="es-PA" sz="2400"/>
              <a:t>50 y 100</a:t>
            </a:r>
          </a:p>
          <a:p>
            <a:pPr marL="342900" indent="-342900">
              <a:buAutoNum type="alphaUcPeriod"/>
            </a:pPr>
            <a:r>
              <a:rPr lang="es-PA" sz="2400"/>
              <a:t>70 y 80</a:t>
            </a:r>
          </a:p>
          <a:p>
            <a:pPr marL="342900" indent="-342900">
              <a:buAutoNum type="alphaUcPeriod"/>
            </a:pPr>
            <a:r>
              <a:rPr lang="es-PA" sz="2400"/>
              <a:t>64 y 80</a:t>
            </a:r>
          </a:p>
          <a:p>
            <a:pPr marL="342900" indent="-342900">
              <a:buAutoNum type="alphaUcPeriod"/>
            </a:pPr>
            <a:r>
              <a:rPr lang="es-PA" sz="2400"/>
              <a:t>Ninguna de las anteriores</a:t>
            </a:r>
          </a:p>
        </p:txBody>
      </p:sp>
      <p:sp>
        <p:nvSpPr>
          <p:cNvPr id="7" name="6 CuadroTexto"/>
          <p:cNvSpPr txBox="1"/>
          <p:nvPr/>
        </p:nvSpPr>
        <p:spPr>
          <a:xfrm>
            <a:off x="539552" y="123478"/>
            <a:ext cx="2016224"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PA" sz="2000"/>
              <a:t>+5 puntos</a:t>
            </a:r>
          </a:p>
        </p:txBody>
      </p:sp>
      <p:sp>
        <p:nvSpPr>
          <p:cNvPr id="8" name="7 Rectángulo"/>
          <p:cNvSpPr/>
          <p:nvPr/>
        </p:nvSpPr>
        <p:spPr>
          <a:xfrm>
            <a:off x="5080196" y="4515966"/>
            <a:ext cx="3278462" cy="307777"/>
          </a:xfrm>
          <a:prstGeom prst="rect">
            <a:avLst/>
          </a:prstGeom>
        </p:spPr>
        <p:txBody>
          <a:bodyPr wrap="none">
            <a:spAutoFit/>
          </a:bodyPr>
          <a:lstStyle/>
          <a:p>
            <a:r>
              <a:rPr lang="es-PA"/>
              <a:t>https://forms.office.com/r/ndGbZJPHL6</a:t>
            </a:r>
          </a:p>
        </p:txBody>
      </p:sp>
    </p:spTree>
    <p:extLst>
      <p:ext uri="{BB962C8B-B14F-4D97-AF65-F5344CB8AC3E}">
        <p14:creationId xmlns:p14="http://schemas.microsoft.com/office/powerpoint/2010/main" val="321215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a:t>Gráfica de caja </a:t>
            </a: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19</a:t>
            </a:fld>
            <a:endParaRPr lang="es-PA"/>
          </a:p>
        </p:txBody>
      </p:sp>
      <p:sp>
        <p:nvSpPr>
          <p:cNvPr id="5" name="4 Rectángulo"/>
          <p:cNvSpPr/>
          <p:nvPr/>
        </p:nvSpPr>
        <p:spPr>
          <a:xfrm>
            <a:off x="1331640" y="987574"/>
            <a:ext cx="7560840" cy="1323439"/>
          </a:xfrm>
          <a:prstGeom prst="rect">
            <a:avLst/>
          </a:prstGeom>
        </p:spPr>
        <p:txBody>
          <a:bodyPr wrap="square">
            <a:spAutoFit/>
          </a:bodyPr>
          <a:lstStyle/>
          <a:p>
            <a:pPr algn="ctr"/>
            <a:r>
              <a:rPr lang="es-MX" sz="1600" b="1"/>
              <a:t>Tamaño de la muestra (n)</a:t>
            </a:r>
          </a:p>
          <a:p>
            <a:pPr algn="just"/>
            <a:r>
              <a:rPr lang="es-MX" sz="1600"/>
              <a:t>El tamaño de la muestra puede afectar la apariencia de la gráfica.</a:t>
            </a:r>
          </a:p>
          <a:p>
            <a:pPr algn="just"/>
            <a:r>
              <a:rPr lang="es-MX" sz="1600"/>
              <a:t>Por ejemplo, aunque estas gráficas de caja parecen ser muy diferentes, ambas se crearon utilizando muestras seleccionadas aleatoriamente a partir de la misma población.</a:t>
            </a: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499742"/>
            <a:ext cx="3562847" cy="1390844"/>
          </a:xfrm>
          <a:prstGeom prst="rect">
            <a:avLst/>
          </a:prstGeom>
        </p:spPr>
      </p:pic>
      <p:sp>
        <p:nvSpPr>
          <p:cNvPr id="7" name="6 Rectángulo"/>
          <p:cNvSpPr/>
          <p:nvPr/>
        </p:nvSpPr>
        <p:spPr>
          <a:xfrm>
            <a:off x="5112060" y="2394945"/>
            <a:ext cx="3780420" cy="181588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s-MX"/>
              <a:t>Una gráfica de caja funciona mejor cuando el tamaño de la muestra </a:t>
            </a:r>
            <a:r>
              <a:rPr lang="es-MX" b="1"/>
              <a:t>es al menos de 20</a:t>
            </a:r>
            <a:r>
              <a:rPr lang="es-MX"/>
              <a:t>. Si el tamaño de la muestra es demasiado pequeño, los cuartiles y los valores atípicos que la gráfica de caja muestra pueden no ser significativos. Si el tamaño de la muestra es menor que 20, considere usar en su lugar una </a:t>
            </a:r>
            <a:r>
              <a:rPr lang="es-MX" b="1"/>
              <a:t>gráfica de valores individuales.</a:t>
            </a:r>
            <a:endParaRPr lang="es-PA" b="1"/>
          </a:p>
        </p:txBody>
      </p:sp>
      <p:pic>
        <p:nvPicPr>
          <p:cNvPr id="2052" name="Picture 4" descr="https://support.minitab.com/es-mx/minitab/18/Individual_value_plot_1Y_grou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180" y="130249"/>
            <a:ext cx="3429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25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inVertical)">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idx="4294967295"/>
          </p:nvPr>
        </p:nvSpPr>
        <p:spPr>
          <a:xfrm>
            <a:off x="7529618" y="490907"/>
            <a:ext cx="1411500" cy="687300"/>
          </a:xfrm>
          <a:prstGeom prst="rect">
            <a:avLst/>
          </a:prstGeom>
        </p:spPr>
        <p:txBody>
          <a:bodyPr spcFirstLastPara="1" wrap="square" lIns="0" tIns="0" rIns="0" bIns="0" anchor="b" anchorCtr="0">
            <a:noAutofit/>
          </a:bodyPr>
          <a:lstStyle/>
          <a:p>
            <a:pPr lvl="0" algn="ctr"/>
            <a:r>
              <a:rPr lang="es-PA" sz="2000"/>
              <a:t>Roberto Hernández-</a:t>
            </a:r>
            <a:r>
              <a:rPr lang="es-PA" sz="2000" err="1"/>
              <a:t>Sampieri</a:t>
            </a:r>
            <a:endParaRPr sz="2000"/>
          </a:p>
        </p:txBody>
      </p:sp>
      <p:sp>
        <p:nvSpPr>
          <p:cNvPr id="61" name="Google Shape;61;p13"/>
          <p:cNvSpPr txBox="1">
            <a:spLocks noGrp="1"/>
          </p:cNvSpPr>
          <p:nvPr>
            <p:ph type="subTitle" idx="4294967295"/>
          </p:nvPr>
        </p:nvSpPr>
        <p:spPr>
          <a:xfrm>
            <a:off x="1216943" y="555526"/>
            <a:ext cx="6139113" cy="3024336"/>
          </a:xfrm>
          <a:prstGeom prst="rect">
            <a:avLst/>
          </a:prstGeom>
        </p:spPr>
        <p:txBody>
          <a:bodyPr spcFirstLastPara="1" wrap="square" lIns="0" tIns="0" rIns="0" bIns="0" anchor="t" anchorCtr="0">
            <a:noAutofit/>
          </a:bodyPr>
          <a:lstStyle/>
          <a:p>
            <a:pPr marL="88900" indent="0" algn="ctr">
              <a:buNone/>
            </a:pPr>
            <a:r>
              <a:rPr lang="es-MX" sz="2700" i="1">
                <a:latin typeface="Calibri" pitchFamily="34" charset="0"/>
                <a:cs typeface="Calibri" pitchFamily="34" charset="0"/>
              </a:rPr>
              <a:t>Al analizar los datos cuantitativos debemos recordar dos cuestiones: primero, que los modelos estadísticos son representaciones de la realidad, no la realidad misma; y segundo, los resultados numéricos siempre se interpretan en contexto, por ejemplo, un mismo valor de presión arterial no es igual en un bebé que en una persona de la </a:t>
            </a:r>
            <a:r>
              <a:rPr lang="es-PA" sz="2700" i="1">
                <a:latin typeface="Calibri" pitchFamily="34" charset="0"/>
                <a:cs typeface="Calibri" pitchFamily="34" charset="0"/>
              </a:rPr>
              <a:t>tercera edad.</a:t>
            </a:r>
            <a:endParaRPr sz="2700" b="1">
              <a:latin typeface="Calibri" pitchFamily="34" charset="0"/>
              <a:cs typeface="Calibri" pitchFamily="34" charset="0"/>
            </a:endParaRPr>
          </a:p>
        </p:txBody>
      </p:sp>
      <p:sp>
        <p:nvSpPr>
          <p:cNvPr id="62" name="Google Shape;62;p13"/>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3" name="Google Shape;63;p13"/>
          <p:cNvSpPr/>
          <p:nvPr/>
        </p:nvSpPr>
        <p:spPr>
          <a:xfrm>
            <a:off x="7452320" y="-2654"/>
            <a:ext cx="1691680" cy="167442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1C4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6" name="Google Shape;372;p37"/>
          <p:cNvGrpSpPr/>
          <p:nvPr/>
        </p:nvGrpSpPr>
        <p:grpSpPr>
          <a:xfrm>
            <a:off x="3396498" y="4430002"/>
            <a:ext cx="445718" cy="445753"/>
            <a:chOff x="3706812" y="1035050"/>
            <a:chExt cx="4792662" cy="4787899"/>
          </a:xfrm>
        </p:grpSpPr>
        <p:sp>
          <p:nvSpPr>
            <p:cNvPr id="7" name="Google Shape;373;p37"/>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374;p37"/>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375;p37"/>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376;p37"/>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377;p37"/>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378;p37"/>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 name="Google Shape;379;p37"/>
          <p:cNvGrpSpPr/>
          <p:nvPr/>
        </p:nvGrpSpPr>
        <p:grpSpPr>
          <a:xfrm>
            <a:off x="2117003" y="4430032"/>
            <a:ext cx="443331" cy="445437"/>
            <a:chOff x="1400175" y="1220787"/>
            <a:chExt cx="4473575" cy="4476750"/>
          </a:xfrm>
        </p:grpSpPr>
        <p:sp>
          <p:nvSpPr>
            <p:cNvPr id="14" name="Google Shape;380;p37"/>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381;p37"/>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382;p37"/>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383;p37"/>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 name="Google Shape;384;p37"/>
          <p:cNvGrpSpPr/>
          <p:nvPr/>
        </p:nvGrpSpPr>
        <p:grpSpPr>
          <a:xfrm>
            <a:off x="1475656" y="4430046"/>
            <a:ext cx="446045" cy="445465"/>
            <a:chOff x="1649412" y="927100"/>
            <a:chExt cx="5011737" cy="5016500"/>
          </a:xfrm>
        </p:grpSpPr>
        <p:sp>
          <p:nvSpPr>
            <p:cNvPr id="19" name="Google Shape;385;p37"/>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386;p37"/>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387;p37"/>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2" name="Google Shape;388;p37"/>
          <p:cNvGrpSpPr/>
          <p:nvPr/>
        </p:nvGrpSpPr>
        <p:grpSpPr>
          <a:xfrm>
            <a:off x="2756007" y="4430299"/>
            <a:ext cx="444870" cy="445286"/>
            <a:chOff x="1301750" y="920750"/>
            <a:chExt cx="5095875" cy="5100637"/>
          </a:xfrm>
        </p:grpSpPr>
        <p:sp>
          <p:nvSpPr>
            <p:cNvPr id="23" name="Google Shape;389;p37"/>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390;p37"/>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391;p37"/>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392;p37"/>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393;p37"/>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8" name="Google Shape;394;p37"/>
          <p:cNvGrpSpPr/>
          <p:nvPr/>
        </p:nvGrpSpPr>
        <p:grpSpPr>
          <a:xfrm>
            <a:off x="4679180" y="4430208"/>
            <a:ext cx="445621" cy="445591"/>
            <a:chOff x="5732756" y="2682276"/>
            <a:chExt cx="719905" cy="719856"/>
          </a:xfrm>
        </p:grpSpPr>
        <p:sp>
          <p:nvSpPr>
            <p:cNvPr id="29" name="Google Shape;395;p37"/>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396;p37"/>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397;p37"/>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2" name="Google Shape;398;p37"/>
          <p:cNvGrpSpPr/>
          <p:nvPr/>
        </p:nvGrpSpPr>
        <p:grpSpPr>
          <a:xfrm>
            <a:off x="5320497" y="4430202"/>
            <a:ext cx="445627" cy="445604"/>
            <a:chOff x="6768809" y="2682265"/>
            <a:chExt cx="719915" cy="719877"/>
          </a:xfrm>
        </p:grpSpPr>
        <p:sp>
          <p:nvSpPr>
            <p:cNvPr id="33" name="Google Shape;399;p37"/>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400;p37"/>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401;p37"/>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402;p37"/>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7" name="Google Shape;403;p37"/>
          <p:cNvGrpSpPr/>
          <p:nvPr/>
        </p:nvGrpSpPr>
        <p:grpSpPr>
          <a:xfrm>
            <a:off x="5961819" y="4430231"/>
            <a:ext cx="445753" cy="445545"/>
            <a:chOff x="7804870" y="2682313"/>
            <a:chExt cx="720118" cy="719782"/>
          </a:xfrm>
        </p:grpSpPr>
        <p:sp>
          <p:nvSpPr>
            <p:cNvPr id="38" name="Google Shape;404;p37"/>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405;p37"/>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406;p37"/>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407;p37"/>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 name="Google Shape;408;p37"/>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3" name="Google Shape;409;p37"/>
          <p:cNvGrpSpPr/>
          <p:nvPr/>
        </p:nvGrpSpPr>
        <p:grpSpPr>
          <a:xfrm>
            <a:off x="6603267" y="4430000"/>
            <a:ext cx="446293" cy="446006"/>
            <a:chOff x="8841135" y="2681940"/>
            <a:chExt cx="720990" cy="720527"/>
          </a:xfrm>
        </p:grpSpPr>
        <p:sp>
          <p:nvSpPr>
            <p:cNvPr id="44" name="Google Shape;410;p37"/>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 name="Google Shape;411;p37"/>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 name="Google Shape;412;p37"/>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 name="Google Shape;413;p37"/>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414;p37"/>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415;p37"/>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 name="Google Shape;416;p37"/>
          <p:cNvGrpSpPr/>
          <p:nvPr/>
        </p:nvGrpSpPr>
        <p:grpSpPr>
          <a:xfrm>
            <a:off x="4037265" y="4429932"/>
            <a:ext cx="445260" cy="445260"/>
            <a:chOff x="4103687" y="1439862"/>
            <a:chExt cx="3986212" cy="3986211"/>
          </a:xfrm>
        </p:grpSpPr>
        <p:sp>
          <p:nvSpPr>
            <p:cNvPr id="51" name="Google Shape;417;p37"/>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 name="Google Shape;418;p37"/>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 name="Google Shape;419;p37"/>
          <p:cNvGrpSpPr/>
          <p:nvPr/>
        </p:nvGrpSpPr>
        <p:grpSpPr>
          <a:xfrm>
            <a:off x="7245255" y="4430236"/>
            <a:ext cx="445803" cy="445535"/>
            <a:chOff x="9878272" y="2682320"/>
            <a:chExt cx="720199" cy="719767"/>
          </a:xfrm>
        </p:grpSpPr>
        <p:sp>
          <p:nvSpPr>
            <p:cNvPr id="54" name="Google Shape;420;p37"/>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 name="Google Shape;421;p37"/>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 name="Google Shape;422;p37"/>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7" name="Google Shape;423;p37"/>
          <p:cNvGrpSpPr/>
          <p:nvPr/>
        </p:nvGrpSpPr>
        <p:grpSpPr>
          <a:xfrm>
            <a:off x="7886753" y="4430153"/>
            <a:ext cx="445700" cy="445701"/>
            <a:chOff x="10914618" y="2682187"/>
            <a:chExt cx="720033" cy="720033"/>
          </a:xfrm>
        </p:grpSpPr>
        <p:sp>
          <p:nvSpPr>
            <p:cNvPr id="58" name="Google Shape;424;p37"/>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 name="Google Shape;425;p37"/>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 name="Google Shape;426;p37"/>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427;p37"/>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428;p37"/>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429;p37"/>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20</a:t>
            </a:fld>
            <a:endParaRPr lang="es-PA"/>
          </a:p>
        </p:txBody>
      </p:sp>
      <p:sp>
        <p:nvSpPr>
          <p:cNvPr id="5" name="4 Rectángulo"/>
          <p:cNvSpPr/>
          <p:nvPr/>
        </p:nvSpPr>
        <p:spPr>
          <a:xfrm>
            <a:off x="3457431" y="543819"/>
            <a:ext cx="3659976" cy="400110"/>
          </a:xfrm>
          <a:prstGeom prst="rect">
            <a:avLst/>
          </a:prstGeom>
        </p:spPr>
        <p:txBody>
          <a:bodyPr wrap="none">
            <a:spAutoFit/>
          </a:bodyPr>
          <a:lstStyle/>
          <a:p>
            <a:r>
              <a:rPr lang="es-MX" sz="2000"/>
              <a:t>Evaluar y comparar los grupos</a:t>
            </a:r>
          </a:p>
        </p:txBody>
      </p:sp>
      <p:sp>
        <p:nvSpPr>
          <p:cNvPr id="6" name="1 Título"/>
          <p:cNvSpPr txBox="1">
            <a:spLocks/>
          </p:cNvSpPr>
          <p:nvPr/>
        </p:nvSpPr>
        <p:spPr>
          <a:xfrm>
            <a:off x="1331640" y="123478"/>
            <a:ext cx="7273800" cy="857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s-PA"/>
              <a:t>Gráfica de caja </a:t>
            </a:r>
          </a:p>
        </p:txBody>
      </p:sp>
      <p:pic>
        <p:nvPicPr>
          <p:cNvPr id="3074" name="Picture 2" descr="https://support.minitab.com/es-mx/minitab/18/boxplot_cen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702" y="1131590"/>
            <a:ext cx="2880320" cy="19165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upport.minitab.com/es-mx/minitab/18/boxplot_sprea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964" y="980878"/>
            <a:ext cx="2791036" cy="1857112"/>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396540" y="3219822"/>
            <a:ext cx="4175460"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s-MX" b="1"/>
              <a:t>Centros</a:t>
            </a:r>
          </a:p>
          <a:p>
            <a:pPr algn="just"/>
            <a:r>
              <a:rPr lang="es-MX"/>
              <a:t>Buscar diferencias entre los centros de los grupos.</a:t>
            </a:r>
          </a:p>
          <a:p>
            <a:pPr algn="just"/>
            <a:r>
              <a:rPr lang="es-MX"/>
              <a:t>Por ejemplo, esta gráfica de caja muestra el grosor de cable producido por cuatro proveedores. </a:t>
            </a:r>
          </a:p>
          <a:p>
            <a:pPr algn="just"/>
            <a:r>
              <a:rPr lang="es-MX"/>
              <a:t>Los grosores medios de algunos grupos parecen ser diferentes.</a:t>
            </a:r>
          </a:p>
        </p:txBody>
      </p:sp>
      <p:sp>
        <p:nvSpPr>
          <p:cNvPr id="8" name="7 Rectángulo"/>
          <p:cNvSpPr/>
          <p:nvPr/>
        </p:nvSpPr>
        <p:spPr>
          <a:xfrm>
            <a:off x="4788024" y="3003798"/>
            <a:ext cx="4176452"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MX" b="1"/>
              <a:t>Dispersiones</a:t>
            </a:r>
          </a:p>
          <a:p>
            <a:pPr algn="just"/>
            <a:r>
              <a:rPr lang="es-MX"/>
              <a:t>Buscar diferencias entre las dispersiones de los grupos.</a:t>
            </a:r>
          </a:p>
          <a:p>
            <a:pPr algn="just"/>
            <a:r>
              <a:rPr lang="es-MX"/>
              <a:t>Por ejemplo, esta gráfica de caja muestra los pesos de llenado de las cajas de cereales de cuatro líneas de producción. Los pesos medios de los grupos de cajas de cereales son similares, pero los pesos de algunos de los grupos son más variables que los otros.</a:t>
            </a:r>
          </a:p>
        </p:txBody>
      </p:sp>
    </p:spTree>
    <p:extLst>
      <p:ext uri="{BB962C8B-B14F-4D97-AF65-F5344CB8AC3E}">
        <p14:creationId xmlns:p14="http://schemas.microsoft.com/office/powerpoint/2010/main" val="271407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inVertical)">
                                      <p:cBhvr>
                                        <p:cTn id="7" dur="500"/>
                                        <p:tgtEl>
                                          <p:spTgt spid="307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texto"/>
              <p:cNvSpPr>
                <a:spLocks noGrp="1"/>
              </p:cNvSpPr>
              <p:nvPr>
                <p:ph type="body" idx="1"/>
              </p:nvPr>
            </p:nvSpPr>
            <p:spPr>
              <a:xfrm>
                <a:off x="1331640" y="915566"/>
                <a:ext cx="7273800" cy="1211786"/>
              </a:xfrm>
            </p:spPr>
            <p:txBody>
              <a:bodyPr/>
              <a:lstStyle/>
              <a:p>
                <a:pPr marL="88900" indent="0" algn="just">
                  <a:buNone/>
                </a:pPr>
                <a:r>
                  <a:rPr lang="es-MX"/>
                  <a:t>La </a:t>
                </a:r>
                <a:r>
                  <a:rPr lang="es-MX" b="1"/>
                  <a:t>media </a:t>
                </a:r>
                <a:r>
                  <a:rPr lang="es-MX"/>
                  <a:t>es tal vez la medida de tendencia central más utilizada y puede definirse como el promedio aritmético de una distribución. Se simboliza como </a:t>
                </a:r>
                <a14:m>
                  <m:oMath xmlns:m="http://schemas.openxmlformats.org/officeDocument/2006/math">
                    <m:acc>
                      <m:accPr>
                        <m:chr m:val="̅"/>
                        <m:ctrlPr>
                          <a:rPr lang="es-MX" i="1" dirty="0" smtClean="0">
                            <a:latin typeface="Cambria Math" panose="02040503050406030204" pitchFamily="18" charset="0"/>
                          </a:rPr>
                        </m:ctrlPr>
                      </m:accPr>
                      <m:e>
                        <m:r>
                          <a:rPr lang="es-PA" b="0" i="1" dirty="0" smtClean="0">
                            <a:latin typeface="Cambria Math"/>
                          </a:rPr>
                          <m:t>𝑋</m:t>
                        </m:r>
                      </m:e>
                    </m:acc>
                    <m:r>
                      <a:rPr lang="es-MX" i="1" dirty="0" smtClean="0">
                        <a:latin typeface="Cambria Math"/>
                      </a:rPr>
                      <m:t> </m:t>
                    </m:r>
                  </m:oMath>
                </a14:m>
                <a:r>
                  <a:rPr lang="es-MX"/>
                  <a:t>, y es la suma de todos los </a:t>
                </a:r>
                <a:r>
                  <a:rPr lang="es-PA"/>
                  <a:t>valores dividida entre el número de casos.</a:t>
                </a:r>
              </a:p>
            </p:txBody>
          </p:sp>
        </mc:Choice>
        <mc:Fallback xmlns="">
          <p:sp>
            <p:nvSpPr>
              <p:cNvPr id="3" name="2 Marcador de texto"/>
              <p:cNvSpPr>
                <a:spLocks noGrp="1" noRot="1" noChangeAspect="1" noMove="1" noResize="1" noEditPoints="1" noAdjustHandles="1" noChangeArrowheads="1" noChangeShapeType="1" noTextEdit="1"/>
              </p:cNvSpPr>
              <p:nvPr>
                <p:ph type="body" idx="1"/>
              </p:nvPr>
            </p:nvSpPr>
            <p:spPr>
              <a:xfrm>
                <a:off x="1331640" y="915566"/>
                <a:ext cx="7273800" cy="1211786"/>
              </a:xfrm>
              <a:blipFill>
                <a:blip r:embed="rId2"/>
                <a:stretch>
                  <a:fillRect l="-1089" t="-7035" r="-2261"/>
                </a:stretch>
              </a:blipFill>
            </p:spPr>
            <p:txBody>
              <a:bodyPr/>
              <a:lstStyle/>
              <a:p>
                <a:r>
                  <a:rPr lang="en-US">
                    <a:noFill/>
                  </a:rPr>
                  <a:t> </a:t>
                </a:r>
              </a:p>
            </p:txBody>
          </p:sp>
        </mc:Fallback>
      </mc:AlternateContent>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21</a:t>
            </a:fld>
            <a:endParaRPr lang="es-PA"/>
          </a:p>
        </p:txBody>
      </p:sp>
      <p:sp>
        <p:nvSpPr>
          <p:cNvPr id="5" name="Google Shape;68;p14"/>
          <p:cNvSpPr txBox="1">
            <a:spLocks/>
          </p:cNvSpPr>
          <p:nvPr/>
        </p:nvSpPr>
        <p:spPr>
          <a:xfrm>
            <a:off x="1403648" y="195486"/>
            <a:ext cx="7273800" cy="43164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s-PA"/>
              <a:t>medidas de tendencia central: Media</a:t>
            </a:r>
          </a:p>
        </p:txBody>
      </p:sp>
      <mc:AlternateContent xmlns:mc="http://schemas.openxmlformats.org/markup-compatibility/2006" xmlns:a14="http://schemas.microsoft.com/office/drawing/2010/main">
        <mc:Choice Requires="a14">
          <p:sp>
            <p:nvSpPr>
              <p:cNvPr id="7" name="6 CuadroTexto"/>
              <p:cNvSpPr txBox="1"/>
              <p:nvPr/>
            </p:nvSpPr>
            <p:spPr>
              <a:xfrm>
                <a:off x="1331640" y="2211710"/>
                <a:ext cx="7345808" cy="258128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PA" sz="1800"/>
                  <a:t>Resumen: Medidas de Tendencia Central</a:t>
                </a:r>
              </a:p>
              <a:p>
                <a:pPr algn="ctr"/>
                <a:r>
                  <a:rPr lang="es-PA" sz="2800"/>
                  <a:t>1-1-2-2-3-4-5-5-5-6-6-7-8-9-9-9-9</a:t>
                </a:r>
              </a:p>
              <a:p>
                <a:endParaRPr lang="es-PA" sz="1800"/>
              </a:p>
              <a:p>
                <a:r>
                  <a:rPr lang="es-PA" sz="1800"/>
                  <a:t>Moda= </a:t>
                </a:r>
                <a14:m>
                  <m:oMath xmlns:m="http://schemas.openxmlformats.org/officeDocument/2006/math">
                    <m:sSub>
                      <m:sSubPr>
                        <m:ctrlPr>
                          <a:rPr lang="es-PA" sz="1800" i="1" smtClean="0">
                            <a:latin typeface="Cambria Math" panose="02040503050406030204" pitchFamily="18" charset="0"/>
                          </a:rPr>
                        </m:ctrlPr>
                      </m:sSubPr>
                      <m:e>
                        <m:r>
                          <a:rPr lang="es-PA" sz="1800" b="0" i="1" smtClean="0">
                            <a:latin typeface="Cambria Math"/>
                          </a:rPr>
                          <m:t>𝑀</m:t>
                        </m:r>
                      </m:e>
                      <m:sub>
                        <m:r>
                          <a:rPr lang="es-PA" sz="1800" b="0" i="1" smtClean="0">
                            <a:latin typeface="Cambria Math"/>
                          </a:rPr>
                          <m:t>𝑜</m:t>
                        </m:r>
                      </m:sub>
                    </m:sSub>
                    <m:r>
                      <a:rPr lang="es-PA" sz="1800" b="0" i="1" smtClean="0">
                        <a:latin typeface="Cambria Math"/>
                      </a:rPr>
                      <m:t>=9</m:t>
                    </m:r>
                  </m:oMath>
                </a14:m>
                <a:endParaRPr lang="es-PA" sz="1800" b="0"/>
              </a:p>
              <a:p>
                <a:endParaRPr lang="es-PA" sz="1800"/>
              </a:p>
              <a:p>
                <a:r>
                  <a:rPr lang="es-PA" sz="1800"/>
                  <a:t>Mediana= </a:t>
                </a:r>
                <a14:m>
                  <m:oMath xmlns:m="http://schemas.openxmlformats.org/officeDocument/2006/math">
                    <m:sSub>
                      <m:sSubPr>
                        <m:ctrlPr>
                          <a:rPr lang="es-PA" sz="1800" i="1" smtClean="0">
                            <a:latin typeface="Cambria Math" panose="02040503050406030204" pitchFamily="18" charset="0"/>
                          </a:rPr>
                        </m:ctrlPr>
                      </m:sSubPr>
                      <m:e>
                        <m:r>
                          <a:rPr lang="es-PA" sz="1800" b="0" i="1" smtClean="0">
                            <a:latin typeface="Cambria Math"/>
                          </a:rPr>
                          <m:t>𝑀</m:t>
                        </m:r>
                      </m:e>
                      <m:sub>
                        <m:r>
                          <a:rPr lang="es-PA" sz="1800" b="0" i="1" smtClean="0">
                            <a:latin typeface="Cambria Math"/>
                          </a:rPr>
                          <m:t>𝑒</m:t>
                        </m:r>
                      </m:sub>
                    </m:sSub>
                    <m:r>
                      <a:rPr lang="es-PA" sz="1800" b="0" i="1" smtClean="0">
                        <a:latin typeface="Cambria Math"/>
                      </a:rPr>
                      <m:t>=6</m:t>
                    </m:r>
                  </m:oMath>
                </a14:m>
                <a:endParaRPr lang="es-PA" sz="1800" b="0"/>
              </a:p>
              <a:p>
                <a:endParaRPr lang="es-PA" sz="1800"/>
              </a:p>
              <a:p>
                <a:r>
                  <a:rPr lang="es-PA" sz="1800"/>
                  <a:t>Media=</a:t>
                </a:r>
                <a14:m>
                  <m:oMath xmlns:m="http://schemas.openxmlformats.org/officeDocument/2006/math">
                    <m:acc>
                      <m:accPr>
                        <m:chr m:val="̅"/>
                        <m:ctrlPr>
                          <a:rPr lang="es-PA" sz="1800" i="1" smtClean="0">
                            <a:latin typeface="Cambria Math" panose="02040503050406030204" pitchFamily="18" charset="0"/>
                          </a:rPr>
                        </m:ctrlPr>
                      </m:accPr>
                      <m:e>
                        <m:r>
                          <a:rPr lang="es-PA" sz="1800" b="0" i="1" smtClean="0">
                            <a:latin typeface="Cambria Math"/>
                          </a:rPr>
                          <m:t>𝑋</m:t>
                        </m:r>
                      </m:e>
                    </m:acc>
                    <m:r>
                      <a:rPr lang="es-PA" sz="1800" b="0" i="1" smtClean="0">
                        <a:latin typeface="Cambria Math"/>
                      </a:rPr>
                      <m:t>=</m:t>
                    </m:r>
                    <m:f>
                      <m:fPr>
                        <m:ctrlPr>
                          <a:rPr lang="es-PA" sz="1800" b="0" i="1" smtClean="0">
                            <a:latin typeface="Cambria Math" panose="02040503050406030204" pitchFamily="18" charset="0"/>
                          </a:rPr>
                        </m:ctrlPr>
                      </m:fPr>
                      <m:num>
                        <m:r>
                          <a:rPr lang="es-PA" sz="1800" b="0" i="1" smtClean="0">
                            <a:latin typeface="Cambria Math"/>
                          </a:rPr>
                          <m:t>1+1+2+2+3+4+5+5+5+6+6+7+8+9+9+9+9</m:t>
                        </m:r>
                      </m:num>
                      <m:den>
                        <m:r>
                          <a:rPr lang="es-PA" sz="1800" b="0" i="1" smtClean="0">
                            <a:latin typeface="Cambria Math"/>
                          </a:rPr>
                          <m:t>17</m:t>
                        </m:r>
                      </m:den>
                    </m:f>
                    <m:r>
                      <a:rPr lang="es-PA" sz="1800" b="0" i="1" smtClean="0">
                        <a:latin typeface="Cambria Math"/>
                      </a:rPr>
                      <m:t>=4.82</m:t>
                    </m:r>
                  </m:oMath>
                </a14:m>
                <a:endParaRPr lang="es-PA" sz="1800"/>
              </a:p>
            </p:txBody>
          </p:sp>
        </mc:Choice>
        <mc:Fallback xmlns="">
          <p:sp>
            <p:nvSpPr>
              <p:cNvPr id="7" name="6 CuadroTexto"/>
              <p:cNvSpPr txBox="1">
                <a:spLocks noRot="1" noChangeAspect="1" noMove="1" noResize="1" noEditPoints="1" noAdjustHandles="1" noChangeArrowheads="1" noChangeShapeType="1" noTextEdit="1"/>
              </p:cNvSpPr>
              <p:nvPr/>
            </p:nvSpPr>
            <p:spPr>
              <a:xfrm>
                <a:off x="1331640" y="2211710"/>
                <a:ext cx="7345808" cy="258128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9305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51470"/>
            <a:ext cx="7273800" cy="575658"/>
          </a:xfrm>
        </p:spPr>
        <p:txBody>
          <a:bodyPr/>
          <a:lstStyle/>
          <a:p>
            <a:r>
              <a:rPr lang="es-PA" b="0"/>
              <a:t>medidas de la variabilidad</a:t>
            </a:r>
            <a:endParaRPr lang="es-PA"/>
          </a:p>
        </p:txBody>
      </p:sp>
      <p:sp>
        <p:nvSpPr>
          <p:cNvPr id="3" name="2 Marcador de texto"/>
          <p:cNvSpPr>
            <a:spLocks noGrp="1"/>
          </p:cNvSpPr>
          <p:nvPr>
            <p:ph type="body" idx="1"/>
          </p:nvPr>
        </p:nvSpPr>
        <p:spPr>
          <a:xfrm>
            <a:off x="1259632" y="884726"/>
            <a:ext cx="7560840" cy="2623128"/>
          </a:xfrm>
        </p:spPr>
        <p:txBody>
          <a:bodyPr/>
          <a:lstStyle/>
          <a:p>
            <a:pPr marL="88900" indent="0" algn="just">
              <a:buNone/>
            </a:pPr>
            <a:r>
              <a:rPr lang="es-MX"/>
              <a:t>Las </a:t>
            </a:r>
            <a:r>
              <a:rPr lang="es-MX" b="1"/>
              <a:t>medidas de la variabilidad </a:t>
            </a:r>
            <a:r>
              <a:rPr lang="es-MX"/>
              <a:t>indican la dispersión de los datos en la escala de medición de la variable considerada y responden a la pregunta: ¿dónde están diseminadas las puntuaciones o los valores obtenidos? </a:t>
            </a:r>
          </a:p>
          <a:p>
            <a:pPr marL="88900" indent="0" algn="just">
              <a:buNone/>
            </a:pPr>
            <a:r>
              <a:rPr lang="es-MX"/>
              <a:t>Las medidas de tendencia central son valores en una distribución y las medidas de la variabilidad son intervalos que designan distancias o un número de unidades en la escala de medición.</a:t>
            </a:r>
          </a:p>
          <a:p>
            <a:pPr marL="88900" indent="0" algn="just">
              <a:buNone/>
            </a:pPr>
            <a:r>
              <a:rPr lang="es-MX"/>
              <a:t>Las medidas de la variabilidad más utilizadas son </a:t>
            </a:r>
            <a:r>
              <a:rPr lang="es-MX" b="1" i="1"/>
              <a:t>rango</a:t>
            </a:r>
            <a:r>
              <a:rPr lang="es-MX" b="1"/>
              <a:t>, </a:t>
            </a:r>
            <a:r>
              <a:rPr lang="es-MX" b="1" i="1"/>
              <a:t>desviación estándar </a:t>
            </a:r>
            <a:r>
              <a:rPr lang="es-MX" b="1"/>
              <a:t>y </a:t>
            </a:r>
            <a:r>
              <a:rPr lang="es-MX" b="1" i="1"/>
              <a:t>varianza</a:t>
            </a:r>
            <a:r>
              <a:rPr lang="es-MX"/>
              <a:t>.</a:t>
            </a:r>
            <a:endParaRPr lang="es-PA"/>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22</a:t>
            </a:fld>
            <a:endParaRPr lang="es-PA"/>
          </a:p>
        </p:txBody>
      </p:sp>
      <p:sp>
        <p:nvSpPr>
          <p:cNvPr id="5" name="4 Rectángulo"/>
          <p:cNvSpPr/>
          <p:nvPr/>
        </p:nvSpPr>
        <p:spPr>
          <a:xfrm>
            <a:off x="4427984" y="3723878"/>
            <a:ext cx="4572000" cy="830997"/>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a:r>
              <a:rPr lang="es-MX" sz="1600" b="1"/>
              <a:t>Medidas de la variabilidad:</a:t>
            </a:r>
          </a:p>
          <a:p>
            <a:pPr algn="ctr"/>
            <a:r>
              <a:rPr lang="es-MX" sz="1600"/>
              <a:t>Intervalos que indican la dispersión de los</a:t>
            </a:r>
          </a:p>
          <a:p>
            <a:pPr algn="ctr"/>
            <a:r>
              <a:rPr lang="es-MX" sz="1600"/>
              <a:t>datos en la escala de medición de la </a:t>
            </a:r>
            <a:r>
              <a:rPr lang="es-PA" sz="1600"/>
              <a:t>variable.</a:t>
            </a:r>
          </a:p>
        </p:txBody>
      </p:sp>
      <p:pic>
        <p:nvPicPr>
          <p:cNvPr id="9218" name="Picture 2" descr="Asesoría Comercial &amp; Marketing - Partner Estratégico NEXO B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90708"/>
            <a:ext cx="2687525" cy="149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620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texto"/>
              <p:cNvSpPr>
                <a:spLocks noGrp="1"/>
              </p:cNvSpPr>
              <p:nvPr>
                <p:ph type="body" idx="1"/>
              </p:nvPr>
            </p:nvSpPr>
            <p:spPr>
              <a:xfrm>
                <a:off x="1331640" y="915566"/>
                <a:ext cx="7632848" cy="1067770"/>
              </a:xfrm>
            </p:spPr>
            <p:txBody>
              <a:bodyPr/>
              <a:lstStyle/>
              <a:p>
                <a:pPr marL="88900" indent="0" algn="just">
                  <a:buNone/>
                </a:pPr>
                <a:r>
                  <a:rPr lang="es-MX"/>
                  <a:t>El </a:t>
                </a:r>
                <a:r>
                  <a:rPr lang="es-MX" b="1"/>
                  <a:t>rango</a:t>
                </a:r>
                <a:r>
                  <a:rPr lang="es-MX"/>
                  <a:t>, también llamado </a:t>
                </a:r>
                <a:r>
                  <a:rPr lang="es-MX" i="1"/>
                  <a:t>recorrido</a:t>
                </a:r>
                <a:r>
                  <a:rPr lang="es-MX"/>
                  <a:t>, es la diferencia entre la puntuación mayor y la puntuación menor, e indica el número de unidades en la escala de medición que se necesitan para incluir los valores máximo y mínimo.</a:t>
                </a:r>
              </a:p>
              <a:p>
                <a:pPr marL="88900" indent="0" algn="just">
                  <a:buNone/>
                </a:pPr>
                <a:endParaRPr lang="es-MX"/>
              </a:p>
              <a:p>
                <a:pPr marL="88900" indent="0" algn="ctr">
                  <a:buNone/>
                </a:pPr>
                <a:r>
                  <a:rPr lang="es-MX"/>
                  <a:t>Se calcula así: </a:t>
                </a:r>
                <a14:m>
                  <m:oMath xmlns:m="http://schemas.openxmlformats.org/officeDocument/2006/math">
                    <m:sSub>
                      <m:sSubPr>
                        <m:ctrlPr>
                          <a:rPr lang="es-MX" b="1" i="1" dirty="0" smtClean="0">
                            <a:latin typeface="Cambria Math" panose="02040503050406030204" pitchFamily="18" charset="0"/>
                          </a:rPr>
                        </m:ctrlPr>
                      </m:sSubPr>
                      <m:e>
                        <m:r>
                          <a:rPr lang="es-PA" b="1" i="1" dirty="0" smtClean="0">
                            <a:latin typeface="Cambria Math"/>
                          </a:rPr>
                          <m:t>𝑿</m:t>
                        </m:r>
                      </m:e>
                      <m:sub>
                        <m:r>
                          <a:rPr lang="es-PA" b="1" i="1" dirty="0" smtClean="0">
                            <a:latin typeface="Cambria Math"/>
                          </a:rPr>
                          <m:t>𝑴</m:t>
                        </m:r>
                      </m:sub>
                    </m:sSub>
                    <m:r>
                      <a:rPr lang="es-PA" b="1" i="1" dirty="0" smtClean="0">
                        <a:latin typeface="Cambria Math"/>
                      </a:rPr>
                      <m:t>−</m:t>
                    </m:r>
                    <m:sSub>
                      <m:sSubPr>
                        <m:ctrlPr>
                          <a:rPr lang="es-PA" b="1" i="1" dirty="0" smtClean="0">
                            <a:latin typeface="Cambria Math" panose="02040503050406030204" pitchFamily="18" charset="0"/>
                          </a:rPr>
                        </m:ctrlPr>
                      </m:sSubPr>
                      <m:e>
                        <m:r>
                          <a:rPr lang="es-PA" b="1" i="1" dirty="0" smtClean="0">
                            <a:latin typeface="Cambria Math"/>
                          </a:rPr>
                          <m:t>𝑿</m:t>
                        </m:r>
                      </m:e>
                      <m:sub>
                        <m:r>
                          <a:rPr lang="es-PA" b="1" i="1" dirty="0" smtClean="0">
                            <a:latin typeface="Cambria Math"/>
                          </a:rPr>
                          <m:t>𝒎</m:t>
                        </m:r>
                      </m:sub>
                    </m:sSub>
                    <m:r>
                      <a:rPr lang="es-MX" b="1" i="1" dirty="0" smtClean="0">
                        <a:latin typeface="Cambria Math"/>
                      </a:rPr>
                      <m:t> </m:t>
                    </m:r>
                  </m:oMath>
                </a14:m>
                <a:r>
                  <a:rPr lang="es-MX"/>
                  <a:t>(puntuación </a:t>
                </a:r>
                <a:r>
                  <a:rPr lang="es-PA"/>
                  <a:t>mayor menos puntuación menor).</a:t>
                </a:r>
              </a:p>
            </p:txBody>
          </p:sp>
        </mc:Choice>
        <mc:Fallback xmlns="">
          <p:sp>
            <p:nvSpPr>
              <p:cNvPr id="3" name="2 Marcador de texto"/>
              <p:cNvSpPr>
                <a:spLocks noGrp="1" noRot="1" noChangeAspect="1" noMove="1" noResize="1" noEditPoints="1" noAdjustHandles="1" noChangeArrowheads="1" noChangeShapeType="1" noTextEdit="1"/>
              </p:cNvSpPr>
              <p:nvPr>
                <p:ph type="body" idx="1"/>
              </p:nvPr>
            </p:nvSpPr>
            <p:spPr>
              <a:xfrm>
                <a:off x="1331640" y="915566"/>
                <a:ext cx="7632848" cy="1067770"/>
              </a:xfrm>
              <a:blipFill>
                <a:blip r:embed="rId2"/>
                <a:stretch>
                  <a:fillRect l="-1038" t="-8000" r="-2155" b="-73143"/>
                </a:stretch>
              </a:blipFill>
            </p:spPr>
            <p:txBody>
              <a:bodyPr/>
              <a:lstStyle/>
              <a:p>
                <a:r>
                  <a:rPr lang="en-US">
                    <a:noFill/>
                  </a:rPr>
                  <a:t> </a:t>
                </a:r>
              </a:p>
            </p:txBody>
          </p:sp>
        </mc:Fallback>
      </mc:AlternateContent>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23</a:t>
            </a:fld>
            <a:endParaRPr lang="es-PA"/>
          </a:p>
        </p:txBody>
      </p:sp>
      <p:sp>
        <p:nvSpPr>
          <p:cNvPr id="5" name="1 Título"/>
          <p:cNvSpPr>
            <a:spLocks noGrp="1"/>
          </p:cNvSpPr>
          <p:nvPr>
            <p:ph type="title"/>
          </p:nvPr>
        </p:nvSpPr>
        <p:spPr>
          <a:xfrm>
            <a:off x="1331640" y="51470"/>
            <a:ext cx="7273800" cy="575658"/>
          </a:xfrm>
        </p:spPr>
        <p:txBody>
          <a:bodyPr/>
          <a:lstStyle/>
          <a:p>
            <a:r>
              <a:rPr lang="es-PA" b="0"/>
              <a:t>medidas de la variabilidad: Rango</a:t>
            </a:r>
            <a:endParaRPr lang="es-PA"/>
          </a:p>
        </p:txBody>
      </p:sp>
      <p:sp>
        <p:nvSpPr>
          <p:cNvPr id="6" name="5 Rectángulo"/>
          <p:cNvSpPr/>
          <p:nvPr/>
        </p:nvSpPr>
        <p:spPr>
          <a:xfrm>
            <a:off x="1331640" y="2931790"/>
            <a:ext cx="7488832" cy="169277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s-MX" sz="1600"/>
              <a:t>Si tenemos los siguientes valores:</a:t>
            </a:r>
          </a:p>
          <a:p>
            <a:pPr algn="ctr"/>
            <a:r>
              <a:rPr lang="es-PA" sz="2400"/>
              <a:t>17 18 20 20 24 28 28 30 33</a:t>
            </a:r>
          </a:p>
          <a:p>
            <a:r>
              <a:rPr lang="es-MX" sz="1600"/>
              <a:t>El rango será: 33 – 17 = 16.</a:t>
            </a:r>
          </a:p>
          <a:p>
            <a:endParaRPr lang="es-MX" sz="1600"/>
          </a:p>
          <a:p>
            <a:pPr algn="just"/>
            <a:r>
              <a:rPr lang="es-MX" sz="1600"/>
              <a:t>Cuanto </a:t>
            </a:r>
            <a:r>
              <a:rPr lang="es-MX" sz="1600" i="1"/>
              <a:t>más grande </a:t>
            </a:r>
            <a:r>
              <a:rPr lang="es-MX" sz="1600"/>
              <a:t>sea el </a:t>
            </a:r>
            <a:r>
              <a:rPr lang="es-MX" sz="1600" i="1"/>
              <a:t>rango</a:t>
            </a:r>
            <a:r>
              <a:rPr lang="es-MX" sz="1600"/>
              <a:t>, </a:t>
            </a:r>
            <a:r>
              <a:rPr lang="es-MX" sz="1600" i="1"/>
              <a:t>mayor </a:t>
            </a:r>
            <a:r>
              <a:rPr lang="es-MX" sz="1600"/>
              <a:t>será la </a:t>
            </a:r>
            <a:r>
              <a:rPr lang="es-MX" sz="1600" i="1"/>
              <a:t>dispersión de los datos </a:t>
            </a:r>
            <a:r>
              <a:rPr lang="es-MX" sz="1600"/>
              <a:t>de una distribución.</a:t>
            </a:r>
            <a:endParaRPr lang="es-PA" sz="1600"/>
          </a:p>
        </p:txBody>
      </p:sp>
    </p:spTree>
    <p:extLst>
      <p:ext uri="{BB962C8B-B14F-4D97-AF65-F5344CB8AC3E}">
        <p14:creationId xmlns:p14="http://schemas.microsoft.com/office/powerpoint/2010/main" val="13131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1232906" y="771550"/>
            <a:ext cx="7471268" cy="2052228"/>
          </a:xfrm>
        </p:spPr>
        <p:txBody>
          <a:bodyPr>
            <a:normAutofit/>
          </a:bodyPr>
          <a:lstStyle/>
          <a:p>
            <a:r>
              <a:rPr lang="es-ES" sz="2800"/>
              <a:t>La desviación estándar es el promedio de desviación de los valores respecto a la media aritmética.</a:t>
            </a:r>
          </a:p>
          <a:p>
            <a:r>
              <a:rPr lang="es-ES" sz="2800"/>
              <a:t> Se interpreta como “cuánto se desvía en promedio de la media aritmética un conjunto de </a:t>
            </a:r>
            <a:r>
              <a:rPr lang="es-PA" sz="2800"/>
              <a:t>valores”.</a:t>
            </a:r>
            <a:endParaRPr lang="es-ES" sz="2800"/>
          </a:p>
        </p:txBody>
      </p:sp>
      <p:pic>
        <p:nvPicPr>
          <p:cNvPr id="12290" name="Picture 2" descr="Resultado de imagen para formula de la desviacion estand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36" y="2593314"/>
            <a:ext cx="2609850" cy="116443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Resultado de imagen para ejemplo de la desviacion estand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2544733"/>
            <a:ext cx="4342236" cy="1820198"/>
          </a:xfrm>
          <a:prstGeom prst="rect">
            <a:avLst/>
          </a:prstGeom>
          <a:noFill/>
          <a:extLst>
            <a:ext uri="{909E8E84-426E-40DD-AFC4-6F175D3DCCD1}">
              <a14:hiddenFill xmlns:a14="http://schemas.microsoft.com/office/drawing/2010/main">
                <a:solidFill>
                  <a:srgbClr val="FFFFFF"/>
                </a:solidFill>
              </a14:hiddenFill>
            </a:ext>
          </a:extLst>
        </p:spPr>
      </p:pic>
      <p:sp>
        <p:nvSpPr>
          <p:cNvPr id="7" name="6 Flecha doblada hacia arriba"/>
          <p:cNvSpPr/>
          <p:nvPr/>
        </p:nvSpPr>
        <p:spPr>
          <a:xfrm rot="5400000">
            <a:off x="1709895" y="3557043"/>
            <a:ext cx="1147298" cy="1615776"/>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A"/>
          </a:p>
        </p:txBody>
      </p:sp>
      <p:sp>
        <p:nvSpPr>
          <p:cNvPr id="8" name="7 Rectángulo"/>
          <p:cNvSpPr/>
          <p:nvPr/>
        </p:nvSpPr>
        <p:spPr>
          <a:xfrm>
            <a:off x="3385368" y="4568229"/>
            <a:ext cx="522007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ES"/>
              <a:t>La varianza es la desviación estándar elevada al cuadrado.</a:t>
            </a:r>
            <a:endParaRPr lang="es-PA"/>
          </a:p>
        </p:txBody>
      </p:sp>
      <p:sp>
        <p:nvSpPr>
          <p:cNvPr id="9" name="1 Título"/>
          <p:cNvSpPr txBox="1">
            <a:spLocks/>
          </p:cNvSpPr>
          <p:nvPr/>
        </p:nvSpPr>
        <p:spPr>
          <a:xfrm>
            <a:off x="1331640" y="51470"/>
            <a:ext cx="7273800" cy="57565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1pPr>
            <a:lvl2pPr marR="0" lvl="1"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2pPr>
            <a:lvl3pPr marR="0" lvl="2"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3pPr>
            <a:lvl4pPr marR="0" lvl="3"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4pPr>
            <a:lvl5pPr marR="0" lvl="4"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5pPr>
            <a:lvl6pPr marR="0" lvl="5"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6pPr>
            <a:lvl7pPr marR="0" lvl="6"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7pPr>
            <a:lvl8pPr marR="0" lvl="7"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8pPr>
            <a:lvl9pPr marR="0" lvl="8" algn="l" rtl="0">
              <a:lnSpc>
                <a:spcPct val="100000"/>
              </a:lnSpc>
              <a:spcBef>
                <a:spcPts val="0"/>
              </a:spcBef>
              <a:spcAft>
                <a:spcPts val="0"/>
              </a:spcAft>
              <a:buClr>
                <a:schemeClr val="dk1"/>
              </a:buClr>
              <a:buSzPts val="3200"/>
              <a:buFont typeface="Amatic SC"/>
              <a:buNone/>
              <a:defRPr sz="3200" b="1" i="0" u="none" strike="noStrike" cap="none">
                <a:solidFill>
                  <a:schemeClr val="dk1"/>
                </a:solidFill>
                <a:latin typeface="Amatic SC"/>
                <a:ea typeface="Amatic SC"/>
                <a:cs typeface="Amatic SC"/>
                <a:sym typeface="Amatic SC"/>
              </a:defRPr>
            </a:lvl9pPr>
          </a:lstStyle>
          <a:p>
            <a:r>
              <a:rPr lang="es-PA" b="0"/>
              <a:t>medidas de la variabilidad: Desviación estándar</a:t>
            </a:r>
            <a:endParaRPr lang="es-PA"/>
          </a:p>
        </p:txBody>
      </p:sp>
    </p:spTree>
    <p:extLst>
      <p:ext uri="{BB962C8B-B14F-4D97-AF65-F5344CB8AC3E}">
        <p14:creationId xmlns:p14="http://schemas.microsoft.com/office/powerpoint/2010/main" val="243018493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1E03247B-80EC-436B-94A3-0BB237022921}" type="slidenum">
              <a:rPr lang="es-PA" smtClean="0"/>
              <a:t>25</a:t>
            </a:fld>
            <a:endParaRPr lang="es-PA"/>
          </a:p>
        </p:txBody>
      </p:sp>
      <p:pic>
        <p:nvPicPr>
          <p:cNvPr id="12290" name="Picture 2" descr="El análisis de datos como una solución de negocios IoT - C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427734"/>
            <a:ext cx="2328569" cy="21973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63;p22"/>
          <p:cNvSpPr txBox="1">
            <a:spLocks noGrp="1"/>
          </p:cNvSpPr>
          <p:nvPr>
            <p:ph type="title"/>
          </p:nvPr>
        </p:nvSpPr>
        <p:spPr>
          <a:xfrm>
            <a:off x="2987824" y="627534"/>
            <a:ext cx="3544500" cy="58474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PA" sz="4000"/>
              <a:t>Continuamos con…</a:t>
            </a:r>
            <a:endParaRPr sz="4000"/>
          </a:p>
        </p:txBody>
      </p:sp>
      <p:sp>
        <p:nvSpPr>
          <p:cNvPr id="7" name="Google Shape;764;p22"/>
          <p:cNvSpPr txBox="1">
            <a:spLocks/>
          </p:cNvSpPr>
          <p:nvPr/>
        </p:nvSpPr>
        <p:spPr>
          <a:xfrm>
            <a:off x="2718048" y="1275606"/>
            <a:ext cx="4392488" cy="13878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1pPr>
            <a:lvl2pPr marL="914400" marR="0" lvl="1"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2pPr>
            <a:lvl3pPr marL="1371600" marR="0" lvl="2"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3pPr>
            <a:lvl4pPr marL="1828800" marR="0" lvl="3"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4pPr>
            <a:lvl5pPr marL="2286000" marR="0" lvl="4"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5pPr>
            <a:lvl6pPr marL="2743200" marR="0" lvl="5"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6pPr>
            <a:lvl7pPr marL="3200400" marR="0" lvl="6"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7pPr>
            <a:lvl8pPr marL="3657600" marR="0" lvl="7"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8pPr>
            <a:lvl9pPr marL="4114800" marR="0" lvl="8"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9pPr>
          </a:lstStyle>
          <a:p>
            <a:pPr marL="0" indent="0" algn="ctr">
              <a:buFont typeface="Caveat"/>
              <a:buNone/>
            </a:pPr>
            <a:endParaRPr lang="es-PA" sz="3200"/>
          </a:p>
          <a:p>
            <a:pPr marL="0" indent="0" algn="ctr">
              <a:buFont typeface="Caveat"/>
              <a:buNone/>
            </a:pPr>
            <a:r>
              <a:rPr lang="es-PA" sz="3200"/>
              <a:t>Estadística Inferencial</a:t>
            </a:r>
          </a:p>
        </p:txBody>
      </p:sp>
      <p:sp>
        <p:nvSpPr>
          <p:cNvPr id="2" name="1 CuadroTexto"/>
          <p:cNvSpPr txBox="1"/>
          <p:nvPr/>
        </p:nvSpPr>
        <p:spPr>
          <a:xfrm>
            <a:off x="1763688" y="3172442"/>
            <a:ext cx="3528392"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PA" sz="2000"/>
              <a:t>Realizar el taller 2 sobre este tema</a:t>
            </a:r>
          </a:p>
        </p:txBody>
      </p:sp>
    </p:spTree>
    <p:extLst>
      <p:ext uri="{BB962C8B-B14F-4D97-AF65-F5344CB8AC3E}">
        <p14:creationId xmlns:p14="http://schemas.microsoft.com/office/powerpoint/2010/main" val="46880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A"/>
              <a:t>Pasos para analizar los datos</a:t>
            </a:r>
          </a:p>
        </p:txBody>
      </p:sp>
      <p:sp>
        <p:nvSpPr>
          <p:cNvPr id="4" name="3 Marcador de texto"/>
          <p:cNvSpPr>
            <a:spLocks noGrp="1"/>
          </p:cNvSpPr>
          <p:nvPr>
            <p:ph type="body" idx="1"/>
          </p:nvPr>
        </p:nvSpPr>
        <p:spPr/>
        <p:txBody>
          <a:bodyPr/>
          <a:lstStyle/>
          <a:p>
            <a:pPr marL="546100" indent="-457200">
              <a:buFont typeface="+mj-lt"/>
              <a:buAutoNum type="arabicPeriod"/>
            </a:pPr>
            <a:r>
              <a:rPr lang="es-MX"/>
              <a:t>Decidir el programa de análisis de datos que se utilizará.</a:t>
            </a:r>
          </a:p>
          <a:p>
            <a:pPr marL="546100" indent="-457200">
              <a:buFont typeface="+mj-lt"/>
              <a:buAutoNum type="arabicPeriod"/>
            </a:pPr>
            <a:r>
              <a:rPr lang="es-MX"/>
              <a:t>Explorar los datos obtenidos en la recolección.</a:t>
            </a:r>
          </a:p>
          <a:p>
            <a:pPr marL="546100" indent="-457200">
              <a:buFont typeface="+mj-lt"/>
              <a:buAutoNum type="arabicPeriod"/>
            </a:pPr>
            <a:r>
              <a:rPr lang="es-MX"/>
              <a:t>Analizar descriptivamente los datos por variable.</a:t>
            </a:r>
          </a:p>
          <a:p>
            <a:pPr marL="546100" indent="-457200">
              <a:buFont typeface="+mj-lt"/>
              <a:buAutoNum type="arabicPeriod"/>
            </a:pPr>
            <a:r>
              <a:rPr lang="es-MX"/>
              <a:t>Visualizar los datos por variable.</a:t>
            </a:r>
          </a:p>
          <a:p>
            <a:pPr marL="546100" indent="-457200">
              <a:buFont typeface="+mj-lt"/>
              <a:buAutoNum type="arabicPeriod"/>
            </a:pPr>
            <a:r>
              <a:rPr lang="es-MX"/>
              <a:t>Evaluar la confiabilidad, validez y objetividad de los </a:t>
            </a:r>
            <a:r>
              <a:rPr lang="es-PA"/>
              <a:t>instrumentos de medición utilizados.</a:t>
            </a:r>
          </a:p>
          <a:p>
            <a:pPr marL="546100" indent="-457200">
              <a:buFont typeface="+mj-lt"/>
              <a:buAutoNum type="arabicPeriod"/>
            </a:pPr>
            <a:r>
              <a:rPr lang="es-MX" b="1">
                <a:solidFill>
                  <a:srgbClr val="FF0000"/>
                </a:solidFill>
              </a:rPr>
              <a:t>Analizar e interpretar mediante pruebas estadísticas las </a:t>
            </a:r>
            <a:r>
              <a:rPr lang="es-PA" b="1">
                <a:solidFill>
                  <a:srgbClr val="FF0000"/>
                </a:solidFill>
              </a:rPr>
              <a:t>hipótesis planteadas (análisis estadístico inferencial).</a:t>
            </a:r>
          </a:p>
          <a:p>
            <a:pPr marL="546100" indent="-457200">
              <a:buFont typeface="+mj-lt"/>
              <a:buAutoNum type="arabicPeriod"/>
            </a:pPr>
            <a:r>
              <a:rPr lang="es-PA"/>
              <a:t>Realizar análisis adicionales.</a:t>
            </a:r>
          </a:p>
          <a:p>
            <a:pPr marL="546100" indent="-457200">
              <a:buFont typeface="+mj-lt"/>
              <a:buAutoNum type="arabicPeriod"/>
            </a:pPr>
            <a:r>
              <a:rPr lang="es-MX"/>
              <a:t>Preparar los resultados para presentarlos.</a:t>
            </a:r>
            <a:endParaRPr lang="es-PA"/>
          </a:p>
        </p:txBody>
      </p:sp>
      <p:sp>
        <p:nvSpPr>
          <p:cNvPr id="2" name="1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3</a:t>
            </a:fld>
            <a:endParaRPr lang="es-PA"/>
          </a:p>
        </p:txBody>
      </p:sp>
    </p:spTree>
    <p:extLst>
      <p:ext uri="{BB962C8B-B14F-4D97-AF65-F5344CB8AC3E}">
        <p14:creationId xmlns:p14="http://schemas.microsoft.com/office/powerpoint/2010/main" val="147784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sz="2800"/>
              <a:t>¿Qué procedimiento se sigue para analizar </a:t>
            </a:r>
            <a:r>
              <a:rPr lang="es-PA" sz="2800"/>
              <a:t>cuantitativamente los datos?</a:t>
            </a:r>
          </a:p>
        </p:txBody>
      </p:sp>
      <p:sp>
        <p:nvSpPr>
          <p:cNvPr id="3" name="2 Marcador de texto"/>
          <p:cNvSpPr>
            <a:spLocks noGrp="1"/>
          </p:cNvSpPr>
          <p:nvPr>
            <p:ph type="body" idx="1"/>
          </p:nvPr>
        </p:nvSpPr>
        <p:spPr>
          <a:xfrm>
            <a:off x="1411775" y="956734"/>
            <a:ext cx="7273800" cy="3271200"/>
          </a:xfrm>
        </p:spPr>
        <p:txBody>
          <a:bodyPr/>
          <a:lstStyle/>
          <a:p>
            <a:pPr marL="88900" indent="0">
              <a:buNone/>
            </a:pPr>
            <a:r>
              <a:rPr lang="es-MX"/>
              <a:t>Una vez que los datos se han codificado, transferido a una matriz, guardado en un archivo y “limpiado” los errores, el investigador procede a analizarlos.</a:t>
            </a:r>
          </a:p>
          <a:p>
            <a:pPr marL="88900" indent="0">
              <a:buNone/>
            </a:pPr>
            <a:r>
              <a:rPr lang="es-MX"/>
              <a:t>En la actualidad, el análisis cuantitativo de los datos se lleva a cabo </a:t>
            </a:r>
            <a:r>
              <a:rPr lang="es-MX" i="1"/>
              <a:t>por computadora</a:t>
            </a:r>
            <a:r>
              <a:rPr lang="es-MX"/>
              <a:t>. Ya casi nadie lo hace de forma manual ni aplicando fórmulas, en especial si hay un volumen considerable de datos. </a:t>
            </a:r>
            <a:endParaRPr lang="es-PA"/>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4</a:t>
            </a:fld>
            <a:endParaRPr lang="es-PA"/>
          </a:p>
        </p:txBody>
      </p:sp>
      <p:sp>
        <p:nvSpPr>
          <p:cNvPr id="5" name="4 Rectángulo"/>
          <p:cNvSpPr/>
          <p:nvPr/>
        </p:nvSpPr>
        <p:spPr>
          <a:xfrm>
            <a:off x="611560" y="3190046"/>
            <a:ext cx="4572000" cy="1077218"/>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88900" indent="0" algn="ctr">
              <a:buNone/>
            </a:pPr>
            <a:r>
              <a:rPr lang="es-MX" sz="1600"/>
              <a:t>Nos centraremos  en la interpretación de los resultados</a:t>
            </a:r>
          </a:p>
          <a:p>
            <a:pPr algn="ctr"/>
            <a:r>
              <a:rPr lang="es-MX" sz="1600"/>
              <a:t>de los métodos de análisis cuantitativo y no en los procedimientos de cálculo.</a:t>
            </a:r>
          </a:p>
        </p:txBody>
      </p:sp>
      <p:sp>
        <p:nvSpPr>
          <p:cNvPr id="6" name="5 Rectángulo"/>
          <p:cNvSpPr/>
          <p:nvPr/>
        </p:nvSpPr>
        <p:spPr>
          <a:xfrm>
            <a:off x="5361756" y="4281358"/>
            <a:ext cx="3600400" cy="73866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s-MX"/>
              <a:t>El análisis de los datos se efectúa sobre la matriz de datos utilizando un programa computacional.</a:t>
            </a:r>
            <a:endParaRPr lang="es-PA"/>
          </a:p>
        </p:txBody>
      </p:sp>
      <p:pic>
        <p:nvPicPr>
          <p:cNvPr id="1026" name="Picture 2" descr="Análisis de Datos | QuestionPro"/>
          <p:cNvPicPr>
            <a:picLocks noChangeAspect="1" noChangeArrowheads="1"/>
          </p:cNvPicPr>
          <p:nvPr/>
        </p:nvPicPr>
        <p:blipFill rotWithShape="1">
          <a:blip r:embed="rId2">
            <a:extLst>
              <a:ext uri="{28A0092B-C50C-407E-A947-70E740481C1C}">
                <a14:useLocalDpi xmlns:a14="http://schemas.microsoft.com/office/drawing/2010/main" val="0"/>
              </a:ext>
            </a:extLst>
          </a:blip>
          <a:srcRect l="53817" t="16062" r="6767" b="19912"/>
          <a:stretch/>
        </p:blipFill>
        <p:spPr bwMode="auto">
          <a:xfrm>
            <a:off x="6084168" y="2680319"/>
            <a:ext cx="1727499" cy="147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68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11775" y="51470"/>
            <a:ext cx="7273800" cy="576064"/>
          </a:xfrm>
        </p:spPr>
        <p:txBody>
          <a:bodyPr/>
          <a:lstStyle/>
          <a:p>
            <a:r>
              <a:rPr lang="es-MX"/>
              <a:t>seleccionar un programa de análisis</a:t>
            </a:r>
            <a:endParaRPr lang="es-PA"/>
          </a:p>
        </p:txBody>
      </p:sp>
      <p:sp>
        <p:nvSpPr>
          <p:cNvPr id="3" name="2 Marcador de texto"/>
          <p:cNvSpPr>
            <a:spLocks noGrp="1"/>
          </p:cNvSpPr>
          <p:nvPr>
            <p:ph type="body" idx="1"/>
          </p:nvPr>
        </p:nvSpPr>
        <p:spPr>
          <a:xfrm>
            <a:off x="1411775" y="915566"/>
            <a:ext cx="7273800" cy="2435922"/>
          </a:xfrm>
        </p:spPr>
        <p:txBody>
          <a:bodyPr/>
          <a:lstStyle/>
          <a:p>
            <a:pPr marL="88900" indent="0" algn="just">
              <a:buNone/>
            </a:pPr>
            <a:r>
              <a:rPr lang="es-MX"/>
              <a:t>Hay diversos programas para analizar datos. En esencia su funcionamiento es muy similar e incluyen: una parte de </a:t>
            </a:r>
            <a:r>
              <a:rPr lang="es-MX" b="1"/>
              <a:t>definiciones de las variables </a:t>
            </a:r>
            <a:r>
              <a:rPr lang="es-MX"/>
              <a:t>y la otra parte, </a:t>
            </a:r>
            <a:r>
              <a:rPr lang="es-MX" b="1"/>
              <a:t>la matriz de datos</a:t>
            </a:r>
            <a:r>
              <a:rPr lang="es-MX"/>
              <a:t>. </a:t>
            </a:r>
          </a:p>
          <a:p>
            <a:pPr marL="88900" indent="0" algn="just">
              <a:buNone/>
            </a:pPr>
            <a:r>
              <a:rPr lang="es-MX"/>
              <a:t>Las definiciones, desde luego, las prepara el investigador. Lo que éste hace, una vez recolectados los datos, es precisar los parámetros de la matriz de datos en el programa (nombre de cada variable en la matriz e introducir o capturar los datos en la matriz, la cual es como cualquier hoja de cálculo. </a:t>
            </a:r>
            <a:endParaRPr lang="es-PA"/>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5</a:t>
            </a:fld>
            <a:endParaRPr lang="es-PA"/>
          </a:p>
        </p:txBody>
      </p:sp>
      <p:sp>
        <p:nvSpPr>
          <p:cNvPr id="5" name="4 Rectángulo"/>
          <p:cNvSpPr/>
          <p:nvPr/>
        </p:nvSpPr>
        <p:spPr>
          <a:xfrm>
            <a:off x="1763688" y="3651870"/>
            <a:ext cx="4572000" cy="738664"/>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88900" indent="0" algn="ctr">
              <a:buNone/>
            </a:pPr>
            <a:r>
              <a:rPr lang="es-MX"/>
              <a:t>Asimismo, recordemos que la matriz de datos tiene columnas (variables, ítems o indicadores), filas o renglones (casos o individuos).</a:t>
            </a:r>
            <a:endParaRPr lang="es-PA"/>
          </a:p>
        </p:txBody>
      </p:sp>
      <p:pic>
        <p:nvPicPr>
          <p:cNvPr id="6" name="Picture 4" descr="Resultado de imagen para exc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9443" y="3384795"/>
            <a:ext cx="1296144" cy="127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13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11775" y="123884"/>
            <a:ext cx="7273800" cy="503650"/>
          </a:xfrm>
        </p:spPr>
        <p:txBody>
          <a:bodyPr/>
          <a:lstStyle/>
          <a:p>
            <a:r>
              <a:rPr lang="es-PA"/>
              <a:t>Ejemplo de matriz de datos</a:t>
            </a:r>
          </a:p>
        </p:txBody>
      </p:sp>
      <p:sp>
        <p:nvSpPr>
          <p:cNvPr id="3" name="2 Marcador de texto"/>
          <p:cNvSpPr>
            <a:spLocks noGrp="1"/>
          </p:cNvSpPr>
          <p:nvPr>
            <p:ph type="body" idx="1"/>
          </p:nvPr>
        </p:nvSpPr>
        <p:spPr>
          <a:xfrm>
            <a:off x="1259632" y="927916"/>
            <a:ext cx="6264696" cy="779738"/>
          </a:xfrm>
        </p:spPr>
        <p:txBody>
          <a:bodyPr/>
          <a:lstStyle/>
          <a:p>
            <a:pPr marL="88900" indent="0" algn="just">
              <a:buNone/>
            </a:pPr>
            <a:r>
              <a:rPr lang="es-MX"/>
              <a:t>Supongamos que tenemos cuatro casos o personas y tres variables (género, color de cabello y edad); la matriz se vería así:</a:t>
            </a:r>
            <a:endParaRPr lang="es-PA"/>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6</a:t>
            </a:fld>
            <a:endParaRPr lang="es-PA"/>
          </a:p>
        </p:txBody>
      </p:sp>
      <p:graphicFrame>
        <p:nvGraphicFramePr>
          <p:cNvPr id="5" name="4 Tabla"/>
          <p:cNvGraphicFramePr>
            <a:graphicFrameLocks noGrp="1"/>
          </p:cNvGraphicFramePr>
          <p:nvPr>
            <p:extLst>
              <p:ext uri="{D42A27DB-BD31-4B8C-83A1-F6EECF244321}">
                <p14:modId xmlns:p14="http://schemas.microsoft.com/office/powerpoint/2010/main" val="1734176468"/>
              </p:ext>
            </p:extLst>
          </p:nvPr>
        </p:nvGraphicFramePr>
        <p:xfrm>
          <a:off x="2267744" y="1650350"/>
          <a:ext cx="6096000" cy="2001520"/>
        </p:xfrm>
        <a:graphic>
          <a:graphicData uri="http://schemas.openxmlformats.org/drawingml/2006/table">
            <a:tbl>
              <a:tblPr firstRow="1" bandRow="1">
                <a:tableStyleId>{284E427A-3D55-4303-BF80-6455036E1DE7}</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s-PA"/>
                        <a:t>Caso</a:t>
                      </a:r>
                    </a:p>
                  </a:txBody>
                  <a:tcPr anchor="ctr"/>
                </a:tc>
                <a:tc>
                  <a:txBody>
                    <a:bodyPr/>
                    <a:lstStyle/>
                    <a:p>
                      <a:pPr algn="ctr"/>
                      <a:r>
                        <a:rPr lang="es-PA"/>
                        <a:t>Columna 1</a:t>
                      </a:r>
                    </a:p>
                    <a:p>
                      <a:pPr algn="ctr"/>
                      <a:r>
                        <a:rPr lang="es-PA"/>
                        <a:t>Género</a:t>
                      </a:r>
                    </a:p>
                  </a:txBody>
                  <a:tcPr/>
                </a:tc>
                <a:tc>
                  <a:txBody>
                    <a:bodyPr/>
                    <a:lstStyle/>
                    <a:p>
                      <a:pPr algn="ctr"/>
                      <a:r>
                        <a:rPr lang="es-PA"/>
                        <a:t>Columna 2</a:t>
                      </a:r>
                    </a:p>
                    <a:p>
                      <a:pPr algn="ctr"/>
                      <a:r>
                        <a:rPr lang="es-PA"/>
                        <a:t>Color de pelo</a:t>
                      </a:r>
                    </a:p>
                  </a:txBody>
                  <a:tcPr/>
                </a:tc>
                <a:tc>
                  <a:txBody>
                    <a:bodyPr/>
                    <a:lstStyle/>
                    <a:p>
                      <a:pPr algn="ctr"/>
                      <a:r>
                        <a:rPr lang="es-PA"/>
                        <a:t>Columna 3</a:t>
                      </a:r>
                    </a:p>
                    <a:p>
                      <a:pPr algn="ctr"/>
                      <a:r>
                        <a:rPr lang="es-PA"/>
                        <a:t>Edad</a:t>
                      </a:r>
                    </a:p>
                  </a:txBody>
                  <a:tcPr/>
                </a:tc>
                <a:extLst>
                  <a:ext uri="{0D108BD9-81ED-4DB2-BD59-A6C34878D82A}">
                    <a16:rowId xmlns:a16="http://schemas.microsoft.com/office/drawing/2014/main" val="10000"/>
                  </a:ext>
                </a:extLst>
              </a:tr>
              <a:tr h="370840">
                <a:tc>
                  <a:txBody>
                    <a:bodyPr/>
                    <a:lstStyle/>
                    <a:p>
                      <a:pPr algn="ctr"/>
                      <a:r>
                        <a:rPr lang="es-PA"/>
                        <a:t>1</a:t>
                      </a:r>
                    </a:p>
                  </a:txBody>
                  <a:tcPr/>
                </a:tc>
                <a:tc>
                  <a:txBody>
                    <a:bodyPr/>
                    <a:lstStyle/>
                    <a:p>
                      <a:pPr algn="ctr"/>
                      <a:r>
                        <a:rPr lang="es-PA"/>
                        <a:t>1</a:t>
                      </a:r>
                    </a:p>
                  </a:txBody>
                  <a:tcPr/>
                </a:tc>
                <a:tc>
                  <a:txBody>
                    <a:bodyPr/>
                    <a:lstStyle/>
                    <a:p>
                      <a:pPr algn="ctr"/>
                      <a:r>
                        <a:rPr lang="es-PA"/>
                        <a:t>1</a:t>
                      </a:r>
                    </a:p>
                  </a:txBody>
                  <a:tcPr/>
                </a:tc>
                <a:tc>
                  <a:txBody>
                    <a:bodyPr/>
                    <a:lstStyle/>
                    <a:p>
                      <a:pPr algn="ctr"/>
                      <a:r>
                        <a:rPr lang="es-PA"/>
                        <a:t>35</a:t>
                      </a:r>
                    </a:p>
                  </a:txBody>
                  <a:tcPr/>
                </a:tc>
                <a:extLst>
                  <a:ext uri="{0D108BD9-81ED-4DB2-BD59-A6C34878D82A}">
                    <a16:rowId xmlns:a16="http://schemas.microsoft.com/office/drawing/2014/main" val="10001"/>
                  </a:ext>
                </a:extLst>
              </a:tr>
              <a:tr h="370840">
                <a:tc>
                  <a:txBody>
                    <a:bodyPr/>
                    <a:lstStyle/>
                    <a:p>
                      <a:pPr algn="ctr"/>
                      <a:r>
                        <a:rPr lang="es-PA"/>
                        <a:t>2</a:t>
                      </a:r>
                    </a:p>
                  </a:txBody>
                  <a:tcPr/>
                </a:tc>
                <a:tc>
                  <a:txBody>
                    <a:bodyPr/>
                    <a:lstStyle/>
                    <a:p>
                      <a:pPr algn="ctr"/>
                      <a:r>
                        <a:rPr lang="es-PA"/>
                        <a:t>1</a:t>
                      </a:r>
                    </a:p>
                  </a:txBody>
                  <a:tcPr/>
                </a:tc>
                <a:tc>
                  <a:txBody>
                    <a:bodyPr/>
                    <a:lstStyle/>
                    <a:p>
                      <a:pPr algn="ctr"/>
                      <a:r>
                        <a:rPr lang="es-PA"/>
                        <a:t>1</a:t>
                      </a:r>
                    </a:p>
                  </a:txBody>
                  <a:tcPr/>
                </a:tc>
                <a:tc>
                  <a:txBody>
                    <a:bodyPr/>
                    <a:lstStyle/>
                    <a:p>
                      <a:pPr algn="ctr"/>
                      <a:r>
                        <a:rPr lang="es-PA"/>
                        <a:t>29</a:t>
                      </a:r>
                    </a:p>
                  </a:txBody>
                  <a:tcPr/>
                </a:tc>
                <a:extLst>
                  <a:ext uri="{0D108BD9-81ED-4DB2-BD59-A6C34878D82A}">
                    <a16:rowId xmlns:a16="http://schemas.microsoft.com/office/drawing/2014/main" val="10002"/>
                  </a:ext>
                </a:extLst>
              </a:tr>
              <a:tr h="370840">
                <a:tc>
                  <a:txBody>
                    <a:bodyPr/>
                    <a:lstStyle/>
                    <a:p>
                      <a:pPr algn="ctr"/>
                      <a:r>
                        <a:rPr lang="es-PA"/>
                        <a:t>3</a:t>
                      </a:r>
                    </a:p>
                  </a:txBody>
                  <a:tcPr/>
                </a:tc>
                <a:tc>
                  <a:txBody>
                    <a:bodyPr/>
                    <a:lstStyle/>
                    <a:p>
                      <a:pPr algn="ctr"/>
                      <a:r>
                        <a:rPr lang="es-PA"/>
                        <a:t>2</a:t>
                      </a:r>
                    </a:p>
                  </a:txBody>
                  <a:tcPr/>
                </a:tc>
                <a:tc>
                  <a:txBody>
                    <a:bodyPr/>
                    <a:lstStyle/>
                    <a:p>
                      <a:pPr algn="ctr"/>
                      <a:r>
                        <a:rPr lang="es-PA"/>
                        <a:t>1</a:t>
                      </a:r>
                    </a:p>
                  </a:txBody>
                  <a:tcPr/>
                </a:tc>
                <a:tc>
                  <a:txBody>
                    <a:bodyPr/>
                    <a:lstStyle/>
                    <a:p>
                      <a:pPr algn="ctr"/>
                      <a:r>
                        <a:rPr lang="es-PA"/>
                        <a:t>28</a:t>
                      </a:r>
                    </a:p>
                  </a:txBody>
                  <a:tcPr/>
                </a:tc>
                <a:extLst>
                  <a:ext uri="{0D108BD9-81ED-4DB2-BD59-A6C34878D82A}">
                    <a16:rowId xmlns:a16="http://schemas.microsoft.com/office/drawing/2014/main" val="10003"/>
                  </a:ext>
                </a:extLst>
              </a:tr>
              <a:tr h="370840">
                <a:tc>
                  <a:txBody>
                    <a:bodyPr/>
                    <a:lstStyle/>
                    <a:p>
                      <a:pPr algn="ctr"/>
                      <a:r>
                        <a:rPr lang="es-PA"/>
                        <a:t>4</a:t>
                      </a:r>
                    </a:p>
                  </a:txBody>
                  <a:tcPr/>
                </a:tc>
                <a:tc>
                  <a:txBody>
                    <a:bodyPr/>
                    <a:lstStyle/>
                    <a:p>
                      <a:pPr algn="ctr"/>
                      <a:r>
                        <a:rPr lang="es-PA"/>
                        <a:t>2</a:t>
                      </a:r>
                    </a:p>
                  </a:txBody>
                  <a:tcPr/>
                </a:tc>
                <a:tc>
                  <a:txBody>
                    <a:bodyPr/>
                    <a:lstStyle/>
                    <a:p>
                      <a:pPr algn="ctr"/>
                      <a:r>
                        <a:rPr lang="es-PA"/>
                        <a:t>4</a:t>
                      </a:r>
                    </a:p>
                  </a:txBody>
                  <a:tcPr/>
                </a:tc>
                <a:tc>
                  <a:txBody>
                    <a:bodyPr/>
                    <a:lstStyle/>
                    <a:p>
                      <a:pPr algn="ctr"/>
                      <a:r>
                        <a:rPr lang="es-PA"/>
                        <a:t>33</a:t>
                      </a:r>
                    </a:p>
                  </a:txBody>
                  <a:tcPr/>
                </a:tc>
                <a:extLst>
                  <a:ext uri="{0D108BD9-81ED-4DB2-BD59-A6C34878D82A}">
                    <a16:rowId xmlns:a16="http://schemas.microsoft.com/office/drawing/2014/main" val="10004"/>
                  </a:ext>
                </a:extLst>
              </a:tr>
            </a:tbl>
          </a:graphicData>
        </a:graphic>
      </p:graphicFrame>
      <p:sp>
        <p:nvSpPr>
          <p:cNvPr id="6" name="5 Rectángulo"/>
          <p:cNvSpPr/>
          <p:nvPr/>
        </p:nvSpPr>
        <p:spPr>
          <a:xfrm>
            <a:off x="110158" y="3867894"/>
            <a:ext cx="667581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s-MX"/>
              <a:t>La codificación (especificada en la parte de las definiciones de las variables</a:t>
            </a:r>
            <a:r>
              <a:rPr lang="es-PA"/>
              <a:t>) sería:</a:t>
            </a:r>
          </a:p>
          <a:p>
            <a:r>
              <a:rPr lang="es-PA"/>
              <a:t>• Género (1 = masculino y 2 = femenino).</a:t>
            </a:r>
          </a:p>
          <a:p>
            <a:r>
              <a:rPr lang="es-MX"/>
              <a:t>• Color de cabello (1 = negro, 2 = castaño, 3 = pelirrojo, 4 = rubio).</a:t>
            </a:r>
          </a:p>
          <a:p>
            <a:r>
              <a:rPr lang="es-MX"/>
              <a:t>• Edad (dato “bruto o crudo” en años).</a:t>
            </a:r>
            <a:endParaRPr lang="es-PA"/>
          </a:p>
        </p:txBody>
      </p:sp>
      <p:sp>
        <p:nvSpPr>
          <p:cNvPr id="7" name="6 Llamada rectangular"/>
          <p:cNvSpPr/>
          <p:nvPr/>
        </p:nvSpPr>
        <p:spPr>
          <a:xfrm>
            <a:off x="899592" y="2211710"/>
            <a:ext cx="1152128" cy="936104"/>
          </a:xfrm>
          <a:prstGeom prst="wedgeRectCallout">
            <a:avLst>
              <a:gd name="adj1" fmla="val 62667"/>
              <a:gd name="adj2" fmla="val 228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a:t>Filas: Casos o Individuos</a:t>
            </a:r>
          </a:p>
        </p:txBody>
      </p:sp>
      <p:sp>
        <p:nvSpPr>
          <p:cNvPr id="8" name="7 Llamada rectangular"/>
          <p:cNvSpPr/>
          <p:nvPr/>
        </p:nvSpPr>
        <p:spPr>
          <a:xfrm>
            <a:off x="7668344" y="411510"/>
            <a:ext cx="1152128" cy="936104"/>
          </a:xfrm>
          <a:prstGeom prst="wedgeRectCallout">
            <a:avLst>
              <a:gd name="adj1" fmla="val -19179"/>
              <a:gd name="adj2" fmla="val 72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a:t>Columnas: Variables</a:t>
            </a:r>
          </a:p>
        </p:txBody>
      </p:sp>
    </p:spTree>
    <p:extLst>
      <p:ext uri="{BB962C8B-B14F-4D97-AF65-F5344CB8AC3E}">
        <p14:creationId xmlns:p14="http://schemas.microsoft.com/office/powerpoint/2010/main" val="171457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11775" y="123884"/>
            <a:ext cx="7273800" cy="503650"/>
          </a:xfrm>
        </p:spPr>
        <p:txBody>
          <a:bodyPr/>
          <a:lstStyle/>
          <a:p>
            <a:r>
              <a:rPr lang="es-PA"/>
              <a:t>Ejemplo de matriz de datos</a:t>
            </a:r>
          </a:p>
        </p:txBody>
      </p:sp>
      <p:sp>
        <p:nvSpPr>
          <p:cNvPr id="4" name="3 Marcador de número de diapositiva"/>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A" smtClean="0"/>
              <a:t>7</a:t>
            </a:fld>
            <a:endParaRPr lang="es-PA"/>
          </a:p>
        </p:txBody>
      </p:sp>
      <p:graphicFrame>
        <p:nvGraphicFramePr>
          <p:cNvPr id="5" name="4 Tabla"/>
          <p:cNvGraphicFramePr>
            <a:graphicFrameLocks noGrp="1"/>
          </p:cNvGraphicFramePr>
          <p:nvPr>
            <p:extLst>
              <p:ext uri="{D42A27DB-BD31-4B8C-83A1-F6EECF244321}">
                <p14:modId xmlns:p14="http://schemas.microsoft.com/office/powerpoint/2010/main" val="3326309795"/>
              </p:ext>
            </p:extLst>
          </p:nvPr>
        </p:nvGraphicFramePr>
        <p:xfrm>
          <a:off x="2843808" y="699542"/>
          <a:ext cx="6096000" cy="2001520"/>
        </p:xfrm>
        <a:graphic>
          <a:graphicData uri="http://schemas.openxmlformats.org/drawingml/2006/table">
            <a:tbl>
              <a:tblPr firstRow="1" bandRow="1">
                <a:tableStyleId>{284E427A-3D55-4303-BF80-6455036E1DE7}</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s-PA"/>
                        <a:t>Caso</a:t>
                      </a:r>
                    </a:p>
                  </a:txBody>
                  <a:tcPr anchor="ctr"/>
                </a:tc>
                <a:tc>
                  <a:txBody>
                    <a:bodyPr/>
                    <a:lstStyle/>
                    <a:p>
                      <a:pPr algn="ctr"/>
                      <a:r>
                        <a:rPr lang="es-PA"/>
                        <a:t>Columna 1</a:t>
                      </a:r>
                    </a:p>
                    <a:p>
                      <a:pPr algn="ctr"/>
                      <a:r>
                        <a:rPr lang="es-PA"/>
                        <a:t>Género</a:t>
                      </a:r>
                    </a:p>
                  </a:txBody>
                  <a:tcPr/>
                </a:tc>
                <a:tc>
                  <a:txBody>
                    <a:bodyPr/>
                    <a:lstStyle/>
                    <a:p>
                      <a:pPr algn="ctr"/>
                      <a:r>
                        <a:rPr lang="es-PA"/>
                        <a:t>Columna 2</a:t>
                      </a:r>
                    </a:p>
                    <a:p>
                      <a:pPr algn="ctr"/>
                      <a:r>
                        <a:rPr lang="es-PA"/>
                        <a:t>Color de pelo</a:t>
                      </a:r>
                    </a:p>
                  </a:txBody>
                  <a:tcPr/>
                </a:tc>
                <a:tc>
                  <a:txBody>
                    <a:bodyPr/>
                    <a:lstStyle/>
                    <a:p>
                      <a:pPr algn="ctr"/>
                      <a:r>
                        <a:rPr lang="es-PA"/>
                        <a:t>Columna 3</a:t>
                      </a:r>
                    </a:p>
                    <a:p>
                      <a:pPr algn="ctr"/>
                      <a:r>
                        <a:rPr lang="es-PA"/>
                        <a:t>Edad</a:t>
                      </a:r>
                    </a:p>
                  </a:txBody>
                  <a:tcPr/>
                </a:tc>
                <a:extLst>
                  <a:ext uri="{0D108BD9-81ED-4DB2-BD59-A6C34878D82A}">
                    <a16:rowId xmlns:a16="http://schemas.microsoft.com/office/drawing/2014/main" val="10000"/>
                  </a:ext>
                </a:extLst>
              </a:tr>
              <a:tr h="370840">
                <a:tc>
                  <a:txBody>
                    <a:bodyPr/>
                    <a:lstStyle/>
                    <a:p>
                      <a:pPr algn="ctr"/>
                      <a:r>
                        <a:rPr lang="es-PA"/>
                        <a:t>1</a:t>
                      </a:r>
                    </a:p>
                  </a:txBody>
                  <a:tcPr/>
                </a:tc>
                <a:tc>
                  <a:txBody>
                    <a:bodyPr/>
                    <a:lstStyle/>
                    <a:p>
                      <a:pPr algn="ctr"/>
                      <a:r>
                        <a:rPr lang="es-PA"/>
                        <a:t>1</a:t>
                      </a:r>
                    </a:p>
                  </a:txBody>
                  <a:tcPr/>
                </a:tc>
                <a:tc>
                  <a:txBody>
                    <a:bodyPr/>
                    <a:lstStyle/>
                    <a:p>
                      <a:pPr algn="ctr"/>
                      <a:r>
                        <a:rPr lang="es-PA"/>
                        <a:t>1</a:t>
                      </a:r>
                    </a:p>
                  </a:txBody>
                  <a:tcPr/>
                </a:tc>
                <a:tc>
                  <a:txBody>
                    <a:bodyPr/>
                    <a:lstStyle/>
                    <a:p>
                      <a:pPr algn="ctr"/>
                      <a:r>
                        <a:rPr lang="es-PA"/>
                        <a:t>35</a:t>
                      </a:r>
                    </a:p>
                  </a:txBody>
                  <a:tcPr/>
                </a:tc>
                <a:extLst>
                  <a:ext uri="{0D108BD9-81ED-4DB2-BD59-A6C34878D82A}">
                    <a16:rowId xmlns:a16="http://schemas.microsoft.com/office/drawing/2014/main" val="10001"/>
                  </a:ext>
                </a:extLst>
              </a:tr>
              <a:tr h="370840">
                <a:tc>
                  <a:txBody>
                    <a:bodyPr/>
                    <a:lstStyle/>
                    <a:p>
                      <a:pPr algn="ctr"/>
                      <a:r>
                        <a:rPr lang="es-PA"/>
                        <a:t>2</a:t>
                      </a:r>
                    </a:p>
                  </a:txBody>
                  <a:tcPr/>
                </a:tc>
                <a:tc>
                  <a:txBody>
                    <a:bodyPr/>
                    <a:lstStyle/>
                    <a:p>
                      <a:pPr algn="ctr"/>
                      <a:r>
                        <a:rPr lang="es-PA"/>
                        <a:t>1</a:t>
                      </a:r>
                    </a:p>
                  </a:txBody>
                  <a:tcPr/>
                </a:tc>
                <a:tc>
                  <a:txBody>
                    <a:bodyPr/>
                    <a:lstStyle/>
                    <a:p>
                      <a:pPr algn="ctr"/>
                      <a:r>
                        <a:rPr lang="es-PA"/>
                        <a:t>1</a:t>
                      </a:r>
                    </a:p>
                  </a:txBody>
                  <a:tcPr/>
                </a:tc>
                <a:tc>
                  <a:txBody>
                    <a:bodyPr/>
                    <a:lstStyle/>
                    <a:p>
                      <a:pPr algn="ctr"/>
                      <a:r>
                        <a:rPr lang="es-PA"/>
                        <a:t>29</a:t>
                      </a:r>
                    </a:p>
                  </a:txBody>
                  <a:tcPr/>
                </a:tc>
                <a:extLst>
                  <a:ext uri="{0D108BD9-81ED-4DB2-BD59-A6C34878D82A}">
                    <a16:rowId xmlns:a16="http://schemas.microsoft.com/office/drawing/2014/main" val="10002"/>
                  </a:ext>
                </a:extLst>
              </a:tr>
              <a:tr h="370840">
                <a:tc>
                  <a:txBody>
                    <a:bodyPr/>
                    <a:lstStyle/>
                    <a:p>
                      <a:pPr algn="ctr"/>
                      <a:r>
                        <a:rPr lang="es-PA"/>
                        <a:t>3</a:t>
                      </a:r>
                    </a:p>
                  </a:txBody>
                  <a:tcPr/>
                </a:tc>
                <a:tc>
                  <a:txBody>
                    <a:bodyPr/>
                    <a:lstStyle/>
                    <a:p>
                      <a:pPr algn="ctr"/>
                      <a:r>
                        <a:rPr lang="es-PA"/>
                        <a:t>2</a:t>
                      </a:r>
                    </a:p>
                  </a:txBody>
                  <a:tcPr/>
                </a:tc>
                <a:tc>
                  <a:txBody>
                    <a:bodyPr/>
                    <a:lstStyle/>
                    <a:p>
                      <a:pPr algn="ctr"/>
                      <a:r>
                        <a:rPr lang="es-PA"/>
                        <a:t>1</a:t>
                      </a:r>
                    </a:p>
                  </a:txBody>
                  <a:tcPr/>
                </a:tc>
                <a:tc>
                  <a:txBody>
                    <a:bodyPr/>
                    <a:lstStyle/>
                    <a:p>
                      <a:pPr algn="ctr"/>
                      <a:r>
                        <a:rPr lang="es-PA"/>
                        <a:t>28</a:t>
                      </a:r>
                    </a:p>
                  </a:txBody>
                  <a:tcPr/>
                </a:tc>
                <a:extLst>
                  <a:ext uri="{0D108BD9-81ED-4DB2-BD59-A6C34878D82A}">
                    <a16:rowId xmlns:a16="http://schemas.microsoft.com/office/drawing/2014/main" val="10003"/>
                  </a:ext>
                </a:extLst>
              </a:tr>
              <a:tr h="370840">
                <a:tc>
                  <a:txBody>
                    <a:bodyPr/>
                    <a:lstStyle/>
                    <a:p>
                      <a:pPr algn="ctr"/>
                      <a:r>
                        <a:rPr lang="es-PA"/>
                        <a:t>4</a:t>
                      </a:r>
                    </a:p>
                  </a:txBody>
                  <a:tcPr/>
                </a:tc>
                <a:tc>
                  <a:txBody>
                    <a:bodyPr/>
                    <a:lstStyle/>
                    <a:p>
                      <a:pPr algn="ctr"/>
                      <a:r>
                        <a:rPr lang="es-PA"/>
                        <a:t>2</a:t>
                      </a:r>
                    </a:p>
                  </a:txBody>
                  <a:tcPr/>
                </a:tc>
                <a:tc>
                  <a:txBody>
                    <a:bodyPr/>
                    <a:lstStyle/>
                    <a:p>
                      <a:pPr algn="ctr"/>
                      <a:r>
                        <a:rPr lang="es-PA"/>
                        <a:t>4</a:t>
                      </a:r>
                    </a:p>
                  </a:txBody>
                  <a:tcPr/>
                </a:tc>
                <a:tc>
                  <a:txBody>
                    <a:bodyPr/>
                    <a:lstStyle/>
                    <a:p>
                      <a:pPr algn="ctr"/>
                      <a:r>
                        <a:rPr lang="es-PA"/>
                        <a:t>33</a:t>
                      </a:r>
                    </a:p>
                  </a:txBody>
                  <a:tcPr/>
                </a:tc>
                <a:extLst>
                  <a:ext uri="{0D108BD9-81ED-4DB2-BD59-A6C34878D82A}">
                    <a16:rowId xmlns:a16="http://schemas.microsoft.com/office/drawing/2014/main" val="10004"/>
                  </a:ext>
                </a:extLst>
              </a:tr>
            </a:tbl>
          </a:graphicData>
        </a:graphic>
      </p:graphicFrame>
      <p:sp>
        <p:nvSpPr>
          <p:cNvPr id="10" name="9 Rectángulo"/>
          <p:cNvSpPr/>
          <p:nvPr/>
        </p:nvSpPr>
        <p:spPr>
          <a:xfrm>
            <a:off x="1403648" y="3003798"/>
            <a:ext cx="7416824"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MX" sz="1600"/>
              <a:t>De esta forma, si se lee por renglón o fila (caso), de izquierda a derecha:</a:t>
            </a:r>
          </a:p>
          <a:p>
            <a:pPr marL="285750" indent="-285750" algn="just">
              <a:buFont typeface="Arial" pitchFamily="34" charset="0"/>
              <a:buChar char="•"/>
            </a:pPr>
            <a:r>
              <a:rPr lang="es-MX" sz="1600"/>
              <a:t>La primera celda indica un hombre (1); la segunda, de cabello negro (1); y la tercera, de 35 años (35). </a:t>
            </a:r>
          </a:p>
          <a:p>
            <a:pPr marL="285750" indent="-285750" algn="just">
              <a:buFont typeface="Arial" pitchFamily="34" charset="0"/>
              <a:buChar char="•"/>
            </a:pPr>
            <a:r>
              <a:rPr lang="es-MX" sz="1600"/>
              <a:t>En el segundo renglón, un hombre de cabello negro y 29 años. </a:t>
            </a:r>
          </a:p>
          <a:p>
            <a:pPr marL="285750" indent="-285750" algn="just">
              <a:buFont typeface="Arial" pitchFamily="34" charset="0"/>
              <a:buChar char="•"/>
            </a:pPr>
            <a:r>
              <a:rPr lang="es-MX" sz="1600"/>
              <a:t>La tercera fila, una mujer de cabello color negro, con 28 años. </a:t>
            </a:r>
          </a:p>
          <a:p>
            <a:pPr marL="285750" indent="-285750" algn="just">
              <a:buFont typeface="Arial" pitchFamily="34" charset="0"/>
              <a:buChar char="•"/>
            </a:pPr>
            <a:r>
              <a:rPr lang="es-MX" sz="1600"/>
              <a:t>La cuarta fila (caso número cuatro) nos señala una mujer (2), rubia (4) y de 33 años (33).</a:t>
            </a:r>
            <a:endParaRPr lang="es-PA" sz="1600"/>
          </a:p>
        </p:txBody>
      </p:sp>
      <p:pic>
        <p:nvPicPr>
          <p:cNvPr id="2050" name="Picture 2" descr="Persona | Vectores, Fotos de Stock y PSD Gratis"/>
          <p:cNvPicPr>
            <a:picLocks noChangeAspect="1" noChangeArrowheads="1"/>
          </p:cNvPicPr>
          <p:nvPr/>
        </p:nvPicPr>
        <p:blipFill rotWithShape="1">
          <a:blip r:embed="rId2">
            <a:extLst>
              <a:ext uri="{28A0092B-C50C-407E-A947-70E740481C1C}">
                <a14:useLocalDpi xmlns:a14="http://schemas.microsoft.com/office/drawing/2010/main" val="0"/>
              </a:ext>
            </a:extLst>
          </a:blip>
          <a:srcRect t="10792" b="8143"/>
          <a:stretch/>
        </p:blipFill>
        <p:spPr bwMode="auto">
          <a:xfrm>
            <a:off x="249445" y="627534"/>
            <a:ext cx="2502711"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68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3" name="Google Shape;53;p12"/>
          <p:cNvSpPr txBox="1">
            <a:spLocks noGrp="1"/>
          </p:cNvSpPr>
          <p:nvPr>
            <p:ph type="body" idx="1"/>
          </p:nvPr>
        </p:nvSpPr>
        <p:spPr>
          <a:xfrm>
            <a:off x="1652860" y="1059582"/>
            <a:ext cx="3530700" cy="936104"/>
          </a:xfrm>
          <a:prstGeom prst="rect">
            <a:avLst/>
          </a:prstGeom>
          <a:solidFill>
            <a:schemeClr val="accent2">
              <a:lumMod val="20000"/>
              <a:lumOff val="80000"/>
            </a:schemeClr>
          </a:solidFill>
        </p:spPr>
        <p:txBody>
          <a:bodyPr spcFirstLastPara="1" wrap="square" lIns="0" tIns="0" rIns="0" bIns="0" anchor="t" anchorCtr="0">
            <a:noAutofit/>
          </a:bodyPr>
          <a:lstStyle/>
          <a:p>
            <a:pPr marL="88900" indent="0" algn="ctr">
              <a:buNone/>
            </a:pPr>
            <a:r>
              <a:rPr lang="en-US" sz="1800" b="1"/>
              <a:t>Statistical Package for the Social Sciences o </a:t>
            </a:r>
            <a:r>
              <a:rPr lang="en-US" sz="1800" b="1" err="1"/>
              <a:t>Paquete</a:t>
            </a:r>
            <a:r>
              <a:rPr lang="en-US" sz="1800" b="1"/>
              <a:t> </a:t>
            </a:r>
            <a:r>
              <a:rPr lang="es-MX" sz="1800" b="1"/>
              <a:t>Estadístico para las Ciencias Sociales (IBM® SPSS)</a:t>
            </a:r>
            <a:endParaRPr sz="1800" b="1"/>
          </a:p>
        </p:txBody>
      </p:sp>
      <p:sp>
        <p:nvSpPr>
          <p:cNvPr id="55" name="Google Shape;55;p12"/>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
        <p:nvSpPr>
          <p:cNvPr id="9" name="1 Título"/>
          <p:cNvSpPr>
            <a:spLocks noGrp="1"/>
          </p:cNvSpPr>
          <p:nvPr>
            <p:ph type="title"/>
          </p:nvPr>
        </p:nvSpPr>
        <p:spPr>
          <a:xfrm>
            <a:off x="1411775" y="51470"/>
            <a:ext cx="7273800" cy="576064"/>
          </a:xfrm>
        </p:spPr>
        <p:txBody>
          <a:bodyPr/>
          <a:lstStyle/>
          <a:p>
            <a:r>
              <a:rPr lang="es-MX"/>
              <a:t>seleccionar un programa de análisis</a:t>
            </a:r>
            <a:endParaRPr lang="es-PA"/>
          </a:p>
        </p:txBody>
      </p:sp>
      <p:sp>
        <p:nvSpPr>
          <p:cNvPr id="12" name="Google Shape;76;p15"/>
          <p:cNvSpPr txBox="1">
            <a:spLocks/>
          </p:cNvSpPr>
          <p:nvPr/>
        </p:nvSpPr>
        <p:spPr>
          <a:xfrm>
            <a:off x="1403648" y="595174"/>
            <a:ext cx="6939000" cy="392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1pPr>
            <a:lvl2pPr marL="914400" marR="0" lvl="1"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2pPr>
            <a:lvl3pPr marL="1371600" marR="0" lvl="2"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3pPr>
            <a:lvl4pPr marL="1828800" marR="0" lvl="3"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4pPr>
            <a:lvl5pPr marL="2286000" marR="0" lvl="4"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5pPr>
            <a:lvl6pPr marL="2743200" marR="0" lvl="5"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6pPr>
            <a:lvl7pPr marL="3200400" marR="0" lvl="6"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7pPr>
            <a:lvl8pPr marL="3657600" marR="0" lvl="7"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8pPr>
            <a:lvl9pPr marL="4114800" marR="0" lvl="8"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9pPr>
          </a:lstStyle>
          <a:p>
            <a:pPr marL="0" indent="0">
              <a:buNone/>
            </a:pPr>
            <a:r>
              <a:rPr lang="es-MX"/>
              <a:t>Comentaremos brevemente los programas más importantes:</a:t>
            </a:r>
          </a:p>
        </p:txBody>
      </p:sp>
      <p:pic>
        <p:nvPicPr>
          <p:cNvPr id="3076" name="Picture 4" descr="spss logo – Courtney Cheev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987574"/>
            <a:ext cx="3240360" cy="21602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BM SPSS Statistics Base 22.0 - Descarg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8284" y="3291829"/>
            <a:ext cx="1639069" cy="1639069"/>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149002" y="2067694"/>
            <a:ext cx="4572000" cy="181588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just"/>
            <a:r>
              <a:rPr lang="es-MX"/>
              <a:t>El SPSS (Paquete Estadístico para las Ciencias Sociales), desarrollado en la Universidad de Chicago, es uno de los más difundidos y actualmente es propiedad de IBM®.</a:t>
            </a:r>
          </a:p>
          <a:p>
            <a:r>
              <a:rPr lang="es-MX"/>
              <a:t>Contiene las dos partes que se denominan: </a:t>
            </a:r>
          </a:p>
          <a:p>
            <a:r>
              <a:rPr lang="es-MX" i="1"/>
              <a:t>a</a:t>
            </a:r>
            <a:r>
              <a:rPr lang="es-MX"/>
              <a:t>) vista de variables (para definiciones de las variables y consecuentemente, de los datos) y</a:t>
            </a:r>
          </a:p>
          <a:p>
            <a:r>
              <a:rPr lang="es-MX" i="1"/>
              <a:t>b</a:t>
            </a:r>
            <a:r>
              <a:rPr lang="es-MX"/>
              <a:t>) vista de los datos (matriz </a:t>
            </a:r>
            <a:r>
              <a:rPr lang="es-PA"/>
              <a:t>de datos).</a:t>
            </a:r>
          </a:p>
        </p:txBody>
      </p:sp>
      <p:sp>
        <p:nvSpPr>
          <p:cNvPr id="7" name="6 Rectángulo"/>
          <p:cNvSpPr/>
          <p:nvPr/>
        </p:nvSpPr>
        <p:spPr>
          <a:xfrm>
            <a:off x="2435002" y="3970198"/>
            <a:ext cx="4572000" cy="954107"/>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es-MX"/>
              <a:t>El paquete IBM® SPSS trabaja de una manera muy sencilla: éste abre la matriz de datos y el investigador usuario selecciona las opciones más apropiadas para su análisis, tal como se hace en otros </a:t>
            </a:r>
            <a:r>
              <a:rPr lang="es-PA"/>
              <a:t>programas.</a:t>
            </a:r>
          </a:p>
        </p:txBody>
      </p:sp>
      <p:sp>
        <p:nvSpPr>
          <p:cNvPr id="8" name="7 CuadroTexto"/>
          <p:cNvSpPr txBox="1"/>
          <p:nvPr/>
        </p:nvSpPr>
        <p:spPr>
          <a:xfrm>
            <a:off x="971600" y="1131590"/>
            <a:ext cx="576064" cy="707886"/>
          </a:xfrm>
          <a:prstGeom prst="rect">
            <a:avLst/>
          </a:prstGeom>
          <a:solidFill>
            <a:schemeClr val="accent2">
              <a:lumMod val="20000"/>
              <a:lumOff val="80000"/>
            </a:schemeClr>
          </a:solidFill>
        </p:spPr>
        <p:txBody>
          <a:bodyPr wrap="square" rtlCol="0">
            <a:spAutoFit/>
          </a:bodyPr>
          <a:lstStyle/>
          <a:p>
            <a:pPr algn="ctr"/>
            <a:r>
              <a:rPr lang="es-PA" sz="4000"/>
              <a: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3" name="Google Shape;53;p12"/>
          <p:cNvSpPr txBox="1">
            <a:spLocks noGrp="1"/>
          </p:cNvSpPr>
          <p:nvPr>
            <p:ph type="body" idx="1"/>
          </p:nvPr>
        </p:nvSpPr>
        <p:spPr>
          <a:xfrm>
            <a:off x="1619672" y="843558"/>
            <a:ext cx="3530700" cy="576064"/>
          </a:xfrm>
          <a:prstGeom prst="rect">
            <a:avLst/>
          </a:prstGeom>
          <a:solidFill>
            <a:schemeClr val="accent2">
              <a:lumMod val="20000"/>
              <a:lumOff val="80000"/>
            </a:schemeClr>
          </a:solidFill>
        </p:spPr>
        <p:txBody>
          <a:bodyPr spcFirstLastPara="1" wrap="square" lIns="0" tIns="0" rIns="0" bIns="0" anchor="t" anchorCtr="0">
            <a:noAutofit/>
          </a:bodyPr>
          <a:lstStyle/>
          <a:p>
            <a:pPr marL="88900" indent="0" algn="ctr">
              <a:buNone/>
            </a:pPr>
            <a:r>
              <a:rPr lang="es-PA" sz="3600" err="1"/>
              <a:t>Minitab</a:t>
            </a:r>
            <a:r>
              <a:rPr lang="es-PA" sz="3600"/>
              <a:t>®</a:t>
            </a:r>
            <a:endParaRPr sz="3600" b="1"/>
          </a:p>
        </p:txBody>
      </p:sp>
      <p:sp>
        <p:nvSpPr>
          <p:cNvPr id="55" name="Google Shape;55;p12"/>
          <p:cNvSpPr txBox="1">
            <a:spLocks noGrp="1"/>
          </p:cNvSpPr>
          <p:nvPr>
            <p:ph type="sldNum" idx="12"/>
          </p:nvPr>
        </p:nvSpPr>
        <p:spPr>
          <a:xfrm>
            <a:off x="8404384" y="2540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9" name="1 Título"/>
          <p:cNvSpPr>
            <a:spLocks noGrp="1"/>
          </p:cNvSpPr>
          <p:nvPr>
            <p:ph type="title"/>
          </p:nvPr>
        </p:nvSpPr>
        <p:spPr>
          <a:xfrm>
            <a:off x="1411775" y="51470"/>
            <a:ext cx="7273800" cy="576064"/>
          </a:xfrm>
        </p:spPr>
        <p:txBody>
          <a:bodyPr/>
          <a:lstStyle/>
          <a:p>
            <a:r>
              <a:rPr lang="es-MX"/>
              <a:t>seleccionar un programa de análisis</a:t>
            </a:r>
            <a:endParaRPr lang="es-PA"/>
          </a:p>
        </p:txBody>
      </p:sp>
      <p:sp>
        <p:nvSpPr>
          <p:cNvPr id="6" name="5 Rectángulo"/>
          <p:cNvSpPr/>
          <p:nvPr/>
        </p:nvSpPr>
        <p:spPr>
          <a:xfrm>
            <a:off x="323528" y="1660461"/>
            <a:ext cx="4572000" cy="1169551"/>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just"/>
            <a:r>
              <a:rPr lang="es-MX" err="1"/>
              <a:t>Minitab</a:t>
            </a:r>
            <a:r>
              <a:rPr lang="es-MX"/>
              <a:t> es un paquete que goza de popularidad por su relativo bajo costo. Incluye un considerable número de pruebas estadísticas y cuenta con un tutorial para aprender a utilizarlo y practicar; además, es muy sencillo de manejar.</a:t>
            </a:r>
            <a:endParaRPr lang="es-PA"/>
          </a:p>
        </p:txBody>
      </p:sp>
      <p:sp>
        <p:nvSpPr>
          <p:cNvPr id="7" name="6 Rectángulo"/>
          <p:cNvSpPr/>
          <p:nvPr/>
        </p:nvSpPr>
        <p:spPr>
          <a:xfrm>
            <a:off x="323528" y="3004839"/>
            <a:ext cx="4572000" cy="1600438"/>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just"/>
            <a:r>
              <a:rPr lang="es-MX"/>
              <a:t>Se definen las variables (</a:t>
            </a:r>
            <a:r>
              <a:rPr lang="es-MX" i="1"/>
              <a:t>C </a:t>
            </a:r>
            <a:r>
              <a:rPr lang="es-MX"/>
              <a:t>—columnas—): nombre, formato (numérico, texto, fecha/tiempo), ancho (en dígitos), su descripción y orden de los valores. </a:t>
            </a:r>
          </a:p>
          <a:p>
            <a:pPr algn="just"/>
            <a:r>
              <a:rPr lang="es-MX"/>
              <a:t>Los renglones o filas son casos. </a:t>
            </a:r>
          </a:p>
          <a:p>
            <a:pPr algn="just"/>
            <a:r>
              <a:rPr lang="es-MX"/>
              <a:t>Los análisis realizados aparecen en la sesión (parte o pantalla superior) y las gráficas se </a:t>
            </a:r>
            <a:r>
              <a:rPr lang="es-PA"/>
              <a:t>reproducen en recuadros.</a:t>
            </a:r>
          </a:p>
        </p:txBody>
      </p:sp>
      <p:sp>
        <p:nvSpPr>
          <p:cNvPr id="8" name="7 CuadroTexto"/>
          <p:cNvSpPr txBox="1"/>
          <p:nvPr/>
        </p:nvSpPr>
        <p:spPr>
          <a:xfrm>
            <a:off x="971600" y="777647"/>
            <a:ext cx="576064" cy="707886"/>
          </a:xfrm>
          <a:prstGeom prst="rect">
            <a:avLst/>
          </a:prstGeom>
          <a:solidFill>
            <a:schemeClr val="accent2">
              <a:lumMod val="20000"/>
              <a:lumOff val="80000"/>
            </a:schemeClr>
          </a:solidFill>
        </p:spPr>
        <p:txBody>
          <a:bodyPr wrap="square" rtlCol="0">
            <a:spAutoFit/>
          </a:bodyPr>
          <a:lstStyle/>
          <a:p>
            <a:pPr algn="ctr"/>
            <a:r>
              <a:rPr lang="es-PA" sz="4000"/>
              <a:t>2</a:t>
            </a:r>
          </a:p>
        </p:txBody>
      </p:sp>
      <p:pic>
        <p:nvPicPr>
          <p:cNvPr id="4098" name="Picture 2" descr="Minitab lanza su nuevo software estadístico Minitab® 19"/>
          <p:cNvPicPr>
            <a:picLocks noChangeAspect="1" noChangeArrowheads="1"/>
          </p:cNvPicPr>
          <p:nvPr/>
        </p:nvPicPr>
        <p:blipFill rotWithShape="1">
          <a:blip r:embed="rId3">
            <a:extLst>
              <a:ext uri="{28A0092B-C50C-407E-A947-70E740481C1C}">
                <a14:useLocalDpi xmlns:a14="http://schemas.microsoft.com/office/drawing/2010/main" val="0"/>
              </a:ext>
            </a:extLst>
          </a:blip>
          <a:srcRect t="39752" b="37624"/>
          <a:stretch/>
        </p:blipFill>
        <p:spPr bwMode="auto">
          <a:xfrm>
            <a:off x="5148064" y="2715766"/>
            <a:ext cx="3939580" cy="89874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initab 19 for Windows (Multilanguage) (06-Month Rental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609" y="786800"/>
            <a:ext cx="1772786" cy="1772786"/>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5364088" y="3795886"/>
            <a:ext cx="3600400" cy="9541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MX" err="1"/>
              <a:t>Minitab</a:t>
            </a:r>
            <a:r>
              <a:rPr lang="es-MX"/>
              <a:t> tiene un sitio web (http://www.minitab.com/) en el cual se puede descargar una versión de prueba gratuita por tiempo limitado.</a:t>
            </a:r>
            <a:endParaRPr lang="es-PA"/>
          </a:p>
        </p:txBody>
      </p:sp>
    </p:spTree>
    <p:extLst>
      <p:ext uri="{BB962C8B-B14F-4D97-AF65-F5344CB8AC3E}">
        <p14:creationId xmlns:p14="http://schemas.microsoft.com/office/powerpoint/2010/main" val="1517083615"/>
      </p:ext>
    </p:extLst>
  </p:cSld>
  <p:clrMapOvr>
    <a:masterClrMapping/>
  </p:clrMapOvr>
</p:sld>
</file>

<file path=ppt/theme/theme1.xml><?xml version="1.0" encoding="utf-8"?>
<a:theme xmlns:a="http://schemas.openxmlformats.org/drawingml/2006/main" name="Kate template">
  <a:themeElements>
    <a:clrScheme name="Custom 347">
      <a:dk1>
        <a:srgbClr val="1C4587"/>
      </a:dk1>
      <a:lt1>
        <a:srgbClr val="FFFFFF"/>
      </a:lt1>
      <a:dk2>
        <a:srgbClr val="606A7C"/>
      </a:dk2>
      <a:lt2>
        <a:srgbClr val="D3DAE2"/>
      </a:lt2>
      <a:accent1>
        <a:srgbClr val="1C4587"/>
      </a:accent1>
      <a:accent2>
        <a:srgbClr val="6CC2DC"/>
      </a:accent2>
      <a:accent3>
        <a:srgbClr val="B4E04F"/>
      </a:accent3>
      <a:accent4>
        <a:srgbClr val="FFD453"/>
      </a:accent4>
      <a:accent5>
        <a:srgbClr val="EE973B"/>
      </a:accent5>
      <a:accent6>
        <a:srgbClr val="F74848"/>
      </a:accent6>
      <a:hlink>
        <a:srgbClr val="1C458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563F1AC4F304B42B3941098A75A78F0" ma:contentTypeVersion="11" ma:contentTypeDescription="Crear nuevo documento." ma:contentTypeScope="" ma:versionID="b426bf81d1d7b15481894afd5afe8839">
  <xsd:schema xmlns:xsd="http://www.w3.org/2001/XMLSchema" xmlns:xs="http://www.w3.org/2001/XMLSchema" xmlns:p="http://schemas.microsoft.com/office/2006/metadata/properties" xmlns:ns2="62f58b04-9c33-490c-ba7e-c6fd6f91e41a" xmlns:ns3="2e95bf99-24e0-4882-8195-e9d4d8693026" targetNamespace="http://schemas.microsoft.com/office/2006/metadata/properties" ma:root="true" ma:fieldsID="fba392100fe1119859c80de98c76bec3" ns2:_="" ns3:_="">
    <xsd:import namespace="62f58b04-9c33-490c-ba7e-c6fd6f91e41a"/>
    <xsd:import namespace="2e95bf99-24e0-4882-8195-e9d4d86930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8b04-9c33-490c-ba7e-c6fd6f91e4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95bf99-24e0-4882-8195-e9d4d8693026"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8E0D42-7A00-4BFF-9989-0C688904A61A}">
  <ds:schemaRefs>
    <ds:schemaRef ds:uri="2e95bf99-24e0-4882-8195-e9d4d8693026"/>
    <ds:schemaRef ds:uri="62f58b04-9c33-490c-ba7e-c6fd6f91e4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30C3575-D38B-4BA4-A931-9F0BAB02E85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333A377-F327-4ED8-98DA-A142AD936C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25</Slides>
  <Notes>9</Notes>
  <HiddenSlides>0</HiddenSlide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Kate template</vt:lpstr>
      <vt:lpstr>Taller estadísticas aplicada al análisis de datos de un proyecto de investigación estadística Descriptiva </vt:lpstr>
      <vt:lpstr>Roberto Hernández-Sampieri</vt:lpstr>
      <vt:lpstr>Pasos para analizar los datos</vt:lpstr>
      <vt:lpstr>¿Qué procedimiento se sigue para analizar cuantitativamente los datos?</vt:lpstr>
      <vt:lpstr>seleccionar un programa de análisis</vt:lpstr>
      <vt:lpstr>Ejemplo de matriz de datos</vt:lpstr>
      <vt:lpstr>Ejemplo de matriz de datos</vt:lpstr>
      <vt:lpstr>seleccionar un programa de análisis</vt:lpstr>
      <vt:lpstr>seleccionar un programa de análisis</vt:lpstr>
      <vt:lpstr>seleccionar un programa de análisis</vt:lpstr>
      <vt:lpstr>seleccionar un programa de análisis</vt:lpstr>
      <vt:lpstr>Estadística descriptiva para cada variable</vt:lpstr>
      <vt:lpstr>Presentación de PowerPoint</vt:lpstr>
      <vt:lpstr>medidas de tendencia central</vt:lpstr>
      <vt:lpstr>Presentación de PowerPoint</vt:lpstr>
      <vt:lpstr>Presentación de PowerPoint</vt:lpstr>
      <vt:lpstr>Gráfica de caja </vt:lpstr>
      <vt:lpstr>Quizz</vt:lpstr>
      <vt:lpstr>Gráfica de caja </vt:lpstr>
      <vt:lpstr>Presentación de PowerPoint</vt:lpstr>
      <vt:lpstr>Presentación de PowerPoint</vt:lpstr>
      <vt:lpstr>medidas de la variabilidad</vt:lpstr>
      <vt:lpstr>medidas de la variabilidad: Rango</vt:lpstr>
      <vt:lpstr>Presentación de PowerPoint</vt:lpstr>
      <vt:lpstr>Continuamos con…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Nathalia Tejedor Flores</dc:creator>
  <cp:revision>2</cp:revision>
  <dcterms:modified xsi:type="dcterms:W3CDTF">2022-02-03T00:54:35Z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0x0101000563F1AC4F304B42B3941098A75A78F0</vt:lpwstr>
  </property>
</Properties>
</file>