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87" r:id="rId2"/>
    <p:sldId id="289" r:id="rId3"/>
    <p:sldId id="290" r:id="rId4"/>
    <p:sldId id="291" r:id="rId5"/>
    <p:sldId id="292" r:id="rId6"/>
    <p:sldId id="259" r:id="rId7"/>
    <p:sldId id="272" r:id="rId8"/>
    <p:sldId id="293" r:id="rId9"/>
    <p:sldId id="294" r:id="rId10"/>
    <p:sldId id="264" r:id="rId11"/>
    <p:sldId id="274" r:id="rId12"/>
    <p:sldId id="261" r:id="rId13"/>
    <p:sldId id="263" r:id="rId14"/>
    <p:sldId id="308" r:id="rId15"/>
    <p:sldId id="309" r:id="rId16"/>
    <p:sldId id="310" r:id="rId17"/>
    <p:sldId id="311" r:id="rId18"/>
  </p:sldIdLst>
  <p:sldSz cx="9144000" cy="5143500" type="screen16x9"/>
  <p:notesSz cx="6858000" cy="9144000"/>
  <p:embeddedFontLst>
    <p:embeddedFont>
      <p:font typeface="Work Sans" charset="0"/>
      <p:regular r:id="rId20"/>
      <p:bold r:id="rId21"/>
      <p:italic r:id="rId22"/>
      <p:boldItalic r:id="rId23"/>
    </p:embeddedFont>
    <p:embeddedFont>
      <p:font typeface="Barlow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Barlow Light" charset="0"/>
      <p:regular r:id="rId32"/>
      <p:bold r:id="rId33"/>
      <p:italic r:id="rId34"/>
      <p:boldItalic r:id="rId35"/>
    </p:embeddedFont>
    <p:embeddedFont>
      <p:font typeface="Amatic SC" charset="0"/>
      <p:regular r:id="rId36"/>
      <p:bold r:id="rId37"/>
    </p:embeddedFont>
    <p:embeddedFont>
      <p:font typeface="Miriam Libre" charset="-79"/>
      <p:regular r:id="rId38"/>
      <p:bold r:id="rId39"/>
    </p:embeddedFont>
    <p:embeddedFont>
      <p:font typeface="Cambria Math" pitchFamily="18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9FE19F5-4C19-4BEE-AB85-949FEB5E65B2}">
  <a:tblStyle styleId="{19FE19F5-4C19-4BEE-AB85-949FEB5E65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53" autoAdjust="0"/>
  </p:normalViewPr>
  <p:slideViewPr>
    <p:cSldViewPr>
      <p:cViewPr>
        <p:scale>
          <a:sx n="139" d="100"/>
          <a:sy n="139" d="100"/>
        </p:scale>
        <p:origin x="-834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customXml" Target="../customXml/item2.xml"/><Relationship Id="rId20" Type="http://schemas.openxmlformats.org/officeDocument/2006/relationships/font" Target="fonts/font1.fntdata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061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58484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2555776" y="1563638"/>
            <a:ext cx="4227000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2000" b="1" dirty="0">
                <a:solidFill>
                  <a:schemeClr val="tx1"/>
                </a:solidFill>
              </a:rPr>
              <a:t>Taller estadísticas aplicada al análisis de datos de un proyecto de </a:t>
            </a:r>
            <a:r>
              <a:rPr lang="es-MX" sz="2000" b="1" dirty="0" smtClean="0">
                <a:solidFill>
                  <a:schemeClr val="tx1"/>
                </a:solidFill>
              </a:rPr>
              <a:t>investigación</a:t>
            </a:r>
            <a:br>
              <a:rPr lang="es-MX" sz="2000" b="1" dirty="0" smtClean="0">
                <a:solidFill>
                  <a:schemeClr val="tx1"/>
                </a:solidFill>
              </a:rPr>
            </a:br>
            <a:r>
              <a:rPr lang="es-MX" sz="2000" b="1" dirty="0">
                <a:solidFill>
                  <a:schemeClr val="tx1"/>
                </a:solidFill>
              </a:rPr>
              <a:t/>
            </a:r>
            <a:br>
              <a:rPr lang="es-MX" sz="2000" b="1" dirty="0">
                <a:solidFill>
                  <a:schemeClr val="tx1"/>
                </a:solidFill>
              </a:rPr>
            </a:br>
            <a:r>
              <a:rPr lang="es-PA" sz="2800" dirty="0" smtClean="0"/>
              <a:t>Estadística </a:t>
            </a:r>
            <a:r>
              <a:rPr lang="es-PA" sz="2800" dirty="0"/>
              <a:t>inferencial</a:t>
            </a:r>
            <a:br>
              <a:rPr lang="es-PA" sz="2800" dirty="0"/>
            </a:br>
            <a:endParaRPr dirty="0"/>
          </a:p>
        </p:txBody>
      </p:sp>
      <p:sp>
        <p:nvSpPr>
          <p:cNvPr id="2" name="1 CuadroTexto"/>
          <p:cNvSpPr txBox="1"/>
          <p:nvPr/>
        </p:nvSpPr>
        <p:spPr>
          <a:xfrm>
            <a:off x="5004048" y="4151635"/>
            <a:ext cx="27034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matic SC" charset="-79"/>
                <a:cs typeface="Amatic SC" charset="-79"/>
              </a:rPr>
              <a:t>Dra. </a:t>
            </a:r>
            <a:r>
              <a:rPr lang="es-ES" b="1" dirty="0" err="1">
                <a:latin typeface="Amatic SC" charset="-79"/>
                <a:cs typeface="Amatic SC" charset="-79"/>
              </a:rPr>
              <a:t>Nathalia</a:t>
            </a:r>
            <a:r>
              <a:rPr lang="es-ES" b="1" dirty="0">
                <a:latin typeface="Amatic SC" charset="-79"/>
                <a:cs typeface="Amatic SC" charset="-79"/>
              </a:rPr>
              <a:t> Tejedor Flores</a:t>
            </a:r>
          </a:p>
          <a:p>
            <a:pPr algn="ctr"/>
            <a:r>
              <a:rPr lang="es-ES" dirty="0" smtClean="0">
                <a:latin typeface="Amatic SC" charset="-79"/>
                <a:cs typeface="Amatic SC" charset="-79"/>
              </a:rPr>
              <a:t>Miércoles 2 </a:t>
            </a:r>
            <a:r>
              <a:rPr lang="es-ES" dirty="0">
                <a:latin typeface="Amatic SC" charset="-79"/>
                <a:cs typeface="Amatic SC" charset="-79"/>
              </a:rPr>
              <a:t>de </a:t>
            </a:r>
            <a:r>
              <a:rPr lang="es-ES" dirty="0" smtClean="0">
                <a:latin typeface="Amatic SC" charset="-79"/>
                <a:cs typeface="Amatic SC" charset="-79"/>
              </a:rPr>
              <a:t>febrero 2022</a:t>
            </a:r>
            <a:endParaRPr lang="es-ES" sz="1800" dirty="0">
              <a:latin typeface="Amatic SC" charset="-79"/>
              <a:cs typeface="Amatic SC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77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2 Título"/>
          <p:cNvSpPr txBox="1">
            <a:spLocks/>
          </p:cNvSpPr>
          <p:nvPr/>
        </p:nvSpPr>
        <p:spPr>
          <a:xfrm>
            <a:off x="3131840" y="51470"/>
            <a:ext cx="5832648" cy="51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s-MX" sz="2000" dirty="0" smtClean="0">
                <a:solidFill>
                  <a:schemeClr val="bg1"/>
                </a:solidFill>
              </a:rPr>
              <a:t>Distribución normal</a:t>
            </a:r>
            <a:endParaRPr lang="es-PA" sz="2000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131840" y="483518"/>
            <a:ext cx="56886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Las principales características de la distribución normal son</a:t>
            </a:r>
            <a:r>
              <a:rPr lang="es-MX" dirty="0" smtClean="0"/>
              <a:t>:</a:t>
            </a:r>
          </a:p>
          <a:p>
            <a:pPr algn="just"/>
            <a:endParaRPr lang="es-MX" dirty="0"/>
          </a:p>
          <a:p>
            <a:pPr algn="just"/>
            <a:r>
              <a:rPr lang="es-MX" b="1" dirty="0" smtClean="0"/>
              <a:t>1. </a:t>
            </a:r>
            <a:r>
              <a:rPr lang="es-MX" dirty="0" smtClean="0"/>
              <a:t>Es </a:t>
            </a:r>
            <a:r>
              <a:rPr lang="es-MX" i="1" dirty="0" err="1"/>
              <a:t>unimodal</a:t>
            </a:r>
            <a:r>
              <a:rPr lang="es-MX" dirty="0"/>
              <a:t>, una sola moda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2. </a:t>
            </a:r>
            <a:r>
              <a:rPr lang="es-MX" dirty="0"/>
              <a:t>La </a:t>
            </a:r>
            <a:r>
              <a:rPr lang="es-MX" i="1" dirty="0"/>
              <a:t>asimetría es cero</a:t>
            </a:r>
            <a:r>
              <a:rPr lang="es-MX" dirty="0"/>
              <a:t>. La mitad de la curva es exactamente igual a la otra mitad. La distancia </a:t>
            </a:r>
            <a:r>
              <a:rPr lang="es-MX" dirty="0" smtClean="0"/>
              <a:t>entre la </a:t>
            </a:r>
            <a:r>
              <a:rPr lang="es-MX" dirty="0"/>
              <a:t>media y −3</a:t>
            </a:r>
            <a:r>
              <a:rPr lang="es-MX" i="1" dirty="0"/>
              <a:t>s </a:t>
            </a:r>
            <a:r>
              <a:rPr lang="es-MX" dirty="0"/>
              <a:t>es la misma que la distancia entre la media y +3</a:t>
            </a:r>
            <a:r>
              <a:rPr lang="es-MX" i="1" dirty="0"/>
              <a:t>s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3. </a:t>
            </a:r>
            <a:r>
              <a:rPr lang="es-MX" i="1" dirty="0"/>
              <a:t>Es una función </a:t>
            </a:r>
            <a:r>
              <a:rPr lang="es-MX" dirty="0"/>
              <a:t>particular entre desviaciones con respecto a la media de una distribución y </a:t>
            </a:r>
            <a:r>
              <a:rPr lang="es-MX" dirty="0" smtClean="0"/>
              <a:t>la probabilidad </a:t>
            </a:r>
            <a:r>
              <a:rPr lang="es-MX" dirty="0"/>
              <a:t>de que éstas ocurran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4. </a:t>
            </a:r>
            <a:r>
              <a:rPr lang="es-MX" dirty="0"/>
              <a:t>La base está dada en unidades de desviación </a:t>
            </a:r>
            <a:r>
              <a:rPr lang="es-MX" dirty="0" smtClean="0"/>
              <a:t>estándar (puntuaciones </a:t>
            </a:r>
            <a:r>
              <a:rPr lang="es-MX" i="1" dirty="0"/>
              <a:t>z</a:t>
            </a:r>
            <a:r>
              <a:rPr lang="es-MX" dirty="0"/>
              <a:t>), destacando las </a:t>
            </a:r>
            <a:r>
              <a:rPr lang="es-MX" dirty="0" smtClean="0"/>
              <a:t>puntuaciones </a:t>
            </a:r>
            <a:r>
              <a:rPr lang="pt-BR" dirty="0" smtClean="0"/>
              <a:t>–1</a:t>
            </a:r>
            <a:r>
              <a:rPr lang="pt-BR" i="1" dirty="0" smtClean="0"/>
              <a:t>s</a:t>
            </a:r>
            <a:r>
              <a:rPr lang="pt-BR" dirty="0"/>
              <a:t>, −2</a:t>
            </a:r>
            <a:r>
              <a:rPr lang="pt-BR" i="1" dirty="0"/>
              <a:t>s</a:t>
            </a:r>
            <a:r>
              <a:rPr lang="pt-BR" dirty="0"/>
              <a:t>, –3</a:t>
            </a:r>
            <a:r>
              <a:rPr lang="pt-BR" i="1" dirty="0"/>
              <a:t>s</a:t>
            </a:r>
            <a:r>
              <a:rPr lang="pt-BR" dirty="0"/>
              <a:t>, +1</a:t>
            </a:r>
            <a:r>
              <a:rPr lang="pt-BR" i="1" dirty="0"/>
              <a:t>s</a:t>
            </a:r>
            <a:r>
              <a:rPr lang="pt-BR" dirty="0"/>
              <a:t>, +2</a:t>
            </a:r>
            <a:r>
              <a:rPr lang="pt-BR" i="1" dirty="0"/>
              <a:t>s </a:t>
            </a:r>
            <a:r>
              <a:rPr lang="pt-BR" dirty="0"/>
              <a:t>y +3</a:t>
            </a:r>
            <a:r>
              <a:rPr lang="pt-BR" i="1" dirty="0"/>
              <a:t>s </a:t>
            </a:r>
            <a:r>
              <a:rPr lang="pt-BR" dirty="0"/>
              <a:t>(que </a:t>
            </a:r>
            <a:r>
              <a:rPr lang="pt-BR" dirty="0" err="1"/>
              <a:t>equivalen</a:t>
            </a:r>
            <a:r>
              <a:rPr lang="pt-BR" dirty="0"/>
              <a:t> respectivamente a −1.00</a:t>
            </a:r>
            <a:r>
              <a:rPr lang="pt-BR" i="1" dirty="0"/>
              <a:t>z</a:t>
            </a:r>
            <a:r>
              <a:rPr lang="pt-BR" dirty="0"/>
              <a:t>, −2.00</a:t>
            </a:r>
            <a:r>
              <a:rPr lang="pt-BR" i="1" dirty="0"/>
              <a:t>z</a:t>
            </a:r>
            <a:r>
              <a:rPr lang="pt-BR" dirty="0"/>
              <a:t>, −3.00</a:t>
            </a:r>
            <a:r>
              <a:rPr lang="pt-BR" i="1" dirty="0"/>
              <a:t>z</a:t>
            </a:r>
            <a:r>
              <a:rPr lang="pt-BR" dirty="0"/>
              <a:t>,</a:t>
            </a:r>
          </a:p>
          <a:p>
            <a:pPr algn="just"/>
            <a:r>
              <a:rPr lang="es-MX" dirty="0"/>
              <a:t>+1.00</a:t>
            </a:r>
            <a:r>
              <a:rPr lang="es-MX" i="1" dirty="0"/>
              <a:t>z</a:t>
            </a:r>
            <a:r>
              <a:rPr lang="es-MX" dirty="0"/>
              <a:t>, +2.00</a:t>
            </a:r>
            <a:r>
              <a:rPr lang="es-MX" i="1" dirty="0"/>
              <a:t>z</a:t>
            </a:r>
            <a:r>
              <a:rPr lang="es-MX" dirty="0"/>
              <a:t>, +3.00</a:t>
            </a:r>
            <a:r>
              <a:rPr lang="es-MX" i="1" dirty="0"/>
              <a:t>z</a:t>
            </a:r>
            <a:r>
              <a:rPr lang="es-MX" dirty="0"/>
              <a:t>). Las distancias entre puntuaciones </a:t>
            </a:r>
            <a:r>
              <a:rPr lang="es-MX" i="1" dirty="0"/>
              <a:t>z </a:t>
            </a:r>
            <a:r>
              <a:rPr lang="es-MX" dirty="0"/>
              <a:t>representan áreas bajo la curva. 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PA" b="1" dirty="0"/>
              <a:t>5. </a:t>
            </a:r>
            <a:r>
              <a:rPr lang="es-PA" dirty="0"/>
              <a:t>Es </a:t>
            </a:r>
            <a:r>
              <a:rPr lang="es-PA" i="1" dirty="0" err="1"/>
              <a:t>mesocúrtica</a:t>
            </a:r>
            <a:r>
              <a:rPr lang="es-PA" i="1" dirty="0"/>
              <a:t> </a:t>
            </a:r>
            <a:r>
              <a:rPr lang="es-PA" dirty="0"/>
              <a:t>(</a:t>
            </a:r>
            <a:r>
              <a:rPr lang="es-PA" dirty="0" err="1"/>
              <a:t>curtosis</a:t>
            </a:r>
            <a:r>
              <a:rPr lang="es-PA" dirty="0"/>
              <a:t> de cero</a:t>
            </a:r>
            <a:r>
              <a:rPr lang="es-PA" dirty="0" smtClean="0"/>
              <a:t>).</a:t>
            </a:r>
          </a:p>
          <a:p>
            <a:pPr algn="just"/>
            <a:endParaRPr lang="es-PA" dirty="0"/>
          </a:p>
          <a:p>
            <a:pPr algn="just"/>
            <a:r>
              <a:rPr lang="es-MX" b="1" dirty="0"/>
              <a:t>6. </a:t>
            </a:r>
            <a:r>
              <a:rPr lang="es-MX" dirty="0"/>
              <a:t>La </a:t>
            </a:r>
            <a:r>
              <a:rPr lang="es-MX" i="1" dirty="0"/>
              <a:t>media</a:t>
            </a:r>
            <a:r>
              <a:rPr lang="es-MX" dirty="0"/>
              <a:t>, la </a:t>
            </a:r>
            <a:r>
              <a:rPr lang="es-MX" i="1" dirty="0"/>
              <a:t>mediana </a:t>
            </a:r>
            <a:r>
              <a:rPr lang="es-MX" dirty="0"/>
              <a:t>y la </a:t>
            </a:r>
            <a:r>
              <a:rPr lang="es-MX" i="1" dirty="0"/>
              <a:t>moda </a:t>
            </a:r>
            <a:r>
              <a:rPr lang="es-MX" dirty="0"/>
              <a:t>coinciden en el mismo punto (el centro).</a:t>
            </a:r>
            <a:endParaRPr lang="es-PA" dirty="0"/>
          </a:p>
        </p:txBody>
      </p:sp>
      <p:sp>
        <p:nvSpPr>
          <p:cNvPr id="4" name="3 Rectángulo"/>
          <p:cNvSpPr/>
          <p:nvPr/>
        </p:nvSpPr>
        <p:spPr>
          <a:xfrm>
            <a:off x="128150" y="627534"/>
            <a:ext cx="28083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De hecho, la distribución de puntuaciones </a:t>
            </a:r>
            <a:r>
              <a:rPr lang="es-MX" i="1" dirty="0"/>
              <a:t>z </a:t>
            </a:r>
            <a:r>
              <a:rPr lang="es-MX" dirty="0"/>
              <a:t>es la curva normal.</a:t>
            </a:r>
            <a:endParaRPr lang="es-PA" dirty="0"/>
          </a:p>
        </p:txBody>
      </p:sp>
      <p:pic>
        <p:nvPicPr>
          <p:cNvPr id="1026" name="Picture 2" descr="Qué es una puntuación z? ¿Qué es un valor P?—Ayuda | ArcGIS Deskto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r="11913"/>
          <a:stretch/>
        </p:blipFill>
        <p:spPr bwMode="auto">
          <a:xfrm>
            <a:off x="35496" y="1592001"/>
            <a:ext cx="2988000" cy="26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7628897" y="4423420"/>
            <a:ext cx="1152128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5138700" cy="528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 smtClean="0"/>
              <a:t>Nivel de significancia</a:t>
            </a:r>
            <a:endParaRPr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107504" y="483518"/>
            <a:ext cx="5760640" cy="4320480"/>
          </a:xfrm>
        </p:spPr>
        <p:txBody>
          <a:bodyPr/>
          <a:lstStyle/>
          <a:p>
            <a:pPr marL="152400" indent="0" algn="just">
              <a:buNone/>
            </a:pPr>
            <a:r>
              <a:rPr lang="es-PA" sz="1600" dirty="0"/>
              <a:t>Nivel de la </a:t>
            </a:r>
            <a:r>
              <a:rPr lang="es-PA" sz="1600" dirty="0" smtClean="0"/>
              <a:t>probabilidad </a:t>
            </a:r>
            <a:r>
              <a:rPr lang="es-MX" sz="1600" dirty="0" smtClean="0"/>
              <a:t>de </a:t>
            </a:r>
            <a:r>
              <a:rPr lang="es-MX" sz="1600" dirty="0"/>
              <a:t>equivocarse y que fija </a:t>
            </a:r>
            <a:r>
              <a:rPr lang="es-MX" sz="1600" dirty="0" smtClean="0"/>
              <a:t>de manera </a:t>
            </a:r>
            <a:r>
              <a:rPr lang="es-MX" sz="1600" i="1" dirty="0"/>
              <a:t>a priori </a:t>
            </a:r>
            <a:r>
              <a:rPr lang="es-MX" sz="1600" dirty="0"/>
              <a:t>el investigador</a:t>
            </a:r>
            <a:r>
              <a:rPr lang="es-MX" sz="1600" dirty="0" smtClean="0"/>
              <a:t>.</a:t>
            </a:r>
          </a:p>
          <a:p>
            <a:pPr marL="152400" indent="0" algn="just">
              <a:buNone/>
            </a:pPr>
            <a:endParaRPr lang="es-MX" sz="1400" b="1" dirty="0" smtClean="0"/>
          </a:p>
          <a:p>
            <a:pPr marL="152400" indent="0">
              <a:buNone/>
            </a:pPr>
            <a:r>
              <a:rPr lang="es-MX" sz="1400" dirty="0"/>
              <a:t>Existen dos niveles convenidos en las ciencias</a:t>
            </a:r>
            <a:r>
              <a:rPr lang="es-MX" sz="1400" dirty="0" smtClean="0"/>
              <a:t>:</a:t>
            </a:r>
          </a:p>
          <a:p>
            <a:pPr marL="152400" indent="0">
              <a:buNone/>
            </a:pPr>
            <a:endParaRPr lang="es-MX" sz="1400" dirty="0"/>
          </a:p>
          <a:p>
            <a:pPr marL="152400" indent="0" algn="just">
              <a:buNone/>
            </a:pPr>
            <a:r>
              <a:rPr lang="es-MX" sz="1400" b="1" dirty="0" smtClean="0"/>
              <a:t>a) </a:t>
            </a:r>
            <a:r>
              <a:rPr lang="es-MX" sz="1400" i="1" dirty="0" smtClean="0"/>
              <a:t>El </a:t>
            </a:r>
            <a:r>
              <a:rPr lang="es-MX" sz="1400" i="1" dirty="0"/>
              <a:t>nivel de significancia de 0.05</a:t>
            </a:r>
            <a:r>
              <a:rPr lang="es-MX" sz="1400" dirty="0"/>
              <a:t>, el cual implica que el investigador tiene 95% de seguridad </a:t>
            </a:r>
            <a:r>
              <a:rPr lang="es-MX" sz="1400" dirty="0" smtClean="0"/>
              <a:t>para generalizar </a:t>
            </a:r>
            <a:r>
              <a:rPr lang="es-MX" sz="1400" dirty="0"/>
              <a:t>sin equivocarse y sólo 5% en contra. En términos de probabilidad, 0.95 y 0.05, </a:t>
            </a:r>
            <a:r>
              <a:rPr lang="es-MX" sz="1400" dirty="0" smtClean="0"/>
              <a:t>respectivamente; ambos </a:t>
            </a:r>
            <a:r>
              <a:rPr lang="es-MX" sz="1400" dirty="0"/>
              <a:t>suman la unidad. Este nivel es el más común en ciencias sociales</a:t>
            </a:r>
            <a:r>
              <a:rPr lang="es-MX" sz="1400" dirty="0" smtClean="0"/>
              <a:t>.</a:t>
            </a:r>
          </a:p>
          <a:p>
            <a:pPr marL="152400" indent="0" algn="just">
              <a:buNone/>
            </a:pPr>
            <a:endParaRPr lang="es-MX" sz="1400" dirty="0"/>
          </a:p>
          <a:p>
            <a:pPr marL="152400" indent="0" algn="just">
              <a:buNone/>
            </a:pPr>
            <a:r>
              <a:rPr lang="es-MX" sz="1400" b="1" dirty="0"/>
              <a:t>b) </a:t>
            </a:r>
            <a:r>
              <a:rPr lang="es-MX" sz="1400" i="1" dirty="0"/>
              <a:t>El nivel de significancia de 0.01</a:t>
            </a:r>
            <a:r>
              <a:rPr lang="es-MX" sz="1400" dirty="0"/>
              <a:t>, el cual implica que el investigador tiene 99% en su favor y </a:t>
            </a:r>
            <a:r>
              <a:rPr lang="es-MX" sz="1400" dirty="0" smtClean="0"/>
              <a:t>1% en </a:t>
            </a:r>
            <a:r>
              <a:rPr lang="es-MX" sz="1400" dirty="0"/>
              <a:t>contra (0.99 y 0.01 = 1.00) para generalizar sin temor. Muy utilizado cuando las </a:t>
            </a:r>
            <a:r>
              <a:rPr lang="es-MX" sz="1400" dirty="0" smtClean="0"/>
              <a:t>generalizaciones implican </a:t>
            </a:r>
            <a:r>
              <a:rPr lang="es-MX" sz="1400" dirty="0"/>
              <a:t>riesgos vitales para las personas (pruebas de vacunas, </a:t>
            </a:r>
            <a:r>
              <a:rPr lang="es-MX" sz="1400" dirty="0" smtClean="0"/>
              <a:t>medicamentos, </a:t>
            </a:r>
            <a:r>
              <a:rPr lang="es-MX" sz="1400" dirty="0"/>
              <a:t>resistencia de materiales </a:t>
            </a:r>
            <a:r>
              <a:rPr lang="es-MX" sz="1400" dirty="0" smtClean="0"/>
              <a:t>de construcción </a:t>
            </a:r>
            <a:r>
              <a:rPr lang="es-MX" sz="1400" dirty="0"/>
              <a:t>al fuego o el peso, </a:t>
            </a:r>
            <a:r>
              <a:rPr lang="es-MX" sz="1400" dirty="0" smtClean="0"/>
              <a:t>etc.).</a:t>
            </a:r>
            <a:endParaRPr lang="es-PA" sz="1400" dirty="0"/>
          </a:p>
        </p:txBody>
      </p:sp>
      <p:sp>
        <p:nvSpPr>
          <p:cNvPr id="8" name="7 Rectángulo"/>
          <p:cNvSpPr/>
          <p:nvPr/>
        </p:nvSpPr>
        <p:spPr>
          <a:xfrm>
            <a:off x="6181478" y="2355726"/>
            <a:ext cx="2592288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b="1" dirty="0" smtClean="0"/>
              <a:t>Ejemplo:</a:t>
            </a:r>
          </a:p>
          <a:p>
            <a:pPr algn="ctr"/>
            <a:r>
              <a:rPr lang="es-MX" dirty="0" smtClean="0"/>
              <a:t>Cuando </a:t>
            </a:r>
            <a:r>
              <a:rPr lang="es-MX" dirty="0"/>
              <a:t>uno lee en un reporte de investigación que los resultados fueron significativos al </a:t>
            </a:r>
            <a:r>
              <a:rPr lang="es-MX" dirty="0" smtClean="0"/>
              <a:t>nivel de </a:t>
            </a:r>
            <a:r>
              <a:rPr lang="es-MX" dirty="0"/>
              <a:t>0.05 (</a:t>
            </a:r>
            <a:r>
              <a:rPr lang="es-MX" i="1" dirty="0"/>
              <a:t>p </a:t>
            </a:r>
            <a:r>
              <a:rPr lang="es-MX" dirty="0"/>
              <a:t>&lt; </a:t>
            </a:r>
            <a:r>
              <a:rPr lang="es-MX" dirty="0" smtClean="0"/>
              <a:t>0.05): existe </a:t>
            </a:r>
            <a:r>
              <a:rPr lang="es-MX" dirty="0"/>
              <a:t>5% de posibilidad de error al aceptar la </a:t>
            </a:r>
            <a:r>
              <a:rPr lang="es-MX" dirty="0" smtClean="0"/>
              <a:t>hipótesis, al </a:t>
            </a:r>
            <a:r>
              <a:rPr lang="es-MX" dirty="0"/>
              <a:t>aplicar una prueba estadística; o 5% de riesgo de que se </a:t>
            </a:r>
            <a:r>
              <a:rPr lang="es-MX" dirty="0" smtClean="0"/>
              <a:t>rechace una </a:t>
            </a:r>
            <a:r>
              <a:rPr lang="es-MX" dirty="0"/>
              <a:t>hipótesis nula cuando era </a:t>
            </a:r>
            <a:r>
              <a:rPr lang="es-MX" dirty="0" smtClean="0"/>
              <a:t>verdadera.</a:t>
            </a:r>
            <a:endParaRPr lang="es-P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411760" y="879350"/>
            <a:ext cx="4248472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algn="just">
              <a:buNone/>
            </a:pPr>
            <a:r>
              <a:rPr lang="es-MX" sz="1400" i="0" dirty="0"/>
              <a:t>Hay dos tipos de análisis estadísticos que pueden realizarse para probar hipótesis: los </a:t>
            </a:r>
            <a:r>
              <a:rPr lang="es-MX" sz="1400" b="1" dirty="0"/>
              <a:t>análisis </a:t>
            </a:r>
            <a:r>
              <a:rPr lang="es-MX" sz="1400" b="1" dirty="0" smtClean="0"/>
              <a:t>paramétricos </a:t>
            </a:r>
            <a:r>
              <a:rPr lang="es-MX" sz="1400" i="0" dirty="0" smtClean="0"/>
              <a:t>y </a:t>
            </a:r>
            <a:r>
              <a:rPr lang="es-MX" sz="1400" i="0" dirty="0"/>
              <a:t>los </a:t>
            </a:r>
            <a:r>
              <a:rPr lang="es-MX" sz="1400" b="1" dirty="0"/>
              <a:t>no paramétricos</a:t>
            </a:r>
            <a:r>
              <a:rPr lang="es-MX" sz="1400" dirty="0" smtClean="0"/>
              <a:t>.</a:t>
            </a:r>
          </a:p>
          <a:p>
            <a:pPr marL="76200" indent="0" algn="just">
              <a:buNone/>
            </a:pPr>
            <a:endParaRPr lang="es-MX" sz="1400" dirty="0" smtClean="0"/>
          </a:p>
          <a:p>
            <a:pPr marL="76200" indent="0" algn="just">
              <a:buNone/>
            </a:pPr>
            <a:r>
              <a:rPr lang="es-MX" sz="1400" dirty="0" smtClean="0"/>
              <a:t> </a:t>
            </a:r>
            <a:r>
              <a:rPr lang="es-MX" sz="1400" i="0" dirty="0"/>
              <a:t>Cada tipo posee sus características y presuposiciones que lo sustentan; </a:t>
            </a:r>
            <a:r>
              <a:rPr lang="es-MX" sz="1400" i="0" dirty="0" smtClean="0"/>
              <a:t>la elección </a:t>
            </a:r>
            <a:r>
              <a:rPr lang="es-MX" sz="1400" i="0" dirty="0"/>
              <a:t>de qué clase de análisis efectuar depende de los supuestos. </a:t>
            </a:r>
            <a:endParaRPr lang="es-MX" sz="1400" i="0" dirty="0" smtClean="0"/>
          </a:p>
          <a:p>
            <a:pPr marL="76200" indent="0" algn="just">
              <a:buNone/>
            </a:pPr>
            <a:endParaRPr lang="es-MX" sz="1400" i="0" dirty="0" smtClean="0"/>
          </a:p>
          <a:p>
            <a:pPr marL="76200" indent="0" algn="just">
              <a:buNone/>
            </a:pPr>
            <a:r>
              <a:rPr lang="es-MX" sz="1400" i="0" dirty="0" smtClean="0"/>
              <a:t>De </a:t>
            </a:r>
            <a:r>
              <a:rPr lang="es-MX" sz="1400" i="0" dirty="0"/>
              <a:t>igual forma, cabe destacar </a:t>
            </a:r>
            <a:r>
              <a:rPr lang="es-MX" sz="1400" i="0" dirty="0" smtClean="0"/>
              <a:t>que en </a:t>
            </a:r>
            <a:r>
              <a:rPr lang="es-MX" sz="1400" i="0" dirty="0"/>
              <a:t>una misma investigación es posible llevar a cabo análisis paramétricos para algunas hipótesis </a:t>
            </a:r>
            <a:r>
              <a:rPr lang="es-MX" sz="1400" i="0" dirty="0" smtClean="0"/>
              <a:t>y variables</a:t>
            </a:r>
            <a:r>
              <a:rPr lang="es-MX" sz="1400" i="0" dirty="0"/>
              <a:t>, y análisis no paramétricos para otras.</a:t>
            </a:r>
            <a:endParaRPr sz="1400"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300;p20"/>
          <p:cNvSpPr txBox="1">
            <a:spLocks/>
          </p:cNvSpPr>
          <p:nvPr/>
        </p:nvSpPr>
        <p:spPr>
          <a:xfrm>
            <a:off x="2555776" y="267494"/>
            <a:ext cx="4032448" cy="428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 err="1" smtClean="0">
                <a:solidFill>
                  <a:schemeClr val="accent1"/>
                </a:solidFill>
                <a:latin typeface="Miriam Libre" charset="-79"/>
                <a:cs typeface="Miriam Libre" charset="-79"/>
              </a:rPr>
              <a:t>Prueba</a:t>
            </a:r>
            <a:r>
              <a:rPr lang="en-US" sz="3000" dirty="0" smtClean="0">
                <a:solidFill>
                  <a:schemeClr val="accent1"/>
                </a:solidFill>
                <a:latin typeface="Miriam Libre" charset="-79"/>
                <a:cs typeface="Miriam Libre" charset="-79"/>
              </a:rPr>
              <a:t> de </a:t>
            </a:r>
            <a:r>
              <a:rPr lang="en-US" sz="3000" dirty="0" err="1" smtClean="0">
                <a:solidFill>
                  <a:schemeClr val="accent1"/>
                </a:solidFill>
                <a:latin typeface="Miriam Libre" charset="-79"/>
                <a:cs typeface="Miriam Libre" charset="-79"/>
              </a:rPr>
              <a:t>Hipótesis</a:t>
            </a:r>
            <a:endParaRPr lang="en-US" sz="3000" dirty="0">
              <a:solidFill>
                <a:schemeClr val="accent1"/>
              </a:solidFill>
              <a:latin typeface="Miriam Libre" charset="-79"/>
              <a:cs typeface="Miriam Libre" charset="-79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804248" y="123478"/>
            <a:ext cx="2232248" cy="212365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/>
              <a:t>Análisis no </a:t>
            </a:r>
            <a:r>
              <a:rPr lang="es-MX" sz="1100" b="1" dirty="0"/>
              <a:t>paramétricos</a:t>
            </a:r>
            <a:endParaRPr lang="es-MX" sz="1100" dirty="0" smtClean="0"/>
          </a:p>
          <a:p>
            <a:pPr algn="just"/>
            <a:r>
              <a:rPr lang="es-MX" sz="1100" dirty="0" smtClean="0"/>
              <a:t>Una </a:t>
            </a:r>
            <a:r>
              <a:rPr lang="es-MX" sz="1100" dirty="0"/>
              <a:t>prueba no paramétrica es una prueba de hipótesis que no requiere que la distribución de la población sea caracterizada por ciertos parámetros</a:t>
            </a:r>
            <a:r>
              <a:rPr lang="es-MX" sz="1100" dirty="0" smtClean="0"/>
              <a:t>.</a:t>
            </a:r>
          </a:p>
          <a:p>
            <a:endParaRPr lang="es-MX" sz="1100" dirty="0"/>
          </a:p>
          <a:p>
            <a:pPr algn="just"/>
            <a:r>
              <a:rPr lang="es-MX" sz="1100" dirty="0"/>
              <a:t>Los métodos no paramétricos son útiles cuando no se cumple el supuesto de normalidad y el tamaño de la muestra es pequeño.</a:t>
            </a:r>
            <a:endParaRPr lang="es-PA" sz="11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07504" y="2211710"/>
            <a:ext cx="2232248" cy="280076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/>
              <a:t>Análisis paramétricos</a:t>
            </a:r>
            <a:endParaRPr lang="es-MX" sz="1100" dirty="0" smtClean="0"/>
          </a:p>
          <a:p>
            <a:pPr algn="just"/>
            <a:r>
              <a:rPr lang="es-MX" sz="1100" dirty="0"/>
              <a:t>Cuando tenga la posibilidad de escoger entre un procedimiento paramétrico y uno no paramétrico, y esté </a:t>
            </a:r>
            <a:r>
              <a:rPr lang="es-MX" sz="1100" dirty="0" smtClean="0"/>
              <a:t>relativamente </a:t>
            </a:r>
            <a:r>
              <a:rPr lang="es-MX" sz="1100" dirty="0"/>
              <a:t>seguro de que se cumplen los supuestos del procedimiento paramétrico, entonces utilice el procedimiento paramétrico. </a:t>
            </a:r>
            <a:endParaRPr lang="es-MX" sz="1100" dirty="0" smtClean="0"/>
          </a:p>
          <a:p>
            <a:pPr algn="just"/>
            <a:r>
              <a:rPr lang="es-MX" sz="1100" dirty="0" smtClean="0"/>
              <a:t>También </a:t>
            </a:r>
            <a:r>
              <a:rPr lang="es-MX" sz="1100" dirty="0"/>
              <a:t>podría utilizar el procedimiento paramétrico cuando la población no esté distribuida normalmente si el tamaño de la muestra es lo suficientemente grande.</a:t>
            </a:r>
            <a:endParaRPr lang="es-PA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5138700" cy="672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PA" b="1" dirty="0"/>
              <a:t>Análisis paramétricos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771550"/>
            <a:ext cx="5482952" cy="3960440"/>
          </a:xfrm>
        </p:spPr>
        <p:txBody>
          <a:bodyPr/>
          <a:lstStyle/>
          <a:p>
            <a:pPr marL="114300" indent="0">
              <a:buNone/>
            </a:pPr>
            <a:r>
              <a:rPr lang="es-MX" sz="1600" dirty="0"/>
              <a:t>Para realizar análisis paramétricos debe partirse de los siguientes </a:t>
            </a:r>
            <a:r>
              <a:rPr lang="es-MX" sz="1600" dirty="0" smtClean="0"/>
              <a:t>supuestos:</a:t>
            </a:r>
          </a:p>
          <a:p>
            <a:pPr marL="114300" indent="0">
              <a:buNone/>
            </a:pPr>
            <a:endParaRPr lang="es-MX" sz="1600" dirty="0"/>
          </a:p>
          <a:p>
            <a:pPr marL="114300" indent="0">
              <a:buNone/>
            </a:pPr>
            <a:r>
              <a:rPr lang="es-MX" sz="1600" b="1" dirty="0" smtClean="0"/>
              <a:t>1. </a:t>
            </a:r>
            <a:r>
              <a:rPr lang="es-MX" sz="1600" dirty="0" smtClean="0"/>
              <a:t>La </a:t>
            </a:r>
            <a:r>
              <a:rPr lang="es-MX" sz="1600" i="1" dirty="0"/>
              <a:t>distribución poblacional de la variable dependiente es normal</a:t>
            </a:r>
            <a:r>
              <a:rPr lang="es-MX" sz="1600" dirty="0"/>
              <a:t>: el universo tiene una </a:t>
            </a:r>
            <a:r>
              <a:rPr lang="es-MX" sz="1600" dirty="0" smtClean="0"/>
              <a:t>distribución </a:t>
            </a:r>
            <a:r>
              <a:rPr lang="es-PA" sz="1600" dirty="0" smtClean="0"/>
              <a:t>normal.</a:t>
            </a:r>
          </a:p>
          <a:p>
            <a:pPr marL="114300" indent="0">
              <a:buNone/>
            </a:pPr>
            <a:endParaRPr lang="es-PA" sz="1600" dirty="0"/>
          </a:p>
          <a:p>
            <a:pPr marL="114300" indent="0">
              <a:buNone/>
            </a:pPr>
            <a:r>
              <a:rPr lang="es-MX" sz="1600" b="1" dirty="0"/>
              <a:t>2. </a:t>
            </a:r>
            <a:r>
              <a:rPr lang="es-MX" sz="1600" dirty="0"/>
              <a:t>El </a:t>
            </a:r>
            <a:r>
              <a:rPr lang="es-MX" sz="1600" i="1" dirty="0"/>
              <a:t>nivel de medición </a:t>
            </a:r>
            <a:r>
              <a:rPr lang="es-MX" sz="1600" dirty="0"/>
              <a:t>de las variables es </a:t>
            </a:r>
            <a:r>
              <a:rPr lang="es-MX" sz="1600" i="1" dirty="0"/>
              <a:t>por intervalos o razón</a:t>
            </a:r>
            <a:r>
              <a:rPr lang="es-MX" sz="1600" dirty="0" smtClean="0"/>
              <a:t>.</a:t>
            </a:r>
          </a:p>
          <a:p>
            <a:pPr marL="114300" indent="0">
              <a:buNone/>
            </a:pPr>
            <a:endParaRPr lang="es-MX" sz="1600" dirty="0"/>
          </a:p>
          <a:p>
            <a:pPr marL="114300" indent="0">
              <a:buNone/>
            </a:pPr>
            <a:r>
              <a:rPr lang="es-MX" sz="1600" b="1" dirty="0"/>
              <a:t>3. </a:t>
            </a:r>
            <a:r>
              <a:rPr lang="es-MX" sz="1600" dirty="0"/>
              <a:t>Cuando </a:t>
            </a:r>
            <a:r>
              <a:rPr lang="es-MX" sz="1600" i="1" dirty="0"/>
              <a:t>dos o más poblaciones son estudiadas, tienen una varianza homogénea</a:t>
            </a:r>
            <a:r>
              <a:rPr lang="es-MX" sz="1600" dirty="0"/>
              <a:t>: las poblaciones </a:t>
            </a:r>
            <a:r>
              <a:rPr lang="es-MX" sz="1600" dirty="0" smtClean="0"/>
              <a:t>en cuestión poseen </a:t>
            </a:r>
            <a:r>
              <a:rPr lang="es-MX" sz="1600" dirty="0"/>
              <a:t>una dispersión similar en sus distribuciones</a:t>
            </a:r>
            <a:r>
              <a:rPr lang="es-MX" sz="1600" dirty="0" smtClean="0"/>
              <a:t>.</a:t>
            </a:r>
          </a:p>
          <a:p>
            <a:pPr marL="114300" indent="0">
              <a:buNone/>
            </a:pP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14</a:t>
            </a:fld>
            <a:endParaRPr lang="es-PA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79512" y="699542"/>
            <a:ext cx="5760640" cy="857400"/>
          </a:xfrm>
        </p:spPr>
        <p:txBody>
          <a:bodyPr/>
          <a:lstStyle/>
          <a:p>
            <a:r>
              <a:rPr lang="es-MX" b="1" dirty="0"/>
              <a:t>Análisis de normalidad: gráficos y contrastes de </a:t>
            </a:r>
            <a:r>
              <a:rPr lang="es-MX" b="1" dirty="0" smtClean="0"/>
              <a:t>hipótesis</a:t>
            </a:r>
            <a:endParaRPr lang="es-PA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179512" y="1491630"/>
            <a:ext cx="5616624" cy="3346620"/>
          </a:xfrm>
        </p:spPr>
        <p:txBody>
          <a:bodyPr/>
          <a:lstStyle/>
          <a:p>
            <a:pPr marL="76200" indent="0" algn="just">
              <a:buNone/>
            </a:pPr>
            <a:r>
              <a:rPr lang="es-MX" sz="2000" dirty="0"/>
              <a:t>Los análisis de normalidad, también llamados contrastes de normalidad, tienen como objetivo analizar cuánto difiere la distribución de los datos observados respecto a lo esperado si procediesen de una distribución normal con la misma media y desviación típica. </a:t>
            </a:r>
            <a:endParaRPr lang="es-MX" sz="2000" dirty="0" smtClean="0"/>
          </a:p>
          <a:p>
            <a:pPr marL="76200" indent="0" algn="just">
              <a:buNone/>
            </a:pPr>
            <a:r>
              <a:rPr lang="es-MX" sz="2000" dirty="0" smtClean="0"/>
              <a:t>Pueden </a:t>
            </a:r>
            <a:r>
              <a:rPr lang="es-MX" sz="2000" dirty="0"/>
              <a:t>diferenciarse </a:t>
            </a:r>
            <a:r>
              <a:rPr lang="es-MX" sz="2000" dirty="0" smtClean="0"/>
              <a:t>dos </a:t>
            </a:r>
            <a:r>
              <a:rPr lang="es-MX" sz="2000" dirty="0"/>
              <a:t>estrategias: </a:t>
            </a:r>
            <a:r>
              <a:rPr lang="es-MX" sz="2000" b="1" dirty="0"/>
              <a:t>las basadas en representaciones </a:t>
            </a:r>
            <a:r>
              <a:rPr lang="es-MX" sz="2000" b="1" dirty="0" smtClean="0"/>
              <a:t>gráficas</a:t>
            </a:r>
            <a:r>
              <a:rPr lang="es-MX" sz="2000" dirty="0" smtClean="0"/>
              <a:t> y </a:t>
            </a:r>
            <a:r>
              <a:rPr lang="es-MX" sz="2000" dirty="0"/>
              <a:t>en </a:t>
            </a:r>
            <a:r>
              <a:rPr lang="es-MX" sz="2000" b="1" dirty="0"/>
              <a:t>test de hipótesis.</a:t>
            </a:r>
            <a:endParaRPr lang="es-PA" sz="2000" b="1" dirty="0"/>
          </a:p>
        </p:txBody>
      </p:sp>
      <p:sp>
        <p:nvSpPr>
          <p:cNvPr id="8" name="AutoShape 2" descr="data:image/png;base64,iVBORw0KGgoAAAANSUhEUgAAA8AAAAJmCAMAAACkOhnuAAADAFBMVEUAAAABAQECAgIDAwMEBAQFBQUGBgYHBwcICAgJCQkKCgoLCwsMDAwNDQ0ODg4PDw8QEBARERESEhITExMUFBQVFRUWFhYXFxcYGBgZGRkaGhobGxscHBwdHR0eHh4fHx8gICAhISEiIiIjIyMkJCQlJSUmJiYnJycoKCgpKSkqKiorKyssLCwtLS0uLi4vLy8wMDAxMTEyMjIzMzM0NDQ1NTU2NjY3Nzc4ODg5OTk6Ojo7Ozs8PDw9PT0+Pj4/Pz9AQEBBQUFCQkJDQ0NERERFRUVGRkZHR0dISEhJSUlKSkpLS0tMTExNTU1OTk5PT09QUFBRUVFSUlJTU1NUVFRVVVVWVlZXV1dYWFhZWVlaWlpbW1tcXFxdXV1eXl5fX19gYGBhYWFiYmJjY2NkZGRlZWVmZmZnZ2doaGhpaWlqampra2tsbGxtbW1ubm5vb29wcHBxcXFycnJzc3N0dHR1dXV2dnZ3d3d4eHh5eXl6enp7e3t8fHx9fX1+fn5/f3+AgICBgYGCgoKDg4OEhISFhYWGhoaHh4eIiIiJiYmKioqLi4uMjIyNjY2Ojo6Pj4+QkJCRkZGSkpKTk5OUlJSVlZWWlpaXl5eYmJiZmZmampqbm5ucnJydnZ2enp6fn5+goKChoaGioqKjo6OkpKSlpaWmpqanp6eoqKipqamqqqqrq6usrKytra2urq6vr6+wsLCxsbGysrKzs7O0tLS1tbW2tra3t7e4uLi5ubm6urq7u7u8vLy9vb2+vr6/v7/AwMDBwcHCwsLDw8PExMTFxcXGxsbHx8fIyMjJycnKysrLy8vMzMzNzc3Ozs7Pz8/Q0NDR0dHS0tLT09PU1NTV1dXW1tbX19fY2NjZ2dna2trb29vc3Nzd3d3e3t7f39/g4ODh4eHi4uLj4+Pk5OTl5eXm5ubn5+fo6Ojp6enq6urr6+vs7Ozt7e3u7u7v7+/w8PDx8fHy8vLz8/P09PT19fX29vb39/f4+Pj5+fn6+vr7+/v8/Pz9/f3+/v7////isF19AAAACXBIWXMAAB2HAAAdhwGP5fFlAAAgAElEQVR4nO2deWDUZN7Hf6WltMoNcgoCKgiueKAvrqiIoovadfFgXdxl1UVRcbeCB8WLoeUqgpyuiDeKCnhwqIAUAYUFlUsuARWQSzkEAblK28mbcybJZGaSNNcz/X7+YJInyfM8Cfk0eZLn94Q4AACzkN8VAADYBwIDwDAQGACGgcAAMAwEBoBhIDAADAOBAWAYCAwAw0BgABgGAgPAMBAYAIaBwAAwDAQGgGEgMAAMA4EBYBgIDADDQGAAGAYCA8AwEBgAhoHAADAMBAaAYSAwAAwDgQFgGAgMAMNAYAAYBgIDwDAQGACGgcAAMAwEBoBhIDAADAOBAWAYCAwAw0BgABgGAgPAMBAYAIaBwAAwDAQGgGEgMAAMA4EBYBgIDADDQGAAGAYCA8AwEBgAhoHAADAMBAaAYSAwAAwDgQFgGAgMAMNAYAAYBgIDwDAQGACGgcAAMAwEBoBhIDAADAOBAWAYCAwAw0BgABgGAgPAMBAYAIaBwAAwDAQGgGEgMAAMA4ErCu1JoEaiVfZ+NnnMkAnvLzlpOlPrW1ivFUgEBHaNYSTRukxJWSwl9PSlOslU2f5E2zS5xlnXjTtuIkezWygHQiCtxlmd+hWFTdcKJAECu0bkvJ2spARY4H0PZZKaBmPK4qxpfYthpOfsyCExKfD+kMicZOtVPCCwa0TO23NL5JTgCvxt0xjJbjqcMDsLW8QKTPTXUyZqFWWjtNUjydareEBg14iet6/LKYEV+PPTDRxrcyBBbla2MBKY7kxeKxUQOB4Q2DWi520z+XITVIF31I1UtVaz7Mj0jWGjla1vYSgwTU1WKzUQOB4Q2DVU5+1LUkpABS77o1zNasN387PLuivVHh4vL2tbyAei9Xs8L92nXLpbJqmVBggcDwjsGiqBz5ReswRU4A/lWjbZKie8Lj9crvV7nLysbSEfiI7S3LZm8sYbE9dKAwSOBwR2DfWd4zgxxUjgI/PeeH7ohPd/iJPJ5qkj89/VpIS/fHnIKxuUuRUTBo+ffUyzQtnGOa8/P2TIuDeXaGyKr8r/SdWqvC6S8qxc7efj1MraFlqBudnyqhPj1MroiEDgeEBg11AL3EB8SxojcMlb7dPlNRr23RFJjpzVn18pTFzIJ12oJL3dQpzqILozt7U4k90/8hJ2yQPtT4uUmnbFK6diM9WzSl67TzTp+JlSUmvjPbO4hU7gErnNnG9UK6MjEiIdg4yrVSGBwK4hn7ftxH9HCil6gVecoz4tKw9SHgEpZ/UY6cZUJXC4l7J2jQUcV1BJmbvqqLzp07pz/cLItTquwKPkVTer0p6R0/YZ7pnFLXQCc42k+b4GtTI8IhA4ARDYNeTz9qUmwr9nCIbpBJ5WRXdi3iK/MJbP6qlyclsuIrDKz9r7nldt+qCcp15gariT02QaW8+/SCu2Uacp19iPDPfM4hb6K3CWNG9wBTY+IhA4ARDYNeTz9o2XxJ+hnF7gr7L0Jyb1lpZIZ3WVGnLqBZwicJp65Q4ZqplK26RNYwSmv3DqTA0Ebiat9w912qnKUmLIcM8sbqET+FO5Yi/H1CrOEYHACYDArqEIfKq58FP7sE7g0pby6dgpf8R9iqvzxUXttedrVGCeqtdepurC2Pp6+X5Uup7xAle6ov97y7ft27dl3hPSC5u07zhVpgYCVzWyQq7cvw33zOIWuqfQzeUaxzyFjndERtSvL792Pq2+yOhkh74CAYFdQxGYe10xTCPwG9JM5Q+EmV9kQa8QF0UEvnHugRM/vvs4FxX4dv7vwKrq8sxpn/Bn/T3SdBep0FW7ohX4SloyklNlGivwKTmzcZrUy6TEu4x2zOoW6vfAE++T7Td4D5zgiOApdDwgsGtEBC49VzxJD2oF7iTNPCut/L18Byq+WFUEfiqamXw6tyoWZnrKyycIM79JW55lUAPp6nybNBNP4F/lzF7VpF4jJeaIM3kPRxhobgujA6FjSkytEhwRCBwPCOwaEYG5yeLE0xqBj0vPa9L3ymv/WVqmahjS5aqOiReqlOXGSjM1pXdE52vNLFn4xE3n1FE9DWovpccTuFhe7QVNqvymt5s4Uyea2dnmtjA6EFq6hfW1SnREIHA8ILBrRAUuayNMVN2vFvhbafoCZe2R0rzYhJQFnqzKTBb4e3HmXWlGfjzVUZzJkFd8KyZK6FxpQdw2sNy3cagmsZWqqnqBTWxhdCA03FYcU6tERwQCxwMCu0ZUYE56IfSEWuAijYSR3ol/E6ZlgXeqMpMEriSF3E6XludJi64RZ9KlmdxYV86UlsQVWDb+X+q0EvlBmfScSi9w8i2MDoSK5pOUZapaJToiEDgeENg1VAKH2wpTp32gEvgD1ekpMFeav1GYbq9WUkISuKo087G07jBp7krV2u/G+kuNpdXiCpwjrXaJOm2NvO10cU4vcPItjA6ESFr1ph0f/ywa+q+qVaIjAoHjAYFdQyWwfM28VCWw/nrzker0NXDtQnWSLPAIaa6DSmCpayW1eeO7vfv3729iSuARslqq59fcQCmt0h5xTi9w8i2MDkRHo4OU4AqsPiIQOB4Q2DXUAnPtVFchk21gGwJvkRa0kjtW1jEl8HK5Wqqb3+JmUtIVxntmcQuTAqMNbAcI7BoagZXuRxGBlWeuSt/hW6Rlsd2TJMwJLF/ECqQFu8mUwNxF0nrVohfUIXJNX4mza9a2MClwoiOySZrOjVOfCgwEdg2NwNzlOoGVt54DpMUG74FtCCw/9xkoLQiZFPg9uV4XKiPiTJWDJBoXx9k1a1uYFDjREdkuTd8Rpz4VGAjsGlqBi/QCS/2zEvTEsiHwQmlBu1Jh5stMkwKXXiJXrMErv/Gza/6lVPT9eLtmbQuzAic4Ir9LM9mL49WowgKBXUMrMHe1TuASJXLu2oKR9ys9f4vERbYF/k2Opb3xy1/WD1AiA5IKzG2tpVQt/czWkWnqEX/fLG1hVuAER0SJn6Ds+vXrXxy/XhUPCOwaOoG/0AnM/U8fO0fUS1pi/yl0jia7DJMCc3OzKZYb4t1AW93CrMAJjgj3oCqtcYJ6VTggsGvoBOY66wTm3svUna03xx8s2aTAa9UBeY+dZVZgbkWTGHXuTvxxBgtbmBY4/hHhNql2DAKrgMCuoRd4mV5g7uvm6pM1I6T0b7AvMPdB9CL2QNi8wNzeB7XunPlOst0zv4V5geMeEY77sGokGQKrgMCuoReYu0kvMHfqzf9TRoBq8MhPkeRyCMytlLpG0wW8TxYE5rid/S+OjNBDlb4xsYNmt7AgcLwjwrN7UKcGWRBYDwT2mcOfvTZiyItTNydf0yxbJg0f+c56O1seKHp3XIEUlHDmjuSr29oiOc4fkVQGAgMt26XxJc/71cUtgGNAYKBjQ23Rx/bHkq9qewvgFBAY6FkmxfveWJJ8VdtbAIeAwCCGOVIvxh7xP25W/i2AM0BgEMts6XvaG93cAjgCBAaAYSAwAAwDgQFgGAgMAMNAYAAYBgIDwDAQGACGgcAAMAwEBoBhIDAADAOBAWAYCAwAw0BgABgGAgPAMBAYAIaBwAAwDAQGgGEgMAAMA4EBYBgIDADDQGAAGAYCA8AwEBgAhoHAADAMBAaAYSAwAAwDgQFgGAgMAMNAYAAYBgIDwDAQGACGgcAAMAwEBoBhIDAADAOBAWAYCAwAw0BgABgGAgPAMBAYAIaBwAAwDAQGgGEgMAAMA4EBYBgIDADDQGAAGAYCA8AwEBgAhoHAADBMQoHDvx7zqh4AABvECly6bt1ucaLk6bpElxZ5XSMAgGliBV5E9K448XcSqPSR11UCAJglVuCnqWqx8PsFb28N/hpc56DnlQIAmCNW4KspR/z9G9HIcFkB0Viv6wQAMEmswOdSnvBTWo0u5X/CzehPXtcJAGCSWIFr0Ujh5xuiEcLvw3Smx1UCAJglVuB0Gi38jCFaKfwOoWyPqwQAMEuswNXpaeHnNjqtRPgdQRkeVwkAYJZYgdvSdfy/x6rRteJsf6rjcZWibH8qD4BUosDprlGxAvemtAUcl09UKM7eTO0cLtI8/QiA1GKqw47ECrwijSrfeCVRlV3CXEktusfhIs3Tl3IKAWCMYYOGxlt0Mb3tsCMGfaH7Sn8qBooznxG95HCR5ulLo3wrGwA7nFw8MT8UGjv3kOHSf3ghcPj5RkT1RoTFmVuItjlcpHkgMGCMH54LSQz6n9FiTwTmFd6zOyxPLiha6HCJFoDAgC3W5Yv2DhD+mWOw3COBgwIEBkyxZ7Asr8i3sStAYACCy9shNSOKY1aAwAAElt9CWtbErOGRwCdfu7VZ1fRF/NSpGdO/crhEC0BgwBLLdQJ/GLOGNwIvaSK+R1ooTHekuqccLtI8EBiwxHydwK/HrOGJwIsq8/ZWlwWeTjTX4SLNA4EBS8zTCfxqzBpeCHy0PtEDWzhZ4JPV6XGHizQPBAYssUwncGy3SS8EHk00RFggCcx1pk4OF2keCAxYYo9O4G9i1vBC4Gvp7DIuKnAfauRwkeaBwIApXlLrO2DI0ZgVvBC4HuWKC2SBB/kY0A+BAVNs0VyAF8Wu4IXAlWmYuEAWOJ+qOFykeSAwYIuFKn/fLotd7oXAtegZcYEs8H24hQbALP/LV/pSflRisNgLgc+nv4gLJIHDLehqh4s0DwQGHvHbV7OmffzNkfJntP+DIby9+ZO2GC71QuCHKWsfFxH4HaKQw0WaBwIDTzjy4UDxqpn/8fHyZ1ayZ8uuE3GWeSHwMqJbSxWBl1anjK0OF2keCAy84JfnIw3XcQdcLcmTnli3EXVaJgq8LjeT6EGHS7QABAYecGSk6tHT+HgXT0fwROBDbaSulOfUEXpEt3N1hxIDgYEHvK95+TPbzaK8CWY4eEt0EL1bHGjX2wYCA/fZr+0+VRDb/cI5vIoHXnCHePWtmuNfIIMABAbus1jXAXKVi2V5F9Af3rF6+Vb/AgklIDBwnw91Art50cKIHAA4zGSdwG5+0R4CA+AwuAK7BgQG7pOabeBAAIGB+/yaMk+hG8fB4SLNA4GBB6TMe+B4H1RzuEjzQGDgAd71xPrtclcFTo9DuQo4unXNsjVb7d2WQGDgBd70hS6eeUcWsdUGPvTWbc3TxIt4WrPb3j5seXsIDDzhdyejkYxZ2rsOUaWGLAlcXFhDcyde8zmrHUMgMPCIg8tmTp31jfVrjDm2F7bkBWgT2sbSU+jD10repmXXypYuw3S9xY7VEBiwz2+TOvPnf6PcxRxbr5G6Cn9zBn6+QxgZqGzH5wNb8/O3W8sCAgPGOTmrWyZRdrdZ0gA7DAk8m79nnqJJeZe/ozb6Zmp8IDBgmhW5dfmGb4eJvysJDAncndL0w2ouILrLUh4QGJjh2CGjAeRkTvzmU0zOxtDZwk1o4S+qNNc7cvQ26s5hK+PmBl90uIZaWMoDAoOk7PxgWCgUmrjUUNNfPxbe8Y7//JjXtTowsQPf8D0zd7U22fWOHHcadeewlXE29Y1J62NxkHgIDJJQMlN5gztqZ8zC8KICeeGwDV5W6sSsbpWJavSYVapf4q7A6enpdxl157CVcU16ICatF9WylAcEBokpnRTtQzUoZvTFj1U9rFZ4VaWyxb2qE6V3nmTUeYmhNvAF1EI/Mn1Zc2prKQ8IDBIzV92Lefjv2oUrVcsGFOz2pEIbQs3Fhu9e48UMCdyP6EldUh5Rf0t5QGCQkF8L1AKHPtYsLH5OszD2a9uO8/OYDry9TfI2x12DIYG/zyLqukaVsPoWoqwfLOUBgUFC5msjAYdoHmSt0S4M7Xe3Lsen5WQQ1exRFE6wEkMCC98ZJmrVs3Dy9E+nTy7s2UqYHWctCwgMEjJR56jmeyYf6RZ+5WJF+IZvVaIqOZOS9KX2QuD27VeqZ99v395m1mMydE+zM8ZbzAECg4SM0DmqGUzjTd3Cz1yrxvq8hsII6mP2JV3TC4GVzxLKjLcfD7zpjkyVvlX+Gr9pEAcIDBLynM5RzaPmN3QLXRrrateYi/mz+6w8U61DtgTmuMNT8nIubdW01aU5/abYiPSAwCAhE3SOfq9e+IFu4VIXKnB4Uk46Ua1eixM1fFX4IPBoynC4SPNAYJCQz7SKDjqpXrhKJ/Aep0svLepxOlFWzjTzfTV9EPgRquNwkXGYcG4LPafTPd6UDdhkz0CNoh9qFh4fplk40eGy1+fVFwIVxvxqZSPvBf66Ll3hcJFx+KfRcFx2H6CBikGkI2VoQCg05KB24f/U/g7c5mS5OwqFtyqtQ8af8Y6PywKPPZuHqNHZCs2q8dUc6nCRcSjZEsP59BdvygaMckr1Imngd7qF4akqvRc7V6gUoV+nl40sXRY4ZHQRPM/+9wn3fLVW6s69vk+nq7q/YTkk5BIIDBJz8l3F0cLvYxaWfRppHX/jVIHFs3qcxjd8u82yFaToucDVLiuwPU7Qhk7836l6r/JT49LFzJp/bTEHCAySsunNfN7QUfMMLw873xvMLxw+86DRQhusyD1DjNC3e1FzWeCSEzxEn51Q0IcjWGF1delvwCRuTiVlWLuN1rKAwMAEJ/fuOBT3NU7Jvh0HynMaq/ip8FxpaDr7WfjwFNouJX/gd7ZGNlH2wVZ0+r9fe+ku/jLc0VoeEBgEhYNihH7j3JXJV02AFwL/8IMjY+N+yDfzi7iS8Wl0DzUSe6l8wdtsrSkCgUEg0A1NZx+Gghn+TjRV+P0XfyGWv7g6hOgJS3lAYOA/ZYtz64gR+r8nXzcZDAl8HtUU/1wtJKovt0H2pxuMk5UICAz85rtQi5ih6ezjkcClS8Y/2/eRCLYyrkZXib+/Et2kpJ1H1gbIg8DAVw5MFCL0z8z91qkMPRE4/N9GDgxqlyHLV0p0t5L2JzrdUh4QGPjHiWk54tB0CSP0LeKJwPc5MiplXbpeLoF6KmldydoAeRAY+ETZ4l7VxIavswPSeiHwTF7Zlv3f/Gh6BFsZt6YL5RKiAl9HNSzlAYGBL6wPNRMj9OMMTWcfLwS+mejRmPFsrdOZ6ksTeXmRIJHz6A+W8oDAwHt2j2nH29s0L7ZrZvnxQuB61MqJniv9ifQBmMfTqZulPCAw8BhpaLpajjZ8VXghcGV62ImM+Ttx/b03n2QtQB8CAy8pLeohDk03rditErwQuLHF3hZx2Hf22UN0SXcQrbeUBwQG3rE+r4HY8HVz+Flv2sAWv+JrlpOPPvKUtS0gMPCInWMuEkJnQz+6W4wXAn9E1Q44XIhdIDDwgkOTOlciqm0nQt8inrwHvp3ucOAptBNAYKDi1M8/7nAk0EaDjaHp7OOJwEdvpysWBEJhCAwi7JkqxObnv2Ht6zzJWJFbT4zQtz1shTW8ELhdu3b8/US1Nu0iOFykeSAwkAl/ERmA8sPyxvRF2F7YUozQj/kuqWt4E9DvSFdKJ4DAQKZINcDkZEdG2JCGpmuU637DVwUEBhWSzZohnr8od36ORehbxAuBf4nB4SLNA4GBSPgFtb8DhhwtX3YrcuuKDV8HIvQtwlBAvxNAYCCyS/eVlOXlyGtT6BwHI/QtAoFBRWSJTuD37WZ0QB6ablXyVV0BAoOKyFydwK/byuXErG5ihP4s/96RQmBQEZmnE3iS9SzKFveqLkbol7P9XD4gMKiIfK0TeIbVDDaEmosNX8c/MWoRrwRe9lzP22+O4HCR5oHAQOSA5iF0KGQtqO3nMcLQdE3yNrlUOwt4I/CSC/AeGASKtzQX4FEWui1LEfo13YrQt4gnAs9MR0cOECz2DBKvvDKmL8DS0HRVchwems4+Xgh8gG/rd/tkItHaLydcR/TkunUOF2keCFxBOfn1W2OGvzBDFbewNj96B11kMpf1eQ3FCP19rtTRFl4IPIyoP8cVSRfeWVVpnMMlWgACV0zWPCfL+lr0s6A/jJDThpj7SO2uMZfw9p6V52zwUnnxQuBOVP9URGBuBlXRf/jcOyBwhWRRtLU7PNpfqnjJywWhgeOLzHya9/AkcWi6XosD0fBV4YXA9ekeThRYet3dnh51uEjzQOCKyDrN8yp16zV83EwckhSh7+bQdPbxQuBMKuDEb5JJXb2ftjiWs5NA4ApI8UjNE+c5Fjdfn1dfCFQY86srlSsvXgicRUP5f5cTSeN7jaRaDhdpHghcAVml7bMx2Mp1dMeYC/mGb+vQFtdqV068ELipOKzsL0QzxdlcynS4SPNA4ArIFF2vK9PdLw6JEfp1PBiazj5eCHwD/Vn4qUf3Cj/FzaiJw0WaBwJXQCboBF5maiu+4XsaUVa3WV4MTWcfLwTOp7rC46v7qNKkMHekO9FdDhdpHghcARmnE9jM8Bsrcs8QI/TNPKH2FS8E/oZoPv+zPoOoXuvK/HH5yuEizQOBKyCv6QRemWyD7YXnikPTbfOgcuXFk66UXdo9KfyMlztSFjpcogUgcAVEHzqYuB/VQXlouqSaBwNPwwnnd86kjCs/drhAK0DgCsjPWn9fSrCqX0PT2cfjeODwYX/Hd4fAFZFpGoHjd4UUh6ZL7zzJ+6Hp7IOAfpDyHB+r8ndunJU2hs72b2g6+0BgkPocir5JmmfYd/LARCFC/8zc1V7XrNxAYFABKFkihR69ts1goTI0XTAi9C3ihcBvxOBwkeaBwBWDU5uXfbFyrzolvPPbrzccil1TitDnG75BidC3SCp/WuW7whgaU443ZQMfOT53sHi9fTFpp8n14tB07cbsTbZiYEllgXNiCya6yJuygX/sGR1p8X6aKFpwtzg0XdO8zZ7VzAW8EDj6BPCJO+pQpd6hkMNFxmFVXgz1yb8RMYE3/PZc9IQLzY63VrCGprOP1w+xjocqNfVvQA60gSsAbyR/68s3fKsGNULfIt4/hR5O5/k3lD0ETnm2avtdTYxdY31eA7Hhu9/7yjmP9wKXNKHRDhdpHgic8szS9Xw+oF28c8xFvL3nhX70p3aO48N74Hvo/xwu0jwQOOXRR/+uVS07NCknnah28Iams48PAvejOg4XaR4InPKM1Am8VFkgDU2XlTMt2BH6FvFB4B6U5XCR5oHAKc94ncByWOD6vHpihP5hf2vnON4LfLA2tXC4SPNA4JTnHZ3AP/FpOwpbihH6W/2unPN4LvCm9kT3O1ykeSBwyrNC6+/wst/ECP2GuUEems4+Xgj8QIRe3S/ij2Wmf11fIHDKox0F+plhPbLZitC3iA9dKbM+cLhEC0Dg1GdDKPLdwV7tq7IxNJ19PBe4xj1+dj2FwBWAJZK9fTrXFiP0f/a7Pq7ihcBzIsxd8oO/b+AgcEXgu1GhvJwmvL21e6/yuy5ug4B+wCYntLPFqsHWTky/Pp1v+Hae5O8AbJ4AgQF7nFz88qBQwYsL5CD88NrJQ0OhUR/vEWbKFufWESP0/etx7yUQGDDHJiVgcKg4htWvSu/JgZ+WfhdqITZ89/hdR6/wSOB9X05/c9rCxCNqewEETgFWDYy+JvqS4/YUilMDQqF+OcIXFZrkmf56WQrghcB7nz4/TXoE3epZn/8yQmD22VmgftH7/Ul5/I2nu7WsRFSV+Qh9i7gvcFlBluot0mlD5UFO/HmxDoHZ51VNT6txC8TL773tMvmGb8uuz6REkK8FXBf42A2SuWmny1fhm8THh5+PcLhYc0Bg5vlF19eZv4Hu3bEmf2I17PJEKP647amK2wKXdeUPbfWHP/6ljCvbO7uPcKBv5ZNnZ4UcLtYcEJh5FusEfrRLQ6F/UIf/SLMv+F0/j3Fb4LH8we0ZDeH6/SH+OvwyNz2TQg4Xaw4IzDyfqO2VGr5Z7e4doKQM9rt+HuOywL+fQaS9WeaNbvB6BtE4h4s1BwRmnpkRewf0aCs2fLs9EzV6QEHFeobltsCTiO7ULf+n2BK+z5/jDIGZZ4Gsau8OVYnSmnTpp72j9m+8NX9wWeDuRPrRw3YKD7Me9OnvJARmHnHUyb5d6vNnUd2OuaHQoAEagaf7XT+PcVng8+jCmBX+j6i3X/c5EJh5ykb37yr0tspud6/4EPpD7RU4BQfdSIjLAteOuYMWxsTyr7clBGad0qI/VybKaNP9WUnYZYeGqP2d7Hf9vMZlgSsbDJ/zH8pwuEjzQGBGCf9U9P67H69dmltPaPjmPKkIOyXMbVD1rBxdMSIYVLgscH26LWaFv1EDh4s0DwQONHu+nD5t9ho5UPC3r2ZN+/gbaTCNbUK8ghyhH9paFBF2phAw+N1QZTblxpxMjssCt6VmMSu0MmgXewUEDjB7J0kaDl3Ea/n7h9KFNf/j4xz3TX4oT2z4Vms/ROiDu+sdoT90/ptyg/fIJ2I8wwvLE32LMEVxWeAHiZbqlq8iesjhIs0DgYPLpmhj9o0TvzwfmRl34Ltn/tYmXWn4fiiufHLH5u2qT3KX/bJ5228+1dtfXBZ4JtEftcMilHUkmuVwkeaBwIFl1yDVs6g3nlfNPN7hNL7h26Kr3PBl+nO+juOywKWtiP6pNrjsPqJW5Rvp5OjWNcvWbLX3tAICB4F9X82b97UcNlT83aI5izae4sr+GzLk4Y61+FvnMzo/Fkl5xd/KBwy3+0JP54/+5d9GZtdfxc+X4137obduay5FNaU1u+1t648sILD/bH9FEvG1nby+n0v3zUMXrtVoK3fO6CcOTVe9/QOahRXvSVUCXA8nzBNsu3Lw3NU/fjtv2DXCTH/bWRcX1tAMUVvzOavfqYLAvrM0XxExf/mhCYqqocKYa+/T3dtUIqrStscA3YJU+TKoI7gucPgx3bjuj9nuhXX4Wjm0OLtWthxcfL3FIbshsN+sVF9mRxnfNofECP0qYsP3qdhl6/zehyDhwZA6M89R6XvOTPs5C6HFbQZ+vkN4WVC24/OBrfn5261lAYF95tDguM6qUCL0HzdcusXvnQgSXoyJVfb+XY1Fext1n1aON3Wz+XvmKZqUd/k76jmW8oDAPvNpcnsf7dJEjND/d5zlA3/3eyeChFfDyhKBUSwAACAASURBVB7e+u3WQ+XLuDulLdIlLSC6y1IeENhfwiOS2CtH6Osbvuq51/3eiUDB0LjQzalTTNo1Fr81DIH95XBCe5Wh6bo9o9V3oGYOd9BqGBI4m/rGpPWhbEt5QGB/0Y9Ip0aM0JeHptPybr5q5mO/9yFYMCRwTXogJq0X1bKUBwT2l4Px7H20SwPe3jod5aHp3lT3xBp3Yk20l9YHFeB7R1ZgSOALqIX+EVhZc2prKQ8I7C+lQ/UvdQX6d22ZRpR9aWRoOl1faI7b/Zo0PXJlBRvyKikMCdyP6EldUp7VbiEQ2Gemxdg7oEdbIUK/Zbdnf1Cikb4QopE+kqORPjkubvjzlzM/nLfZn88BBBmGBP4+i6jrGlXC6luIsn6wlAcE9pndOn17dzhdjNDvHwq9zzeRv5w+9dNIPPCymVOVeGAQD4YE5kaLn1fqWTh5+qfTJxf2bCXMWhydFgL7Rfjw7v3C9XOOyt6+N9QRAhU6PiLMjEAXZzuwJDA3JkPXLTNjvMUcILA/HJk9knd00Ds/cWXvy/bmdW3BN3yrtr9Xmh2+0+86sglTAnOb7shU6Vvlr5ZDQyGwL6yNdKCcXhJeVhgKPdNdaPhmdXvnDTl9csUMxy8/bAnMcYen5OVc2qppq0tz+k2xcc8Fgf1gheq2+e0y7vjkm6oRVfrjRKF9u3Pe5JffKdrtdxWZhTWBrVC2bYue8yGw9/xcoH539F7hOeLQdD/5Xa3UIJUFvo8MuNzvWqU6pSei0+Hjwmvbt6L25uU04Ru+jXNX+la9VCOVBR7VIoYqdI3ftUppDsweGwoVvPaV8Lz56IL/5ofyJyzao9j7THdxaLprZ+FtrnN4JPDJ125tVjVdCCY6NWP6Vw6XaAG0gd0kvLBAdnXUDm61Mlqz9ABrwL3ts6UIfadPuIqNNwIvaSLevi4UpjtSXasD4ajR9qbcvXGjpa0hsIuEp4umir4OmqHpr6EMTSdE6P/X73qmFJ4IvKiyMDSZLPB0orl28575pxppZ9y5JJpwu8XvLEFgF1kWMkYZmu5BafZFv+uZUngh8NH6RA9s4WSBT1anx+3lHL5ffhDVIzImAwQODseGRZ2NPnaWIvTVQ9O943dFUwovBB5NNERYIAnMdTYIzDdFfuRRcislqBsC+8+hha+MfO7F2bu+jr32ShH6uqHpfHwEkoJ4IfC1dLbQclUE7kONbGW8kz8XLpq6fsHDVYjOlGMYILDfhBcqsboj9foaD003tMJ9QNBVvBC4HuWKC2SBB1kcRUOhgOhKMbTsu4t4g6XBgSGwz5RNidPwfbRLQ3Fouv/o76mXJM8UmMcLgSvTMHGBLHA+VbGV8TWUJj9yPnqLYjAE9pl5hvbGGZpOYBoi8h3FC4Fr0TPiAlng+2zeQtenC5TJ0r8TNRHawRDYX/bnx9o7oEdbeWi6aJoSzDDwswr4BVBX8UJguQOyLHC4BV1tK+NM+nNkuvQuoqZbIbDfxA7zbDA0HX8Z3rDwBX6i8KM9flc45fBC4Icpax8XEfgdopCtjLPphuhMaTeis36CwD5x5Kupr701a2PpGK29fcWh6ep2zNVZPaqU44oPYkB2F/BC4GVEt5YqAi+tThlbbWXcnM5XzZ3i28HNd0BgPyiZJz95Hqu+g+7ftQVvb3a7e+Wrroo1yfME9vCkJ9ZtRJ2WiQKvy+WbRw/ay/gvVEkdAVx8I9HZV0Bg7znxqvruONLwlYemk2YHvKTy178Puqc+ngh8qI3UlfIcYQgkancidg0zjCR6Tz1/orPYqcNSHhDYPj8v+ui9WauOceG31U+sxH97tZeGpntSSS5YUTY7sk4RHjy7hzfBDAdviQbk3mJ3nMFNRF00CcevgcCesfdNycbBRat0Ddw+nSND0w3b8KowGOzQ6Qf5LXZMFmKTBr2L0TbcxKt44AV3iFffqjm2Axk47mJKW6tJOHolBPaIzUMil1zNB0LzxIZvNXloupkcd2zHj3uUeN+Tu37cXexrtVMf7wL6wztWL99ankBCbj5/N6ZNOXL/nXdaygIC22O34Wd95Qj9Nt2fla/OGJnOc1J5RA4DILAtwhMM9O3V/jRtwxcPm30AAoP4nNr8xWeLNp3iNsXYq0ToPzZg4AD5UfSg1X5XtyICgUE8Ti2SRsUZsuBDrb1KhP4DwsyIueJaBVP3+13fCgkEBnE48rLhc6unu7cRI/S7yxfed7iSratXbD7ud3UrKO4K3DgODhdpHghsmlPqrhgKA+5tV0UXoY8bZ19xV2CjgZktv7t1EghsGoNAQSlCXxqaTmEcPrjtK+4KnB4Hh4s0DwQ2y7FBOnsf6yI2fDv8W5M6aJffFa3goA0MDNH2t9JG6A+JpA/93u96VnQgMDBEFekrDU2X3rLr03LC8vVyGOGUA35Xs8IDgYEhymd8DSL03yrjwtsXz563/JDflQQQGOg4vG3jjmKO+1h09VExQl8Ymq4g4u/reGMUIDwTeM+M4f37D5/h85gqEDgx4bUTBUcHT927VIjQb5nGN3zb3Ss0fD97R271foHHzkHCI4EXd0mTXiBVuvF/DpdnCQickBORUN/8z7QR+qF93P4lM9+fs9ZmMDdwCU8EDj+eFn0HXCnP4QKtAIETcUrpe8U3fMUI/S79pKdYodB7ybcGfuCJwH14b7NuenLEyP43ZfGTjzlcogUgcCLkJ899pQj961RD0w0/6HfdgDFeCLw4jdKekJ9YHuIvxmn+3UVD4AQcEIaoy4sMTffC8Ii/w37yu24gDl4I3J1I9UnJF4n+7nCR5oHARpyURnz9IvRMd7HhK0fob31L9vfNX/2uIYiHFwKfSZeqZy+lJg4XaR4IHMOx+WOFe+QZe7kCXYT+Sm7nvLcnvv3Zdr+rCOLjhcCZ9Kx69hmb30ZyAgisZ4MU8xvqc31jZWg6hUV+1w0kxwuB69NI9exIauBwkeaBwBKlJ+WJlaKqeXKEfq+QmsW+VhGYwguBr6be6tmH6BqHizQPBObZ98noUGjwpFVlHLe7IHZougjr/K4oSI4XAr9E9VS9Zg+dQa86XKR5IDBX9pnyPZTxe7g3B9wrNnxbdH0ypCf/mN9VBcnxQuDi9nRTpP/s8Zvoj+UaXLZcQOCw6ovcQ2YpQ9PF2DsgFPrQ76oCE3jSkeOXq6nFK+KYZ/tfaUFX+9gfukIIXLLirZH5I978OvJ3ctcn4wcPeWH2L8L0goijytB0D8bYK1KIQZ5ZwAuB27W7SOhD2eiCCxoJvxe1U3C4ZBNUBIG3jJIVHClF25/8QJ4fOPMUd0geaEOK0K8iR+grjIh+rWzQFp93A5jCC4HjjYzlQ+BhCgpc+u2U8YXjp64tk+fXRj/5mb+Knz/xYlTQV4oXiffHYoS+Zmg6eflSZfzJsRgqhw0gMONsGysrN36HOP/zIOWTgQNCAwr4NPW3BEPvv6oMTdewi3poOplp3OGiFwpCQyatQMwgI3gh8C/xcLhkE6ScwOuigfaDNgoJr2uMnBjeqFX06S4N5Qh9I5aLeeJ7ZAyBETlYonjV1IkvvLkw+g2E3eqxI4fs5f9Y6pTc/qbaXs3QdLEMxYsj5oDADLFmhCRa/gylI9WrGgEncdyXOicjL31DA3q0zRQj9J9RL89Xu7zE170DdoDA7DA/qtqLR8WUXTpd93KzdCmT5d/YoelECtTCTw37vIPAOhCYGVaozXtNfOi8QKtjaDGn+wxZ6A3hn77i0HR1O+aG9EzlVke+ezS7LFkNQPDwSuCfZrz0/IgIDhcZh/c6x1CNOntTdjn5dfEHk6Yt1DzlOzZMo94KIU2v68yYD6J8GOrftUWaGKEv3SxPUy8dxLemD38q3JgPnor3RkzijcAfXuzH+6O/Gr26ujT5dr7zu9L14h3VSDaLtWaOFdLe0+n6gf5LvgNevkwzNF1o4skXVIulD5OFD+/+Fa+NGMUTgfv68wL4yPwiPeeycAu9b1TEsOHRYHrt8yphmEhl8OYoc7lTz6lme7WvKkbo948mLeWOvaFMD17r3z4Ch/BC4Om8svX/mT9qdASHizQPC23gY6NVDkZHkxse0iK89f1Wl7aB475WpvuIQ9O1eaZ/KNo/MjS6hL/gfit+OLRwFj6skAJ4IfB1RLknDdb0ARYE1l5W31GS9V8L/JZPOz5Uk1RYzOs5VZiShqar9qcvOG5btKtHaPBuKa8j23/Yg5vmlMALgWvS+UF5QcGAwL/na6QMKbFbo7TJoR+ExEWaJHG0z5LpkQj9KWI80o+FyvIRGN0q5fBC4GzKdbgM2zAg8EqdqAvl9KnaZCncvlTd0Wqy+B5oRW4taWi6iRvlLX//RLxQF85FR6vUwwuBW9KjDpdhGwYE/kwn8DQ5fb02+S0p9eQ7kZSp/A30ptA5QsM3f8m3m9XhvCXb167bgXvmVMQLge+lGxwuwzYMCDxDJ/AkOT08QZO8U0n+dpw4/8K68IGJHdKIGueu8qvqwHu8EHhVWsZ3DhdiFwYE1nfF+EBZsFf9xGqhaou9a75eu+/ErG6Viar3mIULbYXCk/fAw6jVNodLsUmABC77acWS1QYRlWt1AkcjDLZH3/EWaZ8Kli3uVZ0ovfOko27XGgQMb3piPV+lau6c77ZFcLhI8wRG4JLF0nvdcWv1D+hPDNYE+w08EF10ZKb0SmiidribDSHhnVGbQp+/vQz8wBuBD9/l91AcMkER+PDEiKHv68fonK/2N/SRZtmJDUsWrtivTvl1Ygf+gDbJ2+R2lUEg8UTgpbV9H0tHJiACazokT9Ndg4tfUi0cnfDVz/FpORlENXsUBeU9O/AaLwTeJoSiVr3gig4RHC7SPAEReKbmIrtSt/TIS5HOj2P3G24vwjd8qxFVyZmE17sVGC8EfoCo7efBCDYNhsAHtJ2tntcfm1PzpSDdgk+PG24vsD50Fv9nsd2Yfe5WFQQcLwQ+l2oH5QOzwRBYExnIX2y3xqxxYl3RzM9Wx7207hpzCW/vWXk/uFpNwABeCJxF9zhchm2CIbA+jPdLS1tLDd9avRaj4Qs8EbgB9XO4DNsEQ2B9aO9s85uWFvU4XWj4TsPYr0DAC4E7098dLsM2wRD4LZ3An5vdcH1efaJKHcYEpUUCfMcLgd+mOkccLsQuwRD4E53Aq01ttWPMhXzDt3UIHy0CUbwQuOwG+kcwHkIHRODvtf7mm+gAeWhS5zSi2r0Wu187wBKedOQ49Ge65otAKBwMgcv+qxF4RrL1+YbvaURZ3Wb592FlEFC8+bzoJZWIqrVp5+N3RWWCITD3U4Gqv/OIJO2LFbn1hIbvxKA0Q0CQ8OfrhA4XaZ6ACMytjnblKNyZaMXthecKgQqhbR5VDDAGBPaHLcpXQV8/EH+lg2LDt1Guvq8lAAr+fF7U4SLNExiBudK10/476qVZP8Zd4eSsbplE2d1mlXhYK8Aa+DZSMFmRW1eM0P/d74qAYAOBA8jG0NlihL5/dyqAFSBw0DggRuifmWuudweo4EDgQCENTVcDEfrAJBA4OEgR+nzDFxH6wCxeCbzsuZ633xzB4SLNE2CBN4SaixH6e/2uCGAJbwRecgHeAydk9xih4ds0b7PfFQGM4YnAM9Od7MhxdOuaZWu22hsBOZACY2g6YBsvBD5QnajbJxOJ1n454TqiJ9ets535obdua54m/g1Ia3bb24ctbx88gfmGb1VE6AO7eCHwMKL+HFckXXhnVaVxdrMuLqyhuZDXfM5qeE7QBF6f10Bs+CYYfBKABHghcCeqfyoiMDeDqtj8UtLhayVv07JrZUuXYbreYohOoATeOeYifhfOC8XvTglAErwQuL44qB0vsPTdrfZ2vzbaVeieNPDzHUJkcdmOzwe25udvt5ZFcAQ+NCknXYzQR8MXlAMvBM6kAv7fhURSx96n6Q+2Mp7N3zNP0aS8y99Rz7GUR0AEloamy8qZhgh9UD68GVZ2KP/vciLpXnEk1bKVcXdKW6RLWkB0l6U84gkc3rXwo/fnbHDiQdK+JTOmfRp/SGdOaPhKEfrWn8EBoMMLgZvSE/y/vxDNFGdzKdNWxs2pU0zaNdTCUh5xBN7xshScO/yr8t7Q/vqOlNPg+XGiAHcUthQj9GMHcwfAOl4IfAP9WfipR/cKP8XNqImtjLOpb0xaH8q2lIexwKsKIuNjTClf9O2WYZHvLbxs8Kb6NzFCv2EuhqYDDuGFwPlUV3h8dR9VmhTmjnS3eturUJMeiEnrZfF23FDg79WfKppuq24ye4eqcnqtVLvw5CxhaDpE6AMn8ULgb4jm8z/rM4jqta7MN/++spXxBdRCP7JlWXNqaykPI4GLR2rGiPzeVuVEwq+EQqrR6paql63IPQND0wHH8aQrZZd2Two/4+X+F4X2Mu5H9KQuKU/sImIBI4G/0lgXesVe7QS2aMd7Hh65BP9UeI4Yof+z/bwBMMLTcML5nTMp48qPbWb8fRZR1zWqhNW3EGVZ+0CfkcBvaLUL2X84rP/igvSg6uDEDnzDt3HuKtv5AhAPj+OBw4dLEy1OzGjh8t2qZ+Hk6Z9On1zYs5Uwa7FbppHAw3Xa2f9m5+u6nJYpEfrVe8wqx34DEBemAvrHZOiimjLGW8zBQODwwAFa7dbart8LOoHnL86tI0bo2wudAiApTAnMbbojU6Vvlb9aDp/18gr8cMfGYsN3j+38AEiGlwKHl456dszS8nWVODwlL+fSVk1bXZrTb4qNxqqZNrD958SqNnC/nCa8vU3yNtnODAATuC3w7m3blNeeG9uJ1822ng23uOPliXqaSn1KNOieQr9qv0DlKfTT3VpWIsq6ZB4CFYDLuCzw8WxqKAu8tbYSxbvB4RLjcUvsN12IYj+s5uB74Ff5vwUD7m3H3+ent+z61NLkWwBQPlwWeDbRU/Lkdbw9Z1zWkP+3g8MlxmNhrxhaid2ydTjZE6t3x5r8Hjbs8kQo9DoePAPXcVngp4jkL3N9TZQ2powLv8tfnv7ncJHm6UujDFKd6gu9a8z5vL01OvxHuCl/BY+egfu4LHAXqiNP5RI9JE6MIrsB/QbMmzDB0vrGAnM7lWikr+23WuWh6a69V2xQx41GAsBJXBb4HLpOnvqDEg58/HS6xrHCbrc4wmUcgbnwzgUfTStHPHBpUQ9laLp9S6ZPTRwPDIBjuCxwNfqnNHGkErWR066hxo4VZl3gOi0sUqVS5WRkVBKH6kpPuqLDpKdleF2kWQJctQzv/6PMkpFW1erpWdVdgdPpQWniC6J/yWl3U1XHCrMq8FijB9MAsEua08HlGqNOo79LE6Oj3ZYfoHTHCrMqMPfTFqucTp8uCijn0wt+VyEeOfSY31WIRy7d6ncV4jGa2ls+Px2PcNMY1YQukSbuJFJei95JNW1lvNCAq93/TEt1CuzYVVf4+Dw/Cb1oot9ViMc4+o/fVYjHAoNRozxHY9RNVGmH8Ftcm6ooT4j+SK3tZWxM+WqbHAhsBwhsh+AJzN853y68mRlHkT6MJdl0m72MIbAOCGwHCJwYjVF7TyO6+s2pD6URfSQnLSQaZi9jqnyWntMgcDCBwHYInsDcSOVC2V7pIvFgtDVsjSZUPaabheWHWNaBwHaAwHYIoMDc49JXjFpsk+cPVad69joJdyWKCTSAwAEFAtshiAJzS+5u2+LKIREJprZrF7KX8SCi9/RpEDigQGA7BFJgx5hN9Lg+DQIHFAhsh9QWeC/Rtfo0CBxQILAdUltgbsSgsfqkUydOuFacDAS2AwS2Q4oL7A8Q2A4Q2A4Q2AUgsB0gsB0gsAtAYDtAYDtAYBeAwHaAwHaAwC4Age0Age0AgV0AAtsBAtsBArsABLYDBLYDBHaBJlkn/a5CPG6k9X5XIR6P0xS/qxCPSfS031WIx0rq6ncVUk/g71b6XYO47F7gdw3icuSTwA5rX/JxcEfsnv+L3zVIPYEBqFBAYAAYBgIDwDAQGACGgcAAMAwEBoBhIDAADAOBAWAYCAwAw0BgABgGAgPAMBAYAIaBwAAwDAQGgGEgMAAMA4EBYBgIDADDQGAAGAYCA8AwEBgAhoHAADAMBAaAYSAwAAwDgQFgGAgMAMOknMCbx9x29mmZ9TsV7PS7JjHsnTP41qZEtNDvimj5oX/bWtkt7prjdz1iCegBEwjMaZZiAs9vRwqZBWG/a6NlhFKzhX7XRMO4LLlatx/xuyo6AnrAuECdZikmcIg/pGmtr8/5Qxo/0cvv2mgZJPx/V6scsPNxPF+p5r36XMP/XH/K78poCeYBEwjQaZZqAqfd8PZvwsTGK/lDO8vv6mgY2+mxdzeHzwrW+bg5gyivjJ9YUIPoOb9royWQB0wkQKdZiglctEaZOn4h0Z/8rEocAnY+/pXoFmnqXaKaQfy2csAOmEiATrMUE1jFVKIaftfBgGCdj4erEK2Wp1sTve1rZYwJ1gGLwe/TLHUFXs83U8r8rkQswTof+dOvlTI9kOg2P+sSh2AdsBj8Ps1SV+AFRGf4XQcDgnU+5hH1VKY/J2ruZ13iEKwDFoPfp1nqCvww0Z1+18GAYJ2POUSFyvQO/lpy1M/KGBOsAxaD36dZygr8Hd+6W+J3JQwI1vl4KdFkZbosjWirn5UxJlgHTI/vp1mqCnz0YqIeflfCiGCdj62IpkdmsonWJFjXJ4J1wHT4f5qlqMCltxC1/N3vWhgRrPOxKdGnkZlaRMt8rEscgnXAtATgNGNf4IUPS+Sq0sr+QdT4R9+qpGBUtWCdj7gCl4cgnGbsCzxa7pSaHk0q5Q9so+/9q5KCQdUCdj6iDVwOAnGapaLAJX/jD+xmH6ukEHyB8RTaPsE4zdgXOIZTt/E3Nn7/YYxLsM7Hfqr3wAuImvlZlzgE64BFCchplnoCn+SvKk38b//GI1jn4xRVT6x8olv9rEscgnXAIgTlNEs5gY/fQNR0i9+1iE+wzsfDmdEHV22I3vK1MsYE64ApBOY0SzWBj3bibwS3+V2LBATsfLyDqKs0xV+MaxzytzKGBOyASQTnNEsxgX+/iqjFdr9rkYiAnY+bMoieFDrjL6qpep4VJAJ2wEQCdJqlmMD3E9EVt0fY7Xd91JwSq3Qa0dXC7zy/qyMzhj9iLR7o2ymN6NpivyujJZgHTCBAp1mKCXwnadjod33UnNBUbYLf1VEYrYyJ1TVo4fwBPWBcoE4zCOwZQT0fv+93Qc3s5t1n+12PGIJ6wAJ1mqWYwABULCAwAAwDgQFgGAgMAMNAYAAYBgIDwDAQGACGgcAAMAwEBoBhIDAADAOBAWAYCAwAw0BgABgGAgPAMBAYAIaBwAAwDAQGgGEgMAAMA4EBYBgIDADDQGAAGAYCA8AwEBgAhoHAADAMBAaAYSAwAAwDgQFgGAgMAMNAYAAYBgIDwDAQGACGgcAAMAwEBoBhIDAADAOBAWAYCAwAw0BgABgGAgPAMBAYAIaBwAAwDAQGgGEgMAAMA4EBYBgIDADDQGAAGAYCA8AwEBgAhoHAADAMBAaAYSAwAAwDgQFgGAgMAMNAYAAYBgJ7zC9E7bwpKZ0au7i6M0QK9aX0VAACuwVvagx/d1fgklBobHTOGYFLZz10YYPMOufd9dbv5aqbQpw6QmCbQGC38EHgE0RnR+ccEXh6q0jlzxhbVs76CcSpIwS2CQR2i99ul6lBdJk8OdZLge+6s7eVjY0UCvcXzD2r6/3d2goTtx4rdxXj1REC2wQCu86FRG9H57wT2CJGCj3GW3v5UnHyx7/y0zeU/xocp44Q2CYQ2HXYFXgW72yPUmXuOX5ukO3sFSCws0Bg1zES+KObz8yslzNTtdZX/7mgduUGnceo7lKLX8k5s0qNNr2/0WwbnprTNJN+iN3mh2hbu70wr3ZixaOXnJFR7Q/3TCuW5r8p+FPT7CoNrhv+W2SVWIXKzuFzKo3O9yTK2itMzCF6QEkMEb0RL8/YfY1bR3XpsYdiRe8Lq2fUbtnxmS9U1QECENh1YgU+ert8Et8XllMPKSnUcLGy5ooWclLavcXRbQ/cIKZ9H7tNfIF/uyOypJeY0CUyX/NTpbhYgd/nl3+rmj9cnehpYcJQYIM8Y/fVhMCxhyLcNy2y1brkx7tiAYFdJ1bgO6jqbY/3Fp7v/ldKPHg+f3H7yzND/302UabU5uSWVyWq9vdB/S+Ptj35bS+5iSpf0/NvzTfHbnN84WdEjRYKrBTWjjixXyjp4keGPNv9TOopprSjujlPDM2/uz5RhlycgcB3EV2pSXiY6Hzh11Bggzxj9zVuHSMTBofief5vWKenRj33RJfTIbAeCOw6MQJXoq6/8lNlj/LnsnRLeAtR133CROlgoqbi9fbEuURX/CxMTcskKoxu23E7PxUuNdzG+BXNdUT154tT4S/eFH/7F0nlFucRtdWvHqEx0WBNwse8Sfu5OAIb5Gm0r8leI8XuVrgRVV4gLTw5eTcHNEBg14kRmC4vESdLeUeXCBMLiDopjbteRK8Lv6/yt5ByY3IiUa1jyrYtj0uJRtsYy/EJ0ekb41WuG9FX2tUjHOZLm6tJEcr/kovXBo7N02hfkwhssFt7iG6MV30AgV0nVmD5esL1Jxov/PJNVOVGlvuR6Fbh9yp5GU+YP/nfU7Z9R0402sZYjpuJQnErx9v9nHb1CFv50lZrUsr4tuh0LqnAkTyN9jWJwAa7tVt/Jw9UQGDXiRG4qnKJeZPoWf4nXIeqR1eoQc34f09lEf2iJD1J9LC8baUjUpLRNsZylFYj2mZQrT0rFxUVFfFX956a1aN8y+v3ozbpdCLhHjyuwLo8DfY1icBGuxU+g2jICYM9ABwE9oAYgdso0x8R9eV/dpCWqpx49WkQ2eZ9ohvkbZvJSUbbGMuxjeiMmDptuL9eZNPbNatH2ap7CC1dgadx8QSOzdNgX5MIbLhbI/iJ6rePWY5XSAZAYNeJ35FjOtEj/M9q3VmbzqctJ/pDZJuFRJfK214kT0KY0AAABLVJREFUJxltYyzHCvnRsZrxGapNb9asHuUQv2yeJmUvn7KQiyOwQZ4G+5pEYMPdCocyxZnqdy3mgA4I7DpJBeZlPWehikVS2gWRbXiBL9Nta7RNXIGjfwok5vO34vfM+OEIf0lbG19grhHRME3CbN4i4QmxkcBGeVoX2HC3OG7XsE6niQ7fXcIBDRDYdZIKzN+r1tFvtIWoYWRGdQutbGu0jelb6M5Ek+TJLxMI3J2okyahD1Er4Xeu0iGE5wlZYKM8rQtsuFsiJcuHt+MNfsZ4acUFArtOUoFPnU60XreR8BBrjzLzFNG/ddsabRPnIVZ1/UOscCbVU7qATUgg8DRemA2q+aO1ZIGWEHVXErtJAhvmaV1gw92KMJL/WxSOu7RiAoFdJ6nAwoueXP1WVxG9IE+GW0ZfI0W2NdqmLPqQi4vK8Wf9a6TDRK2V6esSCFx6NlFHlTAPE2WLT8Z/ILpYTjteRxLYME+jfTWuo/qdV8xuRQjXIPo17tKKCQR2neQCz412oBQ4JfzzKlHjw9I8P1n7mH5bo224alQtmqQ4MUffkaM0nSrLb6NmJXiIxXEz+KUPRgx+MU3pmcWLlLZZShxIksCGeRrtq3EdIxOGu6VQVpfIgZDklAICu05ygbkcourvSqacnHHNDOFX6Ep5lXgT/UEVVVfKaCiiwTbcZUSR0KWoHDcQNZC7Ui4Su1J24G+Bxb6XM6omFFiMB+4kdebYdQ8/3UV+k3M30R+FbmKlz1WqJLeBjfI03FfjOkYmYndrQdf5UrHhAs/GE2MHCOw6JgQ+dBF/0re4v2Bw3+urS52dOG453xys/o9BT/6R1MEM0RPYaBv+DD+jz+jx498XZqLBDPwtOF3cZ+iAuxpLPSyEa2SzR0Y+fTnRkwkFDucJj37Pu+s/d7cXAoK6Kt0pNvF/U+rc3e/eptTkIVlgozwN99W4jpGJ2N0qIqp7y5Mjh/67GVGlIpMHvcIAgV3HhMDcsfvTI+8+68qdk5c3V1LuORm7reE2h8+TZnXhhAdviaz4oJgwWI7Pyxy3LqHAmjGxGkyMJk+tLKW13BB5D2yQp+G+GtcxWnrMbi2Mvhau/WH8w1xBgcCuY0Zgjvvx2asaZmY1vKrP7Ei7r/jlmxtnVj/voW+MtjXe5vDgK2pnGAT0L+19fs306m17zpDfoy7tfmZmzfP7fsclE5grnflg2/qiUq+rkzfe1zyr1mUjjqh6YsXmabyvhnVUl67fra0T/nFh7YwqjW4YfdCohhUbCAzM0JsoY7rflQCxQGBghvAD/M3xHL9rAWKAwMAU4fuIshckXw94CwQG5giPC4VGoCty0IDAADAMBAaAYSAwAAwDgQFgGAgMAMNAYAAYBgIDwDAQGACGgcAAMAwEBoBhIDAADAOBAWAYCAwAw0BgABgGAgPAMBAYAIaBwAAwDAQGgGEgMAAMA4EBYBgIDADDQGAAGAYCA8AwEBgAhoHAADAMBAaAYSAwAAwDgQFgGAgMAMNAYAAYBgIDwDAQGACGgcAAMAwEBoBhIDAADAOBAWAYCAwAw0BgABgGAgPAMBAYAIaBwAAwDAQGgGEgMAAMA4EBYBgIDADDQGAAGOb/AQvZXQFShW5o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9" name="AutoShape 4" descr="data:image/png;base64,iVBORw0KGgoAAAANSUhEUgAAA8AAAAJmCAMAAACkOhnuAAADAFBMVEUAAAABAQECAgIDAwMEBAQFBQUGBgYHBwcICAgJCQkKCgoLCwsMDAwNDQ0ODg4PDw8QEBARERESEhITExMUFBQVFRUWFhYXFxcYGBgZGRkaGhobGxscHBwdHR0eHh4fHx8gICAhISEiIiIjIyMkJCQlJSUmJiYnJycoKCgpKSkqKiorKyssLCwtLS0uLi4vLy8wMDAxMTEyMjIzMzM0NDQ1NTU2NjY3Nzc4ODg5OTk6Ojo7Ozs8PDw9PT0+Pj4/Pz9AQEBBQUFCQkJDQ0NERERFRUVGRkZHR0dISEhJSUlKSkpLS0tMTExNTU1OTk5PT09QUFBRUVFSUlJTU1NUVFRVVVVWVlZXV1dYWFhZWVlaWlpbW1tcXFxdXV1eXl5fX19gYGBhYWFiYmJjY2NkZGRlZWVmZmZnZ2doaGhpaWlqampra2tsbGxtbW1ubm5vb29wcHBxcXFycnJzc3N0dHR1dXV2dnZ3d3d4eHh5eXl6enp7e3t8fHx9fX1+fn5/f3+AgICBgYGCgoKDg4OEhISFhYWGhoaHh4eIiIiJiYmKioqLi4uMjIyNjY2Ojo6Pj4+QkJCRkZGSkpKTk5OUlJSVlZWWlpaXl5eYmJiZmZmampqbm5ucnJydnZ2enp6fn5+goKChoaGioqKjo6OkpKSlpaWmpqanp6eoqKipqamqqqqrq6usrKytra2urq6vr6+wsLCxsbGysrKzs7O0tLS1tbW2tra3t7e4uLi5ubm6urq7u7u8vLy9vb2+vr6/v7/AwMDBwcHCwsLDw8PExMTFxcXGxsbHx8fIyMjJycnKysrLy8vMzMzNzc3Ozs7Pz8/Q0NDR0dHS0tLT09PU1NTV1dXW1tbX19fY2NjZ2dna2trb29vc3Nzd3d3e3t7f39/g4ODh4eHi4uLj4+Pk5OTl5eXm5ubn5+fo6Ojp6enq6urr6+vs7Ozt7e3u7u7v7+/w8PDx8fHy8vLz8/P09PT19fX29vb39/f4+Pj5+fn6+vr7+/v8/Pz9/f3+/v7////isF19AAAACXBIWXMAAB2HAAAdhwGP5fFlAAAgAElEQVR4nO2deWDUZN7Hf6WltMoNcgoCKgiueKAvrqiIoovadfFgXdxl1UVRcbeCB8WLoeUqgpyuiDeKCnhwqIAUAYUFlUsuARWQSzkEAblK28mbcybJZGaSNNcz/X7+YJInyfM8Cfk0eZLn94Q4AACzkN8VAADYBwIDwDAQGACGgcAAMAwEBoBhIDAADAOBAWAYCAwAw0BgABgGAgPAMBAYAIaBwAAwDAQGgGEgMAAMA4EBYBgIDADDQGAAGAYCA8AwEBgAhoHAADAMBAaAYSAwAAwDgQFgGAgMAMNAYAAYBgIDwDAQGACGgcAAMAwEBoBhIDAADAOBAWAYCAwAw0BgABgGAgPAMBAYAIaBwAAwDAQGgGEgMAAMA4EBYBgIDADDQGAAGAYCA8AwEBgAhoHAADAMBAaAYSAwAAwDgQFgGAgMAMNAYAAYBgIDwDAQGACGgcAAMAwEBoBhIDAADAOBAWAYCAwAw0BgABgGAgPAMBAYAIaBwAAwDAQGgGEgMAAMA4ErCu1JoEaiVfZ+NnnMkAnvLzlpOlPrW1ivFUgEBHaNYSTRukxJWSwl9PSlOslU2f5E2zS5xlnXjTtuIkezWygHQiCtxlmd+hWFTdcKJAECu0bkvJ2spARY4H0PZZKaBmPK4qxpfYthpOfsyCExKfD+kMicZOtVPCCwa0TO23NL5JTgCvxt0xjJbjqcMDsLW8QKTPTXUyZqFWWjtNUjydareEBg14iet6/LKYEV+PPTDRxrcyBBbla2MBKY7kxeKxUQOB4Q2DWi520z+XITVIF31I1UtVaz7Mj0jWGjla1vYSgwTU1WKzUQOB4Q2DVU5+1LUkpABS77o1zNasN387PLuivVHh4vL2tbyAei9Xs8L92nXLpbJqmVBggcDwjsGiqBz5ReswRU4A/lWjbZKie8Lj9crvV7nLysbSEfiI7S3LZm8sYbE9dKAwSOBwR2DfWd4zgxxUjgI/PeeH7ohPd/iJPJ5qkj89/VpIS/fHnIKxuUuRUTBo+ffUyzQtnGOa8/P2TIuDeXaGyKr8r/SdWqvC6S8qxc7efj1MraFlqBudnyqhPj1MroiEDgeEBg11AL3EB8SxojcMlb7dPlNRr23RFJjpzVn18pTFzIJ12oJL3dQpzqILozt7U4k90/8hJ2yQPtT4uUmnbFK6diM9WzSl67TzTp+JlSUmvjPbO4hU7gErnNnG9UK6MjEiIdg4yrVSGBwK4hn7ftxH9HCil6gVecoz4tKw9SHgEpZ/UY6cZUJXC4l7J2jQUcV1BJmbvqqLzp07pz/cLItTquwKPkVTer0p6R0/YZ7pnFLXQCc42k+b4GtTI8IhA4ARDYNeTz9qUmwr9nCIbpBJ5WRXdi3iK/MJbP6qlyclsuIrDKz9r7nldt+qCcp15gariT02QaW8+/SCu2Uacp19iPDPfM4hb6K3CWNG9wBTY+IhA4ARDYNeTz9o2XxJ+hnF7gr7L0Jyb1lpZIZ3WVGnLqBZwicJp65Q4ZqplK26RNYwSmv3DqTA0Ebiat9w912qnKUmLIcM8sbqET+FO5Yi/H1CrOEYHACYDArqEIfKq58FP7sE7g0pby6dgpf8R9iqvzxUXttedrVGCeqtdepurC2Pp6+X5Uup7xAle6ov97y7ft27dl3hPSC5u07zhVpgYCVzWyQq7cvw33zOIWuqfQzeUaxzyFjndERtSvL792Pq2+yOhkh74CAYFdQxGYe10xTCPwG9JM5Q+EmV9kQa8QF0UEvnHugRM/vvs4FxX4dv7vwKrq8sxpn/Bn/T3SdBep0FW7ohX4SloyklNlGivwKTmzcZrUy6TEu4x2zOoW6vfAE++T7Td4D5zgiOApdDwgsGtEBC49VzxJD2oF7iTNPCut/L18Byq+WFUEfiqamXw6tyoWZnrKyycIM79JW55lUAPp6nybNBNP4F/lzF7VpF4jJeaIM3kPRxhobgujA6FjSkytEhwRCBwPCOwaEYG5yeLE0xqBj0vPa9L3ymv/WVqmahjS5aqOiReqlOXGSjM1pXdE52vNLFn4xE3n1FE9DWovpccTuFhe7QVNqvymt5s4Uyea2dnmtjA6EFq6hfW1SnREIHA8ILBrRAUuayNMVN2vFvhbafoCZe2R0rzYhJQFnqzKTBb4e3HmXWlGfjzVUZzJkFd8KyZK6FxpQdw2sNy3cagmsZWqqnqBTWxhdCA03FYcU6tERwQCxwMCu0ZUYE56IfSEWuAijYSR3ol/E6ZlgXeqMpMEriSF3E6XludJi64RZ9KlmdxYV86UlsQVWDb+X+q0EvlBmfScSi9w8i2MDoSK5pOUZapaJToiEDgeENg1VAKH2wpTp32gEvgD1ekpMFeav1GYbq9WUkISuKo087G07jBp7krV2u/G+kuNpdXiCpwjrXaJOm2NvO10cU4vcPItjA6ESFr1ph0f/ywa+q+qVaIjAoHjAYFdQyWwfM28VCWw/nrzker0NXDtQnWSLPAIaa6DSmCpayW1eeO7vfv3729iSuARslqq59fcQCmt0h5xTi9w8i2MDkRHo4OU4AqsPiIQOB4Q2DXUAnPtVFchk21gGwJvkRa0kjtW1jEl8HK5Wqqb3+JmUtIVxntmcQuTAqMNbAcI7BoagZXuRxGBlWeuSt/hW6Rlsd2TJMwJLF/ECqQFu8mUwNxF0nrVohfUIXJNX4mza9a2MClwoiOySZrOjVOfCgwEdg2NwNzlOoGVt54DpMUG74FtCCw/9xkoLQiZFPg9uV4XKiPiTJWDJBoXx9k1a1uYFDjREdkuTd8Rpz4VGAjsGlqBi/QCS/2zEvTEsiHwQmlBu1Jh5stMkwKXXiJXrMErv/Gza/6lVPT9eLtmbQuzAic4Ir9LM9mL49WowgKBXUMrMHe1TuASJXLu2oKR9ys9f4vERbYF/k2Opb3xy1/WD1AiA5IKzG2tpVQt/czWkWnqEX/fLG1hVuAER0SJn6Ds+vXrXxy/XhUPCOwaOoG/0AnM/U8fO0fUS1pi/yl0jia7DJMCc3OzKZYb4t1AW93CrMAJjgj3oCqtcYJ6VTggsGvoBOY66wTm3svUna03xx8s2aTAa9UBeY+dZVZgbkWTGHXuTvxxBgtbmBY4/hHhNql2DAKrgMCuoRd4mV5g7uvm6pM1I6T0b7AvMPdB9CL2QNi8wNzeB7XunPlOst0zv4V5geMeEY77sGokGQKrgMCuoReYu0kvMHfqzf9TRoBq8MhPkeRyCMytlLpG0wW8TxYE5rid/S+OjNBDlb4xsYNmt7AgcLwjwrN7UKcGWRBYDwT2mcOfvTZiyItTNydf0yxbJg0f+c56O1seKHp3XIEUlHDmjuSr29oiOc4fkVQGAgMt26XxJc/71cUtgGNAYKBjQ23Rx/bHkq9qewvgFBAY6FkmxfveWJJ8VdtbAIeAwCCGOVIvxh7xP25W/i2AM0BgEMts6XvaG93cAjgCBAaAYSAwAAwDgQFgGAgMAMNAYAAYBgIDwDAQGACGgcAAMAwEBoBhIDAADAOBAWAYCAwAw0BgABgGAgPAMBAYAIaBwAAwDAQGgGEgMAAMA4EBYBgIDADDQGAAGAYCA8AwEBgAhoHAADAMBAaAYSAwAAwDgQFgGAgMAMNAYAAYBgIDwDAQGACGgcAAMAwEBoBhIDAADAOBAWAYCAwAw0BgABgGAgPAMBAYAIaBwAAwDAQGgGEgMAAMA4EBYBgIDADDQGAAGAYCA8AwEBgAhoHAADBMQoHDvx7zqh4AABvECly6bt1ucaLk6bpElxZ5XSMAgGliBV5E9K448XcSqPSR11UCAJglVuCnqWqx8PsFb28N/hpc56DnlQIAmCNW4KspR/z9G9HIcFkB0Viv6wQAMEmswOdSnvBTWo0u5X/CzehPXtcJAGCSWIFr0Ujh5xuiEcLvw3Smx1UCAJglVuB0Gi38jCFaKfwOoWyPqwQAMEuswNXpaeHnNjqtRPgdQRkeVwkAYJZYgdvSdfy/x6rRteJsf6rjcZWibH8qD4BUosDprlGxAvemtAUcl09UKM7eTO0cLtI8/QiA1GKqw47ECrwijSrfeCVRlV3CXEktusfhIs3Tl3IKAWCMYYOGxlt0Mb3tsCMGfaH7Sn8qBooznxG95HCR5ulLo3wrGwA7nFw8MT8UGjv3kOHSf3ghcPj5RkT1RoTFmVuItjlcpHkgMGCMH54LSQz6n9FiTwTmFd6zOyxPLiha6HCJFoDAgC3W5Yv2DhD+mWOw3COBgwIEBkyxZ7Asr8i3sStAYACCy9shNSOKY1aAwAAElt9CWtbErOGRwCdfu7VZ1fRF/NSpGdO/crhEC0BgwBLLdQJ/GLOGNwIvaSK+R1ooTHekuqccLtI8EBiwxHydwK/HrOGJwIsq8/ZWlwWeTjTX4SLNA4EBS8zTCfxqzBpeCHy0PtEDWzhZ4JPV6XGHizQPBAYssUwncGy3SS8EHk00RFggCcx1pk4OF2keCAxYYo9O4G9i1vBC4Gvp7DIuKnAfauRwkeaBwIApXlLrO2DI0ZgVvBC4HuWKC2SBB/kY0A+BAVNs0VyAF8Wu4IXAlWmYuEAWOJ+qOFykeSAwYIuFKn/fLotd7oXAtegZcYEs8H24hQbALP/LV/pSflRisNgLgc+nv4gLJIHDLehqh4s0DwQGHvHbV7OmffzNkfJntP+DIby9+ZO2GC71QuCHKWsfFxH4HaKQw0WaBwIDTzjy4UDxqpn/8fHyZ1ayZ8uuE3GWeSHwMqJbSxWBl1anjK0OF2keCAy84JfnIw3XcQdcLcmTnli3EXVaJgq8LjeT6EGHS7QABAYecGSk6tHT+HgXT0fwROBDbaSulOfUEXpEt3N1hxIDgYEHvK95+TPbzaK8CWY4eEt0EL1bHGjX2wYCA/fZr+0+VRDb/cI5vIoHXnCHePWtmuNfIIMABAbus1jXAXKVi2V5F9Af3rF6+Vb/AgklIDBwnw91Art50cKIHAA4zGSdwG5+0R4CA+AwuAK7BgQG7pOabeBAAIGB+/yaMk+hG8fB4SLNA4GBB6TMe+B4H1RzuEjzQGDgAd71xPrtclcFTo9DuQo4unXNsjVb7d2WQGDgBd70hS6eeUcWsdUGPvTWbc3TxIt4WrPb3j5seXsIDDzhdyejkYxZ2rsOUaWGLAlcXFhDcyde8zmrHUMgMPCIg8tmTp31jfVrjDm2F7bkBWgT2sbSU+jD10repmXXypYuw3S9xY7VEBiwz2+TOvPnf6PcxRxbr5G6Cn9zBn6+QxgZqGzH5wNb8/O3W8sCAgPGOTmrWyZRdrdZ0gA7DAk8m79nnqJJeZe/ozb6Zmp8IDBgmhW5dfmGb4eJvysJDAncndL0w2ouILrLUh4QGJjh2CGjAeRkTvzmU0zOxtDZwk1o4S+qNNc7cvQ26s5hK+PmBl90uIZaWMoDAoOk7PxgWCgUmrjUUNNfPxbe8Y7//JjXtTowsQPf8D0zd7U22fWOHHcadeewlXE29Y1J62NxkHgIDJJQMlN5gztqZ8zC8KICeeGwDV5W6sSsbpWJavSYVapf4q7A6enpdxl157CVcU16ICatF9WylAcEBokpnRTtQzUoZvTFj1U9rFZ4VaWyxb2qE6V3nmTUeYmhNvAF1EI/Mn1Zc2prKQ8IDBIzV92Lefjv2oUrVcsGFOz2pEIbQs3Fhu9e48UMCdyP6EldUh5Rf0t5QGCQkF8L1AKHPtYsLH5OszD2a9uO8/OYDry9TfI2x12DIYG/zyLqukaVsPoWoqwfLOUBgUFC5msjAYdoHmSt0S4M7Xe3Lsen5WQQ1exRFE6wEkMCC98ZJmrVs3Dy9E+nTy7s2UqYHWctCwgMEjJR56jmeyYf6RZ+5WJF+IZvVaIqOZOS9KX2QuD27VeqZ99v395m1mMydE+zM8ZbzAECg4SM0DmqGUzjTd3Cz1yrxvq8hsII6mP2JV3TC4GVzxLKjLcfD7zpjkyVvlX+Gr9pEAcIDBLynM5RzaPmN3QLXRrrateYi/mz+6w8U61DtgTmuMNT8nIubdW01aU5/abYiPSAwCAhE3SOfq9e+IFu4VIXKnB4Uk46Ua1eixM1fFX4IPBoynC4SPNAYJCQz7SKDjqpXrhKJ/Aep0svLepxOlFWzjTzfTV9EPgRquNwkXGYcG4LPafTPd6UDdhkz0CNoh9qFh4fplk40eGy1+fVFwIVxvxqZSPvBf66Ll3hcJFx+KfRcFx2H6CBikGkI2VoQCg05KB24f/U/g7c5mS5OwqFtyqtQ8af8Y6PywKPPZuHqNHZCs2q8dUc6nCRcSjZEsP59BdvygaMckr1Imngd7qF4akqvRc7V6gUoV+nl40sXRY4ZHQRPM/+9wn3fLVW6s69vk+nq7q/YTkk5BIIDBJz8l3F0cLvYxaWfRppHX/jVIHFs3qcxjd8u82yFaToucDVLiuwPU7Qhk7836l6r/JT49LFzJp/bTEHCAySsunNfN7QUfMMLw873xvMLxw+86DRQhusyD1DjNC3e1FzWeCSEzxEn51Q0IcjWGF1delvwCRuTiVlWLuN1rKAwMAEJ/fuOBT3NU7Jvh0HynMaq/ip8FxpaDr7WfjwFNouJX/gd7ZGNlH2wVZ0+r9fe+ku/jLc0VoeEBgEhYNihH7j3JXJV02AFwL/8IMjY+N+yDfzi7iS8Wl0DzUSe6l8wdtsrSkCgUEg0A1NZx+Gghn+TjRV+P0XfyGWv7g6hOgJS3lAYOA/ZYtz64gR+r8nXzcZDAl8HtUU/1wtJKovt0H2pxuMk5UICAz85rtQi5ih6ezjkcClS8Y/2/eRCLYyrkZXib+/Et2kpJ1H1gbIg8DAVw5MFCL0z8z91qkMPRE4/N9GDgxqlyHLV0p0t5L2JzrdUh4QGPjHiWk54tB0CSP0LeKJwPc5MiplXbpeLoF6KmldydoAeRAY+ETZ4l7VxIavswPSeiHwTF7Zlv3f/Gh6BFsZt6YL5RKiAl9HNSzlAYGBL6wPNRMj9OMMTWcfLwS+mejRmPFsrdOZ6ksTeXmRIJHz6A+W8oDAwHt2j2nH29s0L7ZrZvnxQuB61MqJniv9ifQBmMfTqZulPCAw8BhpaLpajjZ8VXghcGV62ImM+Ttx/b03n2QtQB8CAy8pLeohDk03rditErwQuLHF3hZx2Hf22UN0SXcQrbeUBwQG3rE+r4HY8HVz+Flv2sAWv+JrlpOPPvKUtS0gMPCInWMuEkJnQz+6W4wXAn9E1Q44XIhdIDDwgkOTOlciqm0nQt8inrwHvp3ucOAptBNAYKDi1M8/7nAk0EaDjaHp7OOJwEdvpysWBEJhCAwi7JkqxObnv2Ht6zzJWJFbT4zQtz1shTW8ELhdu3b8/US1Nu0iOFykeSAwkAl/ERmA8sPyxvRF2F7YUozQj/kuqWt4E9DvSFdKJ4DAQKZINcDkZEdG2JCGpmuU637DVwUEBhWSzZohnr8od36ORehbxAuBf4nB4SLNA4GBSPgFtb8DhhwtX3YrcuuKDV8HIvQtwlBAvxNAYCCyS/eVlOXlyGtT6BwHI/QtAoFBRWSJTuD37WZ0QB6ablXyVV0BAoOKyFydwK/byuXErG5ihP4s/96RQmBQEZmnE3iS9SzKFveqLkbol7P9XD4gMKiIfK0TeIbVDDaEmosNX8c/MWoRrwRe9lzP22+O4HCR5oHAQOSA5iF0KGQtqO3nMcLQdE3yNrlUOwt4I/CSC/AeGASKtzQX4FEWui1LEfo13YrQt4gnAs9MR0cOECz2DBKvvDKmL8DS0HRVchwems4+Xgh8gG/rd/tkItHaLydcR/TkunUOF2keCFxBOfn1W2OGvzBDFbewNj96B11kMpf1eQ3FCP19rtTRFl4IPIyoP8cVSRfeWVVpnMMlWgACV0zWPCfL+lr0s6A/jJDThpj7SO2uMZfw9p6V52zwUnnxQuBOVP9URGBuBlXRf/jcOyBwhWRRtLU7PNpfqnjJywWhgeOLzHya9/AkcWi6XosD0fBV4YXA9ekeThRYet3dnh51uEjzQOCKyDrN8yp16zV83EwckhSh7+bQdPbxQuBMKuDEb5JJXb2ftjiWs5NA4ApI8UjNE+c5Fjdfn1dfCFQY86srlSsvXgicRUP5f5cTSeN7jaRaDhdpHghcAVml7bMx2Mp1dMeYC/mGb+vQFtdqV068ELipOKzsL0QzxdlcynS4SPNA4ArIFF2vK9PdLw6JEfp1PBiazj5eCHwD/Vn4qUf3Cj/FzaiJw0WaBwJXQCboBF5maiu+4XsaUVa3WV4MTWcfLwTOp7rC46v7qNKkMHekO9FdDhdpHghcARmnE9jM8Bsrcs8QI/TNPKH2FS8E/oZoPv+zPoOoXuvK/HH5yuEizQOBKyCv6QRemWyD7YXnikPTbfOgcuXFk66UXdo9KfyMlztSFjpcogUgcAVEHzqYuB/VQXlouqSaBwNPwwnnd86kjCs/drhAK0DgCsjPWn9fSrCqX0PT2cfjeODwYX/Hd4fAFZFpGoHjd4UUh6ZL7zzJ+6Hp7IOAfpDyHB+r8ndunJU2hs72b2g6+0BgkPocir5JmmfYd/LARCFC/8zc1V7XrNxAYFABKFkihR69ts1goTI0XTAi9C3ihcBvxOBwkeaBwBWDU5uXfbFyrzolvPPbrzccil1TitDnG75BidC3SCp/WuW7whgaU443ZQMfOT53sHi9fTFpp8n14tB07cbsTbZiYEllgXNiCya6yJuygX/sGR1p8X6aKFpwtzg0XdO8zZ7VzAW8EDj6BPCJO+pQpd6hkMNFxmFVXgz1yb8RMYE3/PZc9IQLzY63VrCGprOP1w+xjocqNfVvQA60gSsAbyR/68s3fKsGNULfIt4/hR5O5/k3lD0ETnm2avtdTYxdY31eA7Hhu9/7yjmP9wKXNKHRDhdpHgic8szS9Xw+oF28c8xFvL3nhX70p3aO48N74Hvo/xwu0jwQOOXRR/+uVS07NCknnah28Iams48PAvejOg4XaR4InPKM1Am8VFkgDU2XlTMt2BH6FvFB4B6U5XCR5oHAKc94ncByWOD6vHpihP5hf2vnON4LfLA2tXC4SPNA4JTnHZ3AP/FpOwpbihH6W/2unPN4LvCm9kT3O1ykeSBwyrNC6+/wst/ECP2GuUEems4+Xgj8QIRe3S/ij2Wmf11fIHDKox0F+plhPbLZitC3iA9dKbM+cLhEC0Dg1GdDKPLdwV7tq7IxNJ19PBe4xj1+dj2FwBWAJZK9fTrXFiP0f/a7Pq7ihcBzIsxd8oO/b+AgcEXgu1GhvJwmvL21e6/yuy5ug4B+wCYntLPFqsHWTky/Pp1v+Hae5O8AbJ4AgQF7nFz88qBQwYsL5CD88NrJQ0OhUR/vEWbKFufWESP0/etx7yUQGDDHJiVgcKg4htWvSu/JgZ+WfhdqITZ89/hdR6/wSOB9X05/c9rCxCNqewEETgFWDYy+JvqS4/YUilMDQqF+OcIXFZrkmf56WQrghcB7nz4/TXoE3epZn/8yQmD22VmgftH7/Ul5/I2nu7WsRFSV+Qh9i7gvcFlBluot0mlD5UFO/HmxDoHZ51VNT6txC8TL773tMvmGb8uuz6REkK8FXBf42A2SuWmny1fhm8THh5+PcLhYc0Bg5vlF19eZv4Hu3bEmf2I17PJEKP647amK2wKXdeUPbfWHP/6ljCvbO7uPcKBv5ZNnZ4UcLtYcEJh5FusEfrRLQ6F/UIf/SLMv+F0/j3Fb4LH8we0ZDeH6/SH+OvwyNz2TQg4Xaw4IzDyfqO2VGr5Z7e4doKQM9rt+HuOywL+fQaS9WeaNbvB6BtE4h4s1BwRmnpkRewf0aCs2fLs9EzV6QEHFeobltsCTiO7ULf+n2BK+z5/jDIGZZ4Gsau8OVYnSmnTpp72j9m+8NX9wWeDuRPrRw3YKD7Me9OnvJARmHnHUyb5d6vNnUd2OuaHQoAEagaf7XT+PcVng8+jCmBX+j6i3X/c5EJh5ykb37yr0tspud6/4EPpD7RU4BQfdSIjLAteOuYMWxsTyr7clBGad0qI/VybKaNP9WUnYZYeGqP2d7Hf9vMZlgSsbDJ/zH8pwuEjzQGBGCf9U9P67H69dmltPaPjmPKkIOyXMbVD1rBxdMSIYVLgscH26LWaFv1EDh4s0DwQONHu+nD5t9ho5UPC3r2ZN+/gbaTCNbUK8ghyhH9paFBF2phAw+N1QZTblxpxMjssCt6VmMSu0MmgXewUEDjB7J0kaDl3Ea/n7h9KFNf/j4xz3TX4oT2z4Vms/ROiDu+sdoT90/ptyg/fIJ2I8wwvLE32LMEVxWeAHiZbqlq8iesjhIs0DgYPLpmhj9o0TvzwfmRl34Ltn/tYmXWn4fiiufHLH5u2qT3KX/bJ5228+1dtfXBZ4JtEftcMilHUkmuVwkeaBwIFl1yDVs6g3nlfNPN7hNL7h26Kr3PBl+nO+juOywKWtiP6pNrjsPqJW5Rvp5OjWNcvWbLX3tAICB4F9X82b97UcNlT83aI5izae4sr+GzLk4Y61+FvnMzo/Fkl5xd/KBwy3+0JP54/+5d9GZtdfxc+X4137obduay5FNaU1u+1t648sILD/bH9FEvG1nby+n0v3zUMXrtVoK3fO6CcOTVe9/QOahRXvSVUCXA8nzBNsu3Lw3NU/fjtv2DXCTH/bWRcX1tAMUVvzOavfqYLAvrM0XxExf/mhCYqqocKYa+/T3dtUIqrStscA3YJU+TKoI7gucPgx3bjuj9nuhXX4Wjm0OLtWthxcfL3FIbshsN+sVF9mRxnfNofECP0qYsP3qdhl6/zehyDhwZA6M89R6XvOTPs5C6HFbQZ+vkN4WVC24/OBrfn5261lAYF95tDguM6qUCL0HzdcusXvnQgSXoyJVfb+XY1Fext1n1aON3Wz+XvmKZqUd/k76jmW8oDAPvNpcnsf7dJEjND/d5zlA3/3eyeChFfDyhKBUSwAACAASURBVB7e+u3WQ+XLuDulLdIlLSC6y1IeENhfwiOS2CtH6Osbvuq51/3eiUDB0LjQzalTTNo1Fr81DIH95XBCe5Wh6bo9o9V3oGYOd9BqGBI4m/rGpPWhbEt5QGB/0Y9Ip0aM0JeHptPybr5q5mO/9yFYMCRwTXogJq0X1bKUBwT2l4Px7H20SwPe3jod5aHp3lT3xBp3Yk20l9YHFeB7R1ZgSOALqIX+EVhZc2prKQ8I7C+lQ/UvdQX6d22ZRpR9aWRoOl1faI7b/Zo0PXJlBRvyKikMCdyP6EldUp7VbiEQ2Gemxdg7oEdbIUK/Zbdnf1Cikb4QopE+kqORPjkubvjzlzM/nLfZn88BBBmGBP4+i6jrGlXC6luIsn6wlAcE9pndOn17dzhdjNDvHwq9zzeRv5w+9dNIPPCymVOVeGAQD4YE5kaLn1fqWTh5+qfTJxf2bCXMWhydFgL7Rfjw7v3C9XOOyt6+N9QRAhU6PiLMjEAXZzuwJDA3JkPXLTNjvMUcILA/HJk9knd00Ds/cWXvy/bmdW3BN3yrtr9Xmh2+0+86sglTAnOb7shU6Vvlr5ZDQyGwL6yNdKCcXhJeVhgKPdNdaPhmdXvnDTl9csUMxy8/bAnMcYen5OVc2qppq0tz+k2xcc8Fgf1gheq2+e0y7vjkm6oRVfrjRKF9u3Pe5JffKdrtdxWZhTWBrVC2bYue8yGw9/xcoH539F7hOeLQdD/5Xa3UIJUFvo8MuNzvWqU6pSei0+Hjwmvbt6L25uU04Ru+jXNX+la9VCOVBR7VIoYqdI3ftUppDsweGwoVvPaV8Lz56IL/5ofyJyzao9j7THdxaLprZ+FtrnN4JPDJ125tVjVdCCY6NWP6Vw6XaAG0gd0kvLBAdnXUDm61Mlqz9ABrwL3ts6UIfadPuIqNNwIvaSLevi4UpjtSXasD4ajR9qbcvXGjpa0hsIuEp4umir4OmqHpr6EMTSdE6P/X73qmFJ4IvKiyMDSZLPB0orl28575pxppZ9y5JJpwu8XvLEFgF1kWMkYZmu5BafZFv+uZUngh8NH6RA9s4WSBT1anx+3lHL5ffhDVIzImAwQODseGRZ2NPnaWIvTVQ9O943dFUwovBB5NNERYIAnMdTYIzDdFfuRRcislqBsC+8+hha+MfO7F2bu+jr32ShH6uqHpfHwEkoJ4IfC1dLbQclUE7kONbGW8kz8XLpq6fsHDVYjOlGMYILDfhBcqsboj9foaD003tMJ9QNBVvBC4HuWKC2SBB1kcRUOhgOhKMbTsu4t4g6XBgSGwz5RNidPwfbRLQ3Fouv/o76mXJM8UmMcLgSvTMHGBLHA+VbGV8TWUJj9yPnqLYjAE9pl5hvbGGZpOYBoi8h3FC4Fr0TPiAlng+2zeQtenC5TJ0r8TNRHawRDYX/bnx9o7oEdbeWi6aJoSzDDwswr4BVBX8UJguQOyLHC4BV1tK+NM+nNkuvQuoqZbIbDfxA7zbDA0HX8Z3rDwBX6i8KM9flc45fBC4Icpax8XEfgdopCtjLPphuhMaTeis36CwD5x5Kupr701a2PpGK29fcWh6ep2zNVZPaqU44oPYkB2F/BC4GVEt5YqAi+tThlbbWXcnM5XzZ3i28HNd0BgPyiZJz95Hqu+g+7ftQVvb3a7e+Wrroo1yfME9vCkJ9ZtRJ2WiQKvy+WbRw/ay/gvVEkdAVx8I9HZV0Bg7znxqvruONLwlYemk2YHvKTy178Puqc+ngh8qI3UlfIcYQgkancidg0zjCR6Tz1/orPYqcNSHhDYPj8v+ui9WauOceG31U+sxH97tZeGpntSSS5YUTY7sk4RHjy7hzfBDAdviQbk3mJ3nMFNRF00CcevgcCesfdNycbBRat0Ddw+nSND0w3b8KowGOzQ6Qf5LXZMFmKTBr2L0TbcxKt44AV3iFffqjm2Axk47mJKW6tJOHolBPaIzUMil1zNB0LzxIZvNXloupkcd2zHj3uUeN+Tu37cXexrtVMf7wL6wztWL99ankBCbj5/N6ZNOXL/nXdaygIC22O34Wd95Qj9Nt2fla/OGJnOc1J5RA4DILAtwhMM9O3V/jRtwxcPm30AAoP4nNr8xWeLNp3iNsXYq0ToPzZg4AD5UfSg1X5XtyICgUE8Ti2SRsUZsuBDrb1KhP4DwsyIueJaBVP3+13fCgkEBnE48rLhc6unu7cRI/S7yxfed7iSratXbD7ud3UrKO4K3DgODhdpHghsmlPqrhgKA+5tV0UXoY8bZ19xV2CjgZktv7t1EghsGoNAQSlCXxqaTmEcPrjtK+4KnB4Hh4s0DwQ2y7FBOnsf6yI2fDv8W5M6aJffFa3goA0MDNH2t9JG6A+JpA/93u96VnQgMDBEFekrDU2X3rLr03LC8vVyGOGUA35Xs8IDgYEhymd8DSL03yrjwtsXz563/JDflQQQGOg4vG3jjmKO+1h09VExQl8Ymq4g4u/reGMUIDwTeM+M4f37D5/h85gqEDgx4bUTBUcHT927VIjQb5nGN3zb3Ss0fD97R271foHHzkHCI4EXd0mTXiBVuvF/DpdnCQickBORUN/8z7QR+qF93P4lM9+fs9ZmMDdwCU8EDj+eFn0HXCnP4QKtAIETcUrpe8U3fMUI/S79pKdYodB7ybcGfuCJwH14b7NuenLEyP43ZfGTjzlcogUgcCLkJ899pQj961RD0w0/6HfdgDFeCLw4jdKekJ9YHuIvxmn+3UVD4AQcEIaoy4sMTffC8Ii/w37yu24gDl4I3J1I9UnJF4n+7nCR5oHARpyURnz9IvRMd7HhK0fob31L9vfNX/2uIYiHFwKfSZeqZy+lJg4XaR4IHMOx+WOFe+QZe7kCXYT+Sm7nvLcnvv3Zdr+rCOLjhcCZ9Kx69hmb30ZyAgisZ4MU8xvqc31jZWg6hUV+1w0kxwuB69NI9exIauBwkeaBwBKlJ+WJlaKqeXKEfq+QmsW+VhGYwguBr6be6tmH6BqHizQPBObZ98noUGjwpFVlHLe7IHZougjr/K4oSI4XAr9E9VS9Zg+dQa86XKR5IDBX9pnyPZTxe7g3B9wrNnxbdH0ypCf/mN9VBcnxQuDi9nRTpP/s8Zvoj+UaXLZcQOCw6ovcQ2YpQ9PF2DsgFPrQ76oCE3jSkeOXq6nFK+KYZ/tfaUFX+9gfukIIXLLirZH5I978OvJ3ctcn4wcPeWH2L8L0goijytB0D8bYK1KIQZ5ZwAuB27W7SOhD2eiCCxoJvxe1U3C4ZBNUBIG3jJIVHClF25/8QJ4fOPMUd0geaEOK0K8iR+grjIh+rWzQFp93A5jCC4HjjYzlQ+BhCgpc+u2U8YXjp64tk+fXRj/5mb+Knz/xYlTQV4oXiffHYoS+Zmg6eflSZfzJsRgqhw0gMONsGysrN36HOP/zIOWTgQNCAwr4NPW3BEPvv6oMTdewi3poOplp3OGiFwpCQyatQMwgI3gh8C/xcLhkE6ScwOuigfaDNgoJr2uMnBjeqFX06S4N5Qh9I5aLeeJ7ZAyBETlYonjV1IkvvLkw+g2E3eqxI4fs5f9Y6pTc/qbaXs3QdLEMxYsj5oDADLFmhCRa/gylI9WrGgEncdyXOicjL31DA3q0zRQj9J9RL89Xu7zE170DdoDA7DA/qtqLR8WUXTpd93KzdCmT5d/YoelECtTCTw37vIPAOhCYGVaozXtNfOi8QKtjaDGn+wxZ6A3hn77i0HR1O+aG9EzlVke+ezS7LFkNQPDwSuCfZrz0/IgIDhcZh/c6x1CNOntTdjn5dfEHk6Yt1DzlOzZMo94KIU2v68yYD6J8GOrftUWaGKEv3SxPUy8dxLemD38q3JgPnor3RkzijcAfXuzH+6O/Gr26ujT5dr7zu9L14h3VSDaLtWaOFdLe0+n6gf5LvgNevkwzNF1o4skXVIulD5OFD+/+Fa+NGMUTgfv68wL4yPwiPeeycAu9b1TEsOHRYHrt8yphmEhl8OYoc7lTz6lme7WvKkbo948mLeWOvaFMD17r3z4Ch/BC4Om8svX/mT9qdASHizQPC23gY6NVDkZHkxse0iK89f1Wl7aB475WpvuIQ9O1eaZ/KNo/MjS6hL/gfit+OLRwFj6skAJ4IfB1RLknDdb0ARYE1l5W31GS9V8L/JZPOz5Uk1RYzOs5VZiShqar9qcvOG5btKtHaPBuKa8j23/Yg5vmlMALgWvS+UF5QcGAwL/na6QMKbFbo7TJoR+ExEWaJHG0z5LpkQj9KWI80o+FyvIRGN0q5fBC4GzKdbgM2zAg8EqdqAvl9KnaZCncvlTd0Wqy+B5oRW4taWi6iRvlLX//RLxQF85FR6vUwwuBW9KjDpdhGwYE/kwn8DQ5fb02+S0p9eQ7kZSp/A30ptA5QsM3f8m3m9XhvCXb167bgXvmVMQLge+lGxwuwzYMCDxDJ/AkOT08QZO8U0n+dpw4/8K68IGJHdKIGueu8qvqwHu8EHhVWsZ3DhdiFwYE1nfF+EBZsFf9xGqhaou9a75eu+/ErG6Viar3mIULbYXCk/fAw6jVNodLsUmABC77acWS1QYRlWt1AkcjDLZH3/EWaZ8Kli3uVZ0ovfOko27XGgQMb3piPV+lau6c77ZFcLhI8wRG4JLF0nvdcWv1D+hPDNYE+w08EF10ZKb0SmiidribDSHhnVGbQp+/vQz8wBuBD9/l91AcMkER+PDEiKHv68fonK/2N/SRZtmJDUsWrtivTvl1Ygf+gDbJ2+R2lUEg8UTgpbV9H0tHJiACazokT9Ndg4tfUi0cnfDVz/FpORlENXsUBeU9O/AaLwTeJoSiVr3gig4RHC7SPAEReKbmIrtSt/TIS5HOj2P3G24vwjd8qxFVyZmE17sVGC8EfoCo7efBCDYNhsAHtJ2tntcfm1PzpSDdgk+PG24vsD50Fv9nsd2Yfe5WFQQcLwQ+l2oH5QOzwRBYExnIX2y3xqxxYl3RzM9Wx7207hpzCW/vWXk/uFpNwABeCJxF9zhchm2CIbA+jPdLS1tLDd9avRaj4Qs8EbgB9XO4DNsEQ2B9aO9s85uWFvU4XWj4TsPYr0DAC4E7098dLsM2wRD4LZ3An5vdcH1efaJKHcYEpUUCfMcLgd+mOkccLsQuwRD4E53Aq01ttWPMhXzDt3UIHy0CUbwQuOwG+kcwHkIHRODvtf7mm+gAeWhS5zSi2r0Wu187wBKedOQ49Ge65otAKBwMgcv+qxF4RrL1+YbvaURZ3Wb592FlEFC8+bzoJZWIqrVp5+N3RWWCITD3U4Gqv/OIJO2LFbn1hIbvxKA0Q0CQ8OfrhA4XaZ6ACMytjnblKNyZaMXthecKgQqhbR5VDDAGBPaHLcpXQV8/EH+lg2LDt1Guvq8lAAr+fF7U4SLNExiBudK10/476qVZP8Zd4eSsbplE2d1mlXhYK8Aa+DZSMFmRW1eM0P/d74qAYAOBA8jG0NlihL5/dyqAFSBw0DggRuifmWuudweo4EDgQCENTVcDEfrAJBA4OEgR+nzDFxH6wCxeCbzsuZ633xzB4SLNE2CBN4SaixH6e/2uCGAJbwRecgHeAydk9xih4ds0b7PfFQGM4YnAM9Od7MhxdOuaZWu22hsBOZACY2g6YBsvBD5QnajbJxOJ1n454TqiJ9ets535obdua54m/g1Ia3bb24ctbx88gfmGb1VE6AO7eCHwMKL+HFckXXhnVaVxdrMuLqyhuZDXfM5qeE7QBF6f10Bs+CYYfBKABHghcCeqfyoiMDeDqtj8UtLhayVv07JrZUuXYbreYohOoATeOeYifhfOC8XvTglAErwQuL44qB0vsPTdrfZ2vzbaVeieNPDzHUJkcdmOzwe25udvt5ZFcAQ+NCknXYzQR8MXlAMvBM6kAv7fhURSx96n6Q+2Mp7N3zNP0aS8y99Rz7GUR0AEloamy8qZhgh9UD68GVZ2KP/vciLpXnEk1bKVcXdKW6RLWkB0l6U84gkc3rXwo/fnbHDiQdK+JTOmfRp/SGdOaPhKEfrWn8EBoMMLgZvSE/y/vxDNFGdzKdNWxs2pU0zaNdTCUh5xBN7xshScO/yr8t7Q/vqOlNPg+XGiAHcUthQj9GMHcwfAOl4IfAP9WfipR/cKP8XNqImtjLOpb0xaH8q2lIexwKsKIuNjTClf9O2WYZHvLbxs8Kb6NzFCv2EuhqYDDuGFwPlUV3h8dR9VmhTmjnS3eturUJMeiEnrZfF23FDg79WfKppuq24ye4eqcnqtVLvw5CxhaDpE6AMn8ULgb4jm8z/rM4jqta7MN/++spXxBdRCP7JlWXNqaykPI4GLR2rGiPzeVuVEwq+EQqrR6paql63IPQND0wHH8aQrZZd2Two/4+X+F4X2Mu5H9KQuKU/sImIBI4G/0lgXesVe7QS2aMd7Hh65BP9UeI4Yof+z/bwBMMLTcML5nTMp48qPbWb8fRZR1zWqhNW3EGVZ+0CfkcBvaLUL2X84rP/igvSg6uDEDnzDt3HuKtv5AhAPj+OBw4dLEy1OzGjh8t2qZ+Hk6Z9On1zYs5Uwa7FbppHAw3Xa2f9m5+u6nJYpEfrVe8wqx34DEBemAvrHZOiimjLGW8zBQODwwAFa7dbart8LOoHnL86tI0bo2wudAiApTAnMbbojU6Vvlb9aDp/18gr8cMfGYsN3j+38AEiGlwKHl456dszS8nWVODwlL+fSVk1bXZrTb4qNxqqZNrD958SqNnC/nCa8vU3yNtnODAATuC3w7m3blNeeG9uJ1822ng23uOPliXqaSn1KNOieQr9qv0DlKfTT3VpWIsq6ZB4CFYDLuCzw8WxqKAu8tbYSxbvB4RLjcUvsN12IYj+s5uB74Ff5vwUD7m3H3+ent+z61NLkWwBQPlwWeDbRU/Lkdbw9Z1zWkP+3g8MlxmNhrxhaid2ydTjZE6t3x5r8Hjbs8kQo9DoePAPXcVngp4jkL3N9TZQ2powLv8tfnv7ncJHm6UujDFKd6gu9a8z5vL01OvxHuCl/BY+egfu4LHAXqiNP5RI9JE6MIrsB/QbMmzDB0vrGAnM7lWikr+23WuWh6a69V2xQx41GAsBJXBb4HLpOnvqDEg58/HS6xrHCbrc4wmUcgbnwzgUfTStHPHBpUQ9laLp9S6ZPTRwPDIBjuCxwNfqnNHGkErWR066hxo4VZl3gOi0sUqVS5WRkVBKH6kpPuqLDpKdleF2kWQJctQzv/6PMkpFW1erpWdVdgdPpQWniC6J/yWl3U1XHCrMq8FijB9MAsEua08HlGqNOo79LE6Oj3ZYfoHTHCrMqMPfTFqucTp8uCijn0wt+VyEeOfSY31WIRy7d6ncV4jGa2ls+Px2PcNMY1YQukSbuJFJei95JNW1lvNCAq93/TEt1CuzYVVf4+Dw/Cb1oot9ViMc4+o/fVYjHAoNRozxHY9RNVGmH8Ftcm6ooT4j+SK3tZWxM+WqbHAhsBwhsh+AJzN853y68mRlHkT6MJdl0m72MIbAOCGwHCJwYjVF7TyO6+s2pD6URfSQnLSQaZi9jqnyWntMgcDCBwHYInsDcSOVC2V7pIvFgtDVsjSZUPaabheWHWNaBwHaAwHYIoMDc49JXjFpsk+cPVad69joJdyWKCTSAwAEFAtshiAJzS+5u2+LKIREJprZrF7KX8SCi9/RpEDigQGA7BFJgx5hN9Lg+DQIHFAhsh9QWeC/Rtfo0CBxQILAdUltgbsSgsfqkUydOuFacDAS2AwS2Q4oL7A8Q2A4Q2A4Q2AUgsB0gsB0gsAtAYDtAYDtAYBeAwHaAwHaAwC4Age0Age0AgV0AAtsBAtsBArsABLYDBLYDBHaBJlkn/a5CPG6k9X5XIR6P0xS/qxCPSfS031WIx0rq6ncVUk/g71b6XYO47F7gdw3icuSTwA5rX/JxcEfsnv+L3zVIPYEBqFBAYAAYBgIDwDAQGACGgcAAMAwEBoBhIDAADAOBAWAYCAwAw0BgABgGAgPAMBAYAIaBwAAwDAQGgGEgMAAMA4EBYBgIDADDQGAAGAYCA8AwEBgAhoHAADAMBAaAYSAwAAwDgQFgGAgMAMOknMCbx9x29mmZ9TsV7PS7JjHsnTP41qZEtNDvimj5oX/bWtkt7prjdz1iCegBEwjMaZZiAs9vRwqZBWG/a6NlhFKzhX7XRMO4LLlatx/xuyo6AnrAuECdZikmcIg/pGmtr8/5Qxo/0cvv2mgZJPx/V6scsPNxPF+p5r36XMP/XH/K78poCeYBEwjQaZZqAqfd8PZvwsTGK/lDO8vv6mgY2+mxdzeHzwrW+bg5gyivjJ9YUIPoOb9royWQB0wkQKdZiglctEaZOn4h0Z/8rEocAnY+/pXoFmnqXaKaQfy2csAOmEiATrMUE1jFVKIaftfBgGCdj4erEK2Wp1sTve1rZYwJ1gGLwe/TLHUFXs83U8r8rkQswTof+dOvlTI9kOg2P+sSh2AdsBj8Ps1SV+AFRGf4XQcDgnU+5hH1VKY/J2ruZ13iEKwDFoPfp1nqCvww0Z1+18GAYJ2POUSFyvQO/lpy1M/KGBOsAxaD36dZygr8Hd+6W+J3JQwI1vl4KdFkZbosjWirn5UxJlgHTI/vp1mqCnz0YqIeflfCiGCdj62IpkdmsonWJFjXJ4J1wHT4f5qlqMCltxC1/N3vWhgRrPOxKdGnkZlaRMt8rEscgnXAtATgNGNf4IUPS+Sq0sr+QdT4R9+qpGBUtWCdj7gCl4cgnGbsCzxa7pSaHk0q5Q9so+/9q5KCQdUCdj6iDVwOAnGapaLAJX/jD+xmH6ukEHyB8RTaPsE4zdgXOIZTt/E3Nn7/YYxLsM7Hfqr3wAuImvlZlzgE64BFCchplnoCn+SvKk38b//GI1jn4xRVT6x8olv9rEscgnXAIgTlNEs5gY/fQNR0i9+1iE+wzsfDmdEHV22I3vK1MsYE64ApBOY0SzWBj3bibwS3+V2LBATsfLyDqKs0xV+MaxzytzKGBOyASQTnNEsxgX+/iqjFdr9rkYiAnY+bMoieFDrjL6qpep4VJAJ2wEQCdJqlmMD3E9EVt0fY7Xd91JwSq3Qa0dXC7zy/qyMzhj9iLR7o2ymN6NpivyujJZgHTCBAp1mKCXwnadjod33UnNBUbYLf1VEYrYyJ1TVo4fwBPWBcoE4zCOwZQT0fv+93Qc3s5t1n+12PGIJ6wAJ1mqWYwABULCAwAAwDgQFgGAgMAMNAYAAYBgIDwDAQGACGgcAAMAwEBoBhIDAADAOBAWAYCAwAw0BgABgGAgPAMBAYAIaBwAAwDAQGgGEgMAAMA4EBYBgIDADDQGAAGAYCA8AwEBgAhoHAADAMBAaAYSAwAAwDgQFgGAgMAMNAYAAYBgIDwDAQGACGgcAAMAwEBoBhIDAADAOBAWAYCAwAw0BgABgGAgPAMBAYAIaBwAAwDAQGgGEgMAAMA4EBYBgIDADDQGAAGAYCA8AwEBgAhoHAADAMBAaAYSAwAAwDgQFgGAgMAMNAYAAYBgJ7zC9E7bwpKZ0au7i6M0QK9aX0VAACuwVvagx/d1fgklBobHTOGYFLZz10YYPMOufd9dbv5aqbQpw6QmCbQGC38EHgE0RnR+ccEXh6q0jlzxhbVs76CcSpIwS2CQR2i99ul6lBdJk8OdZLge+6s7eVjY0UCvcXzD2r6/3d2goTtx4rdxXj1REC2wQCu86FRG9H57wT2CJGCj3GW3v5UnHyx7/y0zeU/xocp44Q2CYQ2HXYFXgW72yPUmXuOX5ukO3sFSCws0Bg1zES+KObz8yslzNTtdZX/7mgduUGnceo7lKLX8k5s0qNNr2/0WwbnprTNJN+iN3mh2hbu70wr3ZixaOXnJFR7Q/3TCuW5r8p+FPT7CoNrhv+W2SVWIXKzuFzKo3O9yTK2itMzCF6QEkMEb0RL8/YfY1bR3XpsYdiRe8Lq2fUbtnxmS9U1QECENh1YgU+ert8Et8XllMPKSnUcLGy5ooWclLavcXRbQ/cIKZ9H7tNfIF/uyOypJeY0CUyX/NTpbhYgd/nl3+rmj9cnehpYcJQYIM8Y/fVhMCxhyLcNy2y1brkx7tiAYFdJ1bgO6jqbY/3Fp7v/ldKPHg+f3H7yzND/302UabU5uSWVyWq9vdB/S+Ptj35bS+5iSpf0/NvzTfHbnN84WdEjRYKrBTWjjixXyjp4keGPNv9TOopprSjujlPDM2/uz5RhlycgcB3EV2pSXiY6Hzh11Bggzxj9zVuHSMTBofief5vWKenRj33RJfTIbAeCOw6MQJXoq6/8lNlj/LnsnRLeAtR133CROlgoqbi9fbEuURX/CxMTcskKoxu23E7PxUuNdzG+BXNdUT154tT4S/eFH/7F0nlFucRtdWvHqEx0WBNwse8Sfu5OAIb5Gm0r8leI8XuVrgRVV4gLTw5eTcHNEBg14kRmC4vESdLeUeXCBMLiDopjbteRK8Lv6/yt5ByY3IiUa1jyrYtj0uJRtsYy/EJ0ekb41WuG9FX2tUjHOZLm6tJEcr/kovXBo7N02hfkwhssFt7iG6MV30AgV0nVmD5esL1Jxov/PJNVOVGlvuR6Fbh9yp5GU+YP/nfU7Z9R0402sZYjpuJQnErx9v9nHb1CFv50lZrUsr4tuh0LqnAkTyN9jWJwAa7tVt/Jw9UQGDXiRG4qnKJeZPoWf4nXIeqR1eoQc34f09lEf2iJD1J9LC8baUjUpLRNsZylFYj2mZQrT0rFxUVFfFX956a1aN8y+v3ozbpdCLhHjyuwLo8DfY1icBGuxU+g2jICYM9ABwE9oAYgdso0x8R9eV/dpCWqpx49WkQ2eZ9ohvkbZvJSUbbGMuxjeiMmDptuL9eZNPbNatH2ap7CC1dgadx8QSOzdNgX5MIbLhbI/iJ6rePWY5XSAZAYNeJ35FjOtEj/M9q3VmbzqctJ/pDZJuFRJfK214kT0KY0AAABLVJREFUJxltYyzHCvnRsZrxGapNb9asHuUQv2yeJmUvn7KQiyOwQZ4G+5pEYMPdCocyxZnqdy3mgA4I7DpJBeZlPWehikVS2gWRbXiBL9Nta7RNXIGjfwok5vO34vfM+OEIf0lbG19grhHRME3CbN4i4QmxkcBGeVoX2HC3OG7XsE6niQ7fXcIBDRDYdZIKzN+r1tFvtIWoYWRGdQutbGu0jelb6M5Ek+TJLxMI3J2okyahD1Er4Xeu0iGE5wlZYKM8rQtsuFsiJcuHt+MNfsZ4acUFArtOUoFPnU60XreR8BBrjzLzFNG/ddsabRPnIVZ1/UOscCbVU7qATUgg8DRemA2q+aO1ZIGWEHVXErtJAhvmaV1gw92KMJL/WxSOu7RiAoFdJ6nAwoueXP1WVxG9IE+GW0ZfI0W2NdqmLPqQi4vK8Wf9a6TDRK2V6esSCFx6NlFHlTAPE2WLT8Z/ILpYTjteRxLYME+jfTWuo/qdV8xuRQjXIPo17tKKCQR2neQCz412oBQ4JfzzKlHjw9I8P1n7mH5bo224alQtmqQ4MUffkaM0nSrLb6NmJXiIxXEz+KUPRgx+MU3pmcWLlLZZShxIksCGeRrtq3EdIxOGu6VQVpfIgZDklAICu05ygbkcourvSqacnHHNDOFX6Ep5lXgT/UEVVVfKaCiiwTbcZUSR0KWoHDcQNZC7Ui4Su1J24G+Bxb6XM6omFFiMB+4kdebYdQ8/3UV+k3M30R+FbmKlz1WqJLeBjfI03FfjOkYmYndrQdf5UrHhAs/GE2MHCOw6JgQ+dBF/0re4v2Bw3+urS52dOG453xys/o9BT/6R1MEM0RPYaBv+DD+jz+jx498XZqLBDPwtOF3cZ+iAuxpLPSyEa2SzR0Y+fTnRkwkFDucJj37Pu+s/d7cXAoK6Kt0pNvF/U+rc3e/eptTkIVlgozwN99W4jpGJ2N0qIqp7y5Mjh/67GVGlIpMHvcIAgV3HhMDcsfvTI+8+68qdk5c3V1LuORm7reE2h8+TZnXhhAdviaz4oJgwWI7Pyxy3LqHAmjGxGkyMJk+tLKW13BB5D2yQp+G+GtcxWnrMbi2Mvhau/WH8w1xBgcCuY0Zgjvvx2asaZmY1vKrP7Ei7r/jlmxtnVj/voW+MtjXe5vDgK2pnGAT0L+19fs306m17zpDfoy7tfmZmzfP7fsclE5grnflg2/qiUq+rkzfe1zyr1mUjjqh6YsXmabyvhnVUl67fra0T/nFh7YwqjW4YfdCohhUbCAzM0JsoY7rflQCxQGBghvAD/M3xHL9rAWKAwMAU4fuIshckXw94CwQG5giPC4VGoCty0IDAADAMBAaAYSAwAAwDgQFgGAgMAMNAYAAYBgIDwDAQGACGgcAAMAwEBoBhIDAADAOBAWAYCAwAw0BgABgGAgPAMBAYAIaBwAAwDAQGgGEgMAAMA4EBYBgIDADDQGAAGAYCA8AwEBgAhoHAADAMBAaAYSAwAAwDgQFgGAgMAMNAYAAYBgIDwDAQGACGgcAAMAwEBoBhIDAADAOBAWAYCAwAw0BgABgGAgPAMBAYAIaBwAAwDAQGgGEgMAAMA4EBYBgIDADDQGAAGOb/AQvZXQFShW5o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70" y="0"/>
            <a:ext cx="3106630" cy="198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7" descr="data:image/png;base64,iVBORw0KGgoAAAANSUhEUgAAA8AAAAJmCAIAAAAchn6LAAAACXBIWXMAAB2HAAAdhwGP5fFlAAAgAElEQVR4nOzdeWAT1d7w8ZMmXZJu0BZaKGDZRWURQYXLThUB0YIsCoogi4CIuHGv9yLKVS+IKHhFL+AVAVGRRZFdpOwCKogsKkvZKcUWWkq3pGmS9495n3nydEkzyTSZlO/nr+nMyZzfyWy/npyZ0TkcDgEAAADAPUH+DgAAAAAIJCTQAAAAgAIk0AAAAIACJNAAAACAAiTQAAAAgAIk0AAAAIACJNAAAACAAiTQAAAAgAIk0AAAAIACJNAAAACAAiTQAAAAgAIGfwcAAAA0qri4ePbs2cXFxUKIlJSUNm3a+DsiQBN0DofD3zEAAAAtmjRp0gcffCCEeOCBB9avX6/X6/0dEaAJDOEIMCkpKTqdTqfTvfnmm/6OBQBQoWpwuv7222+l7Ll169YrVqxQJXuuBl8LIEigfeCll16SThZxcXHulJ89e7buf5SUlFR1eAAAlHXhwoWRI0cKIRITE9evXx8ZGenviAANIYGGSE5OlvL12bNn+zsWAIAQ/j4zl5SUPPbYYzk5OREREevXr69Xr57vYwC0jAQaAAD8H1OnTt27d69er//qq6+4cRAoi6dwBJjPP//carUKIYxGo79jAQBUQ1u2bJk1a5YQ4t///nefPn3UXTlXMVQPJNABJjw83N8hAACqs/vvv99ut1fRyrmKoXpgCAcAAACgAAl0gKn0AUA2m23VqlWPPfZY8+bNo6KiDAZDeHh4gwYNunbt+ve//33Hjh3S8/CFEPn5+dKqUlNTpTkvv/yy7v+KiIgot5br16/PnTv3/vvvr1+/flhYWM2aNVu0aPH0009v3brVzYbs379/9OjRTZo0MZlMcXFxd95556uvvnrhwgUhRElJiRzA8ePHS32wXbt20qLFixdL7f3mm28GDBjQtGlTk8lU6oYbi8WyYcOGF198sVu3bnXr1jUajWFhYYmJiT169PjnP/+ZkZHhOshSdZWUlCxfvrx379633HJLaGhorVq1+vXr991335X61O+//z5hwoRbb73VaDRGRES0atVq2rRpN27ccFGRl3EqsmvXrueff75t27YJCQkhISGRkZG33nrr4MGDFy5ceO3atYo+5fEWL/UdOhyOdevW9e/fv2HDhmFhYXFxcZ07d37vvffMZrOPW+d6N5PJh4lOp7t06ZLr1pW7N3bs2FEq88wzz1Qaf48ePaTCTz/9dKlFVb2TqLil1NpbKjq6q+WBKfPmzCyESE1NfeaZZ1q2bBkXFxcaGlq3bt1u3brNmjUrOzvbndqretsJJY+xU3qy8sv2ws3LgSr24osvSl91bGysO+XfeecdeetYrdZSSx9++GFp0RtvvFH2s6dOnar0bo/x48dLhfPy8irdPcLDw8vWsnjx4tjY2Io+kpycnJ6e7qKBJSUlzzzzjE6nK/vZiIiIL7/8UhoeJ/njjz9Kffyuu+6SFn366afp6eldunQptZJZs2ZJJb/66quoqCgXrQsNDX377bddhOpcV0ZGRufOnctdzz/+8Q/5I2+99Va5j0qtX79+WlpaubV4H6ebjh8/3q1bN9cVlRukN1vc+TvMzs5+8MEHy11J48aNz5w548vWud7NZM6HycWLF120rqK98cMPP5Sm4+LiiouLXTTh0qVLQUH/v1Nj165dzot8sJOotaXU2ltcHN2BcmC6Pl1XxOMz84kTJ1wcAjVr1vzss89cV+2Dbefm1+LBycpnJ1JAwhjo6uP69evdunVLT0+X/qxRo8btt99es2ZNi8WSmZn5xx9/SH3P8si2kJCQ1157TQixdOnSs2fPCiHuu+++jh07Oq8zJCSkVC1vv/323/72N/nPxMTExo0bFxQUHDt2zGKxCCG2bt3aqVOnbdu2JSUllRvnyJEjP/vsM2lap9O1bNkyMTExOzv7l19+yc/PHzp0qMlkcqe9hYWFycnJf/zxhxBCr9fXrl3bYrFkZ2c7/uflmmfOnJG7l2JiYho1ahQVFVVcXHz69GmpK8Jisfz1r3+9ceNGpR0hRUVFvXr1OnLkiBAiNja2bt26OTk5cn/kW2+9Vbdu3QkTJkyfPv31118XQhgMhqSkpNDQ0NOnT0s9dhcvXuzbt++RI0fKfqUqxunCrl27UlJScnJypD+DgoKaN28eHx9fXFx87ty5y5cvSxUVFRWV+qD3W1xisVh69+79448/CiEiIyPr169vtVpPnz4t7ZCnT59+4IEHDh8+HBYW5svWqcXF3jhkyJDJkydbrdarV69u3ry5X79+Fa3k888/l76NpKSkTp06OS/yzU4i8WZLqbW3VHp0S6rBgVmWZ2fmH3/8sW/fvnK/rMlkuv322yMjIy9fviz9wJKTk/PEE0/k5OQ8++yz5dbr423ngmeHs7+2F25e/s3fbwY+64H++9//Li2KiYlZuXJlSUmJ89Li4uLU1NQxY8Y8//zzpT7Ys2dP6YPvvPOO69i2bt0q9xw3btx469at8qKcnBzpd0ZpaYcOHUoFIPn000/l1t1///3OXVnZ2dnSz9YxMTFyGRc90PHx8UKIxMTEpUuX5uXlSUvT09OPHDkiTc+YMaNly5Zz5sw5ffp0qZX8+uuvvXv3ltYTFBS0f//+ctsr11WnTh0hxF133bVr1y673S4t/emnn5o0aSIVqF279saNG3U6XWho6MyZM3NycqQy+fn58g4ghPjggw/K1uJ9nJU6d+5czZo1pfWEhoZOnTo1MzPTucD58+ffeeedpKSko0ePOs/3fovL32FiYqIQ4rbbbtu4caO8Y2dmZj755JPy9zN79myftU7dHmjXe+NDDz0kFRs8eLCLhrRs2VIq5tx1KvHBTuL9llJxb3H9fQbKgelZD7TM/TNzRkZG7dq1pcJ169b94osvnH/rOHXqlBytwWD48ccfy67BZ9vOUdnX4vHJygfHCOCMBLrK+SyBbtWqlbTI9e908mVG5uZp2m63N23aVCrZoEGDy5cvly0jPflIsnDhwlJLzWZzrVq1pKXJycnl/pz93HPPCScuEmghRFJS0qVLlyoK+OrVq66bM2TIEGk9FaU1znV16NChoKCgVIE//vjDYPj/P+OEhIQEBQVt2rSp7HoeeeQRqUy7du2qIs5K9erVS1pDWFjYtm3bKipmtVrNZrNz1V5uccf//Q7vuuuu3NzcsmXka9vtt9/us9apm0C73htXrFghlTEajTdu3Ci3zNGjR13E44OdxMstpfre4uL7DJQD02cJ9IABA6SSjRo1ysjIKFugpKREDqZLly5l2+Kzbeeo7Gvx7HB2+OQYAZyRQFc5534OpRQl0HLH7alTpxRF6OZpeuPGjXJg3377bbll7HZ7hw4dpDItW7YstfSLL76QFgUHB1c0jLKwsND5lVeuE+jNmze73cpyXL58WRpyajKZXPepBAUFnTx5styVyCmFEGLs2LHlltm5c6e8nrIXe+/jdO2XX36RI3z33Xfd/6D3W9zh9B3qdLrff/+93JVs375drkjuI3STx61TPYF2sTcWFRVFR0dLxT799NNyy0yZMkUqUG4yVykvdxKH11tK3b3F9fcZKAembxLoEydOyN3Du3fvrqjYn3/+KT93We4Mlvhy2zlcfi0eH87u8P4YAZzxFI7qQx6SePDgwapY/5o1a6SJRo0ayT9Jl6LT6eQu5KNHj54+fdp56YYNG6SJ+++/v2HDhuWuwWg0Dh8+3J14mjVrJvdVeKZOnTpSv0thYeFvv/3momTPnj3lHppS5IuKEGLcuHHllrn77rulE7fdbj958mTVxVku+f+WuLg4dx4EIfN+izvr0aNHixYtyl3UsWPH4OBgadrFAzHK5XHr1OV6bwwLCxs4cKA0vWzZsrIFHA7Hl19+KU0//vjjHgTg5U7izLMtpe7e4ubRHdAHplqWLVvmcDiEEPfcc0+pofPOateu3bdvX2l627Ztzov8su3KVaWHs0a2F6oNbiL0qdDQ0ErL2Gy2kpISD1Z+1113SXdXPPPMMwaDISUlpdy7zj0m3VQkhHD9Yqq+ffsGBQVJ9xvt37+/cePG8qKffvpJmujRo4eLNXTv3v1f//pXpfF079690jISu91+7Nixo0eP/vnnn3l5ec5dj3L/4qVLl+QxMGX95S9/qWiRNGBUCBEeHt66detyy4SFhcXGxmZlZQkh5DtjqiLOcu3evVuaeOihh9zZA2Xeb3FnLi7tISEh8fHx0r1fLr6fcnncOnVVujc+8cQTn3zyiRBi+/btly9frlu3rvPSHTt2XLx4UQhhMBgee+wxF+upop3EmWdbSt29xc2jO6APTLXs2rVLmqg0bW3Xrt2qVatEmU4Wv2y7cqlyOGt8e6HaIIH2ndjY2KtXr1ZabPbs2S+//LIH63/uuefWr1/vcDiuXbs2cODA2rVr9+7du2vXrp06daqok0aRtLQ0aUK+1alcERERDRs2lPonSvVSSI95FkLceuutLtZQUe9XKc2aNau0TH5+/owZM6RnXbkumZub62JpQkJCRYvkZ4bUqlVLfgaZi2KFhYVVF2e5pNvhhRDOv7G6w/st7ky636si8svJyv1+XPC4deqqdG/s0qVLgwYNLly4YLfbv/zyy1Ijuz7//HNp4r777pPvBiulSncSZ55tKXX3FneObhHgB6Za5NHzR48edf18iQMHDkgT0v8MMr9su3J5eTgHxPZCtUECXX307Nlz7ty5L7zwgs1mE0JkZmYuWbJkyZIlQoh69eqlpKSMGTPG4/+5S0pKCgoKpOm4uDjXhWvVqiWdXp07dSwWi/QsJCFEjRo1XHxcHi3qWqXF0tLSkpOTz58/787a5NjK5U5fiJv9JY4yz3JSMc6ybDab3OlSUWZWLu+3eCkefz8ueNw61VW6N+p0uqFDh86cOVMIsWzZMucE2mKxSP2CQognnnii3I9X6U5SigdbSvW9xc2TQOAemGqx2+3Xr1+Xpr/55ptvvvnGnU85p4/+2nZleXk4B8T2QnXCGOhqZdKkSUeOHBkxYkRkZKTz/EuXLs2bN69NmzYjR45U2sMncT7dlH0EaSnyFcv5U+4nRi66i5y5HqBSXFzcp08f6WRqNBqffvrpNWvWHD9+PDc31/npH/fcc4+bUVWRqo7TYrHI37yiRyx7v8V9wOPWqc6d4VJycvzrr786D8Fct26dlNBERETI91c50/7OrPreou7wMw9o/zuXFBUVyY/2d5/zR7Sz7bw5nANle6E6oQe6urnttts+/fTTjz/++Oeff961a9fOnTt3796dn58vhHA4HIsXL7527dratWuVrjY8PNxgMEiDsyt9UZb8NHvnnuawsLDQ0FDptOv65zO5Q8UbixcvPnXqlBAiIiLihx9+qKjr3Z2XflWpqo7TZDKFhIRI79BR9Kul91vcBzxunfuk33NUcdttt915552HDh0SQixbtmzGjBnSfPm2wgEDBpT7FiHt78wBsbcoov3vXBIeHh4cHCwN812zZk25/4BVugaNbDtvDudA2V6oTuiBrp4MBkOHDh3++te/bty48erVqytXrmzevLm0aN26dfJNJ4rIv+6dOXPGdUm5gPzUZ0n9+vWlCXmgW7lcL3XTunXrpIkJEyZUdDJ1OBzSbZd+5IM45XGiSp8z4P0W9wGPW6fX6+XfOpxvMypF6U2Nrsmd0F988YXU2ZaTk7Np06ZSS0sJiJ05IPYW9wXEdy6RRztIGaQHtLPtPD6cA2h7odogga7+QkNDBw4cuH37dvn1Tt9//71zAfkXN9ejLOS7Ovbv3++i2O+//y53HpS6EeTuu++WJpyfJluW66Vukk/0cqVl/fHHH6r0dnvDB3Hee++90oT81Fs3eb/FfcDj1ul0uoiICGnaxd290mui1fLYY49Jh9uFCxekBw6sWLFC6nKrW7duRU+nCYidOSD2Fvdp4Tt388wsHwKpqameVaSdbefx4ayF7YWbDQn0zaJOnTry06kyMzOdF7n5AIQuXbpIE1u2bHGRcHz22WfShNFobNeunfMi+RlJ3333XUW3epjN5qVLl7oIw01ms1makF8xUJbze8X9xQdx3n///dLErl27FPXue7/FfcDj1gkhGjRoIE0cPny4ojKrV6/2OLayEhIS5LdjSCM35PEbQ4cOrWj0f0DszAGxt7hPC9+5m2fmBx54QJr4/vvv5edpKKKdbefx4ayF7YWbDQn0TaSoqEiakN9ZKJEfSev65Dt8+HDpHQrFxcWvvvpquWUuXrz4wQcfSNNDhw4tNaDzkUceiY2NFUJYrdaxY8eW+7jrf/zjH9IDcb0UHx8vTfzwww/lFjhx4sS8efO8r8hLPohz6NCh0k+0Dofj6aefdv8p495vcR/wuHXCqRdt+fLl5RY4dOiQ/H4TtcjjNFauXHny5El5u7t4f0pA7MwBsbe4TwvfuZtn5mHDhknR2my2is6rrmln23l8OGthe+FmQwJdTfz555/JycnfffddRXdkb926VR4a0bVrV+dFchqxbt06F6PoEhISRo8eLU3Pnz9/zpw5pQpcvny5b9++0hORwsLCyj7NOiws7O2335amt2zZ0q9fv3PnzslLc3JyJk6c+N5775XK7z0jt3HBggXSbVvOTp061bt3b7nTwo98EKfRaPznP/8pTe/evfuRRx4pd1xvcXHxJ5984vzfi/db3Ac8bp0QYsCAAdLEjz/++O9//7vURw4fPtyvXz8Xw6M9079/f6ln8fr168OHD5d+nb/jjjsqetmHCJCdOSD2Fvdp4Tt388xsNBrlG1K3b9/+0EMPlXrMs8xqta5Zs6Zjx47SbeUy7Ww7jw9nLWwv3Gx4Ckc14XA4UlNTU1NTExISHnzwwbvvvrtJkyY1a9a0Wq1nz55dv379l19+KT1P4J577pF/JpOkpKRMnDixsLAwNzf3tttua9u2bXx8vPRrstFodO6BmzVrlvwr4QsvvPDtt98+8cQTjRs3Liws3L1794IFC+ST3dtvvy3ftuhs1KhR27Ztk97Xunnz5kaNGrVu3bpOnTo5OTm//PJLcXGxTqdbtGhRSkqKVL7SxypVZNy4ce+9915xcXFBQUHnzp2fffbZ+++/v0aNGhkZGZs3b/7444/NZnObNm3sdru6g1y1Gef48eN37tz51VdfCSHWrl3buHHjxx9/vHPnzvHx8cXFxefOndu7d++3336bnZ199OhR+V5PocYW9wGPW9enT5/bb79deqLcc889t3Xr1v79+8fFxWVmZm7dunXlypU2m23ChAkfffSRitGGh4f3799fGrkhvwGuotsHJYGyMwfE3uImLXzn7p+ZR44c+fPPP//nP/8RQmzatCkpKenRRx/t2rVrYmJicHDw9evX09LSDhw4sGnTpooGAWtn23l2OGthe+Gm40AVk9+YEBsb6075d955R946Vqu11FL5KUVvvPGG8/xKX7wkadGixcWLF8tW+tlnnxkM5fw3FR4eXqrkpUuXbrvtNte1vPXWWy4aaLVax40bV+5INZPJtGzZMufekatXr5b6uNwr8+mnn7r+Jj/55BMX4+GSkpLOnj0rPxa03LW5U5d8GWvevLmLYG655Rap2Lp161SP0x1Wq3XMmDGuN5wQ4ujRo6U+6OUWd3N7yZfklStX+rJ1Bw8ejIqKqqj8I4884pxwlD123N8bnW3evNm5lqCgoHKPSmc+2ElU2VK+2VsC5cCs6HTtPvfPzHa7ffr06S4CdpaXl1e2Lt9sO4cbX4tnh7NvTqSAjCEc1UTNmjVnzZrVrVu3il67lZCQMG3atAMHDtSrV6/s0scff/zgwYMTJkxo3bp1dHS0iyfhJyYm/vzzz9OnTy93oEXHjh13797997//3UWoBoPhP//5zw8//DBy5MiGDRuGhYXFxMS0bt36lVdeOXbs2LBhw+TfHw0Gg8cvtRJCPPXUU1IHRqn5RqNx1KhRv/76a1JSkscrV5Fv4jQYDAsXLtyyZUuHDh3KvczUr1//lVdeKVuX91vcBzxuXdu2bXft2iXf+y+rVavW7NmzV65cWRVv9EhOTnZ+B3XXrl3LPSqdBcrOHBB7i5u08J27f2bW6XTTpk379ddfBw0aVNFVoGHDhhMnTvzpp5/k588408628+xw1sL2wk1F51Dy4lxoX3Fx8ZEjR06dOpWRkVFQUGA0GuPi4lq1atW6dWt1UwGbzbZv377jx49fvXo1NDS0Tp06nTt3TkxM9H7Nq1atGjRokBCiTZs2ZUezeRDnjz/+eOjQoevXr8fExNSvX79bt27lXj/8y5dxXrlyZc+ePRkZGbm5uSaTqV69eq1bt670Z9mq2+Lq8qx1v/322759+7KysqKjoxs1atSjRw+Phw9VnUDZmUXg7C2VCqDvXFZUVLR3796zZ89eu3bN4XBERUUlJSXdcccd8mNnXNPUtlN6OAfi9kKAIoGG5vTr12/9+vVCiGeeeYb7pgEAgNYwhAPasnz5cil7FkKMHDnSv8EAAACURQINXxsxYsSMGTPOnj1bav61a9emTp0qPw33wQcf1PKLygAAwE2LIRzwteTkZOmVsw0aNLj11ltr1qxpsVguXLhw+PBh6UF7QoikpKT9+/fLz8YHAADQDp4DDV+T76q+cOHChQsXyhZITk5etmwZ2TMAANAmeqDhazk5OevWrdu5c+fvv/+elZWVlZVVVFRUo0aNevXqderUafDgwZ06dfJ3jAAAABUigQYAAAAU4CZCAAAAQAESaAAAAEABEmgAAABAARJoAAAAQAESaAAAAEABEmgAAABAARJoAAAAQAESaAAAAEABEmgAAABAARJoAAAAQAGDvwOo3JkzZ1avXn3s2LG8vLwaNWq0bt164MCBiYmJ7nw2MzPzhx9+OHz48NmzZ2/cuBEaGlq3bt277777wQcfjIiIUL06AAAAVHs6h8Ph7xhc2bNnz7vvvmuz2cLCwmJjY7OysoqLi0NCQqZOndqmTRvXn01PT58wYYLcwJCQkOLiYmm6Zs2a06dPT0pKUrE6AAAA3Aw0nUBfuXLlmWeesVqtffv2HTFiRGhoaGFh4fz583fs2GEymRYsWBAdHe3i4+fPn588eXKnTp06d+582223RUREFBYW7t+/f9GiRTdu3EhISPjwww+Dg4PVqg4AAAA3A00P4VixYoXVam3WrNnYsWN1Op0QwmQyTZo06dSpU+np6WvWrHnyySddfDwuLu7jjz+Oi4uT55hMph49esTGxr766qtXrlw5dOjQ3XffrVZ1pYwbN66goEBxmyvgcDjsdrsQIigoSIot4EhN0Ov1/g7EQzabTZoI3CbIu5C/A/GEfAjodLqAbkLgHsJ2u13qcAn0JgTuIVwNzkI2my3QD2Gh8CxkNBoXLlxYlXHBP7SbQNtstr179woh+vTp43yyNhgMvXr1WrRo0e7du11ntOHh4eHh4WXnt27dOjo6Ojc3Nz09XcXqSjl58mRcXFyjRo3c/4gLNputpKREiidAT51SE0JDQ/0diIesVqt06gzoJuh0OoNBu0e9Cw6HQxqCpdfrA7oJwcHBAZo9lJSUSAlcQDfBbreHhIT4OxAPFRcXOxwOnU4X0E3Q6/UBehWz2+1Wq1UouRCfPXv24sWLVRwX/EO716ELFy4UFhYKIe64445Si1q1aiWEyMzMzM7OjomJ8bgKo9FYpdXdd999Y8aM8Tg8Z2azOT8/XwgRHh7uHHYAkZoQGxsboH1X169fl/6HCegm6PX6yMhIfwfiiZKSkuvXrwshQkNDA7QJNpstJycnOjraeeRYACkoKCgqKhJCREVFBWgCV1BQUFxcXLNmTX8H4qFr1645HI6goCBvLnz+de3aNaPRaDKZ/B2IJywWS15enhDCZDK52YRFixYtXbq0iuOCf2i3F0HqHjYYDLVq1Sq1qE6dOs5llDp8+HBubq5Op2vZsqUPqgMAAEB1ot0eaOn/vIiIiLK9fUajUa/X22w2qVNWkaKiovnz5wshunTp4vxwOo+rO3HixJtvvll2vt1uN5vNUp+Z9+R7PYuKiiwWiyrr9DFp/ENubq6/A/GQPPowoJtgs9nU2id9TD4ErFZrQDchPz8/QH/BkA5hIUR+fn6ADuGQxkAH6P4j/mcXstvtAd0Es9ksPxErsMiHgPtNMJvNWn5UA7yh3QRa2jsrGuwYEhLiQSpps9lmzZqVnp5eu3btp59+WpXqCgsL//jjj7LzIyIi7Ha79KO/iux2u3wMByLVvxDfC/QmBHr8gX4IyP+JBa5A3wSBfgiIAG9CoO8/QkkTAr2lcEG7vQjSGLuKThNSvqvodi673T5nzpyDBw/WqFFj+vTppV6konp1AAAAqJa02wMtJbj5+fnSTcfOi8xms9SLU9HbBMuSsuddu3ZFR0e/9dZbZd8s6HF1rVq12rZtW9n5KSkpRqMxNjbWzQhdM5vN0kPxTCZTgN5EaLFY8vPzY2JiAvT369zcXOn/q4Bugl6vd/+o0ZSSkhJp8ExoaGiANkEaPxMVFRWgNxEWFhZKNxFGRkYG6E2EhYWFxcXFNWrU8HcgHsrOzpZuIgzc+yCzs7ONRmNAX8WEkgux0WgM0OsFKqXdBLpevXpCiJKSkqysrNq1azsvunz5sjTh5hu2bTbbe++9t3v3bil7rl+/vorV6fX6qKiocuvV6XRqHTnyelRcp18Eevwi8JsQoME7hx3QTQj0/UcEfhMCOnhJoDchQOP34CwUoC2FO7Q7hKNBgwbSY2KOHTtWatGRI0eEELVq1XLnUT42m2327Nly9tygQYMqrQ4AAADVm3YTaL1e36FDByHExo0bnW9itdls3333nRCic+fOla5Eumvwhx9+cJ09q1UdAAAAqj3tJtBCiCFDhhgMhpMnTy5cuFC6ja+oqOj9999PT083mUz9+/d3Lrxhw4bRo0dPnjxZniNlz/v27as0e/agOgAAANyctDsGWgiRkJAwefLkOXPmbNiwITU1NS4uLisry2KxhISETJkyJdNpBRMAACAASURBVDo62rlwfn5+ZmamdI+L5PDhw/v27RNCFBUVvfLKK2XXf//99zu/nVtRdQAAALg5aTqBFv/zupPVq1f/9ttvV65ciYqK6tix4+DBg928fVBSXFxc7jPPzWZzVVQHAACAakzrCbQQonHjxlOmTKm02JAhQ4YMGeI8p23btmvXrq2i6gAAAHBz0vQYaAAAAEBrSKABAAAABUigAQAAAAVIoAEAAAAFSKABAAAABUigAQAAAAUC4DF2gEa8//773nz8jTfeUCsSAADgR/RAAwAAAAqQQAMAAAAKkEADAAAACpBAAwAAAAqQQAMAAAAKkEADAAAACpBAAwAAAAqQQAMAAAAKkEADAAAACpBAAwAAAAqQQAMAAAAKkEADAAAACpBAAwAAAAqQQAMAAAAKkEADAAAACpBAAwAAAAqQQAMAAAAKkEADAAAACpBAAwAAAAqQQAMAAAAKkEADAAAACpBAAwAAAAqQQAMAAAAKkEADAAAACpBAAwAAAAqQQAMAAAAKkEADAAAACpBAAwAAAAqQQAMAAAAKkEADAAAACpBAAwAAAAqQQAMAAAAKkEADAAAACpBAAwAAAAqQQAMAAAAKkEADAAAACpBAAwAAAAoY/B1AdeZwOBwOh1qrUn2dPiaFHaDBq0IjbddIGEo5hx3QTQjcQ1gW6E0I6OAlAd2EwN1/PDgLBWhL4Q4S6KricDiKioquXbum7moLCwsLCwvVXacvZWdn+zsEv1F9Z/BASUmJxWLxdxResVgsAd2EGzdu+DsEb+Xl5fk7BK9o4Uj0ht1uD+gmFBUVFRUV+TsKr7h/IS4qKiKHrq5IoKuKTqcLCQmJjIxUZW1Wq9VsNgshQkNDQ0JCVFmnj0lNiIiI0Ol0/o7FE97/36LWzuCxgoKCoKAgo9Ho3zA8Y7PZpE0QHBwcFhbm73A8YbfbCwoKTCaTXq/3dyyesFgsxcXFQgij0WgwBOS1w2KxlJSUhIeH+zsQD+Xn5zscDp1OFxER4e9YPJSfnx8cHBwaGurvQDzhwYU4JCQkQC95qFRAngQDhcFgUOs0If8Lq+I6fUxqQmhoaICeTbzvMvH7hisqKtLr9X4PwzMlJSVSAh0UFBSgTbDZbAUFBcHBwcHBwf6OxRMlJSXSRHBwcID+G19SUmKz2QJ0/xFC5OfnCyF0Ol1ANyFwr2JCCCmBdv9EGqD/asId3EQIAAAAKEACDQAAAChAAg0AAAAoQAINAAAAKEACDQAAAChAAg0AAAAoQAINAAAAKEACDQAAAChAAg0AAAAoQAINAAAAKEACDQAAAChAAg0AAAAoQAINAAAAKEACDQAAAChAAg0AAAAoQAINAAAAKEACDQAAAChAAg0AAAAoQAINAAAAKEACDQAAAChAAg0AAAAoQAINAAAAKEACDQAAAChAAg0AAAAoQAINAAAAKEACDQAAAChAAg0AAAAoQAINAAAAKEACDQAAAChAAg0AAAAoQAINAAAAKEACDQAAAChAAg0AAAAoQAINAAAAKEACDQAAAChAAg0AAAAoQAINAAAAKGDwdwAAAACAh9LS0pYtWyaESElJadOmjW8qJYEGAABAoEpLS5s+fboQIikpyWcJNEM4AAAAAAVIoAEAAAAFSKABAAAABUigAQAAbiI5OTmzZs3q0aNHnTp1QkJCIiMjW7ZsOXr06A0bNtjt9rLlf/755zFjxjRr1iwiIiIyMrJ58+bjx48/fPhwuSufOnWqTqfT6XTnzp0rt8CDDz6o0+ni4uJKzV++fLn0wTVr1gghfvnllyeeeOKWW24JDQ1NSEh45JFH9u/fX+oj+/fv1+l0vXv3lv4cOXKkzkm7du2UfCvKcBMhgOpszpw53nz8+eefVysSANCC5cuXjx8//vr16/Icq9V67NixY8eOffLJJ2vWrHn44YflRXa7/cUXX3z//fcdDoc88+TJkydPnly4cOFf//rXf/3rX1UR5EcffTR58mSr1Sr9+eeff3799dfffPPNf//736eeeqoqalQqABLoM2fOrF69+tixY3l5eTVq1GjduvXAgQMTExPd+Wxubu6hQ4fS0tLS0tLOnDljNpuDgoKk/2zKWrVq1dKlS8td1KNHj8mTJ3veBgAAAH/75JNPxowZI2XDnTt3fuihh+rXr2+1Wk+ePLl169Z9+/Y5J8pCiMmTJ3/wwQdCCKPROHLkyHvvvdfhcOzevXvJkiVWq3XGjBk6ne6tt95SN8hvv/12yZIl0dHRQ4cOveOOO4qLizdu3LhlyxaHwzFhwoTOnTs3bdpUKnnnnXeePXt2586dI0aMEEK88847AwcOlNcTGhqqbmDOtJ5A79mz591337XZbGFhYfHx8VlZWampqbt37546dao7TyrZs2fPggULFNVoMBiMRmOpmWXnAAAABJATJ05MnDjR4XCEhoYuWbJkyJAhzkv/+c9//v7778HBwfKcnTt3Stlz7dq1t2/fftttt0nzhw8fPnbs2OTk5Bs3bsycOTMlJaV9+/Yqxrl48eL27dtv2LChVq1a0pznnntu2rRpb7zxhsVi+fDDD+fOnSvNDw0NTUpKOn78uPRnXFxcUlKSipG4oOkE+sqVK3PmzLHZbH379h0xYkRoaGhhYeH8+fN37Ngxc+bMBQsWREdHu16D0Whs1apVkyZNmjRpkpub604y3aFDh5dfflmlFgAAAGjCzJkzzWazEGL27NmlsmeJnCJL3n33XWni448/LrWoffv2c+bMGTVqlN1uf/fdd5cvX65inCaT6ZtvvpGzZ8mrr746f/78rKysLVu2qFiXxzR9E+GKFSusVmuzZs3Gjh0r9cObTKZJkyYlJiYWFhZWNBLDWY8ePd58880RI0Z06tQpNja26kMGAADQnJKSklWrVgkhEhMTx40bV2l5s9n83XffCSGaNm360EMPlS0wfPjw+Ph4IcT69ettNpuKoQ4aNKjsSN3g4OCuXbsKIU6cOKFudZ7RbgJts9n27t0rhOjTp49Op5PnGwyGXr16CSF2797tt+AAAAACx+HDh/Pz84UQDzzwgMFQ+QCEw4cPFxcXCyGSk5PLLWAwGLp16yaEKCgo+O2331QMtWPHjuXOl7Jqu92el5enYnWe0e4QjgsXLhQWFgoh7rjjjlKLWrVqJYTIzMzMzs6OiYlRt96TJ0++/PLLWVlZoaGh9erV69ChQ7du3dzZ1QAAALQpPT1dmmjRooU75TMyMqQJ+Y69suRFV65ckXIzVVQ0ZCAsLEyakAai+Jd280JpSxsMhlKDYIQQderUkcuonkD/+eeff/75pzSdkZHx888/r1279tVXXy0bBgAAQECQe20jIiLcKS91VwshTCZTRWXCw8NLrVwVer1exbVVEe0m0NLGiIiIcB6/ITEajXq93mazyVtXFTExMY899tidd94ZHx8fGRmZmZm5c+fOVatWnTt37p///OecOXPK7YdOS0t77733ys53OBxmszk3N1eV2OQHmxcVFUk/qQQcqQk3btzwdyAe8n7ElVo7g8dsNpvdbvd7GJ6Rn6xktVp92QQV65KaUFBQUPacFhDkQ6CgoKCoqMi/wXgmoA8B8T+7UKA3wWw2yw/3DSzyhdhisbjZBLPZXOqpcH4UGRkpTbiZO8l5tjQcoFwFBQWlVu4OLYxg9p52E2gpTaxo7ERISEhRUZHFYlGxxh49ejj/Wbdu3ccee6xFixavvfba+fPnt23bdv/995f9VF5e3k8//VR2fkREhN1uV/00Ybfby31LUKAI0POmKrTQdofDEdD7j/D5IaD6VispKVF3hb5ns9kC+vqnhSPRSwHdhEC/igklh4CmWlqvXj1p4o8//nCnvPxrf1paWkVlTp06VaqwcHr6ckX9fVlZWe4EoHHavYkwJCREVHyxkbZKlT4iW9KmTZu77rpLCFFulgwAAKB9rVq1kjqVN23a5M5/8m3atJEysa1bt5ZbwGaz7dixQwgRHh7u/JC7GjVqSBMXL14s+6n8/PyjR48qjt4leciHL/v7tdsDLW3m/Px8h8NR6hdPs9ks/fPn5jgeLzVv3vzAgQNXrlwpd2mrVq22bdtWdn5KSorRaFTr2Xlms1n6ocRkMgXoW10sFkt+fn5MTEyA/n7t/W+mfn+QYm5url6v981Ro7qSkhJpE4SGhvqyCSpuNZvNdv369aioKOf3FASQwsJCaeRGZGSkdFkNOIWFhcXFxfLVPeBkZ2c7HI6goKCaNWv6OxYPZWdnG43GgL6KCSUXYqPRqJ1LnsFgGDRo0Keffnr58uX58+dPnDjRdfnQ0NBevXqtW7fu5MmTGzZs6Nu3b6kCn332mXTPWL9+/ZxHLcvJ9Pfff9+zZ89Sn5o3b57qI1Hlodjqjux1TbsJtPRbQ0lJSVZWVu3atZ0XXb58WZpw84XeXgoKChIV/1uj1+ujoqLKXaTT6dQ6cuT1qLhOvwj0+L2hkYZrJAylnMP2ZRNUrEtaVTU4BAK9CQEdvCTQmxCg8XtwFtJaS//2t799+eWXZrP5pZdeqlWrVtl3qfzxxx8Gg0F+tsZLL720bt06IcTo0aN37NjRvHlzueTBgweff/55IURQUNALL7zgvJIOHTpERkbm5eV99NFHI0eOdP7U2rVrX3/9ddXb1bBhQ2ni0KFDqq+8ItpNoBs0aGAymQoLC48dO1ZqdPKRI0eEELVq1VL9ERzlkkb/8BQOAAAQuJo1azZv3rzRo0dbLJZHH330ww8/fOihh+rXr19SUpKWlpaamrpnz56vv/5aTqC7dOny7LPPfvDBB1euXGnbtu1TTz11zz33OByOPXv2LF68WOpI/tvf/lbqPd4mk2n8+PGzZs3Ky8u7++67R40a1aJFi9zc3O+//37Lli1NmzaNj4/fs2ePiu2qU6fOrbfeevz48WXLltWuXfvee++VHngXHR3doUMHFStypt0EWq/Xd+jQITU1dePGjd27d5f/jbPZbNKrcTp37qxidWUHikhOnTr1448/CiGkkdAAAAABatSoUWFhYePHj8/Ly9u9e3fZd9JJv7rL5s6dq9PpPvjgg8LCwnnz5s2bN8+55JQpU956662ytbz22mv79+/ftWvXjRs35syZI89v3LjxunXrXnzxRVXbJIQQb7755qBBg6xW69tvvy3PvOuuuw4cOKB6XRLt3kQohBgyZIjBYDh58uTChQulf3SKioref//99PR0k8nUv39/58IbNmwYPXr05MmTPavr3LlzU6dO3b17d05OjjQnPz9/06ZNr776qt1uj4+PL/cRHAAAAAFk2LBhZ86ceeONNzp27BgXF2cwGCIjI1u2bDl27NgtW7b069fPuXBQUND777//448/jho1qnHjxiaTyWQyNW3adOzYsQcPHpwxY0a5VZhMpu+//37OnDnt2rWLiIgIDw+/4447pk+ffuDAAecRHSp65JFHduzYMXDgwPr16/vgCRNCyz3QQoiEhITJkyfPmTNnw4YNqampcXFxWVlZFoslJCRkypQp0dHRzoXz8/MzMzNLPZ00Nzd3woQJ0rR0z6ndbh82bJg0p3nz5tOmTZOmHQ7HkSNHpMEhISEhBoOhqKhIGveckJAwbdo032wPAACAKhUXFzd16tSpU6e6Wb59+/alxmlUKiQkZPLkyeV2a65fv77cjzz66KOPPvqoi3XOnDlz5syZFS3t0qVLly5dFAXpDU0n0EKILl26JCYmrl69+rfffrty5UpUVFTHjh0HDx7s5u2D5b4wXZ4jPwBcCJGQkPDUU0/9/vvv58+fz83NtVgskZGRt9xyy7333nvffffJb48EAADATU7rCbQQonHjxlOmTKm02JAhQ8reT1qzZs21a9e6U4vJZEpJSUlJSfEkRAAAANw0ND0GGgAAANAaEmgAAABAARJoAAAAQAESaAAAAEABEmgAAABAARJoAAAAQAESaAAAAEABEmgAAABo0cyZM3UVGDFihB8DC4AXqQAAAOCmFRISEhkZWWpm2Tm+RAINAAAA7erfv//y5cv9HcX/wRAOAAAAQAESaAAAAEABEmgAAABo108//dShQ4fExMSmTZv269dv0aJFxcXF/g2JMdAAAADQrrNnz549e1aaTktLW79+/fvvv79u3boGDRr4KyQSaAAAgGrLbDbfuHGj3EUOh+PatWvqVhcaGlrR8zF0Ol2tWrUUra1OnTqvvfZar169GjZsGBMTc/78+S+++GLGjBlHjhzp27fvwYMHQ0JC1IhaMRJoAACAais7O/v06dPlLnI4HN9//7261dWpU6dly5YVVac0gX7yySed/2zatOlrr73WsWPHXr16HTt2bOnSpaNHj/Y8Vi+QQAMAAFRbNptty5YtPqsuIyMjIyOj3EUxMTFdunTxvor77ruvd+/eGzduXLt2rb8SaG4iBAAAqM4qepmf76nVog4dOgghzpw5o9YKlSKBBgAAQCAJCgoSQjgcDn8FwBAOAACA6kzFrl9vqBjGgQMHhBB+fAoHPdAAAADQnIo6mH/++ee1a9cKIXr37u3biP4XCTQAAAA058iRIz179ly+fLl8V2JOTs78+fPvu+8+m83WsGFDf91BKBjCAQAAUL0F6BAOh8Oxbdu2bdu2CSHCwsJCQkLy8vKkbunGjRuvX7/eZDJVSaBuIIEGAACA5jRq1Ojdd9/dvXv3sWPHsrKyCgoKYmNjW7ZsmZKSMmrUqPDwcD/GRgINAABQban7/DhvKA0jKirqhRdeeOGFF6ooHm8wBhoAAABQgAQaAAAAUIAhHAAAANVZgA7h0DJ6oAEAAAAFSKABAAAABRjCAQAAUJ1pZOyERsJQBT3QAAAAgAL0QAMAAFRnGun61UgYqqAHGgAAAFCAHmgAAIBqSztvIqxO6IEGAAAAFCCBBgAAABRgCAcAAEB1ppEhHBoJQxX0QAMAAAAKkEADAAAACjCEAwAAoDrTyNgJjYShCnqgAQAAAAXogQYAAKjONNL1q5EwVEEPNAAAAKAAPdBVyOFwOBwOtVal+jp9TAo7QINXhUbarpEwlHIO25dNULEu+RAI0E0gC/QmBHTwkoBuQuDuPx6chbTTUo10/WokDFWQQFcVh8NRVFR07do1dVdbWFhYWFio7jp9KTs7298h+I3qO4MHSkpKLBaLv6PwisVi8WUTVN9qN27cUHeFvpeXl+fvELyihSPRG3a7PaCbUFRUVFRU5O8ovOL+hbioqEg7OTTURQJdVXQ6XUhISEREhCprs1qtUtIQEhISEhKiyjp9TGpCeHh4gP4D6v3/LWrtDB4rLCwMCgoKCwvzbxiesdls0kXXYDD4sgkqbjW73V5YWGg0GvV6vVrr9KXi4uLi4mIhRFhYmMEQkNcOi8Vis9lMJpO/A/FQQUGBw+HQ6XTh4eH+jsVD+fn5gXsVKykpMZvNQsmFOCQkJEAveahUQJ4EA4W6V3opgQ4ODg7QBEgIYbFYwsLCAvRsIp03veH3DWc2m/V6vd/D8ExJSYmUQPu4CSrWZbPZCgsLQ0JCgoOD1VqnL9lsNmkicBMgm81mt9sD9BAQQhQUFAghdDpdQDfBx/8Dq8hisUgXAveboJF/NXU6nUauvBoJQxXcRAgAAAAoQAINAAAAKKCJHxcAAABQRTQydkIjYaiCHmgAAABAARJoAACA6kynDd435MKFC1FRUdLajh075v0KPUYCDQAAgAAwZswYjTyKngQaAACgOvNvx7Mzb1rxySefbNmyZcCAAWp9Ld7wKoHeuHGj/GRQAAAAoCqkp6e/+OKLDRs2fOONN/wdixBeJtB9+/ZNSkp69dVXz5w5o1ZAAAAAgLOnn346Nzd34cKFGnmZqLdDOC5duvTmm282adKkZ8+eX3zxhfdvawMAAIBa/D1q4//wrAlLlizZsGHDiBEjkpOT1f1yPOZVAj1t2rQGDRoIIRwOx7Zt24YNG1anTp2JEyceOnRIpfAAAABw88rIyHj++edr16797rvv+juW/+VVAj19+vSzZ89u3rx58ODBoaGhQojr169/+OGHbdu2bdu27YcffpiTk6NSnAAAALjpjBs3Licn54MPPoiJifF3LP/L2zcRBgUF9erVq1evXtnZ2cuWLVu0aNHhw4eFEIcOHZo4ceJLL700YMCAUaNGde/e3eN+ewAAAHhGr9d37ty5oqV79uxRt7ratWs3a9ZMrbV98cUXa9eu7dev3+DBg9VapypUe4xdTEzMpEmTfv311wMHDowfP75GjRpCCLPZ/MUXX/Ts2bNx48ZvvvnmpUuX1KoOAAAA7rBUoCpuXbPZbBVVZ7VaFa0qMzNz0qRJUVFRH330kepxesnbHuiy7rrrrrvuuuu9995bvXr1okWLtm/f7nA4zp49++qrr7722mu9evUaM2ZMv379DAb1qwYAAIAzm8124MCBipaqPkAgOzs7Ozu73EU1atTo2LGj+6uaNGnStWvXPvroo3r16qkUnWqq6kUqYWFhw4YNW7Zs2dixY+WZdrt906ZNAwYMaNSo0YIFC+x2exXVDgAAgIAm5f2vv/56gpP27dtLS7t165aQkPDiiy/6JbYq6Qa2Wq3r169ftGjRpk2b5DetRERE3H333Xv27CkuLr548eK4ceOWL1++fv368PDwqogBAAAAogq6mT3jWRiZmZnlzr927ZoQIjc316uYPKVyD/Tvv//+0ksv1atXb8CAAevXr5ey5/bt2y9cuDAjIyM1NfXy5cuzZ8+uW7euEGLHjh2zZs1SNwAAAABUA2lpaY4yzp49Ky09evSow+H473//65fY1OmBvnHjxldfffXJJ5/8+OOP8szo6Ohhw4aNHTu2devW8szY2NgXX3xx7Nix3bt3P3jw4FdffTV9+nRVYgCgWUuXLvX4s8OHD1cxEgAAvOdVAu1wOHbt2rVo0aJVq1YVFhbK8//yl7+MGTNm8ODBRqOx3A9GRkZOnDhx5MiR8r8RAAAAqAoBPYRDm7xKoJs2bXr69Gn5z9jY2OHDh48ZM6ZFixaVfjYhIUEIUVxc7E0AAAAAgI95lUBL2bNOp+vWrduYMWMGDBggvY/QHfHx8Q8//LA3tQMAAMA1nU5Xnbp+k5KSHA6Hv6PwLoGOj48fMWLE6NGjmzRpovSzd95555o1a7ypHQAAAPA9rxLoixcvBgcHqxUKAAAAoH1eJdBkzwAAABqnkSEcGglDFV49B7pdu3bt2rXLyMiotOS+ffukwt5UBwAAAPidVz3QBw8eFEJYLJZKS+bm5kqFAQAA4Esa6frVSBiqUPlNhAAAAED15qMEWnrNSlhYmG+qAwAAAKqIOq/yrpT0iu/4+HjfVAcAAACJRsZOaCQMVShLoH/99ddff/211MxVq1bFxcWVW97hcOTn5x86dGjZsmVCiHvuucezKAEAAACNUJZAr1mzZvr06aVmvvzyy+58NigoaNKkSYqqAwAAgDe08yZCjYShCh+NgW7RosWqVav+8pe/+KY6AAAAoIoo64F+/PHH7733XvnP3r17CyEWL15c0eBmvV4fHh7esGHDOnXqeBMlAAAAPKORrl+NhKEKZQl0kyZNmjRpUmpm165dk5KSVIsIAAAA0DCvnsKxb98+IQS9ywAAAJqlka5fjYShCq8SaOfhHAAAAMDNgDcRAgAAAAoo6IGeP3++NNGhQ4fWrVs7z3HfuHHjlH4EAAAAHqtOYyc0QkECPX78eGninXfekRJoeY77SKABAAAQ0BjCAQAAACigoAd69+7d0kTDhg1LzQEAAIA2aWQIh0bCUIWCBLpTp06VzgEAAACqN68eYwcAAAAt0+l0Gun61UgYqgiABPrMmTOrV68+duxYXl5ejRo1WrduPXDgwMTERHc+m5ube+jQobS0tLS0tDNnzpjN5qCgoDVr1lRRdQAAAKj2qiqBvnTp0uzZs/fu3Wuz2Vq3bj158uRWrVp5sJ49e/a8++67NpstLCwsPj4+KysrNTV19+7dU6dObdOmjTsfX7Bggc+qAwAA0BqNdP1qJAxVeJVA79y5s2fPnjqdbt++fe3atZPnnzlzpkOHDpmZmdKfv/zyy7Jly1auXPnwww8rWv+VK1fmzJljs9n69u07YsSI0NDQwsLC+fPn79ixY+bMmQsWLIiOjna9BqPR2KpVqyZNmjRp0iQ3N9d1Mu19dQAAAKj2vHqM3aZNm2w222233eacPQshnn32WSl7Dg4OjomJEUJYrdYnn3xSTqndtGLFCqvV2qxZs7Fjx4aGhgohTCbTpEmTEhMTCwsLXY/EkPTo0ePNN98cMWJEp06dYmNjq7o6AAAAVHteJdC7du0SQvTq1ct55unTpzdu3CiEuO+++65evXrt2rXly5fr9frc3NyPP/7Y/ZXbbLa9e/cKIfr06ePc528wGKQa1X2Ino+rAwAA8A2dZvj7m1CNVwl0RkaGEOL22293nvntt99KEx9++GFUVJQQYsiQIf369RNCbN682f2VX7hwobCwUAhxxx13lFokDafOzMzMzs72PHq/VgcAAIAA5VUCffXqVSFEqaERUrd0mzZtmjZtKs+87777hBDHjx93f+Xp6elCCIPBUKtWrVKL6tSp41xGFT6uDgAAAK7t3r37lVde6d69e1JSkslkMhqNTZo0GTFixM8//+zfwLy6idBsNgshpI5b2b59+4QQ3bt3d54ZHx8vhMjNzXV/5Xl5eUKIiIiIsh3+RqNRr9fbbLb8/HyPAlezurS0tPfee6/sfIfDYTabFTXZBbvdLk0UFRUVFxersk4fk5pw48YNfwfiIZvN5uUa1NoZPGaz2ex2u9/DUEoK2OFwSH9arVZfNkHFuqQmFBQUBOiPmPIhUFBQUFRU5N9gPBOgh4BM2oUCvQlms9lqtfo7EE/IF2KLxeJmE8xms3zu8i+NnHY8COPtt9/esGGDNB0WFmaxWE6fPn369OmlS5f+61//+tvf/qZ2jO7yKoGuWbNmVlbW+fPn5TmH5th03QAAIABJREFUDx+W7hTs3Lmzc0mLxSKEMBgUVCeliRV9JCQkpKioSFqtKjyuLi8v76effio7PyIiwm63q36asNvt8jEciAL0vKkKLbTd4XAE3P5T6nvz8SGg+lYrKSlRd4W+Z7PZvP9/0o+0cCR6KaCbEOhXMaHkEAj0lmpBt27dkpOTu3Tp0qhRoxo1ahQXF//yyy//+Mc/tm3b9sorr3Tu3Pkvf/mLXwLzagiHNDj4q6++kneRRYsWCSGCgoK6dOniXFJKsqV+aDeFhISIii82Ur4rPStDFT6uDgAAwAf8etNgaUqDf+mllyZPnty2bdsaNWoIIUJCQu69997169dLb7hbuXKl+t+Xe7zqge7fv39qaurBgwcHDx78+OOPHzly5KOPPhJC9OzZs9TA6P379wshWrRo4f7KIyIihBD5+fkOh6PUN242m6V//qQyqvC4ulatWm3btq3s/JSUFKPRWOmz89xkNpsLCgqEENIAIFXW6WMWiyU/Pz8mJsaD40cLvP/NVK2dwWO5ubl6vV7Fo8Y3pO+tpKRE2gShoaG+bIKKW81ms12/fj0qKio4OFitdfpSYWGhNHIjMjJS6nEIOIWFhcXFxdJlOBBlZ2c7HI6goKCaNWv6OxYPZWdnG43GgL6KCSUXYqPRGKCXPI2T3vKRnp4upUZ+4VUCPWrUqHnz5h0/fnz16tWrV6+WZur1+tdff925WEFBwffffy/KDIx2rV69ekKIkpKSrKys2rVrOy+6fPmyNKHiG7Y9rk6v10sPGynLs3+2KlqV6uv0i0CP3xsaabhGwnCfFLBz2L5sgop1yQ0JuE1QSqA3IaCDlwR6EwI0fg/OQtppqXYiUUVRUdGRI0eEEO3bt/dXDF4N4QgLC9uyZUu3bt3kOTVr1lyyZEnHjh2diy1btkzqt0hOTnZ/5Q0aNDCZTEKIY8eOlVokfWu1atWS3tKiCh9XBwAAAEVycnJ27NjRp0+f9PT0e++9d+TIkf6KxKsEWghRv3797du3nzlzZsuWLT/88MPly5eHDRtWtsx//vOfBQsWtGnTxv016/X6Dh06CCE2btzofBOrzWb77rvvRJn7FL3k4+oAAADgjh07dki/fcXExHTv3v23336bMWPG9u3b/TgizqshHLKGDRs2bNiwoqV9+vTxbLVDhgzZuXPnyZMnFy5cOHLkSOlRGP/5z3/S09NNJlP//v2dC2/YsOGbb76JiIiYO3euD6oDAADQPrmLsFzSXWoqiouLa9KkSbmLPH6oX1hY2C233OJwODIzM81mc1ZW1sqVKzt27FjqkRW+pE4CXUUSEhImT548Z86cDRs2pKamxsXFZWVlWSyWkJCQKVOmREdHOxfOz8/PzMws9XTS3NzcCRMmSNPSEzbsdrvcR968efNp06Z5Vh0AAID2ORyOil6lXBWPqS4uLq6oOr1e79k677333nPnzknTJ0+enDFjxuLFi5OTk1NTU/01QEDTCbQQokuXLomJiatXr/7tt9+uXLkSFRXVsWPHwYMHu3n7oN1ul96Q4kyeU/bmTS+rAwAA0BS73X7q1KmKlqp+f2FeXl7Z1EsSGRnp/W1/zZo1+/TTT+12+9KlS1955ZU9e/Z4uULPqJlA22y2vLw86fWEFUlISFC62saNG0+ZMqXSYkOGDBkyZEipmTVr1ly7dm1VVAcAAAC/GDRo0NKlSw8ePGi324OCvL2jzwMqJNAnT5786KOPtmzZcuLEiUpfuqORd1oCAADcJDTyGDsVw5BeDu3Hd7t6m0B//PHHEydOlF7UBwAAAFQph8OxePFiIUSbNm380v0svEygf/jhh6efflrqVK5du7Y0gDgsLEyl2AAAAHCTOnDgwLRp00aMGNG9e/datWoJIaxW64EDB2bOnLl+/XohxMsvv+yv2LxKoGfPni1lz6+//vo//vEPg0HrtyQCAADcVLTz9lClYZSUlGzatGnTpk1CiLCwsLCwsLy8PJvNJoQwGAxvvfXW4MGDqyRQN3iV8u7du1cI8cADD7z22msqxQMAAACIVq1aff7551u2bDlw4MCVK1euX78eERHRuHHjrl27jh079tZbb/VjbF4l0Dk5OUKI3r17qxQMAAAAIIQQJpNp6NChQ4cO9Xcg5fAqgY6Pj7906VJISIha0QAAAEBdATqEQ8u8unVReoPisWPHVAoGAAAA0DqvEujJkycbDIYvvvji6tWragUEAAAAFek0w9/fhGq8SqDbt28/Z86c69ev9+nTJz09Xa2YAAAAAM3yagz0mjVr6tWr9+STTy5evLhZs2aDBg3q2LFjbGysXq+v6CMpKSne1AgAAABFqlPXr0Z4lUD3799fni4sLFyyZMmSJUtcf4RXeQMAACCg+ef9hwAAAECA8qoH+ssvv1QrDgAAAKhOO3fvaSQMVXiVQD/66KNqxQEAAAAEBK8SaAAAAGicRrp+NRKGKhgDDQAAACigWg+02Wz++eefjx8/npOTU1xcPHXqVLXWDAAAAI9ppOtXI2GoQoUEOj8/f/r06QsXLrxx44Y80zmBnjJlytdff52YmLhz507vqwMAAAD8yNsE+uLFiz179jx16pSLMoMGDXrnnXdOnz69d+/ejh07elkjAAAA3KeRrl+NhKEKr8ZAl5SUPPjgg1L23LNnz88//3zTpk1li7Vv375JkyZCiA0bNnhTHQAAAOB3XvVAf/rpp0eOHBFCvPHGG9KYjUuXLpVbskePHmlpafv27fOmOgAAAMDvvEqgV6xYIYTo1KlTpbcMtm7dWghx/Phxb6oDAACAUhoZO6GRMFTh1RCOw4cPCyEGDx5cacnY2FghRHZ2tjfVAQAAAH7nVQ/09evXhRB16tSptKTVahVCBAXx2GkAAADf4VXeVcGrjDY6Olq416985swZIURcXJw31QEAAAB+51UC3bRpUyHErl27Ki357bffCiHuvPNOb6oDAAAA/M6rBLpv375CiFWrVrm+O3Dx4sW//PKLEKJPnz7eVAcAAACldNrg769BTV4l0OPGjYuOjrZYLL1795ZS5FKsVuvcuXPHjh0rhKhTp86TTz7pTXUAAACA33l1E2FsbOyCBQsee+yxc+fOtW/fvmvXrrfffru0aO7cub///vvGjRvT09OFEHq9funSpWFhYSqEDAAAALdppPdXI2GowttXeQ8ZMsRqtY4bN66goGD79u3bt2+X5j///PNymYiIiMWLFycnJ3tZFwAAAOB3KjxX7vHHHz969Oj48eNr1KhRalFERMSoUaOOHDnyyCOPeF8RAAAA4Hfe9kBLGjZs+NFHH82bN++33347f/58bm5ueHh4YmLinXfeaTCoUwUAAAA8oJGxExoJQxVqZrdBQUEtW7Zs2bKliusEAAAANIXuYQAAgGpLO4+Q8yCM8+fPr1y5cuvWrUeOHLl69arRaGzWrFm/fv2effbZmjVrVkWQbiKBBgAAgOacOHGiRYsWDodD+jMsLOzGjRsHDhw4cODA/PnzN2/e3KpVK3/FpsJNhAAAANAsv706pQxFYVutVoPBMHTo0LVr12ZnZxcVFeXm5i5ZsiQuLi4jI6N///4Wi6WKvrFKKeiBjoiI8L6+/Px871cCAACA6q1evXqnT5+uX7++PCcqKmr48OGJiYnJyclnzpzZsmVLv379/BKbggS6oKCg6uIAAAAAZDVq1Cj7iGQhRM+ePWvVqpWVlXXixIkASKAffvjhcudnZGT89NNP0nSDBg0aNWoUHh5eUFBw+vTpixcvSvPvueeehIQEL2MFAACAUkrHTlQRFcOQVhUZGanWCpVSkECvWbOm7Mxt27YNGTJEr9c/88wzzz33XKNGjZyXpqWlzZ07d/78+WfPnn3nnXc6d+7sbbwAAAC4iaWmpmZmZup0uu7du/srBq+ewnH27NlHHnkkNzf366+/TklJKVugSZMm8+bN69at2+DBg/v37//rr7/Wq1fPmxoh2bBhgzcf79u3r1qRBBwvv7rAxT7jF3zt8CX2N1SkOvVA5+XlPfPMM0KIxx57rFmzZt6v0DNeJdBz5sy5fv36sGHDys2eZQMHDhw0aNCKFSvmzp07e/Zsb2oEAACA+/R6fdu2bSta+ssvv6hbXUxMTFJSUrmLbDablysvKSkZMmTIiRMnkpKS5s2b5+XavOFVAr1582YhRJ8+fSot2adPnxUrVqxfv54EGgAAwGfsdvuVK1fKXeRwOFTvnDabzRVVp9frvRmJYLPZhg8fvmnTpvj4+M2bNwfwi1QuXbokhDAajZWWNJlMQgj5nkIAAAD4gMPhyMjI8Fl1RUX/j737DoyiWv8G/sy2bDabXiEJCSGNBJJQBOkQmgKCBaRIExUpXkBFrw3v1Vd/V70XsVyVagGVSAcFCwQIAaSEFgMkJCSkQXrdvjs77x8De2MoZpNNZjf5fv7anJk955mdPbtPzp45o9VqtXfcxGeDzcNnz5s3b/bz8zt48GBUVFSzq7KJFiXQcrlcq9WeP3/+kUceufee586d4/dvSXOOheM4jUZTUVFh22rVanXL1xO0eVRNV1lZKVTTghPwZW85AYNv1LRer2/LlfOFPWv2+Z6pq6sTOoQWsc9XtenMZnMrHULbvDIajUaj0bRBQ62n6Yeg0Wgsd9GDljCZTLNmzUpKSuKz55iYGKEjalkCHRcXl5KS8sUXXyxatMjf3/9uu12/fn3t2rVEFB8f35LmHAvDMDKZzCZ3nyEio9HIJw0ymUwmk7WwNltFZRX+EFxcXOzkUoa2J8jLbisCBs83zbIsP6QhkUja8l9xYc+aXb1nDAaDwWAgIrlcLpG06LtDKHq9nmXZloyBCUutVvM/uLu4uLRG/W3wflOpVDb5FhOEyWTS6XRkzRexTCazh6+8ZtwCsJU0LwyTyTR9+vRt27bx2XNsbKzNA2uGFn0IPv300ykpKeXl5UOHDt20aVO/fv1u3+fEiROzZs3ixx2feuqpljTncGz7Tc8n0FKptOV1CvVTgF6vl8vldtKN255D/wIjYPB80yaTiU+gxWJxWwYj7Fmzq/eM5eofx02AWJY1m8129apahf/5kWGYVjqENnhl1Gp1G/8PbEN6vZ5PoJt+CA76r6ZdMRqNU6dO3blzp11lz9TCBHrmzJmbN2/et2/flStX+vfv379//xEjRoSFhSkUCo1Gc/Xq1UOHDlnusfLQQw898cQTtogZAAAAAJrKToaurA3DbrNnamECTUTbt29/8sknk5KSiOjkyZMnT568425PPPHEhg0bWtgWAAAAAHQQBw8e3LlzJxHV19cPGzbs9h2efvrp9957r83jImp5Ai2Xyzdv3jx37tyPP/54//79JpOp4VapVDp69Ohly5aNHj26hQ0BAAAAQDM46Ai05RLMu63soVKpbBBWs9hmds7YsWPHjh2r1WrT09OvX7+uVqtdXFw6d+4cHx/voFOdAAAAAEBADzzwgN0uY2LL6e3Ozs79+/e3YYUAAAAAAPYG14cCAAAAtGcOOoXDnomEDgAAAAAAwJEggQYAAAAAsAKmcAAAAAC0W45+J0L7hBFoAAAAAAArYAQaAAAAoD2zk6FfOwnDJjACDQAAAABgBYxAAwAAALRn7Wno105gBBoAAAAAwApIoAEAAAAArIApHABgf1iW0elEOh1jMFSfP29Sq1mWrSsv50wmiURS7+xs2VHs7CySycROTmJnZ6mbm1guFzs7S5RKAWMHALA3djKFw07CsAkk0ADQ5lhWXFsrqq9namsZlUpcX8+oVKL6epFGQzodo9MxRqNl36Nr11pbPSMWyzw9ZZ6eMi+vgKoq1tmZlctNbm5GpdKkVJpcXTmx2KbHAwAAHQsSaABoRRzLqvPzZZcviyorRTU14qoqUXW1qK6OzOZWbVRfUaGvqCCiO45Fsy4uJldXvbu70dPT6Olp8PAwenggqwaA9spOhn7tJAybQAINALakLy+vycioz8qqu3KlPjtblZNjNhhcmvx0Tibj5HJOLuecnTm5nCSS8J49iYikUhPDEJFUoZBwXMOnsDodq9OZ6utNGg2r1ZrUapNKpS8vN6nVd2tFrFaL1WqnkpL/FYlERqVS7+tr8PXV+/jofXxMmAcCAAB3gQQaAFrEWFtbk55e88cfNX/8UfvHH9obN/7iCSKR2d2d9fIye3iYlUrOzc3s4sK5uZmVSrOLC4kaX9kcN3s2EZlMppqaGiJycnJydXVtSmBmg8FQXf3lJ5+I1WqJTieuq5OqVJL6eolKJa2rY0ymP+9tltbVSevq6OpVvoCVyw2+vpkc55mQ4Nm7t8zDo0kvBwCAncGtvFsDEmgAsJqupKTy9OmqtLTKU6dUOTnc3edjyP38XCMiiliW9fFhPT05Ly/Wze32LLk1iGQyub+/3seHfHxu3yrWaGTV1dKaGml1tVN1tbS6WqpSNZxYItbpnAsLsz/7jP/TpWtXz4QEr969vfv1U4aHt0H8AABgt5BAA0CT6MrKKo4dKz92rCotTVNYeMd9GLHYNTLSIy7OPTbWNSLCLTJS6uFBRBs3bmzbYP8aq1BoFQptYKClRGQ0yiornSoqnMrLZRUVTpWVDUep1Xl56ry8op07iUju5+d9//0+99/vM3CgIjhYgOgBAKxhJ0O/dhKGTSCBBoC7Mxi4q1e5zMyUzz6ry8q64y4uISGevXt7xMV59Ozp1r27WC5v4xhtxSyV6gICdAEBt/42y6qrJ/ToUX32bPX586rcXLo191pXVla8Z0/xnj1E5BwY6DtkiP+wYT6DBklcmj7ZGwAAHBgSaAC4TU0Nl5FBGRlcdjYZjURU12AjP8zsfd99Xn37et13n9zPT6gwW5dIZPD2Dpk2LWTaNCIy1tRUnz9fdeZMxe+/16SncyzL76UtLi5ISipIShJJpV59+/oNG+Y3fLhrRISgoQMAQOtCAg0ARETEcVxhIfF5c1HR7dtdQkN9Bw/2HTzYu39/qZtb2wcoLKmHh9/w4X7DhxORSa2uOn264vffK37/ve7yZX4KuNlo5EsuvfeeIji40wMPBIwZQxxH7egnSwBwUHYyd8JOwrAJJNAAHRvHcfn5dOECnT/PVVY23urszERHU1RU4sKFiqAgIeKzRxIXF0sybaiuLk9NLT18uPzIEUN1Nb+DprDw6rp1V9etY9zduR49RPHxXEQEg3WmAQDaCyTQAB0Sx3HXrtGFC9z581RV1Wgj4+NDPXowPXpw3brxaR+y57uReXoGTpwYOHEiZzbXpKeXpaSUHjxYm5HBb+Vqa+nYMfOxY6RQUK9eTJ8+1K0bxqQBoI3ZydCvnYRhE0igATqY8nLu9GlKS+MqKv5UzjAUHMwkJFCPHsytC+naz0dd62NEIs+EBM+EhKilS7XFxTd++63kt98q09JuLo2n0XDHjnHHjpG7O9O7N9OnD3XpInTIAADQTEigAToGlYo7e5bS0rhr1/5UzjDUpQuTkEAJCYy3tzCxtTvOgYFhTz4Z9uSTe3/4gUtP5y5coKysm5l0bS136BB36BD5+TH9+jH9+hFu0QIArcl+bqTSniCBBmjPOJYtO3y4YOtW7uBBy8IRNwUHM336MAkJ5OUlUHQdgFLJDBzIDBxIKhV37hx39ixZlsMrK+N++onbu5eioph+/Zj4eJJKhQ4XAACaBAk0QPukvnatcNu2wh07dKWlf9rg5cXcdx/Tpw9ZFjyGNqBUMkOGMEOGUE0Nd+YMd+YM8UudcBxlZnKZmeTszPXuzQwaxGC6OQCA3UMCDdCumI3GGz//nJ+UVHnqlOXGH0TEODtTr17MffdRWBguYhOShwczciQzciQVF3MnT3JpaaRSERGn1dKxY9yxY1yXLszAgUzfviSTCR0rALQTdjKFw07CsAkk0ADthLa4OH/z5oItW/QNV6NjGO9+/bpMmXKBYTBDwL4EBjKPPkqTJtGlS9yJE8ylSzfn2BQUcAUF3K5d1KdPXViYW/fuQgcKACCYsrKy/fv3p6WlpaWlnTt3Tq1Wi8Vik8kkdFxIoAEcHGc2l6emXvv227LDh/k7evDk/v7Bjz4aPGWKS0gIEV3Yu1e4GOGuGLGYevZkevak+no6cYJ+//3m6ig6HR07ljJhgtd993WdPTtgzBiRBB/XANBMdjL024wwtmzZ8re//a01gmkhfCIDOCqTWl24fXveN9+oGy6swTC+gwaFPvGE/8iRuHOHI3F1ZUaPplGjKCuLO36c+eMPfkC66vTpqtOn5f7+oU880WXaNCeslAIAHYmrq2tiYmLfvn379OlTVlZmP8k0EmgAx6MpLMzbtKlwyxZjfb2lUOruHjx5cuj06S5duwoYG7QIwzDR0Ux0NNXV0YkTTmlpupISItKVlmZ++OGV//638/jx3ebNc4uJETpQAHAkjjsCPWfOnDlz5vCPd+3aZeuImg8JNIAjqUpLu7phQ2lycsM16dxjY7vOnt15wgSxXC5gbGBLbm7MmDGjPvyw5Lff8jZtqjx5kojMBkPRzp1FO3f6DBzY7amn/IYNw/WgAACCQAIN4AA4s7lk//6r69ZVnztnKWTE4oDRo7vOmePdr5+AsUHrYcTiTg8+2OnBB+syM/M2bSrevZvVaomo4vjxiuPHleHhYU8+GfzIIyInJ6EjBQDoWJBAA9g1s8Fwfe/e7C++UF29aimUKJXBjz0WNm+eAmsGdwxu0dHx774b88orhdu3X123jp/XocrJSX/99cyVK0NnzgybM0eKOxoCwF047hQOu4UEGsBOGWtrr337bd433zRclk4RFBQ2b17wlCkShULA2EAQUlfXsLlzQ2fMKP7xx9wNG+qysojIUFV15ZNPcjdsCJkxI+zJJ+X+/kKHCQDQ/iGBBrA7+oqK3C+/vPbddyaVylLoHhvbbf78zg8+iLU1OjiRTBb82GPBjz5afuzY1XXryo8eJSKTWn113bq8b74JevTR8Pnz+bULAQCISCwWd7/7ivKZmZm2bc7Nza1z58533MQ2uHrH0SGBBrAj2uLiq+vXF2zZwup0N4sYxm/IkG7PPOMzcKCgoYGdYRjfwYN9Bw+uzcjIWbPmxi+/cGaz2WAoSEoq3Lq184QJEYsWuYaHCx0lAAiP47gbN27cbZPNm9NqtXdrTiKReHl52bxFQSCBBrALmsLC7M8+K9q503zrBkuMSNTpgQfCFy50x5plcHfuPXr0+fRT9bVrOevWFe3YYTYYOJYt3r37+o8/BowdG7l4Me5lCNDBcRxXV1d3t602n5dsMpnu1py8HS0VhQQaQGDq/Pzszz4r2rXLsjKdSCIJnDQpfMECZViYsLGBo3AJDY1/992opUtzv/wy/7vvTBoNZzbf+PnnG7/84p+YGPnccx5xcULHCADQfjhAAp2bm7t9+/aMjIz6+noPD4/4+PjJkycHBgbavIZt27Zt3LjxjjUkJiYuW7as+ccAcCfqvLwrn31WvGePJXUWy+VdHn+829NPO1vzDgfgyf38Yl55JXzBgtwvv7y2caOxvp44rjQ5uTQ52X/EiMilSz169hQ6RgAQQHta/sJO2HsCffTo0ZUrV7IsK5fL/f39y8vLk5OTU1NT33jjjYSEhNaoQSKRODs7Nyq8vQSgJdT5+Vc+/fRPqbOzc8i0ad3mz5f7+QkbGzg6mYdH9AsvdHv66byNG/O++spQU0NEpYcOlR4+7J+YGLV0qXtsrNAxAgA4NrtOoEtKSlatWsWy7Pjx4+fOnevk5KTRaFavXn348OH33ntvzZo17u7uNq9hwIABL730UqsdE3R0mqKi7P/+t3DHjj+lzjNmhM+f7+TjI2xs0J5I3dwin3su7Mknr23adHX9ekN19c3R6IMHA0aOjFq6FPcDBwBoNpHQAdzLli1bjEZjZGTk/PnznZyciEihUCxZsiQwMFCj0TTllugtrwHAVnQlJekrVhwaNapg61Y+exYrFN2eeWZkSkrsa68he4bWIHFxCV+wYGRKSvSLL9680wrHlRw4kDJxYtpzz6lycoQOEADaAmM3rI28rKzM55bZs2cTEcuylpIJEya0wqvVJPabQLMse/z4cSIaN25cw1dcIpGMHTuWiFJTU1u7BgCbkOh0XdLSkkeMyP/+e7PRSERiuTxs3ryRhw/HvPKKk7e30AFCOydxcYlYtGhUSkr0Cy9I+Z/dOO7Gzz8fHjfu3PLlmsJCoQMEALgzs9lceUt9fT1faCmpqakRKjD7ncJRUFCg0WiIqEePHo02xcXFEVFZWVlVVdU9FhRsXg1Xrlx56aWXysvLnZycgoKCBgwYMHz4cInEfl8osGdig6FTZmZAZqbIZDITEZFIJguZNi18wQLcMQ7amESpjFi8OHT27Lyvvrq6YYNJpeJYtmjnzus//hj8+OORixfLAwKEjhEAbK95Q7+toRlhBAQEtMZi1S1nv3lhcXExEUkkEl9f30abOnXqZNnnHgl082ooLS0tLS3lH9+4ceP06dN79uxZsWLF7ZUA3IPIZPLPzu506ZJEr79ZIpEET54csXix811u0QTQBqSurpFLloTOnn11zZq8TZtYrdZsMuV//33Rjh2hs2ZFLFhwc6YHAADcnf0m0PxAvVKpvP3/FWdnZ7FYzLKsqsGNjlteg5eX1/Tp03v16uXv7+/q6lpWVpaSkrJt27Zr1669/fbbq1atuuM4dE5Ozocffnh7OcdxOp2utra2aYf7F8xmfviStFqtwWBoYW22isoq/CHcYy33doPhON+cnMCMDKlWe6uIqQwJeeCTT5yDggxEBiFe/xYS5D3TsGnLCITRaGzLYAQ88NZtnWE6L1jgM3ly4Zdf3tixw2wwsDrd1XXr8pOSgmbPDpoxQ3Tb0kOWe/Cq1Wqt5b3tUFiWNZvNwp7TluB7QesdQhu8Mvw3o9FobO2GWoPli1iv1zfxEHQ6nZ2MnjruCLTdst8Emk8T7zZ3QiaTabVa/a2xPZvUkJiY2HCHzp07T58+vXs9GjVdAAAgAElEQVT37v/4xz/y8/MPHjw4ZsyY2+upr68/derU7eVKpdJsNtv8Y8JsNlv6cLMJ+OHloJ+bTcQQeebnB6Wny2/N0yKi6sDA4vh4jYeHxN/fcQ/fft4zNukCzW69jbV264y7e5fnn/efPr1ow4byvXs5ljXV11/77LPrP/wQOG+e36RJojt9frIsa0mmHZHjdkOLVjqEtnll2rgLt4amdwFHP1K4B/u9iFAmkxGR6dZtjRvhk2N+YY3Wq4GIEhIS+vTpQ0R3zJIBLNxKSmJ++SX82DFL9lzn53dpzJjsYcM0+E0c7JhTQEC311+P//577xEjiGGIyFBRkffBBxemTq08cIDsY/wMAMCu2O8ItFKpJCKVSsVxXKMxf51Ox//zx+/TejXwoqKi0tLSSkpK7rg1NjZ29+7dt5fPnDlTLpd7enr+Zf1Nodfr+QsinZ2dW34reVtFZRX+EDw8PNrTLzg8RXV18Pnz7jduWEo0np6FCQm1t6ba8wR52W1FwOD5plmW5ef/yGQyFxeXNm5dKG3ZuqenZ+c1a2rT0zP/85/KEyeISFdUdOX11903b47++9+9+/fXarU6nY6IlEqlVCpts8BsSKPRGI3Gv7yBgN2qqanhOE4kErXSIbTB+62mpsbJyclB701mMBjUajVZ80Usl8vt5CsPYdic/SbQQUFBRGQymcrLy/3+fG+269ev8w/ufUPvltfAE4lE1GAKZiMymeyOlTAMIxKJxGLxX9bfFHwM/IOW12mrqKzCH4JYLG5P/UemVgelp/tcu2YZpdMrlcVxcRUhIXTbYQrystuKgMHzTVs6IMMwbRmMsGet7Vv36tVr4HfflaemXv73v2svXiSi2oyMk7Nm+Q0bFvq3v4mDg8lGn0KCEIlEbfz+aSWtdAht88o49PuHf9D0d5HlKdD+2O+p7dKli0KhIKKMjIxGm9LT04nI19f3Hktw2KQGXk5ODr+zFdFDeycxGILPnYv76SefvDw+ezY6OeX36ZM+YUJFaOjt2TOAA/EdMmTIrl29V61SBAfzJWUpKacff/zq22/rby1SBAAOpC1vlXJvQr8SNmO/CbRYLB4wYAAR7du3r+HoL8uyv/76KxENGTLEhjXcbYA5Ozv75MmTRMTPhAYQmc2dMjPjfvyx0+XLIpYlIlYiud6jR/rEiaVRURzGG6BdYESiwIkTR+zfH/vGGzJPTyLizOayvXvPT5mSvWqV6Z4rIAEAtHt2/WU/depUiURy5cqVtWvX8tf8abXajz/+uLi4WKFQPPLIIw133rt379NPP71s2bLm1XDt2rU33ngjNTW1urqaL1GpVD///POKFSvMZrO/v/8dl+CADoUh8srP7/nTT8Fnz/KrO3MMUxYenj5hQlFcHOuYs0IB7kEklYY9+WTioUMRCxeKnZ2JyKzX565dmzxixLVNm8x3uUQbAOyN0OPO/yP0K2Ez9jsHmogCAgKWLVu2atWqvXv3Jicn+/j4lJeX6/V6mUz28ssvN7qKQqVSlZWVNVqdtOk1cByXnp7OT+2QyWQSiUSr1fLD0gEBAW+++eZfrtcB7Vxubsxvv7lUVFgKqgMDi3r10rq5CRgUQBuQurpGL1/u99hjVz76qGLfPs5sNlRV/fHPf+Z+803Myy8HYHABADoeu06giWjo0KGBgYHbt2+/ePFiSUmJm5vbwIEDH3/88aZc/GdVDQEBAfPmzbt06VJ+fn5tba1er3d1dQ0JCbn//vtHjx7d8oUvwIFVVHB79nDnz1uWflB7exckJNTjXtzQkTj5+YWvWNF52rSiL76oPHaMiNR5eacXLvTu1y/mtdc8evYUOkAAgLZj7wk0EXXr1u3ll1/+y92mTp06derUZtegUCgefvjhhx9+uDkhQnulVnO//MIdPUq31szXu7gUxcdXhYZiaVzomBQREX3Xr689ceLS++/XZWYSUeWpU6mPPBI0aVL08uXOf166EQDsQTubO2EnHCCBBhAAy3Kpqdyvv5JazRcwzs4FUVGlUVFmx1yACcCGfIcOHTpoUOGOHVmrVulKS4njinbtuvHLL2Hz5oUvWCBpw4W6AQAEgQQa4Dbp6ebdu6m8nP+LEYtp0CDmwQdv/PGHsHEB2A9GLO4yZUrg+PE5a9de3bCB1WhYnS77888LtmyJev75LlOmMPhXE8Bu2MkItJ2EYRN2vQoHQFsrLDR/8ol5/fr/Zc89e9IrrzCTJxMG1QBuI1YoopYtSzxwIPixxxiRiIj0FRXpr79+5KGHyo8eFTo6AIDWghFoACIiqq3lfvyRO33ack9BCgpiHn6YiYwUNCwAByD390/44IOuc+de+r//q/j9dyKqy8o6MWeO/4gRMa++quzWTegAATo6Oxn6tZMwbAIJNHR4BgN38CCXnEx6/c0Sd3fRhAnUrx9uKAjQdO4xMQO+/bbkwIHL77+vys0lotJDh8pTU0NmzIhculTm4SF0gAAANoMEGjowjuPS0rgff6SampslMhkzYgQzahRh2W+AZgkYNcpv+PD8777L+uQTY02N2WTK27ixaPfuyOeeC509WyTBlw6AAOxk6NdOwrAJzIGGDorLyzN/+CG3adPN7JlhmL59RW+8wYwfj+wZoCVEEknXOXNGJieHPfkknzEba2svvvvu4QceKDlwQOjoAABsAAk0dDxVVeavvuI++ojy82+WhIYyzz/PzJ5N+JUZwEakHh6xb7wx/JdfAkaN4kvUeXmnn33291mz+AWkAQAcF35Ngw7EpNFwe/dyBw+S0XizyMuLmTiR6dUL050BWoNL1673rVlTcfz4xXff5fPmiuPHj0yc2OXxx6Oef97J21voAAHaP/u5kYqdhGETGIGGDoEzmwu3bTs0ciT36683s2eZjBk/XvT660zv3sieAVqVz8CBQ/fsiXvnHT5j5lg2f/PmQyNHXl23zmz5bxYAwHFgBBrav6rTpzPeeac2I+Pm3wxD/foxEyYw7u6CxgXQgTBiccj06Z0nTMj5/PPcr782GwzG+vpL772X//33Ma++GjBmjNABArRndjL0aydh2ARGoKE90xQWnvnb345Nm2bJnpnwcNFLL4meeALZM0Dbk7q6dv/730f89lunBx7gS9QFBacXLjw+Y0btpUvCxgYA0HQYgYb2yaRWZ3/+ee5XX5lvre6sCA6OeeWVsywrbGAAoAgO7vvZZ5WnTl18553aixeJqPLkydRJk4InT45+4QUnX1+hAwRob+xk6NdOwrAJjEBDe8OxbMEPPxxMTMxZvZrPniVKZaNBLwAQnHe/fkN27Yp/7z25nx8RcWZzwZYtB0eOzP7iC8v/vQAA9gkJNLQrFSdOHJk06cJrr+krKoiIEYu7TJuWmJwcPn++SCYTOjoA+BNGJOoyZcqIAwciFi4UOTkRkUmtzvzPfw6NGXN9717iOKEDBAC4MyTQ0E6o8/NPL1jw+xNP1F2+zJf4DBgwdM+e+HffdfLxETY2ALgHiYtL9PLlI377rfP48fySOJqiojNLlhybOrUmPV3o6ADaA8ZuCP1K2AzmQENbO3nyZEue3r9//0Ylxvr67P/+N++bbyzrYbmEhMS8+mrA6NEtacjmWnjgwnLo4FvCoQ/c5n2t1Zt+4gnPvn1VmzYZc3OJqOrMmaOPPRY4aVL3l16S+/u3euu3tOTAOzJhX3ac9Pbt/Pnz77//fkpKSmVlpZ+f36hRo1599dXIyEgBQ8IINDgwjmWvfffdwcTEq+vX89mz1M0t5tVXh//6q71lzwDQFNKoKI+3307497/5jJkzm4t27jw4atSVTz9ltVqhowNwSEIPOv9P8+LfsmVLv379kpKS6uvru3btWllZ+fXXXyckJOzfv9+2L5RVkECDoyo/ciRl/Pg/3nzTUFVF/CqzM2YkJid3e/ppkVQqdHQA0EyMSBT86KOJBw5E/u1vYmdnImI1mqyPPjo4alTRrl2YGA3QoeTm5s6ePdtoNC5evLi0tDQzM7OkpGTmzJlarXbKlCnl5eVCBYYEGhxPfU7OyXnzTjz5ZH12Nl/iO2TIsL174/7f/5N5eQkbGwDYhFihiFq2bMT+/YGTJvETo3UlJedefDH10Uer0tKEjg7AwQg99Pw/1kb+zjvv6PX6/v37f/rppwqFgojc3Nw2bNgQFRVVW1u7cuXKVni1mgQJNDgSrr7+jzffTBk3riwlhS9Rhof337Dh/q+/do2IEDY2ALA5506den/44eBt2zx79eJLatLTj02dmvbcc5rCQmFjA4DWZjQad+zYQUQLFy5smHzLZLL58+cTUVJSklCx4SJCcBBGo/qXX7S7d5drNHyBzMMjatmykBkzGLFY2NAAoFV5JiQM3rr1+r59lz/4QFNUREQ3fv65NDm565w5EYsWSd3chA4QAFrFpUuXamtriWjYsGGNNo0YMYKI8vPzr1+/3rlz57aPDQk02D2O0588qdq8mb011UkklYbOnh25eLEUt+MG6CAYpvP48QGjRuV+/XX255+bVCqzwXB13brCbdsilywJmTFDJMHXGcBdNWPuRGuwNoysrCwikslkXbp0abQpPDzcso8gCTSmcIBdM2ZnV//zn7WffGLJnjuNHTv8119jX3sN2TNARyNycgp/9tnEgwdDpk/nf3oyVFdnvPVWyoMPlhw4IHR0AGBjVVVVROTp6SkSNc5XXV1dpVIpEVVXVwsQGUagwW6xZWWqpCT9yZOWi+6lYWHKmTP7zpkjbGAAICwnb++4d97pOnv2xX/9q/zIESJS5eaefvZZn/vvj3ntNffYWKEDBLAvDMMEBwffbWtRUZFtm1MoFF53uaDfbDZbVZVWqyUi2V1uJCyXy41Go+bWxM42hgQa7A6nVqt37dL8+iuZTHyJ2NvbZepU+aBBZB8/QgGA4FwjI+//6qvyI0cu/utf9VeuEFHFiROpDz8c9PDD7IgRYm9voQMEsBcymYy7+/qPoaGhNm/RVjNGnJ2dichgMNxxq06nIyJ+aY62hwQa7AhnMmkPHNDs2GFWqfgSRi5XTJyoGDeOucs/oADQkfkOHTps0KCCrVuzPvpIX17Omc2FO3YwP/2kePBBxcSJjLOz0AECCK9568fZA09PTyKqrq7mOK7RIahUKqPRaNmn7SGBBvvAXymYlMSWld0sEYmcExNdJk8W4RJ7ALg7RiwOmTYtcOLEnNWrc7/8ktVqOYNBvXu35uBB5eTJ8sRELNQD4KCio6OJyGAw5OfnNxopz751I4ioqKi2D4yQQIM9MGZmqr7/3piTYylx6tVLOWOGODBQwKgAwIFIFIroF14InTEj88MPi3bu5Mxmrr6+/quvtL/+6jJtmlPfvkIHCABWi4mJcXd3r62tPXLkSKME+tChQ0TUpUsXQZbgIKzCAcJir1+vXbmy+u23LdmzJDTU4/XX3V96CdkzAFhLHhCQ8MEHnu++K+vZky8xXb9e++GH1f/8p/HWeBUAOAqpVPrII48Q0eeff95wGrfRaFy7di0RTZ06VajYkECDMNjq6voNGypffll/5gxfIvLxcV+82POdd2S4iB4AWkASEuLx6qser7wiubXygPHKlep//KN21SrT9evCxgYAVnnjjTdkMtnJkyeXLFnCL8pRX18/b968rKwsNze35cuXCxUYpnBAW+O0WvWPP2p/+YXT6fgSxsXFZdIkxQMPEG6FAAA2IouL8+rRQ3vkiHrbNnNVFRHpT582nD0rHzHC5bHHRFhIHsARdOvW7euvv549e/Z///vfr7/+OigoqKCgQKPRyOXyH374wc/PT6jAkK9A2zEbjblff1358cfm+vqbRRKJYuxYl0mTGKVS0NAAoD0SiZyHD5cPHKj95RfNnj1mjYZjWe2BA7rUVMW4cYoJE7BMB4D9mz59elRU1Pvvv3/kyJHc3FwfH5/HHnvs9ddfF+ryQR4SaGgLnNl848cfsz/5RH/r91NGJHIaNEg5ZYrIx0fY2ACgfWNkMsXEifLERM3Ondr9+zmTidPr1Tt3ag8cUEyapBgzBr99Adi53r17//DDD0JH8Sf41IBWV5qcnLlyZV1WlqVEFhennD5dEhIiYFQA0KGIlErlrFnOY8eqt27V//47Zzab6+tV336r+eUXl8mT5YMHM7fdKxgA4G6QQEMrqjp9+vK//1116zJBIvKIi6OHHsJlggAgCLGfn9vixabx41U//GC4cIGIzBUV9atXa/fudXn8cafevXG7UwBoCiTQ0CrqLl26vHJl2eHDlhKXrl0Dn3kmcsqUU6dPCxcXAABJQkM9/v534+XLqs2b+TU0TYWFtStXSsPDXaZOpf79hQ4QAOwdEmiwMVVubtZHH13ft49uLdkoDwiIWrLEd8IEtVaL0R0AsBPS7t0933pLn5am2rKFLS4mImNOTs277544fDj6xRc94uOFDhAA7BcSaLAZTVHRlU8/Ldq5k2NZvkTm4RG+YEHorFliuVx3a9E6AAB7wTBO993n1KeP7uhR1bZt5ooKIio/dqz8+PGAUaOinn/eTdDL/AHAbiGBBhvQlZZmf/FFQVKS2WjkSyQuLmHz5oU99ZTU1VXY2AAA/oJIJB861GngQN3Bg+qdO821tcRxJfv3lyYndx43LnLJEmW3bkKHCAD2BQk0tIi+oiJnzZr8779nbw0wi+Xy0Fmzwp99VubpKWxsAABNx0gkzmPGyIcO9c7IuLp+vbGujjObi3/66frPPwdNmhS5ZIni1n0NAQCQQEMzGaqqctauvfbtt6xWy5eIpNIuU6dGLFok9/cXNjYAgOZh5PKIxYtDZ826un593tdfm9RqjmULd+wo3rMnaPLkyEWLnAMDhY4RAISHBBqsZqypubp+fd4335g0Gr6EEYuDHnkk8rnnMEIDAO2A1M0t+oUXwp58MmfNGn6YwGwyFSQlFW3fHjx5csSiRc6dOwsdIwAICQk0WMFQU5O7YUPeN9+Y1Gq+hBGLAydOjHzuOZfQUEFDAwCwMZmnZ8wrr3R76qnsL77IT0oy6/VmozF/8+bCbduCp0yJWLgQaTRAh4UEGprEUF19df36a5s2/S91Fok6jx8f+be/4fIaAGjHnHx9e7z5Zvizz+asXp2flGQ2GMxGY/733xdu3Ro8ZUrEggWY1AHQASGBbi0cx2k0moqKCttWq1ar1bdS2GazKipjdfWN774r2bbNMteZEYm8EhODnnpKERamI9JZU1tlZaV1sd7G5i8p2LlGZ1yv1+v1eqGCaWPCvtvv1npdXZ1QTbeNO7cuFgcsXuw1ZUrxxo2lu3ZxRuPNNHrLFp8HHwycO1ceFNQ24ZnN5lZ6fezxZbfL1jUajebWDMa/3JO7dUsEaGeQQLcWhmFkMplSqbRJbUajkU8aZDKZTCZrYW1NjEpfWpr/1VdFf06d/R94oOuCBc0YdeYPwcXFxdonNmKrlxQcBX/GWZbVarVEJJFI5HK50EG1EWHf7Y1aNxgMBoOBiORyuUTSut8ddnXgjbZ5/fOfEQsWXFu/vnj7drPBYDaZyn78sXzfvoDx47s+84xLWFjrBaZWqzmOYxim5R+kd2S/L7t9tG4ymfgbGjT9i1gmkzG4fVg7hQS6Fdn2m55PoKVSacvr/MsaNIWFOatXF27fblnXmRGLO0+YELlokTI8vNnt6vX6Ngge2hn+jJtMJj6BFovFHec9IOyRNmqdtdwgyRb/xlvVdBv7y9bloaEJ77wT/dxzOWvWFGzZwup0HMve2LOn5KefOj34YMSCBW4xMa0RGP/zI8MwrfT62PnLLnjrer2eT6Cb/uXe2v9qgoBwauFP6rOzc9asKd6zx3I3QUYsDpo0KXzhQmVrjqwAADgWeUBAj3/8I2LRopx16/I3b2Y1Gs5svr537/V9+/yGDo1YtMirb1+hYwSA1oIEGm6qPncuZ/XqkuRkujVhSySTBU+eHD5/PhanAwC4Iydf39jXXotYsCD3yy/zNm0yqVTEcWUpKWUpKV733RexcKHf0KGEH/EB2h0k0B0ex5UdOZKzenXlqVOWMrFCETJtWrenn8YtUQAA/pLMyyt6+fJuzzxz7dtvc7/6ylBdTURVp0+fPH3aLSYm/JlnOo8fz4jFQocJADaDBLrjMptMN/bty1m7tu7yZUuh1N09dObMsLlzZV5eAsYGAOBwpO7uEYsXhz35ZP6WLVfXrdOVlBBR3aVLZ59/PnPlyrB587pMmSJWKIQOEwBsAAl0R2RSqQp++CH366+1169bCuX+/mHz5oVMny5pneu7AQA6ArFCETZ3bugTTxTt3Jmzdq06L4+INEVFGW+/feWTT0JnzgydPdvJ21voMAGgRZBAdzB1ddyxYwdWrDDW1lrKFMHBXefODZ0+XeTkJGBoAADthkgq7fL448GTJ5cdOpSzenXV2bNEZKipufLf/+asXdt5/PjwZ591jYgQOkwAaCYk0B1GYSF3+DB39iyxrPFWmVfv3t2eecZ/1ChGJBIyNgCA9ogRifxHjvQfObLq9OmctWtLDx0ijjMbDEU7dxbt2uU3dGjYU0/5DhokdJgAYDUk0O2d2cylp3MpKXT1qqWMEYkCRo/u9swznr16CRgaAEAH4XXfff3uu68+O/vq+vXFe/aYDQbLYh1u0dFh8+YFPvSQqJVX1wYAG0IC3W5xWi1z4gR35AjX8O7ZMhnTv/+It95yCQkRLjQAgI7INSIi4f33uy9fnrdpU/733/OLddRlZp5/+eXL77/fZdq00CeewNpHAA4BCXR7VFbGnTjBHTvG3boFNxGRmxszaBAzbBgpFMieAQCE4uTrG/3CC5HPPXd9796c1avrc3KISF9Zmf3ZZzmrV/sNG9Z17lzM6wCwc0ig2xGzmfvjD0pN5a5c+VN5SAgzYgTFx2MVUgAAOyGSyYIeeSRw0qSylJS8b74pP3qUOI5j2dKDB0sPHvTo2TN05szOEyaIO8yN6wEcCxLo9qKuzvyf/1BNzf9KxGImPp4ZPpxCQwWLCgAA7o4RifxHjPAfMUJ19Wrexo1FO3aYNBoiqvnjj/N///vFf/2ry+TJITNm4GdDAHuDBLq9cHMjV1c+gWbc3WngQBo4kHF3FzosAAD4a8pu3Xq+9Vb08uWFW7de27RJXVBARMaamqvr1+d++aXP4MGhTzwhiYsjrJgEYB+QQLcfzNCh3JEjouHDud69MVsDAMDhSF1dw+bN6zp3bsXvvxckJd349VeOZTmzufzIkfIjR2Q+Pr7jxgU8+ijhTrEAQkMC3X4w/fsz/fsTESN0JAAA0GyMSOQ7aJDvoEHa4uL8zZsLtmzRV1YSkaGionjjxuvffls4ZEjI9On+iYkYKwEQCn4MAgAAsEfOgYHRy5ePOnq096pV3v37E8MQEWc2l6WknF6w4MDgwZc/+ECVmyt0mAAdERJoAAAA+yWSyQInThz4/fe9fvih04wZUg8PvlxXVpazZs2h0aOPPf54wdatJrVa2DgBOhQk0AAAAA7AOTQ0dOnSvnv39v7oI5/77+cHpImo6syZC6+8sv/++7nvvuOys4njhI0ToCPAHGgAAACHIZLJAh96KPChhzSFhYXbthVu3669cYOITBoNnTxJJ09ynp7MffcxfftSQIDQwQK0W0igAQAAHI8iODjq+ecjly6tOHq0YNu2kgMHzHo9EVF1Nffbb9xvv1GXLky/fkyvXuTqKnSwAO0NEmgAAABHxYhEvkOH+g4daqyr++2997hTp7i8vJvbCgq4ggJuxw6KjGT69KG4OMbZWdBgAdoPJNAAAAAOT+rmRoMGMYMGMRUV3KlT3OnTVFlJRGQ2U2Yml5lJW7Zw3bszffowsbEkkwkdL4BjQwINAADQjvj4MOPGMQ8+SHl5XFoad+4c8Qt0GI2Uns6lp3NOTkxsLJOQQDExyKQBmgcJNAAAQLvDMBQWxoSF0WOPMVlZ3Nmz3IULxE+S1uu5s2e5s2fJkkl3705OTkJHDOBIkEADAAC0W4xYTDExTEwMM3Uql5FB585xFy+S0UjUIJOWSpno6EK93j8xUXZrnWkAuAck0AAAAB2AVMr06kW9ejF6PV26xDXMpI1G7o8/zr/0EiMWe/fvHzB6dMDIkc6BgUJHDGC/kEADAAB0JE5O1KsX06sXo9dzFy9yFy7QpUv87A6OZSuOH684fjzjrbfcoqP9ExP9R470iItjRLjtGsCfIIEGAADokJycmN69md69yWTisrKCa2pK9u83VFXxG+syM+syM7M//9zJx8d/xAi/4cN9Bg2SYklpACJCAg0AANDRSSRMbGz8+PFx/+//VZ05U5qcXHLggPraNX6jvqKiYOvWgq1bGbHYq29fv6FD/YYNc4uOttxLHKADQgINAAAARESMWOzdr593v34xr76qys0tTU4uPXSoKi2NY1ki4li28uTJypMnL//733J/f99Bg3wHD/YZNMjJx0fowAHaGhJoAAAAaEwZFqYMC+v2zDPGmpqyo0fLDh8uP3JEz9+chUhXWlq4Y0fhjh3EMG7R0b6DBhm8vaXR0QyWw4OOAQk0AAAA3JXUwyNwwoTACRM4s7n24sXyI0fKDh+uvnCBH5Ymjqu7fLnu8mUiYiQSSbdusthYWWysNDycpFKBQwdoNUigAQAA4K8xIpFHz54ePXtGLF5srK2tOHGi/OjRiqNH1QUF/A6cyWTMyjJmZal37CCpVBYRIe3eXRodLQ0Px8g0tDNIoAEAAMA6Unf3TmPHdho7log0hYXlR49e+eknw6VL5rq6m3sYjYZLlwyXLhERIxZLwsKkUVGy6GhpZCSjVAoYOYBNIIEGAACA5lMEB4dMn14SFkZEbFmZISPDmJFhyMgwq1T8DhzLGrOzjdnZmp9+IiKxn580KkrStassKkocEoJFpsERIYEGAAAA2xD7+TknJjonJnJmM1tYaMzKMmZmGjIzzTU1ln3YsjK2rIxSU4mIcXGRdusmDQ8vVas94uOdvL2Fix3ACjoFnFkAABhpSURBVEigAQAAwMYYkUgSEiIJCXEeM4aI2JISQ2amMTPTmJPD3rhBHMfvxqnVhvR0Q3r6qR07iEgRFOQRH+/Rs6d7jx7usbFSNzchjwHg7pBAAwAAQOsSBwQ4BwQ4Dx9ORGaVynjliiknx5CVZcrL43Q6y26aoiJNUdH1vXv5P126dHHv2dM9NtY9JsYtJgbj02A/kEADAABA2xEplU69ezv17u1CRGazqbDQePWqZ11dzYUL9Tk5N1fHIyIidUGBuqDAkk/L/fzcoqPdYmLcY2Jco6KUXbsyYrEwxwAdHhJoAAAAEMitmR7x/fsTkUmjqc3IqM3IqL14sSYjQ52by5nNln11ZWW6srKyI0duPlUqVYaHu0ZEuEVF6TlOEhQk8vHBJYnQNpBAAwAAgF2QKBT8vcT5P00aTd2lS7UXL9ZeulR3+XL9lStmo9Gys9lo5O/hUnyrhJHJxJ06SQIDJUFB4sBAp/vua/MjgI4CCTQAAADYI4lC4dW3r1ffvvyfZpNJlZNTd/lyXVZWXWZm/ZUrutLShvtzBoMpP9+Un09EYk9PJNDQepBAAwAAgAMQSSRu0dFu0dGWEmNNTd2VK/XZ2TlHjpiKi01FRVx9Pb9J3LmzQGFCh4AEGgAAAByS1MODn/JRGh7Ol5hVKraoyHT9ugj3O4TW5AAJdG5u7vbt2zMyMurr6z08POLj4ydPnhwYGNhKNbS8OQAAABCESKkURUdLG4xSA7QGe79Y9ejRoy+++GJqaqpWq/X396+rq0tOTl66dOn58+dbo4aWNwcAAAAA7ZtdJ9AlJSWrVq1iWXb8+PGbNm364osvNm7cOHz4cIPB8N5779XW1tq2hpY3BwAAAADtnl0n0Fu2bDEajZGRkfPnz3dyciIihUKxZMmSwMBAjUaza9cu29bQ8uYAAAAAoN2z3wSaZdnjx48T0bhx4xiGsZRLJJKxY8cSUWpqqg1raHlzAAAAANAR2G8CXVBQoNFoiKhHjx6NNsXFxRFRWVlZVVWVrWpoeXMAAAAA0BHYbwJdXFxMRBKJxNfXt9GmTp06NdzHJjW0vDkAAAAA6Ajsdxm7+vp6IlIqlQ0nVPCcnZ3FYjHLsiqVylY1NLu5nJycDz/88PZyjuN0Op2tLj00m838A61WazAYWlibIBdE8odQV1fXwnpwNWdHw59xjuP4P41GY8d5Dwh7pI1aZ1mWf6BWq7VabVs23cbs9g3G9wKz2dxKEXbkl70prVu+iPV6vbHBHcXvQafTWT67oJ2x3wSaTxMlkjtHKJPJtFqtXq+3VQ3Nbq6+vv7UqVO3lyuVSrPZ3MQ+1nRms9nSh5vN5lG1ZdMCBg+CaHTGbdIFHIWw7/a7tc6yrCWZbuOm24b9f8i0UoQd+WW3qvWmd4GO82HVAdlvAi2TyYjIZDLdcSuf7/JrZdikhpY315b69+8vdAjN161bNwFbb8lLh5fdEVufNWuWUE1TB37ZO+yBC0vYzyicdOhQ7DeBViqVRKRSqTiOazStQqfT8f/8Ke95o06ramh2c7Gxsbt37769fObMmXK53NPT8y+PtCn0ej1/jaOzs7NcLrdJnW2MPwQPD4/bJ8k4hLq6Ov5t4NCHIBaLXVxchA6kOViW5ef/yGQyhz4EV1fXu/3SZee0Wq1OpyMipVIplUqFDqc5NBqN0Wh0d3cXOpBmqqmp4ThOJBI59CE4OTk5OzsLHUhzGAwGtVpN1nwRy+VyB/2+gL9kv5/jQUFBRGQymcrLy/38/Bpuun79Ov/g3nfYtqqGZjcnk8nuWM4wjEgkEovF94iw6UQikeWBrepsY/whiMViB/00sYTt0IfAMIyDvn8s8wgd9xB4jtuFLW97xz0EkUjk6O8fnkMfgkO/f/gHTX8XWZ4C7Y/9ntouXbooFAoiysjIaLQpPT2diHx9fb28vGxVQ8ubAwAAAICOwH4TaLFYPGDAACLat29fw4tYWZb99ddfiWjIkCE2rKHlzQEAAABAR2C/CTQRTZ06VSKRXLlyZe3atfxlfFqt9uOPPy4uLlYoFI888kjDnffu3fv0008vW7as2TVYtTMAAAAAdEz2OweaiAICApYtW7Zq1aq9e/cmJyf7+PiUl5fr9XqZTPbyyy83uopCpVKVlZU1Wp3Uqhqs2hkAAAAAOia7TqCJaOjQoYGBgdu3b7948WJJSYmbm9vAgQMff/zxe18+2OwaWt4cAAAAALRv9p5AE1G3bt1efvnlv9xt6tSpU6dObUkNzdgZAAAAADoau54DDQAAAABgb5BAAwAAAABYAQk0AAAAAIAVkEADAAAAAFgBCTQAAAAAgBWQQAMAAAAAWAEJNAAAAACAFZBAAwAAAABYAQk0AAAAAIAVkEADAAAAAFjBAW7l7bjOnz//zTff2KQqk8mk1+uJSCaTSaVSm9TZxvhDUCgUDMMIHUtzaLVas9lMRA59CCKRyMnJSehAmsNsNmu1WiKSSCQOfQhyuVwsFgsdS3MYDAaj0UhEDn0ILMs6OzsLHUgzaTQajuMYhlEoFELH0kwajUYqlTr0txhZ80V87ty5Vg4KBIMEurW4urpevnz58uXLNqmNT914IpGj/m7Af/QLHUUzWU6BQ7/+RIRTICB0AWGhCwjOoU8Bx3GW+Jt+CK6urq0ZFAiG4d8NYOe2bt36/vvvE9Hy5cunTZsmdDgd0ezZsy9dukRER44ccdzhH8eVnZ09ffp0Iho9evS//vUvocPpiFauXLl582Yi+vTTTwcMGCB0OB3R0KFDNRqNn5/fvn37hI6lI9q/f/+rr75KRM8888yzzz4rdDggMEf9LxYAAAAAQBBIoAEAAAAArIAEGgAAAADACkigAQAAAACsgAQaAAAAAMAKSKABAAAAAKyAZewcQ1lZ2bVr14goJCTE399f6HA6oosXL6rVaiLq27ev4y7C6rg0Gk1GRgYReXl5hYeHCx1OR5Sfn19aWkpEUVFR7u7uQofTEaWlpZnNZqlU2qtXL6Fj6YiqqqpycnKIqHPnzkFBQUKHAwJDAg0AAAAAYAUMpAEAAAAAWAEJNAAAAACAFZBAAwAAAABYAQk0AAAAAIAVJEIHAEREtbW1586dy8nJycnJyc3N1el0IpFo165d93hKbm7u9u3bMzIy6uvrPTw84uPjJ0+eHBgY2GYxtzNWnYJt27Zt3LjxjpsSExOXLVvWmpG2T2VlZceOHbtw4UJeXl5dXZ2Tk1Pnzp379es3YcIEpVJ5x6egC9iWVacAXcDmLl68eObMmaysrNLS0pqaGiLy8vKKiYkZP358RETEHZ+CLmBbVp0CdAFAAm0Xjh49umbNGqv2X7lyJcuycrnc39+/vLw8OTk5NTX1jTfeSEhIaL042zFrTwERSSQSZ2fnRoW3l8BfKi4uXrRokWVFIJlMptFo+H9mfv7557feeis0NLTRU9AFbKsZp4DQBWxq+/btaWlp/GOZTGY0GktKSkpKSg4dOjRr1qzJkyc32h9dwOasPQWELtCxIYG2C87OznFxceHh4eHh4bW1tffO5EpKSlatWsWy7Pjx4+fOnevk5KTRaFavXn348OH33ntvzZo1WKK1Gaw6BbwBAwa89NJLbRBbu2cymUQi0eDBg4cMGRITE6NUKjUazYkTJ7788svq6ur/+7//++yzz6RSqWV/dAGbs/YU8NAFbKhnz54JCQmxsbEBAQEuLi4mk+nq1aubNm1KT0/fuHFjbGxs9+7dLTujC7QGq04BD12gI0MCbRcSExMTExP5xydOnLj3zlu2bDEajZGRkfPnz2cYhogUCsWSJUuys7OLi4t37do1Z86cVo+43bHqFIBt+fj4rFu3zsfHx1KiUCgSExO9vb1XrFhRUlJy7ty5fv36WbaiC9ictacAbO6RRx5p+KdEIomKinrzzTefffbZysrKo0ePNsze0AVag1WnAAAXEToYlmWPHz9OROPGjeM/N3kSiWTs2LFElJqaKlhwAM3i4uLSMHWziI+P5wfSiouLLYXoAq3BqlMAbUYmk/GTZ/R6vaUQXaAt3fEUABBGoB1OQUGBRqMhoh49ejTaFBcXR0RlZWVVVVVeXl4CBNfBXLly5aWXXiovL3dycgoKChowYMDw4cMlEvQp22s4pxBdQBB3nNaJLtDaDAbDtWvXiKjhRWzoAm3pjqfAAl2gI8NpdjD8OJBEIvH19W20qVOnTpZ98NHZBkpLS0tLS/nHN27cOH369J49e1asWHH7qYHmuXDhQm1tLcMwPXv2tBSiC7SlO54CC3SB1qNSqfLy8pKSkiorK6OiokaNGmXZhC7QNu5xCizQBToyJNAOpr6+noiUSmXDX+54zs7OYrGYZVmVSiVEaB2Il5fX9OnTe/Xq5e/v7+rqWlZWlpKSsm3btmvXrr399turVq3CCETLabXa1atXE9HQoUMbrsyFLtBm7nYKCF2g1fzxxx+vv/665U93d/fZs2dPnDhRLBZbCtEFWlVTTgGhCwASaIdjMBiI6G49UyaTabVaTNVqbZbLDXmdO3eePn169+7d//GPf+Tn5x88eHDMmDFCxdY+sCz7wQcfFBcX+/n5Pfvssw03oQu0jXucAkIXaDUymczPz4/juNraWoPBUFtbe+zYse7du8fGxlr2QRdoVU05BYQuALiI0OHIZDIiMplMd9zKf7A6OTm1aUxAREQJCQl9+vQholOnTgkdi2Mzm82rVq06c+aMh4fHW2+91eguHugCbeDep+Bu0AVaLioqav369Rs2bNi2bdsXX3wxcuTIq1evvvHGGxcvXrTsgy7QqppyCu4GXaBDQQLtYPhvMpVKZbnlgYVOp2NZ1rIPtL2oqCgiKikpEToQB8anbkeOHHF3d3/33Xdvv60aukBr+8tTcA/oAjYUGBi4dOnSxMRElmUb3vQOXaDN3O0U3AO6QMeBBNrBBAUFEZHJZCovL2+06fr16/wD3MpVKCKRiIhu/1aDJmJZduXKlSkpKXzqFhwcfPs+6AKtqimn4B7QBWxu0KBBRHT16lXLq4ou0MZuPwX3gC7QcSCBdjBdunRRKBRElJGR0WhTeno6Efn6+uLia6Hk5OQQEa6/bh6WZf/zn/+kpqbyqVuXLl3uuBu6QOtp4im4B3QBmzMajUTEjyvz0AXa2O2n4B7QBToOJNAORiwWDxgwgIj27dvX8H9clmV//fVXIhoyZIhgwXUMdxtayM7OPnnyJBHxc+DAKvwla8eOHfvL1A1doJU0/RSgC7QZjuOSk5OJqGvXrpY1N9AF2tIdTwG6ABASaEc0depUiURy5cqVtWvX8teLaLXajz/+uLi4WKFQNLoZKdjctWvX3njjjdTU1Orqar5EpVL9/PPPK1asMJvN/v7+uPjaWnzq9vvvvzdx4BNdwOasOgXoAjaXk5Pz1ltvHT16tLa2li9hWTYzM/Pdd989ffo0ET366KMN90cXsDmrTgG6ABARg5k69qC2tnbRokX8Y5PJpNVqicjV1ZUviYqKevPNNxvuf+TIkVWrVrEsK5fLfXx8ysvL9Xq9TCZ77bXXevfu3cbBtw9NPwW5ubnLli3jH8tkMolEotVq+X4UEBDw5ptv8jMUoenOnj37z3/+k4hkMtkdVw8YM2bMnDlzGpagC9iWVacAXcDmsrKyXnrpJf6xTCaTSqVardZsNhORWCyeNWtWowSa0AVszapTgC4AhHWg7YTZbObXxm/IUqJWqxtt4u9rsH379osXL5aUlLi5uQ0cOPDxxx/HhSPN1vRTEBAQMG/evEuXLuXn59fW1ur1eldX15CQkPvvv3/06NFyubztgm53DAYDP5zWiE6na1SCLtBKmnIK0AVsLjQ09MUXXzx37lxOTk51dbVarZbL5Z06derRo8fYsWPvmI2hC9iWVacAXQAII9AAAAAAAFbBHGgAAAAAACsggQYAAAAAsAISaAAAAAAAKyCBBgAAAACwAhJoAAAAAAArIIEGAAAAALACEmgAAAAAACsggQYAAAAAsAISaAAAAAAAKyCBBgAAAACwAhJoAAAAAAArIIEGAAAAALACEmgAAAAAACsggQYAAAAAsAISaAAAAAAAKyCBBgAAAACwAhJoAOjQkpKSGIZhGGbXrl1ElJqaOnny5ODgYGdn58jIyBdeeKG8vNyyc2lp6YoVK3r27Onq6urp6Tl69OjffvutKdX+/PPPEydODAwMlMvlISEhTz311KVLl+4RFcdxGzduHDFihLe3t4uLS3R09PLly4uKiojo4YcfZhhGqVTa8lUAAABrMBzHCR0DAIBgkpKSpk+fTkQ7d+68fPny66+/3uhTMSQkJDU1NTg4+MyZMxMmTCgpKWlUw2effbZo0aJ7VJuSkvLRRx812kEmk61du3bOnDm3h6TVah999NFffvmlUbm3t/fOnTtXrly5e/duFxcXlUpl/eECAIANSIQOAADALmzfvv3bb7/19/efOXNmREREZWXlxo0bs7Ky8vPzn3rqqY0bN44dO7a6uvqxxx4bMmSITCY7dOjQ1q1biej5558fPXp0RETEHatdt27dvn37/P39Fy5cGBcXp1arf/rppy1bthgMhnnz5nXq1GnMmDGNnjJ79mw+e/b391+wYEF8fLxGo/ntt9++/fbbyZMnh4WFtfZLAQAAf4EDAOjANm/ebPk8HDx4cE1NjWWTWq1OSEjgN/Xq1cvV1TUlJaXhc99//31+6wsvvHCPamNjY8vLyxtuTUpKEolERBQSEqLX6xtu2rt3L/+smJiYsrKyRpukUim/1cXFxTbHDwAA1sMcaAAAIiKlUrl161Z3d3dLiUKhWLFiBf/43Llz77333tChQxs+5YUXXvD29iaiu82EJiKGYb777jsfH5+GhVOnTn366aeJKD8/f+fOnQ03ffLJJ/yzvv32W19f34abxo0bt3Tp0uYdHQAA2BASaAAAIqIpU6YEBAQ0KrRkzC4uLvPmzWu0VSKRDBgwgIgyMzO5u1xPMnTo0Pj4+NvLLanw7t27LYVarTY5OZmIBg4c2KtXr9uf9dxzzzXlWAAAoFUhgQYAICK6//77by/08fGRSCREFBcXJ5fLb9+Bz7lNJtPdLukbMWLEHctjYmL8/PyIKC0tzVJ44cIFk8lEDRL3RkJCQkJCQu59IAAA0NqQQAMAEBHxkzFu5+Tk9JdbiUiv199xh3tc88dvunHjhqXE8vgez+rWrdvdNgEAQNtAAg0A/7+9+3mFb4/jOP6+zu3UDNM0k82UkMVZiY2lRrJQQhYWJJmsxkbzJ8gsh6wUCyWaRkxJREdKkbJyElbyIwtJjdSZMQtq7uLUafriezuuY9yv52N1en/O59P77F59ms98ICKiKMqHR3/D6/W+N1ReXi4iuVzOrtjPHo/nAwsCAL4GARoAXPT09PTekBWXrRhtsZ/z+fwHFgQAfA0CNAC46OLi4vdDoVDIrtinGK+urt6bdXl5+XndAQA+ggANAC7a3d19s352dmZdEt7U1GQXGxsbrTOLe3t7b866ubm5vr7+/C4BAE4QoAHARfv7+4ZhvK7bl3v39PTYRa/X29bWJiIHBwfHx8evZ01PT7vTJgDAAQI0ALioUCgMDAzc398XF1Op1NzcnIjU1tYWB2gRGR0dtWYNDg5mMpniIV3Xp6am3G8ZAPAv/i51AwDwJ+vq6lpfX6+vr49Gow0NDblcbmNjI51Oi0hZWdnMzIyqqsXvd3R09Pb2ptPpk5MTe1Y+n9/e3l5cXKysrKyrqzs8PLRuAgcAlAQBGgBcNDw8rGna5ORkPB4vrquqOjs7297e/nrKwsKCaZq6rt/d3Y2Njdn1YDC4srKSSCRExOfzudw4AOBd7GEAgLsmJiY2Nzc7OztDoZCqqlVVVZFIxDCMSCTy5vsej2dra2t+fj4cDgcCAY/Ho2laLBYzDCMcDj88PIhIMBj80m8AABT5q1AolLoHAPjTLC0t9ff3i8jq6uovv3L+L15eXgKBQDab7evrS6VSn7UsAMARdqAB4H8jlUpls1kRaWlpKXUvAPBzEaAB4Hs5Pz83TfN1/ejoKBaLiUhFRYW1vQ0AKAkOEQLA97K2tjY+Pt7d3d3c3FxTU6Moyu3t7c7OzvLy8vPzs4gkEgm/31/qNgHg5yJAA8C3Y5pmMplMJpO/1BVFicfj0Wi0JF0BACwEaAD4XoaGhvx+v67rp6enmUzm8fHR5/NVV1e3traOjIxomlbqBgHgp+NfOAAAAAAHOEQIAAAAOECABgAAABwgQAMAAAAOEKABAAAABwjQAAAAgAMEaAAAAMABAjQAAADgAAEaAAAAcIAADQAAADhAgAYAAAAcIEADAAAADhCgAQAAAAcI0AAAAIADBGgAAADAgX8A9JJrWBOwFCU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522" y="1952324"/>
            <a:ext cx="3053478" cy="205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6876256" y="4165798"/>
            <a:ext cx="166423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PA" b="1" dirty="0"/>
              <a:t>Métodos gráficos</a:t>
            </a:r>
          </a:p>
        </p:txBody>
      </p:sp>
    </p:spTree>
    <p:extLst>
      <p:ext uri="{BB962C8B-B14F-4D97-AF65-F5344CB8AC3E}">
        <p14:creationId xmlns:p14="http://schemas.microsoft.com/office/powerpoint/2010/main" val="32705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15</a:t>
            </a:fld>
            <a:endParaRPr lang="es-PA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5138700" cy="857400"/>
          </a:xfrm>
        </p:spPr>
        <p:txBody>
          <a:bodyPr/>
          <a:lstStyle/>
          <a:p>
            <a:r>
              <a:rPr lang="es-MX" b="1" dirty="0" smtClean="0"/>
              <a:t>Contrastes </a:t>
            </a:r>
            <a:r>
              <a:rPr lang="es-MX" b="1" dirty="0"/>
              <a:t>de </a:t>
            </a:r>
            <a:r>
              <a:rPr lang="es-MX" b="1" dirty="0" smtClean="0"/>
              <a:t>hipótesis: Normalidad</a:t>
            </a:r>
            <a:endParaRPr lang="es-PA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5472608" cy="3180900"/>
          </a:xfrm>
        </p:spPr>
        <p:txBody>
          <a:bodyPr/>
          <a:lstStyle/>
          <a:p>
            <a:pPr marL="76200" indent="0">
              <a:buNone/>
            </a:pPr>
            <a:r>
              <a:rPr lang="es-MX" sz="1800" dirty="0"/>
              <a:t>Las hipótesis estadísticas son las siguientes:</a:t>
            </a:r>
          </a:p>
          <a:p>
            <a:r>
              <a:rPr lang="es-MX" sz="1800" b="1" dirty="0"/>
              <a:t>H0:</a:t>
            </a:r>
            <a:r>
              <a:rPr lang="es-MX" sz="1800" dirty="0"/>
              <a:t> La variable presenta una distribución normal</a:t>
            </a:r>
            <a:br>
              <a:rPr lang="es-MX" sz="1800" dirty="0"/>
            </a:br>
            <a:r>
              <a:rPr lang="es-MX" sz="1800" b="1" dirty="0"/>
              <a:t>H1: </a:t>
            </a:r>
            <a:r>
              <a:rPr lang="es-MX" sz="1800" dirty="0"/>
              <a:t>La variable presenta una distribución no normal</a:t>
            </a:r>
          </a:p>
          <a:p>
            <a:pPr marL="76200" indent="0">
              <a:buNone/>
            </a:pPr>
            <a:r>
              <a:rPr lang="es-MX" sz="1800" dirty="0"/>
              <a:t>Toma de decisión</a:t>
            </a:r>
            <a:r>
              <a:rPr lang="es-MX" sz="1800" dirty="0" smtClean="0"/>
              <a:t>:</a:t>
            </a:r>
          </a:p>
          <a:p>
            <a:r>
              <a:rPr lang="es-MX" sz="1800" dirty="0" err="1" smtClean="0"/>
              <a:t>Sig</a:t>
            </a:r>
            <a:r>
              <a:rPr lang="es-MX" sz="1800" dirty="0" smtClean="0"/>
              <a:t>(p-valor</a:t>
            </a:r>
            <a:r>
              <a:rPr lang="es-MX" sz="1800" dirty="0"/>
              <a:t>) &gt; alfa: No rechazar H0 (normal).</a:t>
            </a:r>
            <a:br>
              <a:rPr lang="es-MX" sz="1800" dirty="0"/>
            </a:br>
            <a:r>
              <a:rPr lang="es-MX" sz="1800" dirty="0" err="1" smtClean="0"/>
              <a:t>Sig</a:t>
            </a:r>
            <a:r>
              <a:rPr lang="es-MX" sz="1800" dirty="0" smtClean="0"/>
              <a:t>(p-valor</a:t>
            </a:r>
            <a:r>
              <a:rPr lang="es-MX" sz="1800" dirty="0"/>
              <a:t>) &lt; alfa: Rechazar H0 (no normal)</a:t>
            </a:r>
          </a:p>
          <a:p>
            <a:pPr marL="76200" indent="0">
              <a:buNone/>
            </a:pPr>
            <a:endParaRPr lang="es-MX" sz="1800" dirty="0" smtClean="0"/>
          </a:p>
          <a:p>
            <a:pPr marL="76200" indent="0">
              <a:buNone/>
            </a:pPr>
            <a:r>
              <a:rPr lang="es-MX" sz="1800" dirty="0" smtClean="0"/>
              <a:t>Donde </a:t>
            </a:r>
            <a:r>
              <a:rPr lang="es-MX" sz="1800" dirty="0"/>
              <a:t>alfa representa la significancia, </a:t>
            </a:r>
            <a:r>
              <a:rPr lang="es-MX" sz="1800" dirty="0" smtClean="0"/>
              <a:t>que puede ser 5</a:t>
            </a:r>
            <a:r>
              <a:rPr lang="es-MX" sz="1800" dirty="0"/>
              <a:t>% (</a:t>
            </a:r>
            <a:r>
              <a:rPr lang="es-MX" sz="1800" dirty="0" smtClean="0"/>
              <a:t>0.05) o 1% (0.01).</a:t>
            </a:r>
            <a:endParaRPr lang="es-MX" sz="1800" dirty="0"/>
          </a:p>
          <a:p>
            <a:pPr marL="76200" indent="0">
              <a:buNone/>
            </a:pPr>
            <a:endParaRPr lang="es-PA" sz="1600" dirty="0"/>
          </a:p>
        </p:txBody>
      </p:sp>
    </p:spTree>
    <p:extLst>
      <p:ext uri="{BB962C8B-B14F-4D97-AF65-F5344CB8AC3E}">
        <p14:creationId xmlns:p14="http://schemas.microsoft.com/office/powerpoint/2010/main" val="42334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16</a:t>
            </a:fld>
            <a:endParaRPr lang="es-PA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195486"/>
            <a:ext cx="5138700" cy="857400"/>
          </a:xfrm>
        </p:spPr>
        <p:txBody>
          <a:bodyPr/>
          <a:lstStyle/>
          <a:p>
            <a:r>
              <a:rPr lang="es-MX" b="1" dirty="0" smtClean="0"/>
              <a:t>Contrastes </a:t>
            </a:r>
            <a:r>
              <a:rPr lang="es-MX" b="1" dirty="0"/>
              <a:t>de </a:t>
            </a:r>
            <a:r>
              <a:rPr lang="es-MX" b="1" dirty="0" smtClean="0"/>
              <a:t>hipótesis: Normalidad</a:t>
            </a:r>
            <a:endParaRPr lang="es-PA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5472608" cy="3180900"/>
          </a:xfrm>
        </p:spPr>
        <p:txBody>
          <a:bodyPr/>
          <a:lstStyle/>
          <a:p>
            <a:r>
              <a:rPr lang="es-PA" sz="1800" b="1" dirty="0"/>
              <a:t>Test de </a:t>
            </a:r>
            <a:r>
              <a:rPr lang="es-PA" sz="1800" b="1" dirty="0" err="1"/>
              <a:t>Shapiro-Wilk</a:t>
            </a:r>
            <a:endParaRPr lang="es-PA" sz="1800" b="1" dirty="0"/>
          </a:p>
          <a:p>
            <a:pPr marL="76200" indent="0">
              <a:buNone/>
            </a:pPr>
            <a:r>
              <a:rPr lang="es-MX" sz="1600" dirty="0"/>
              <a:t>Este test se emplea para contrastar normalidad cuando el tamaño de la muestra es menor de 50</a:t>
            </a:r>
            <a:r>
              <a:rPr lang="es-MX" sz="1600" dirty="0" smtClean="0"/>
              <a:t>.</a:t>
            </a:r>
          </a:p>
          <a:p>
            <a:r>
              <a:rPr lang="es-PA" sz="1600" b="1" dirty="0"/>
              <a:t>Test de </a:t>
            </a:r>
            <a:r>
              <a:rPr lang="es-PA" sz="1600" b="1" dirty="0" err="1" smtClean="0"/>
              <a:t>Kolmogorov-Smirnov</a:t>
            </a:r>
            <a:endParaRPr lang="es-PA" sz="1600" b="1" dirty="0" smtClean="0"/>
          </a:p>
          <a:p>
            <a:pPr marL="76200" indent="0">
              <a:buNone/>
            </a:pPr>
            <a:r>
              <a:rPr lang="es-PA" sz="1600" dirty="0"/>
              <a:t>Para muestras </a:t>
            </a:r>
            <a:r>
              <a:rPr lang="es-PA" sz="1600" dirty="0" smtClean="0"/>
              <a:t>grandes.</a:t>
            </a:r>
          </a:p>
          <a:p>
            <a:pPr marL="76200" indent="0">
              <a:buNone/>
            </a:pPr>
            <a:endParaRPr lang="es-PA" sz="1600" dirty="0"/>
          </a:p>
        </p:txBody>
      </p:sp>
      <p:sp>
        <p:nvSpPr>
          <p:cNvPr id="5" name="4 Rectángulo"/>
          <p:cNvSpPr/>
          <p:nvPr/>
        </p:nvSpPr>
        <p:spPr>
          <a:xfrm>
            <a:off x="520378" y="3075806"/>
            <a:ext cx="5256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latin typeface="Barlow Light" charset="0"/>
              </a:rPr>
              <a:t>El hecho de no poder asumir la normalidad influye principalmente en los test de hipótesis paramétricos (t-test, </a:t>
            </a:r>
            <a:r>
              <a:rPr lang="es-MX" sz="1800" dirty="0" err="1">
                <a:latin typeface="Barlow Light" charset="0"/>
              </a:rPr>
              <a:t>anova</a:t>
            </a:r>
            <a:r>
              <a:rPr lang="es-MX" sz="1800" dirty="0">
                <a:latin typeface="Barlow Light" charset="0"/>
              </a:rPr>
              <a:t>,…) y en los modelos de regresión.</a:t>
            </a:r>
            <a:endParaRPr lang="es-PA" sz="1800" dirty="0">
              <a:latin typeface="Barlow Light" charset="0"/>
            </a:endParaRPr>
          </a:p>
        </p:txBody>
      </p:sp>
      <p:pic>
        <p:nvPicPr>
          <p:cNvPr id="1026" name="Picture 2" descr="Rstudio un IDE para el lenguaje de programación R en Linux | Desde Linu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5" t="12114" r="10134" b="10599"/>
          <a:stretch/>
        </p:blipFill>
        <p:spPr bwMode="auto">
          <a:xfrm>
            <a:off x="3707904" y="843558"/>
            <a:ext cx="1919991" cy="69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5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17</a:t>
            </a:fld>
            <a:endParaRPr lang="es-PA"/>
          </a:p>
        </p:txBody>
      </p:sp>
      <p:sp>
        <p:nvSpPr>
          <p:cNvPr id="9" name="Google Shape;483;p36"/>
          <p:cNvSpPr txBox="1">
            <a:spLocks/>
          </p:cNvSpPr>
          <p:nvPr/>
        </p:nvSpPr>
        <p:spPr>
          <a:xfrm>
            <a:off x="467544" y="915566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es-PA" sz="4800" dirty="0" smtClean="0"/>
              <a:t>Práctica con R</a:t>
            </a:r>
            <a:endParaRPr lang="es-PA" sz="4800" dirty="0"/>
          </a:p>
        </p:txBody>
      </p:sp>
      <p:pic>
        <p:nvPicPr>
          <p:cNvPr id="10" name="Picture 2" descr="La estrategia de la planificación, por José Antonio Gil Ye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83718"/>
            <a:ext cx="388843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6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2</a:t>
            </a:fld>
            <a:endParaRPr lang="es-PA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79512" y="123478"/>
            <a:ext cx="5138700" cy="857400"/>
          </a:xfrm>
        </p:spPr>
        <p:txBody>
          <a:bodyPr/>
          <a:lstStyle/>
          <a:p>
            <a:r>
              <a:rPr lang="es-MX" sz="2400" u="sng" dirty="0"/>
              <a:t>Estadística inferencial</a:t>
            </a:r>
            <a:r>
              <a:rPr lang="es-MX" sz="2400" dirty="0"/>
              <a:t>: de la muestra a la población</a:t>
            </a:r>
            <a:endParaRPr lang="es-PA" sz="240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-36512" y="771550"/>
            <a:ext cx="5976664" cy="3816424"/>
          </a:xfrm>
        </p:spPr>
        <p:txBody>
          <a:bodyPr/>
          <a:lstStyle/>
          <a:p>
            <a:pPr algn="just"/>
            <a:r>
              <a:rPr lang="es-MX" sz="1600" dirty="0"/>
              <a:t>Con frecuencia, el propósito de la investigación va más allá de describir las distribuciones de las </a:t>
            </a:r>
            <a:r>
              <a:rPr lang="es-MX" sz="1600" dirty="0" smtClean="0"/>
              <a:t>variables: se </a:t>
            </a:r>
            <a:r>
              <a:rPr lang="es-MX" sz="1600" dirty="0"/>
              <a:t>pretende probar hipótesis y generalizar los resultados obtenidos en la muestra a la </a:t>
            </a:r>
            <a:r>
              <a:rPr lang="es-MX" sz="1600" dirty="0" smtClean="0"/>
              <a:t>población o </a:t>
            </a:r>
            <a:r>
              <a:rPr lang="es-MX" sz="1600" dirty="0"/>
              <a:t>universo. </a:t>
            </a:r>
            <a:endParaRPr lang="es-MX" sz="1600" dirty="0" smtClean="0"/>
          </a:p>
          <a:p>
            <a:pPr marL="76200" indent="0" algn="just">
              <a:buNone/>
            </a:pPr>
            <a:endParaRPr lang="es-MX" sz="1600" dirty="0" smtClean="0"/>
          </a:p>
          <a:p>
            <a:pPr algn="just"/>
            <a:r>
              <a:rPr lang="es-MX" sz="1600" dirty="0" smtClean="0"/>
              <a:t>Los </a:t>
            </a:r>
            <a:r>
              <a:rPr lang="es-MX" sz="1600" dirty="0"/>
              <a:t>datos casi siempre se recolectan de una muestra y sus resultados estadísticos se </a:t>
            </a:r>
            <a:r>
              <a:rPr lang="es-MX" sz="1600" dirty="0" smtClean="0"/>
              <a:t>denominan </a:t>
            </a:r>
            <a:r>
              <a:rPr lang="es-MX" sz="1600" b="1" i="1" u="sng" dirty="0" smtClean="0"/>
              <a:t>estadígrafos</a:t>
            </a:r>
            <a:r>
              <a:rPr lang="es-MX" sz="1600" dirty="0"/>
              <a:t>; la media o la desviación estándar de la distribución de una muestra son estadígrafos</a:t>
            </a:r>
            <a:r>
              <a:rPr lang="es-MX" sz="1600" dirty="0" smtClean="0"/>
              <a:t>.</a:t>
            </a:r>
          </a:p>
          <a:p>
            <a:pPr marL="76200" indent="0" algn="just">
              <a:buNone/>
            </a:pPr>
            <a:endParaRPr lang="es-MX" sz="1600" dirty="0"/>
          </a:p>
          <a:p>
            <a:pPr algn="just"/>
            <a:r>
              <a:rPr lang="es-MX" sz="1600" dirty="0"/>
              <a:t>A las estadísticas de la población se les conoce como </a:t>
            </a:r>
            <a:r>
              <a:rPr lang="es-MX" sz="1600" i="1" dirty="0"/>
              <a:t>parámetros</a:t>
            </a:r>
            <a:r>
              <a:rPr lang="es-MX" sz="1600" dirty="0"/>
              <a:t>. Éstos no son calculados, </a:t>
            </a:r>
            <a:r>
              <a:rPr lang="es-MX" sz="1600" dirty="0" smtClean="0"/>
              <a:t>porque no </a:t>
            </a:r>
            <a:r>
              <a:rPr lang="es-MX" sz="1600" dirty="0"/>
              <a:t>se recolectan datos de toda la población, pero pueden ser inferidos de los </a:t>
            </a:r>
            <a:r>
              <a:rPr lang="es-MX" sz="1600" dirty="0" smtClean="0"/>
              <a:t>estadígrafos, de </a:t>
            </a:r>
            <a:r>
              <a:rPr lang="es-MX" sz="1600" dirty="0"/>
              <a:t>ahí el nombre de </a:t>
            </a:r>
            <a:r>
              <a:rPr lang="es-MX" sz="1600" b="1" dirty="0"/>
              <a:t>estadística inferencial</a:t>
            </a:r>
            <a:r>
              <a:rPr lang="es-MX" sz="1600" dirty="0"/>
              <a:t>.</a:t>
            </a:r>
            <a:endParaRPr lang="es-PA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179674" y="4165534"/>
            <a:ext cx="1800200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A" sz="1100" b="1" dirty="0"/>
              <a:t>Estadística </a:t>
            </a:r>
            <a:r>
              <a:rPr lang="es-PA" sz="1100" b="1" dirty="0" smtClean="0"/>
              <a:t>inferencial:</a:t>
            </a:r>
          </a:p>
          <a:p>
            <a:pPr algn="ctr"/>
            <a:r>
              <a:rPr lang="es-PA" sz="1100" dirty="0" smtClean="0"/>
              <a:t>Estadística</a:t>
            </a:r>
            <a:r>
              <a:rPr lang="es-PA" sz="1100" dirty="0"/>
              <a:t> </a:t>
            </a:r>
            <a:r>
              <a:rPr lang="es-MX" sz="1100" dirty="0" smtClean="0"/>
              <a:t>para </a:t>
            </a:r>
            <a:r>
              <a:rPr lang="es-MX" sz="1100" dirty="0"/>
              <a:t>probar hipótesis y </a:t>
            </a:r>
            <a:r>
              <a:rPr lang="es-MX" sz="1100" dirty="0" smtClean="0"/>
              <a:t>estimar </a:t>
            </a:r>
            <a:r>
              <a:rPr lang="es-PA" sz="1100" dirty="0" smtClean="0"/>
              <a:t>parámetros</a:t>
            </a:r>
            <a:r>
              <a:rPr lang="es-PA" sz="1100" dirty="0"/>
              <a:t>.</a:t>
            </a:r>
            <a:endParaRPr lang="es-ES" dirty="0">
              <a:latin typeface="Amatic SC" charset="-79"/>
              <a:cs typeface="Amatic SC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83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251520" y="346198"/>
            <a:ext cx="5688632" cy="857400"/>
          </a:xfrm>
        </p:spPr>
        <p:txBody>
          <a:bodyPr/>
          <a:lstStyle/>
          <a:p>
            <a:pPr algn="ctr"/>
            <a:r>
              <a:rPr lang="es-MX" dirty="0"/>
              <a:t>Procedimiento de la estadística </a:t>
            </a:r>
            <a:r>
              <a:rPr lang="es-MX" dirty="0" smtClean="0"/>
              <a:t>inferencial:</a:t>
            </a:r>
            <a:endParaRPr lang="es-PA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251520" y="3147814"/>
            <a:ext cx="5688632" cy="1800200"/>
          </a:xfrm>
        </p:spPr>
        <p:txBody>
          <a:bodyPr/>
          <a:lstStyle/>
          <a:p>
            <a:pPr marL="114300" indent="0">
              <a:buNone/>
            </a:pPr>
            <a:r>
              <a:rPr lang="es-PA" dirty="0" smtClean="0"/>
              <a:t>La estadística </a:t>
            </a:r>
            <a:r>
              <a:rPr lang="es-PA" dirty="0"/>
              <a:t>inferencial se utiliza fundamentalmente para dos procedimientos </a:t>
            </a:r>
            <a:r>
              <a:rPr lang="es-PA" dirty="0" smtClean="0"/>
              <a:t>vinculados</a:t>
            </a:r>
            <a:r>
              <a:rPr lang="es-MX" dirty="0" smtClean="0"/>
              <a:t>:</a:t>
            </a:r>
            <a:endParaRPr lang="es-MX" dirty="0"/>
          </a:p>
          <a:p>
            <a:r>
              <a:rPr lang="es-PA" b="1" dirty="0"/>
              <a:t>a) </a:t>
            </a:r>
            <a:r>
              <a:rPr lang="es-PA" i="1" dirty="0"/>
              <a:t>Probar hipótesis poblacionales</a:t>
            </a:r>
          </a:p>
          <a:p>
            <a:r>
              <a:rPr lang="es-PA" b="1" dirty="0"/>
              <a:t>b) </a:t>
            </a:r>
            <a:r>
              <a:rPr lang="es-PA" i="1" dirty="0"/>
              <a:t>Estimar parámetros</a:t>
            </a:r>
            <a:endParaRPr lang="es-PA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3</a:t>
            </a:fld>
            <a:endParaRPr lang="es-P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"/>
          <a:stretch/>
        </p:blipFill>
        <p:spPr bwMode="auto">
          <a:xfrm>
            <a:off x="35496" y="1340662"/>
            <a:ext cx="6048672" cy="173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300192" y="2499742"/>
            <a:ext cx="1800200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Nos permite generalizar los resultados obtenidos de la muestra hacia la población. </a:t>
            </a:r>
          </a:p>
        </p:txBody>
      </p:sp>
    </p:spTree>
    <p:extLst>
      <p:ext uri="{BB962C8B-B14F-4D97-AF65-F5344CB8AC3E}">
        <p14:creationId xmlns:p14="http://schemas.microsoft.com/office/powerpoint/2010/main" val="12137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67494"/>
            <a:ext cx="5832648" cy="857400"/>
          </a:xfrm>
        </p:spPr>
        <p:txBody>
          <a:bodyPr/>
          <a:lstStyle/>
          <a:p>
            <a:r>
              <a:rPr lang="es-PA" b="1" dirty="0"/>
              <a:t>Estadísticos, estimadores y </a:t>
            </a:r>
            <a:r>
              <a:rPr lang="es-PA" b="1" dirty="0" smtClean="0"/>
              <a:t>parámetros:</a:t>
            </a:r>
            <a:endParaRPr lang="es-PA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0" y="1131590"/>
            <a:ext cx="5760640" cy="3155100"/>
          </a:xfrm>
        </p:spPr>
        <p:txBody>
          <a:bodyPr/>
          <a:lstStyle/>
          <a:p>
            <a:pPr algn="just"/>
            <a:r>
              <a:rPr lang="es-MX" dirty="0"/>
              <a:t>Un </a:t>
            </a:r>
            <a:r>
              <a:rPr lang="es-MX" b="1" i="1" dirty="0"/>
              <a:t>estadístico </a:t>
            </a:r>
            <a:r>
              <a:rPr lang="es-MX" dirty="0"/>
              <a:t>es una medida usada para describir alguna característica </a:t>
            </a:r>
            <a:r>
              <a:rPr lang="es-MX" dirty="0" smtClean="0"/>
              <a:t>de una </a:t>
            </a:r>
            <a:r>
              <a:rPr lang="es-MX" dirty="0"/>
              <a:t>muestra (media, mediana, desviación típica</a:t>
            </a:r>
            <a:r>
              <a:rPr lang="es-MX" dirty="0" smtClean="0"/>
              <a:t>,...). </a:t>
            </a:r>
          </a:p>
          <a:p>
            <a:pPr marL="114300" indent="0" algn="just">
              <a:buNone/>
            </a:pPr>
            <a:endParaRPr lang="es-MX" dirty="0"/>
          </a:p>
          <a:p>
            <a:pPr algn="just"/>
            <a:r>
              <a:rPr lang="es-MX" dirty="0"/>
              <a:t>U</a:t>
            </a:r>
            <a:r>
              <a:rPr lang="es-MX" dirty="0" smtClean="0"/>
              <a:t>n </a:t>
            </a:r>
            <a:r>
              <a:rPr lang="es-MX" b="1" i="1" dirty="0"/>
              <a:t>parámetro </a:t>
            </a:r>
            <a:r>
              <a:rPr lang="es-MX" dirty="0"/>
              <a:t>es </a:t>
            </a:r>
            <a:r>
              <a:rPr lang="es-MX" dirty="0" smtClean="0"/>
              <a:t>una medida </a:t>
            </a:r>
            <a:r>
              <a:rPr lang="es-MX" dirty="0"/>
              <a:t>usada para describir las mismas características pero de la </a:t>
            </a:r>
            <a:r>
              <a:rPr lang="es-MX" dirty="0" smtClean="0"/>
              <a:t>población (media</a:t>
            </a:r>
            <a:r>
              <a:rPr lang="es-MX" dirty="0"/>
              <a:t>, mediana, desviación típica,...). </a:t>
            </a:r>
            <a:endParaRPr lang="es-MX" dirty="0" smtClean="0"/>
          </a:p>
          <a:p>
            <a:pPr marL="114300" indent="0"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Cuando </a:t>
            </a:r>
            <a:r>
              <a:rPr lang="es-MX" dirty="0"/>
              <a:t>el </a:t>
            </a:r>
            <a:r>
              <a:rPr lang="es-MX" i="1" dirty="0"/>
              <a:t>estadístico </a:t>
            </a:r>
            <a:r>
              <a:rPr lang="es-MX" dirty="0"/>
              <a:t>se calcula </a:t>
            </a:r>
            <a:r>
              <a:rPr lang="es-MX" dirty="0" smtClean="0"/>
              <a:t>en una </a:t>
            </a:r>
            <a:r>
              <a:rPr lang="es-MX" dirty="0"/>
              <a:t>muestra con idea de hacer inferencia sobre la misma característica </a:t>
            </a:r>
            <a:r>
              <a:rPr lang="es-MX" dirty="0" smtClean="0"/>
              <a:t>en la </a:t>
            </a:r>
            <a:r>
              <a:rPr lang="es-MX" dirty="0"/>
              <a:t>población, se le llama </a:t>
            </a:r>
            <a:r>
              <a:rPr lang="es-MX" b="1" i="1" dirty="0"/>
              <a:t>estimador</a:t>
            </a:r>
            <a:r>
              <a:rPr lang="es-MX" dirty="0"/>
              <a:t>.</a:t>
            </a:r>
            <a:endParaRPr lang="es-PA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4</a:t>
            </a:fld>
            <a:endParaRPr lang="es-PA"/>
          </a:p>
        </p:txBody>
      </p:sp>
      <p:sp>
        <p:nvSpPr>
          <p:cNvPr id="6" name="5 CuadroTexto"/>
          <p:cNvSpPr txBox="1"/>
          <p:nvPr/>
        </p:nvSpPr>
        <p:spPr>
          <a:xfrm>
            <a:off x="6228184" y="2499742"/>
            <a:ext cx="2448272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A" sz="1100" dirty="0"/>
              <a:t>La </a:t>
            </a:r>
            <a:r>
              <a:rPr lang="es-PA" sz="1100" b="1" dirty="0"/>
              <a:t>inferencia estadística </a:t>
            </a:r>
            <a:r>
              <a:rPr lang="es-PA" sz="1100" dirty="0" smtClean="0"/>
              <a:t>pretende </a:t>
            </a:r>
            <a:r>
              <a:rPr lang="es-MX" sz="1100" dirty="0" smtClean="0"/>
              <a:t>aproximarse </a:t>
            </a:r>
            <a:r>
              <a:rPr lang="es-MX" sz="1100" dirty="0"/>
              <a:t>a los parámetros de </a:t>
            </a:r>
            <a:r>
              <a:rPr lang="es-MX" sz="1100" dirty="0" smtClean="0"/>
              <a:t>la </a:t>
            </a:r>
            <a:r>
              <a:rPr lang="es-MX" sz="1100" b="1" dirty="0" smtClean="0"/>
              <a:t>población</a:t>
            </a:r>
            <a:r>
              <a:rPr lang="es-MX" sz="1100" dirty="0" smtClean="0"/>
              <a:t> </a:t>
            </a:r>
            <a:r>
              <a:rPr lang="es-MX" sz="1100" dirty="0"/>
              <a:t>a partir de los estimadores </a:t>
            </a:r>
            <a:r>
              <a:rPr lang="es-MX" sz="1100" dirty="0" smtClean="0"/>
              <a:t>de </a:t>
            </a:r>
            <a:r>
              <a:rPr lang="es-PA" sz="1100" dirty="0" smtClean="0"/>
              <a:t>la </a:t>
            </a:r>
            <a:r>
              <a:rPr lang="es-PA" sz="1100" b="1" dirty="0"/>
              <a:t>muestra</a:t>
            </a:r>
            <a:r>
              <a:rPr lang="es-PA" sz="1100" dirty="0"/>
              <a:t>.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025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67494"/>
            <a:ext cx="5832648" cy="857400"/>
          </a:xfrm>
        </p:spPr>
        <p:txBody>
          <a:bodyPr/>
          <a:lstStyle/>
          <a:p>
            <a:r>
              <a:rPr lang="es-PA" b="1" dirty="0"/>
              <a:t>Estadísticos, estimadores y </a:t>
            </a:r>
            <a:r>
              <a:rPr lang="es-PA" b="1" dirty="0" smtClean="0"/>
              <a:t>parámetros:</a:t>
            </a:r>
            <a:endParaRPr lang="es-PA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7504" y="987574"/>
            <a:ext cx="5904656" cy="1224136"/>
          </a:xfrm>
        </p:spPr>
        <p:txBody>
          <a:bodyPr/>
          <a:lstStyle/>
          <a:p>
            <a:pPr marL="114300" indent="0" algn="just">
              <a:buNone/>
            </a:pPr>
            <a:r>
              <a:rPr lang="es-MX" dirty="0"/>
              <a:t>Para distinguir los estimadores (</a:t>
            </a:r>
            <a:r>
              <a:rPr lang="es-MX" b="1" dirty="0"/>
              <a:t>valores </a:t>
            </a:r>
            <a:r>
              <a:rPr lang="es-MX" b="1" dirty="0" err="1"/>
              <a:t>muestrales</a:t>
            </a:r>
            <a:r>
              <a:rPr lang="es-MX" dirty="0"/>
              <a:t>) de </a:t>
            </a:r>
            <a:r>
              <a:rPr lang="es-MX" dirty="0" smtClean="0"/>
              <a:t>los parámetros </a:t>
            </a:r>
            <a:r>
              <a:rPr lang="es-MX" dirty="0"/>
              <a:t>(</a:t>
            </a:r>
            <a:r>
              <a:rPr lang="es-MX" b="1" dirty="0"/>
              <a:t>valores poblacionales</a:t>
            </a:r>
            <a:r>
              <a:rPr lang="es-MX" dirty="0"/>
              <a:t>) </a:t>
            </a:r>
            <a:r>
              <a:rPr lang="es-MX" dirty="0" smtClean="0"/>
              <a:t>los representaremos </a:t>
            </a:r>
            <a:r>
              <a:rPr lang="es-PA" dirty="0" smtClean="0"/>
              <a:t>con </a:t>
            </a:r>
            <a:r>
              <a:rPr lang="es-PA" dirty="0"/>
              <a:t>diferentes símbolos: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5</a:t>
            </a:fld>
            <a:endParaRPr lang="es-PA"/>
          </a:p>
        </p:txBody>
      </p:sp>
      <p:sp>
        <p:nvSpPr>
          <p:cNvPr id="6" name="5 CuadroTexto"/>
          <p:cNvSpPr txBox="1"/>
          <p:nvPr/>
        </p:nvSpPr>
        <p:spPr>
          <a:xfrm>
            <a:off x="6228184" y="2643758"/>
            <a:ext cx="2448272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A" sz="1100" dirty="0" smtClean="0"/>
              <a:t>µ = </a:t>
            </a:r>
            <a:r>
              <a:rPr lang="es-PA" sz="1100" dirty="0"/>
              <a:t>Mi, ​ </a:t>
            </a:r>
            <a:r>
              <a:rPr lang="es-PA" sz="1100" dirty="0" err="1"/>
              <a:t>my</a:t>
            </a:r>
            <a:r>
              <a:rPr lang="es-PA" sz="1100" dirty="0"/>
              <a:t> o mu</a:t>
            </a:r>
            <a:endParaRPr lang="es-PA" sz="1100" dirty="0" smtClean="0"/>
          </a:p>
          <a:p>
            <a:pPr algn="ctr"/>
            <a:r>
              <a:rPr lang="el-GR" sz="1100" dirty="0" smtClean="0"/>
              <a:t>σ</a:t>
            </a:r>
            <a:r>
              <a:rPr lang="es-PA" sz="1100" dirty="0" smtClean="0"/>
              <a:t> </a:t>
            </a:r>
            <a:r>
              <a:rPr lang="es-ES" sz="1100" dirty="0" smtClean="0"/>
              <a:t>= Sigma</a:t>
            </a:r>
            <a:endParaRPr lang="es-PA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988515"/>
                  </p:ext>
                </p:extLst>
              </p:nvPr>
            </p:nvGraphicFramePr>
            <p:xfrm>
              <a:off x="251520" y="2139702"/>
              <a:ext cx="5544615" cy="2740122"/>
            </p:xfrm>
            <a:graphic>
              <a:graphicData uri="http://schemas.openxmlformats.org/drawingml/2006/table">
                <a:tbl>
                  <a:tblPr firstRow="1" bandRow="1">
                    <a:tableStyleId>{284E427A-3D55-4303-BF80-6455036E1DE7}</a:tableStyleId>
                  </a:tblPr>
                  <a:tblGrid>
                    <a:gridCol w="1848205"/>
                    <a:gridCol w="1848205"/>
                    <a:gridCol w="1848205"/>
                  </a:tblGrid>
                  <a:tr h="370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A" dirty="0" smtClean="0"/>
                            <a:t>Característica</a:t>
                          </a:r>
                          <a:endParaRPr lang="es-P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A" dirty="0" smtClean="0"/>
                            <a:t>Muestra (Estadístico)</a:t>
                          </a:r>
                          <a:endParaRPr lang="es-P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A" dirty="0" smtClean="0"/>
                            <a:t>Población (Parámetro)</a:t>
                          </a:r>
                          <a:endParaRPr lang="es-PA" dirty="0"/>
                        </a:p>
                      </a:txBody>
                      <a:tcPr anchor="ctr"/>
                    </a:tc>
                  </a:tr>
                  <a:tr h="370327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s-PA" b="1" dirty="0" smtClean="0"/>
                            <a:t>Variable Cuantitativa</a:t>
                          </a:r>
                          <a:endParaRPr lang="es-PA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PA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A" dirty="0"/>
                        </a:p>
                      </a:txBody>
                      <a:tcPr/>
                    </a:tc>
                  </a:tr>
                  <a:tr h="370327">
                    <a:tc>
                      <a:txBody>
                        <a:bodyPr/>
                        <a:lstStyle/>
                        <a:p>
                          <a:r>
                            <a:rPr lang="es-PA" dirty="0" smtClean="0"/>
                            <a:t>Media</a:t>
                          </a:r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s-PA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PA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A" dirty="0" smtClean="0"/>
                            <a:t>µ</a:t>
                          </a:r>
                          <a:endParaRPr lang="es-PA" dirty="0"/>
                        </a:p>
                      </a:txBody>
                      <a:tcPr/>
                    </a:tc>
                  </a:tr>
                  <a:tr h="370327">
                    <a:tc>
                      <a:txBody>
                        <a:bodyPr/>
                        <a:lstStyle/>
                        <a:p>
                          <a:r>
                            <a:rPr lang="es-PA" dirty="0" smtClean="0"/>
                            <a:t>Desviación</a:t>
                          </a:r>
                          <a:r>
                            <a:rPr lang="es-PA" baseline="0" dirty="0" smtClean="0"/>
                            <a:t> típica</a:t>
                          </a:r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A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σ</a:t>
                          </a:r>
                          <a:endParaRPr lang="es-PA" dirty="0"/>
                        </a:p>
                      </a:txBody>
                      <a:tcPr/>
                    </a:tc>
                  </a:tr>
                  <a:tr h="370327">
                    <a:tc>
                      <a:txBody>
                        <a:bodyPr/>
                        <a:lstStyle/>
                        <a:p>
                          <a:r>
                            <a:rPr lang="es-PA" dirty="0" smtClean="0"/>
                            <a:t>Varianza</a:t>
                          </a:r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A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A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PA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PA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PA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PA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PA" dirty="0"/>
                        </a:p>
                      </a:txBody>
                      <a:tcPr/>
                    </a:tc>
                  </a:tr>
                  <a:tr h="370327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s-PA" b="1" dirty="0" smtClean="0"/>
                            <a:t>Variable Cualitativa</a:t>
                          </a:r>
                          <a:endParaRPr lang="es-PA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PA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PA" dirty="0"/>
                        </a:p>
                      </a:txBody>
                      <a:tcPr anchor="ctr"/>
                    </a:tc>
                  </a:tr>
                  <a:tr h="370327">
                    <a:tc>
                      <a:txBody>
                        <a:bodyPr/>
                        <a:lstStyle/>
                        <a:p>
                          <a:r>
                            <a:rPr lang="es-PA" dirty="0" smtClean="0"/>
                            <a:t>Porcentaje</a:t>
                          </a:r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PA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PA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A" b="0" i="1" smtClean="0">
                                    <a:latin typeface="Cambria Math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s-P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988515"/>
                  </p:ext>
                </p:extLst>
              </p:nvPr>
            </p:nvGraphicFramePr>
            <p:xfrm>
              <a:off x="251520" y="2139702"/>
              <a:ext cx="5544615" cy="2740122"/>
            </p:xfrm>
            <a:graphic>
              <a:graphicData uri="http://schemas.openxmlformats.org/drawingml/2006/table">
                <a:tbl>
                  <a:tblPr firstRow="1" bandRow="1">
                    <a:tableStyleId>{284E427A-3D55-4303-BF80-6455036E1DE7}</a:tableStyleId>
                  </a:tblPr>
                  <a:tblGrid>
                    <a:gridCol w="1848205"/>
                    <a:gridCol w="1848205"/>
                    <a:gridCol w="1848205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A" dirty="0" smtClean="0"/>
                            <a:t>Característica</a:t>
                          </a:r>
                          <a:endParaRPr lang="es-P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A" dirty="0" smtClean="0"/>
                            <a:t>Muestra (Estadístico)</a:t>
                          </a:r>
                          <a:endParaRPr lang="es-P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A" dirty="0" smtClean="0"/>
                            <a:t>Población (Parámetro)</a:t>
                          </a:r>
                          <a:endParaRPr lang="es-PA" dirty="0"/>
                        </a:p>
                      </a:txBody>
                      <a:tcPr anchor="ctr"/>
                    </a:tc>
                  </a:tr>
                  <a:tr h="370327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s-PA" b="1" dirty="0" smtClean="0"/>
                            <a:t>Variable Cuantitativa</a:t>
                          </a:r>
                          <a:endParaRPr lang="es-PA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PA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A" dirty="0"/>
                        </a:p>
                      </a:txBody>
                      <a:tcPr/>
                    </a:tc>
                  </a:tr>
                  <a:tr h="370327">
                    <a:tc>
                      <a:txBody>
                        <a:bodyPr/>
                        <a:lstStyle/>
                        <a:p>
                          <a:r>
                            <a:rPr lang="es-PA" dirty="0" smtClean="0"/>
                            <a:t>Media</a:t>
                          </a:r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A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974" t="-250000" r="-101974" b="-4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A" dirty="0" smtClean="0"/>
                            <a:t>µ</a:t>
                          </a:r>
                          <a:endParaRPr lang="es-PA" dirty="0"/>
                        </a:p>
                      </a:txBody>
                      <a:tcPr/>
                    </a:tc>
                  </a:tr>
                  <a:tr h="370327">
                    <a:tc>
                      <a:txBody>
                        <a:bodyPr/>
                        <a:lstStyle/>
                        <a:p>
                          <a:r>
                            <a:rPr lang="es-PA" dirty="0" smtClean="0"/>
                            <a:t>Desviación</a:t>
                          </a:r>
                          <a:r>
                            <a:rPr lang="es-PA" baseline="0" dirty="0" smtClean="0"/>
                            <a:t> típica</a:t>
                          </a:r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A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974" t="-344262" r="-101974" b="-3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σ</a:t>
                          </a:r>
                          <a:endParaRPr lang="es-PA" dirty="0"/>
                        </a:p>
                      </a:txBody>
                      <a:tcPr/>
                    </a:tc>
                  </a:tr>
                  <a:tr h="370327">
                    <a:tc>
                      <a:txBody>
                        <a:bodyPr/>
                        <a:lstStyle/>
                        <a:p>
                          <a:r>
                            <a:rPr lang="es-PA" dirty="0" smtClean="0"/>
                            <a:t>Varianza</a:t>
                          </a:r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A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974" t="-444262" r="-101974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A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2640" t="-444262" r="-2310" b="-216393"/>
                          </a:stretch>
                        </a:blipFill>
                      </a:tcPr>
                    </a:tc>
                  </a:tr>
                  <a:tr h="370327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s-PA" b="1" dirty="0" smtClean="0"/>
                            <a:t>Variable Cualitativa</a:t>
                          </a:r>
                          <a:endParaRPr lang="es-PA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PA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s-PA" dirty="0"/>
                        </a:p>
                      </a:txBody>
                      <a:tcPr anchor="ctr"/>
                    </a:tc>
                  </a:tr>
                  <a:tr h="370327">
                    <a:tc>
                      <a:txBody>
                        <a:bodyPr/>
                        <a:lstStyle/>
                        <a:p>
                          <a:r>
                            <a:rPr lang="es-PA" dirty="0" smtClean="0"/>
                            <a:t>Porcentaje</a:t>
                          </a:r>
                          <a:endParaRPr lang="es-P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A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974" t="-642623" r="-101974" b="-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A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2640" t="-642623" r="-2310" b="-180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60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107504" y="123478"/>
            <a:ext cx="5832648" cy="672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PA" b="1" dirty="0"/>
              <a:t>Variación entre muestras</a:t>
            </a:r>
            <a:r>
              <a:rPr lang="es-PA" dirty="0" smtClean="0"/>
              <a:t>: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-180528" y="771550"/>
            <a:ext cx="5940152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sz="2000" dirty="0"/>
              <a:t>Si tomamos varias muestras aleatorias de cierta población, </a:t>
            </a:r>
            <a:r>
              <a:rPr lang="es-MX" sz="2000" dirty="0" smtClean="0"/>
              <a:t>cualquier estimador </a:t>
            </a:r>
            <a:r>
              <a:rPr lang="es-MX" sz="2000" dirty="0"/>
              <a:t>tomará valores distintos para cada una de ellas. </a:t>
            </a:r>
            <a:endParaRPr lang="es-MX" sz="2000" dirty="0" smtClean="0"/>
          </a:p>
          <a:p>
            <a:pPr marL="76200" indent="0" algn="just">
              <a:buNone/>
            </a:pPr>
            <a:endParaRPr lang="es-MX" sz="2000" dirty="0" smtClean="0"/>
          </a:p>
          <a:p>
            <a:pPr algn="just"/>
            <a:r>
              <a:rPr lang="es-MX" sz="2000" dirty="0" smtClean="0"/>
              <a:t>A </a:t>
            </a:r>
            <a:r>
              <a:rPr lang="es-MX" sz="2000" dirty="0"/>
              <a:t>esta </a:t>
            </a:r>
            <a:r>
              <a:rPr lang="es-MX" sz="2000" dirty="0" smtClean="0"/>
              <a:t>variación en </a:t>
            </a:r>
            <a:r>
              <a:rPr lang="es-MX" sz="2000" dirty="0"/>
              <a:t>las estimaciones, efecto del azar sobre la elección de la muestra, se </a:t>
            </a:r>
            <a:r>
              <a:rPr lang="es-MX" sz="2000" dirty="0" smtClean="0"/>
              <a:t>le llama </a:t>
            </a:r>
            <a:r>
              <a:rPr lang="es-MX" sz="2000" b="1" i="1" dirty="0"/>
              <a:t>variación </a:t>
            </a:r>
            <a:r>
              <a:rPr lang="es-MX" sz="2000" b="1" i="1" dirty="0" err="1"/>
              <a:t>muestral</a:t>
            </a:r>
            <a:r>
              <a:rPr lang="es-MX" sz="2000" dirty="0"/>
              <a:t>. </a:t>
            </a:r>
            <a:endParaRPr lang="es-MX" sz="2000" dirty="0" smtClean="0"/>
          </a:p>
          <a:p>
            <a:pPr marL="76200" indent="0" algn="just">
              <a:buNone/>
            </a:pPr>
            <a:endParaRPr lang="es-MX" sz="2000" dirty="0" smtClean="0"/>
          </a:p>
          <a:p>
            <a:pPr algn="just"/>
            <a:r>
              <a:rPr lang="es-MX" sz="2000" dirty="0" smtClean="0"/>
              <a:t>La </a:t>
            </a:r>
            <a:r>
              <a:rPr lang="es-MX" sz="2000" dirty="0"/>
              <a:t>variación </a:t>
            </a:r>
            <a:r>
              <a:rPr lang="es-MX" sz="2000" dirty="0" err="1"/>
              <a:t>muestral</a:t>
            </a:r>
            <a:r>
              <a:rPr lang="es-MX" sz="2000" dirty="0"/>
              <a:t> dependerá de </a:t>
            </a:r>
            <a:r>
              <a:rPr lang="es-MX" sz="2000" dirty="0" smtClean="0"/>
              <a:t>la variabilidad </a:t>
            </a:r>
            <a:r>
              <a:rPr lang="es-MX" sz="2000" dirty="0"/>
              <a:t>de la variable que tengamos </a:t>
            </a:r>
            <a:r>
              <a:rPr lang="es-MX" sz="2000" dirty="0" smtClean="0"/>
              <a:t>y también </a:t>
            </a:r>
            <a:r>
              <a:rPr lang="es-MX" sz="2000" dirty="0"/>
              <a:t>del tamaño de </a:t>
            </a:r>
            <a:r>
              <a:rPr lang="es-MX" sz="2000" dirty="0" smtClean="0"/>
              <a:t>la </a:t>
            </a:r>
            <a:r>
              <a:rPr lang="es-PA" sz="2000" dirty="0" smtClean="0"/>
              <a:t>muestra</a:t>
            </a:r>
            <a:r>
              <a:rPr lang="es-PA" sz="2000" dirty="0"/>
              <a:t>.</a:t>
            </a:r>
            <a:endParaRPr sz="20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>
            <a:spLocks noGrp="1"/>
          </p:cNvSpPr>
          <p:nvPr>
            <p:ph type="subTitle" idx="4294967295"/>
          </p:nvPr>
        </p:nvSpPr>
        <p:spPr>
          <a:xfrm>
            <a:off x="3131840" y="771550"/>
            <a:ext cx="5688632" cy="4032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1800" b="1" i="1" dirty="0" smtClean="0"/>
              <a:t>Ejemplos:</a:t>
            </a:r>
          </a:p>
          <a:p>
            <a:pPr marL="76200" indent="0" algn="just">
              <a:buNone/>
            </a:pPr>
            <a:r>
              <a:rPr lang="es-MX" sz="1800" dirty="0" smtClean="0"/>
              <a:t>Si </a:t>
            </a:r>
            <a:r>
              <a:rPr lang="es-MX" sz="1800" dirty="0"/>
              <a:t>tomamos distintas muestras de la temperatura corporal en </a:t>
            </a:r>
            <a:r>
              <a:rPr lang="es-MX" sz="1800" dirty="0" smtClean="0"/>
              <a:t>población sana </a:t>
            </a:r>
            <a:r>
              <a:rPr lang="es-MX" sz="1800" dirty="0"/>
              <a:t>tendremos una variación </a:t>
            </a:r>
            <a:r>
              <a:rPr lang="es-MX" sz="1800" dirty="0" err="1"/>
              <a:t>muestral</a:t>
            </a:r>
            <a:r>
              <a:rPr lang="es-MX" sz="1800" dirty="0"/>
              <a:t> bastante </a:t>
            </a:r>
            <a:r>
              <a:rPr lang="es-MX" sz="1800" dirty="0" smtClean="0"/>
              <a:t>baja.</a:t>
            </a:r>
          </a:p>
          <a:p>
            <a:pPr marL="76200" indent="0" algn="ctr">
              <a:buNone/>
            </a:pPr>
            <a:r>
              <a:rPr lang="es-MX" sz="1800" dirty="0" smtClean="0"/>
              <a:t> </a:t>
            </a:r>
            <a:r>
              <a:rPr lang="es-MX" sz="1800" b="1" dirty="0" smtClean="0"/>
              <a:t>(La </a:t>
            </a:r>
            <a:r>
              <a:rPr lang="es-MX" sz="1800" b="1" dirty="0"/>
              <a:t>variabilidad </a:t>
            </a:r>
            <a:r>
              <a:rPr lang="es-MX" sz="1800" b="1" dirty="0" smtClean="0"/>
              <a:t>de esta </a:t>
            </a:r>
            <a:r>
              <a:rPr lang="es-MX" sz="1800" b="1" dirty="0"/>
              <a:t>variable es baja entre diferentes personas</a:t>
            </a:r>
            <a:r>
              <a:rPr lang="es-MX" sz="1800" b="1" dirty="0" smtClean="0"/>
              <a:t>)</a:t>
            </a:r>
            <a:endParaRPr lang="es-MX" sz="1800" b="1" dirty="0"/>
          </a:p>
          <a:p>
            <a:endParaRPr lang="es-MX" sz="1800" dirty="0" smtClean="0"/>
          </a:p>
          <a:p>
            <a:pPr marL="76200" indent="0" algn="just">
              <a:buNone/>
            </a:pPr>
            <a:r>
              <a:rPr lang="es-MX" sz="1800" dirty="0" smtClean="0"/>
              <a:t>Si </a:t>
            </a:r>
            <a:r>
              <a:rPr lang="es-MX" sz="1800" dirty="0"/>
              <a:t>tomamos la </a:t>
            </a:r>
            <a:r>
              <a:rPr lang="es-MX" sz="1800" dirty="0" smtClean="0"/>
              <a:t>presión </a:t>
            </a:r>
            <a:r>
              <a:rPr lang="es-MX" sz="1800" dirty="0"/>
              <a:t>arterial en la población </a:t>
            </a:r>
            <a:r>
              <a:rPr lang="es-MX" sz="1800" dirty="0" smtClean="0"/>
              <a:t>panameña </a:t>
            </a:r>
            <a:r>
              <a:rPr lang="es-MX" sz="1800" dirty="0"/>
              <a:t>obtendremos </a:t>
            </a:r>
            <a:r>
              <a:rPr lang="es-MX" sz="1800" dirty="0" smtClean="0"/>
              <a:t>una variación </a:t>
            </a:r>
            <a:r>
              <a:rPr lang="es-MX" sz="1800" dirty="0" err="1"/>
              <a:t>muestral</a:t>
            </a:r>
            <a:r>
              <a:rPr lang="es-MX" sz="1800" dirty="0"/>
              <a:t> bastante </a:t>
            </a:r>
            <a:r>
              <a:rPr lang="es-MX" sz="1800" dirty="0" smtClean="0"/>
              <a:t>más elevada</a:t>
            </a:r>
            <a:r>
              <a:rPr lang="es-MX" sz="1800" dirty="0"/>
              <a:t>.</a:t>
            </a:r>
          </a:p>
          <a:p>
            <a:pPr algn="ctr"/>
            <a:r>
              <a:rPr lang="es-MX" sz="1800" b="1" dirty="0" smtClean="0"/>
              <a:t>(La variabilidad </a:t>
            </a:r>
            <a:r>
              <a:rPr lang="es-MX" sz="1800" b="1" dirty="0"/>
              <a:t>de esta variable alta</a:t>
            </a:r>
            <a:r>
              <a:rPr lang="es-MX" sz="1800" b="1" dirty="0" smtClean="0"/>
              <a:t>)</a:t>
            </a:r>
            <a:endParaRPr sz="1800" b="1" dirty="0"/>
          </a:p>
        </p:txBody>
      </p:sp>
      <p:sp>
        <p:nvSpPr>
          <p:cNvPr id="384" name="Google Shape;384;p29"/>
          <p:cNvSpPr txBox="1">
            <a:spLocks noGrp="1"/>
          </p:cNvSpPr>
          <p:nvPr>
            <p:ph type="ctrTitle" idx="4294967295"/>
          </p:nvPr>
        </p:nvSpPr>
        <p:spPr>
          <a:xfrm>
            <a:off x="3313446" y="164682"/>
            <a:ext cx="5507026" cy="606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PA" sz="2800" b="1" dirty="0">
                <a:solidFill>
                  <a:schemeClr val="bg1"/>
                </a:solidFill>
              </a:rPr>
              <a:t>Variación </a:t>
            </a:r>
            <a:r>
              <a:rPr lang="es-PA" sz="2800" b="1" dirty="0" smtClean="0">
                <a:solidFill>
                  <a:schemeClr val="bg1"/>
                </a:solidFill>
              </a:rPr>
              <a:t>entre muestras</a:t>
            </a:r>
            <a:r>
              <a:rPr lang="es-PA" sz="2800" dirty="0">
                <a:solidFill>
                  <a:schemeClr val="bg1"/>
                </a:solidFill>
              </a:rPr>
              <a:t>: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1 CuadroTexto"/>
          <p:cNvSpPr txBox="1"/>
          <p:nvPr/>
        </p:nvSpPr>
        <p:spPr>
          <a:xfrm>
            <a:off x="2699792" y="1475661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 smtClean="0"/>
              <a:t>1</a:t>
            </a:r>
            <a:endParaRPr lang="es-PA" sz="20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708176" y="321982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/>
              <a:t>2</a:t>
            </a:r>
          </a:p>
        </p:txBody>
      </p:sp>
      <p:pic>
        <p:nvPicPr>
          <p:cNvPr id="1026" name="Picture 2" descr="img.freepik.com/vector-gratis/trabajadores-salu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7" t="13765" r="8431" b="11600"/>
          <a:stretch/>
        </p:blipFill>
        <p:spPr bwMode="auto">
          <a:xfrm>
            <a:off x="281385" y="699542"/>
            <a:ext cx="247571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Médico y paciente midiendo la presión sanguínea | Vector Prem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t="16026" r="9936" b="13430"/>
          <a:stretch/>
        </p:blipFill>
        <p:spPr bwMode="auto">
          <a:xfrm>
            <a:off x="276288" y="2787774"/>
            <a:ext cx="2385690" cy="192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>
            <a:spLocks noGrp="1"/>
          </p:cNvSpPr>
          <p:nvPr>
            <p:ph type="subTitle" idx="4294967295"/>
          </p:nvPr>
        </p:nvSpPr>
        <p:spPr>
          <a:xfrm>
            <a:off x="3131840" y="771550"/>
            <a:ext cx="5688632" cy="4032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s-MX" sz="1800" dirty="0"/>
              <a:t>La “normalidad” de la distribución en </a:t>
            </a:r>
            <a:r>
              <a:rPr lang="es-MX" sz="1800" dirty="0" smtClean="0"/>
              <a:t>muestras grandes no obedece </a:t>
            </a:r>
            <a:r>
              <a:rPr lang="es-MX" sz="1800" dirty="0"/>
              <a:t>a la normalidad de la distribución de una población. </a:t>
            </a:r>
            <a:endParaRPr lang="es-MX" sz="1800" dirty="0" smtClean="0"/>
          </a:p>
          <a:p>
            <a:pPr marL="76200" indent="0" algn="just">
              <a:buNone/>
            </a:pPr>
            <a:endParaRPr lang="es-MX" sz="1800" dirty="0" smtClean="0"/>
          </a:p>
          <a:p>
            <a:pPr marL="76200" indent="0" algn="just">
              <a:buNone/>
            </a:pPr>
            <a:r>
              <a:rPr lang="es-MX" sz="1800" dirty="0" smtClean="0"/>
              <a:t>La </a:t>
            </a:r>
            <a:r>
              <a:rPr lang="es-MX" sz="1800" dirty="0"/>
              <a:t>distribución de </a:t>
            </a:r>
            <a:r>
              <a:rPr lang="es-MX" sz="1800" dirty="0" smtClean="0"/>
              <a:t>diversas variables </a:t>
            </a:r>
            <a:r>
              <a:rPr lang="es-MX" sz="1800" dirty="0"/>
              <a:t>a veces es </a:t>
            </a:r>
            <a:r>
              <a:rPr lang="es-MX" sz="1800" dirty="0" smtClean="0"/>
              <a:t>“normal” </a:t>
            </a:r>
            <a:r>
              <a:rPr lang="es-MX" sz="1800" dirty="0"/>
              <a:t>y en ocasiones está lejos de serlo. </a:t>
            </a:r>
            <a:r>
              <a:rPr lang="es-MX" sz="1800" dirty="0" smtClean="0"/>
              <a:t>Sin embargo</a:t>
            </a:r>
            <a:r>
              <a:rPr lang="es-MX" sz="1800" dirty="0"/>
              <a:t>, </a:t>
            </a:r>
            <a:r>
              <a:rPr lang="es-MX" sz="1800" dirty="0" smtClean="0"/>
              <a:t>la normalidad </a:t>
            </a:r>
            <a:r>
              <a:rPr lang="es-MX" sz="1800" dirty="0"/>
              <a:t>no debe confundirse con probabilidad. </a:t>
            </a:r>
            <a:endParaRPr lang="es-MX" sz="1800" dirty="0" smtClean="0"/>
          </a:p>
          <a:p>
            <a:pPr marL="76200" indent="0" algn="just">
              <a:buNone/>
            </a:pPr>
            <a:endParaRPr lang="es-MX" sz="1800" dirty="0" smtClean="0"/>
          </a:p>
          <a:p>
            <a:pPr marL="76200" indent="0" algn="just">
              <a:buNone/>
            </a:pPr>
            <a:r>
              <a:rPr lang="es-MX" sz="1800" dirty="0" smtClean="0"/>
              <a:t>Mientras </a:t>
            </a:r>
            <a:r>
              <a:rPr lang="es-MX" sz="1800" dirty="0"/>
              <a:t>lo primero es </a:t>
            </a:r>
            <a:r>
              <a:rPr lang="es-MX" sz="1800" dirty="0" smtClean="0"/>
              <a:t>necesario para </a:t>
            </a:r>
            <a:r>
              <a:rPr lang="es-MX" sz="1800" dirty="0"/>
              <a:t>efectuar ciertas pruebas estadísticas, lo segundo es requisito indispensable para hacer inferencias correctas sobre una población.</a:t>
            </a:r>
            <a:endParaRPr sz="1800" b="1" dirty="0"/>
          </a:p>
        </p:txBody>
      </p:sp>
      <p:sp>
        <p:nvSpPr>
          <p:cNvPr id="384" name="Google Shape;384;p29"/>
          <p:cNvSpPr txBox="1">
            <a:spLocks noGrp="1"/>
          </p:cNvSpPr>
          <p:nvPr>
            <p:ph type="ctrTitle" idx="4294967295"/>
          </p:nvPr>
        </p:nvSpPr>
        <p:spPr>
          <a:xfrm>
            <a:off x="3313446" y="164682"/>
            <a:ext cx="5507026" cy="606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PA" sz="2800" b="1" dirty="0">
                <a:solidFill>
                  <a:schemeClr val="bg1"/>
                </a:solidFill>
              </a:rPr>
              <a:t>Distribución normal</a:t>
            </a:r>
            <a:r>
              <a:rPr lang="es-PA" sz="2800" dirty="0" smtClean="0">
                <a:solidFill>
                  <a:schemeClr val="bg1"/>
                </a:solidFill>
              </a:rPr>
              <a:t>: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2 Rectángulo"/>
          <p:cNvSpPr/>
          <p:nvPr/>
        </p:nvSpPr>
        <p:spPr>
          <a:xfrm>
            <a:off x="114400" y="123478"/>
            <a:ext cx="280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/>
              <a:t>Ejemplo</a:t>
            </a:r>
          </a:p>
          <a:p>
            <a:pPr algn="just"/>
            <a:r>
              <a:rPr lang="es-MX" dirty="0"/>
              <a:t>L</a:t>
            </a:r>
            <a:r>
              <a:rPr lang="es-MX" dirty="0" smtClean="0"/>
              <a:t>a </a:t>
            </a:r>
            <a:r>
              <a:rPr lang="es-MX" dirty="0"/>
              <a:t>inteligencia: </a:t>
            </a:r>
            <a:r>
              <a:rPr lang="es-MX" dirty="0" smtClean="0"/>
              <a:t>hay pocas </a:t>
            </a:r>
            <a:r>
              <a:rPr lang="es-MX" dirty="0"/>
              <a:t>personas muy </a:t>
            </a:r>
            <a:r>
              <a:rPr lang="es-MX" dirty="0" smtClean="0"/>
              <a:t>inteligentes (genios</a:t>
            </a:r>
            <a:r>
              <a:rPr lang="es-MX" dirty="0"/>
              <a:t>), pero también </a:t>
            </a:r>
            <a:r>
              <a:rPr lang="es-MX" dirty="0" smtClean="0"/>
              <a:t>hay pocas </a:t>
            </a:r>
            <a:r>
              <a:rPr lang="es-MX" dirty="0"/>
              <a:t>personas con muy baja </a:t>
            </a:r>
            <a:r>
              <a:rPr lang="es-MX" dirty="0" smtClean="0"/>
              <a:t>inteligencia. La </a:t>
            </a:r>
            <a:r>
              <a:rPr lang="es-MX" dirty="0"/>
              <a:t>mayoría de los seres humanos somos medianamente inteligentes.</a:t>
            </a:r>
            <a:endParaRPr lang="es-PA" dirty="0"/>
          </a:p>
        </p:txBody>
      </p:sp>
      <p:sp>
        <p:nvSpPr>
          <p:cNvPr id="4" name="3 Rectángulo"/>
          <p:cNvSpPr/>
          <p:nvPr/>
        </p:nvSpPr>
        <p:spPr>
          <a:xfrm>
            <a:off x="164659" y="2105431"/>
            <a:ext cx="27077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100" dirty="0"/>
              <a:t>Concepto de curva o distribución normal</a:t>
            </a:r>
            <a:endParaRPr lang="es-PA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" r="1024"/>
          <a:stretch/>
        </p:blipFill>
        <p:spPr bwMode="auto">
          <a:xfrm>
            <a:off x="81828" y="2499742"/>
            <a:ext cx="2949456" cy="99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➄ habilidades de la inteligencia emocional en el lideraz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r="14887"/>
          <a:stretch/>
        </p:blipFill>
        <p:spPr bwMode="auto">
          <a:xfrm>
            <a:off x="764322" y="3579862"/>
            <a:ext cx="1649612" cy="13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9</a:t>
            </a:fld>
            <a:endParaRPr lang="es-PA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9512" y="58166"/>
            <a:ext cx="5832648" cy="857400"/>
          </a:xfrm>
        </p:spPr>
        <p:txBody>
          <a:bodyPr/>
          <a:lstStyle/>
          <a:p>
            <a:pPr algn="ctr"/>
            <a:r>
              <a:rPr lang="es-MX" sz="2000" dirty="0"/>
              <a:t>Modelo de probabilidad llamado curva normal o distribución normal</a:t>
            </a:r>
            <a:endParaRPr lang="es-PA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5" y="817939"/>
            <a:ext cx="5145756" cy="356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07504" y="4353366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Como todo modelo es una distribución conceptual que difícilmente se presenta en la realidad tal cual, pero sí se presentan aproximaciones a </a:t>
            </a:r>
            <a:r>
              <a:rPr lang="es-MX" dirty="0" smtClean="0"/>
              <a:t>ésta.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42680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63F1AC4F304B42B3941098A75A78F0" ma:contentTypeVersion="11" ma:contentTypeDescription="Crear nuevo documento." ma:contentTypeScope="" ma:versionID="b426bf81d1d7b15481894afd5afe8839">
  <xsd:schema xmlns:xsd="http://www.w3.org/2001/XMLSchema" xmlns:xs="http://www.w3.org/2001/XMLSchema" xmlns:p="http://schemas.microsoft.com/office/2006/metadata/properties" xmlns:ns2="62f58b04-9c33-490c-ba7e-c6fd6f91e41a" xmlns:ns3="2e95bf99-24e0-4882-8195-e9d4d8693026" targetNamespace="http://schemas.microsoft.com/office/2006/metadata/properties" ma:root="true" ma:fieldsID="fba392100fe1119859c80de98c76bec3" ns2:_="" ns3:_="">
    <xsd:import namespace="62f58b04-9c33-490c-ba7e-c6fd6f91e41a"/>
    <xsd:import namespace="2e95bf99-24e0-4882-8195-e9d4d86930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58b04-9c33-490c-ba7e-c6fd6f91e4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5bf99-24e0-4882-8195-e9d4d869302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7D0838-2AFC-4D6A-96B2-49ADA41EB8ED}"/>
</file>

<file path=customXml/itemProps2.xml><?xml version="1.0" encoding="utf-8"?>
<ds:datastoreItem xmlns:ds="http://schemas.openxmlformats.org/officeDocument/2006/customXml" ds:itemID="{9B2A8D20-E134-483F-9B02-3FA87E8FBCFC}"/>
</file>

<file path=customXml/itemProps3.xml><?xml version="1.0" encoding="utf-8"?>
<ds:datastoreItem xmlns:ds="http://schemas.openxmlformats.org/officeDocument/2006/customXml" ds:itemID="{F85EBE35-F0E8-45D1-AFDE-4520BAAA96F4}"/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1486</Words>
  <Application>Microsoft Office PowerPoint</Application>
  <PresentationFormat>Presentación en pantalla (16:9)</PresentationFormat>
  <Paragraphs>151</Paragraphs>
  <Slides>17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Work Sans</vt:lpstr>
      <vt:lpstr>Barlow</vt:lpstr>
      <vt:lpstr>Calibri</vt:lpstr>
      <vt:lpstr>Barlow Light</vt:lpstr>
      <vt:lpstr>Amatic SC</vt:lpstr>
      <vt:lpstr>Miriam Libre</vt:lpstr>
      <vt:lpstr>Cambria Math</vt:lpstr>
      <vt:lpstr>Roderigo template</vt:lpstr>
      <vt:lpstr>Taller estadísticas aplicada al análisis de datos de un proyecto de investigación  Estadística inferencial </vt:lpstr>
      <vt:lpstr>Estadística inferencial: de la muestra a la población</vt:lpstr>
      <vt:lpstr>Procedimiento de la estadística inferencial:</vt:lpstr>
      <vt:lpstr>Estadísticos, estimadores y parámetros:</vt:lpstr>
      <vt:lpstr>Estadísticos, estimadores y parámetros:</vt:lpstr>
      <vt:lpstr>Variación entre muestras:</vt:lpstr>
      <vt:lpstr>Variación entre muestras:</vt:lpstr>
      <vt:lpstr>Distribución normal:</vt:lpstr>
      <vt:lpstr>Modelo de probabilidad llamado curva normal o distribución normal</vt:lpstr>
      <vt:lpstr>Presentación de PowerPoint</vt:lpstr>
      <vt:lpstr>Nivel de significancia</vt:lpstr>
      <vt:lpstr>Presentación de PowerPoint</vt:lpstr>
      <vt:lpstr>Análisis paramétricos</vt:lpstr>
      <vt:lpstr>Análisis de normalidad: gráficos y contrastes de hipótesis</vt:lpstr>
      <vt:lpstr>Contrastes de hipótesis: Normalidad</vt:lpstr>
      <vt:lpstr>Contrastes de hipótesis: Normalidad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Investigación  Análisis estadístico de datos Estadística inferencial</dc:title>
  <dc:creator>Nathalia Tejedor Flores</dc:creator>
  <cp:lastModifiedBy>Nathalia Tejedor Flores</cp:lastModifiedBy>
  <cp:revision>51</cp:revision>
  <dcterms:modified xsi:type="dcterms:W3CDTF">2022-02-02T17:13:03Z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0x0101000563F1AC4F304B42B3941098A75A78F0</vt:lpwstr>
  </property>
</Properties>
</file>