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2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87" r:id="rId2"/>
    <p:sldId id="261" r:id="rId3"/>
    <p:sldId id="263" r:id="rId4"/>
    <p:sldId id="308" r:id="rId5"/>
    <p:sldId id="309" r:id="rId6"/>
    <p:sldId id="310" r:id="rId7"/>
    <p:sldId id="311" r:id="rId8"/>
    <p:sldId id="312" r:id="rId9"/>
    <p:sldId id="313" r:id="rId10"/>
    <p:sldId id="314" r:id="rId11"/>
    <p:sldId id="315" r:id="rId12"/>
    <p:sldId id="295" r:id="rId13"/>
    <p:sldId id="316" r:id="rId14"/>
    <p:sldId id="318" r:id="rId15"/>
    <p:sldId id="319" r:id="rId16"/>
    <p:sldId id="320" r:id="rId17"/>
    <p:sldId id="317" r:id="rId18"/>
    <p:sldId id="321" r:id="rId19"/>
    <p:sldId id="322" r:id="rId20"/>
    <p:sldId id="323" r:id="rId21"/>
    <p:sldId id="324" r:id="rId22"/>
    <p:sldId id="303" r:id="rId23"/>
    <p:sldId id="304" r:id="rId24"/>
    <p:sldId id="305" r:id="rId25"/>
    <p:sldId id="306" r:id="rId26"/>
  </p:sldIdLst>
  <p:sldSz cx="9144000" cy="5143500" type="screen16x9"/>
  <p:notesSz cx="6858000" cy="9144000"/>
  <p:embeddedFontLst>
    <p:embeddedFont>
      <p:font typeface="Miriam Libre" charset="-79"/>
      <p:regular r:id="rId28"/>
      <p:bold r:id="rId29"/>
    </p:embeddedFont>
    <p:embeddedFont>
      <p:font typeface="Work Sans" charset="0"/>
      <p:regular r:id="rId30"/>
      <p:bold r:id="rId31"/>
      <p:italic r:id="rId32"/>
      <p:boldItalic r:id="rId33"/>
    </p:embeddedFont>
    <p:embeddedFont>
      <p:font typeface="Calibri" pitchFamily="34" charset="0"/>
      <p:regular r:id="rId34"/>
      <p:bold r:id="rId35"/>
      <p:italic r:id="rId36"/>
      <p:boldItalic r:id="rId37"/>
    </p:embeddedFont>
    <p:embeddedFont>
      <p:font typeface="Barlow" charset="0"/>
      <p:regular r:id="rId38"/>
      <p:bold r:id="rId39"/>
      <p:italic r:id="rId40"/>
      <p:boldItalic r:id="rId41"/>
    </p:embeddedFont>
    <p:embeddedFont>
      <p:font typeface="Cambria Math" pitchFamily="18" charset="0"/>
      <p:regular r:id="rId42"/>
    </p:embeddedFont>
    <p:embeddedFont>
      <p:font typeface="Amatic SC" charset="0"/>
      <p:regular r:id="rId43"/>
      <p:bold r:id="rId44"/>
    </p:embeddedFont>
    <p:embeddedFont>
      <p:font typeface="Barlow Light"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9FE19F5-4C19-4BEE-AB85-949FEB5E65B2}">
  <a:tblStyle styleId="{19FE19F5-4C19-4BEE-AB85-949FEB5E65B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53" autoAdjust="0"/>
  </p:normalViewPr>
  <p:slideViewPr>
    <p:cSldViewPr>
      <p:cViewPr>
        <p:scale>
          <a:sx n="139" d="100"/>
          <a:sy n="139" d="100"/>
        </p:scale>
        <p:origin x="-108"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05061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ctrTitle"/>
          </p:nvPr>
        </p:nvSpPr>
        <p:spPr>
          <a:xfrm>
            <a:off x="2555776" y="1563638"/>
            <a:ext cx="4227000" cy="1431900"/>
          </a:xfrm>
          <a:prstGeom prst="rect">
            <a:avLst/>
          </a:prstGeom>
        </p:spPr>
        <p:txBody>
          <a:bodyPr spcFirstLastPara="1" wrap="square" lIns="0" tIns="0" rIns="0" bIns="0" anchor="t" anchorCtr="0">
            <a:noAutofit/>
          </a:bodyPr>
          <a:lstStyle/>
          <a:p>
            <a:r>
              <a:rPr lang="es-MX" sz="2000" b="1" dirty="0">
                <a:solidFill>
                  <a:schemeClr val="tx1"/>
                </a:solidFill>
              </a:rPr>
              <a:t>Taller estadísticas aplicada al análisis de datos de un proyecto de investigación</a:t>
            </a:r>
            <a:br>
              <a:rPr lang="es-MX" sz="2000" b="1" dirty="0">
                <a:solidFill>
                  <a:schemeClr val="tx1"/>
                </a:solidFill>
              </a:rPr>
            </a:br>
            <a:r>
              <a:rPr lang="es-PA" sz="2800" dirty="0" smtClean="0"/>
              <a:t>Estadística inferencial</a:t>
            </a:r>
            <a:br>
              <a:rPr lang="es-PA" sz="2800" dirty="0" smtClean="0"/>
            </a:br>
            <a:r>
              <a:rPr lang="es-PA" sz="2800" dirty="0" smtClean="0"/>
              <a:t>Parte 2</a:t>
            </a:r>
            <a:r>
              <a:rPr lang="es-PA" sz="2800" dirty="0"/>
              <a:t/>
            </a:r>
            <a:br>
              <a:rPr lang="es-PA" sz="2800" dirty="0"/>
            </a:br>
            <a:endParaRPr dirty="0"/>
          </a:p>
        </p:txBody>
      </p:sp>
      <p:sp>
        <p:nvSpPr>
          <p:cNvPr id="2" name="1 CuadroTexto"/>
          <p:cNvSpPr txBox="1"/>
          <p:nvPr/>
        </p:nvSpPr>
        <p:spPr>
          <a:xfrm>
            <a:off x="5004048" y="4151635"/>
            <a:ext cx="2703487" cy="523220"/>
          </a:xfrm>
          <a:prstGeom prst="rect">
            <a:avLst/>
          </a:prstGeom>
          <a:solidFill>
            <a:schemeClr val="accent2"/>
          </a:solidFill>
        </p:spPr>
        <p:txBody>
          <a:bodyPr wrap="square" rtlCol="0">
            <a:spAutoFit/>
          </a:bodyPr>
          <a:lstStyle/>
          <a:p>
            <a:pPr algn="ctr"/>
            <a:r>
              <a:rPr lang="es-ES" b="1" dirty="0">
                <a:latin typeface="Amatic SC" charset="-79"/>
                <a:cs typeface="Amatic SC" charset="-79"/>
              </a:rPr>
              <a:t>Dra. </a:t>
            </a:r>
            <a:r>
              <a:rPr lang="es-ES" b="1" dirty="0" err="1">
                <a:latin typeface="Amatic SC" charset="-79"/>
                <a:cs typeface="Amatic SC" charset="-79"/>
              </a:rPr>
              <a:t>Nathalia</a:t>
            </a:r>
            <a:r>
              <a:rPr lang="es-ES" b="1" dirty="0">
                <a:latin typeface="Amatic SC" charset="-79"/>
                <a:cs typeface="Amatic SC" charset="-79"/>
              </a:rPr>
              <a:t> Tejedor Flores</a:t>
            </a:r>
          </a:p>
          <a:p>
            <a:pPr algn="ctr"/>
            <a:r>
              <a:rPr lang="es-ES" smtClean="0">
                <a:latin typeface="Amatic SC" charset="-79"/>
                <a:cs typeface="Amatic SC" charset="-79"/>
              </a:rPr>
              <a:t>Jueves </a:t>
            </a:r>
            <a:r>
              <a:rPr lang="es-ES" smtClean="0">
                <a:latin typeface="Amatic SC" charset="-79"/>
                <a:cs typeface="Amatic SC" charset="-79"/>
              </a:rPr>
              <a:t>3 de </a:t>
            </a:r>
            <a:r>
              <a:rPr lang="es-ES" dirty="0" smtClean="0">
                <a:latin typeface="Amatic SC" charset="-79"/>
                <a:cs typeface="Amatic SC" charset="-79"/>
              </a:rPr>
              <a:t>febrero 2022</a:t>
            </a:r>
            <a:endParaRPr lang="es-ES" sz="1800" dirty="0">
              <a:latin typeface="Amatic SC" charset="-79"/>
              <a:cs typeface="Amatic SC" charset="-79"/>
            </a:endParaRPr>
          </a:p>
        </p:txBody>
      </p:sp>
    </p:spTree>
    <p:extLst>
      <p:ext uri="{BB962C8B-B14F-4D97-AF65-F5344CB8AC3E}">
        <p14:creationId xmlns:p14="http://schemas.microsoft.com/office/powerpoint/2010/main" val="2757758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10</a:t>
            </a:fld>
            <a:endParaRPr lang="es-PA"/>
          </a:p>
        </p:txBody>
      </p:sp>
      <p:sp>
        <p:nvSpPr>
          <p:cNvPr id="3" name="2 Título"/>
          <p:cNvSpPr>
            <a:spLocks noGrp="1"/>
          </p:cNvSpPr>
          <p:nvPr>
            <p:ph type="title"/>
          </p:nvPr>
        </p:nvSpPr>
        <p:spPr>
          <a:xfrm>
            <a:off x="467544" y="195486"/>
            <a:ext cx="5138700" cy="857400"/>
          </a:xfrm>
        </p:spPr>
        <p:txBody>
          <a:bodyPr/>
          <a:lstStyle/>
          <a:p>
            <a:r>
              <a:rPr lang="es-MX" b="1" dirty="0" smtClean="0"/>
              <a:t>Contrastes </a:t>
            </a:r>
            <a:r>
              <a:rPr lang="es-MX" b="1" dirty="0"/>
              <a:t>de </a:t>
            </a:r>
            <a:r>
              <a:rPr lang="es-MX" b="1" dirty="0" smtClean="0"/>
              <a:t>hipótesis: Normalidad</a:t>
            </a:r>
            <a:endParaRPr lang="es-PA" dirty="0"/>
          </a:p>
        </p:txBody>
      </p:sp>
      <p:sp>
        <p:nvSpPr>
          <p:cNvPr id="4" name="3 Marcador de texto"/>
          <p:cNvSpPr>
            <a:spLocks noGrp="1"/>
          </p:cNvSpPr>
          <p:nvPr>
            <p:ph type="body" idx="1"/>
          </p:nvPr>
        </p:nvSpPr>
        <p:spPr>
          <a:xfrm>
            <a:off x="395536" y="1551090"/>
            <a:ext cx="5472608" cy="3180900"/>
          </a:xfrm>
        </p:spPr>
        <p:txBody>
          <a:bodyPr/>
          <a:lstStyle/>
          <a:p>
            <a:r>
              <a:rPr lang="es-PA" sz="1800" b="1" dirty="0" smtClean="0"/>
              <a:t>Test </a:t>
            </a:r>
            <a:r>
              <a:rPr lang="es-PA" sz="1800" b="1" dirty="0"/>
              <a:t>F de </a:t>
            </a:r>
            <a:r>
              <a:rPr lang="es-PA" sz="1800" b="1" dirty="0" smtClean="0"/>
              <a:t>Fisher</a:t>
            </a:r>
          </a:p>
          <a:p>
            <a:pPr marL="76200" indent="0">
              <a:buNone/>
            </a:pPr>
            <a:r>
              <a:rPr lang="es-MX" sz="1600" dirty="0" smtClean="0"/>
              <a:t>Para </a:t>
            </a:r>
            <a:r>
              <a:rPr lang="es-MX" sz="1600" dirty="0"/>
              <a:t>contrastar la </a:t>
            </a:r>
            <a:r>
              <a:rPr lang="es-MX" sz="1600" dirty="0" err="1"/>
              <a:t>homocedasticidad</a:t>
            </a:r>
            <a:r>
              <a:rPr lang="es-MX" sz="1600" dirty="0"/>
              <a:t> </a:t>
            </a:r>
            <a:r>
              <a:rPr lang="es-MX" sz="1600" dirty="0" smtClean="0"/>
              <a:t>para </a:t>
            </a:r>
            <a:r>
              <a:rPr lang="es-MX" sz="1600" dirty="0"/>
              <a:t>dos grupos.</a:t>
            </a:r>
            <a:endParaRPr lang="es-MX" sz="1600" dirty="0" smtClean="0"/>
          </a:p>
          <a:p>
            <a:r>
              <a:rPr lang="es-PA" sz="1600" b="1" dirty="0" smtClean="0"/>
              <a:t>Test </a:t>
            </a:r>
            <a:r>
              <a:rPr lang="es-PA" sz="1600" b="1" dirty="0"/>
              <a:t>de </a:t>
            </a:r>
            <a:r>
              <a:rPr lang="es-PA" sz="1600" b="1" dirty="0" smtClean="0"/>
              <a:t>Bartlett</a:t>
            </a:r>
          </a:p>
          <a:p>
            <a:pPr marL="76200" indent="0">
              <a:buNone/>
            </a:pPr>
            <a:r>
              <a:rPr lang="es-PA" sz="1600" dirty="0" smtClean="0"/>
              <a:t>Para </a:t>
            </a:r>
            <a:r>
              <a:rPr lang="es-PA" sz="1600" dirty="0"/>
              <a:t>más de </a:t>
            </a:r>
            <a:r>
              <a:rPr lang="es-PA" sz="1600" dirty="0" smtClean="0"/>
              <a:t>dos grupos.</a:t>
            </a:r>
          </a:p>
          <a:p>
            <a:r>
              <a:rPr lang="es-PA" sz="1600" b="1" dirty="0" smtClean="0"/>
              <a:t>Test </a:t>
            </a:r>
            <a:r>
              <a:rPr lang="es-PA" sz="1600" b="1" dirty="0"/>
              <a:t>de </a:t>
            </a:r>
            <a:r>
              <a:rPr lang="es-PA" sz="1600" b="1" dirty="0" err="1" smtClean="0"/>
              <a:t>Levene</a:t>
            </a:r>
            <a:endParaRPr lang="es-PA" sz="1600" b="1" dirty="0" smtClean="0"/>
          </a:p>
          <a:p>
            <a:pPr marL="76200" indent="0" algn="just">
              <a:buNone/>
            </a:pPr>
            <a:r>
              <a:rPr lang="es-MX" sz="1600" dirty="0"/>
              <a:t>P</a:t>
            </a:r>
            <a:r>
              <a:rPr lang="es-MX" sz="1600" dirty="0" smtClean="0"/>
              <a:t>ermite </a:t>
            </a:r>
            <a:r>
              <a:rPr lang="es-MX" sz="1600" dirty="0"/>
              <a:t>contrastar la </a:t>
            </a:r>
            <a:r>
              <a:rPr lang="es-MX" sz="1600" dirty="0" err="1" smtClean="0"/>
              <a:t>homocedasticidad</a:t>
            </a:r>
            <a:r>
              <a:rPr lang="es-MX" sz="1600" dirty="0"/>
              <a:t> </a:t>
            </a:r>
            <a:r>
              <a:rPr lang="es-MX" sz="1600" dirty="0" smtClean="0"/>
              <a:t>independientemente </a:t>
            </a:r>
            <a:r>
              <a:rPr lang="es-MX" sz="1600" dirty="0"/>
              <a:t>del número de grupos presentes. </a:t>
            </a:r>
            <a:endParaRPr lang="es-MX" sz="1600" dirty="0" smtClean="0"/>
          </a:p>
          <a:p>
            <a:pPr marL="76200" indent="0" algn="just">
              <a:buNone/>
            </a:pPr>
            <a:r>
              <a:rPr lang="es-MX" sz="1600" dirty="0" smtClean="0"/>
              <a:t>Es </a:t>
            </a:r>
            <a:r>
              <a:rPr lang="es-MX" sz="1600" dirty="0"/>
              <a:t>decir, lo puede ejecutar sobre dos o más de dos.</a:t>
            </a:r>
            <a:endParaRPr lang="es-PA" sz="1600" dirty="0" smtClean="0"/>
          </a:p>
          <a:p>
            <a:pPr marL="76200" indent="0">
              <a:buNone/>
            </a:pPr>
            <a:endParaRPr lang="es-PA" sz="1600" dirty="0"/>
          </a:p>
        </p:txBody>
      </p:sp>
      <p:pic>
        <p:nvPicPr>
          <p:cNvPr id="1026" name="Picture 2" descr="Rstudio un IDE para el lenguaje de programación R en Linux | Desde Linux"/>
          <p:cNvPicPr>
            <a:picLocks noChangeAspect="1" noChangeArrowheads="1"/>
          </p:cNvPicPr>
          <p:nvPr/>
        </p:nvPicPr>
        <p:blipFill rotWithShape="1">
          <a:blip r:embed="rId2">
            <a:extLst>
              <a:ext uri="{28A0092B-C50C-407E-A947-70E740481C1C}">
                <a14:useLocalDpi xmlns:a14="http://schemas.microsoft.com/office/drawing/2010/main" val="0"/>
              </a:ext>
            </a:extLst>
          </a:blip>
          <a:srcRect l="9685" t="12114" r="10134" b="10599"/>
          <a:stretch/>
        </p:blipFill>
        <p:spPr bwMode="auto">
          <a:xfrm>
            <a:off x="3707904" y="843558"/>
            <a:ext cx="1919991" cy="69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11</a:t>
            </a:fld>
            <a:endParaRPr lang="es-PA"/>
          </a:p>
        </p:txBody>
      </p:sp>
      <p:sp>
        <p:nvSpPr>
          <p:cNvPr id="9" name="Google Shape;483;p36"/>
          <p:cNvSpPr txBox="1">
            <a:spLocks/>
          </p:cNvSpPr>
          <p:nvPr/>
        </p:nvSpPr>
        <p:spPr>
          <a:xfrm>
            <a:off x="467544" y="915566"/>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 y Excel</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83718"/>
            <a:ext cx="38884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21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35496" y="195486"/>
            <a:ext cx="5976664" cy="672825"/>
          </a:xfrm>
          <a:prstGeom prst="rect">
            <a:avLst/>
          </a:prstGeom>
        </p:spPr>
        <p:txBody>
          <a:bodyPr spcFirstLastPara="1" wrap="square" lIns="91425" tIns="91425" rIns="91425" bIns="91425" anchor="b" anchorCtr="0">
            <a:noAutofit/>
          </a:bodyPr>
          <a:lstStyle/>
          <a:p>
            <a:pPr algn="ctr"/>
            <a:r>
              <a:rPr lang="es-MX" sz="2000" dirty="0"/>
              <a:t>M</a:t>
            </a:r>
            <a:r>
              <a:rPr lang="es-MX" sz="2000" dirty="0" smtClean="0"/>
              <a:t>étodos </a:t>
            </a:r>
            <a:r>
              <a:rPr lang="es-MX" sz="2000" dirty="0"/>
              <a:t>o </a:t>
            </a:r>
            <a:r>
              <a:rPr lang="es-MX" sz="2000" dirty="0" smtClean="0"/>
              <a:t>pruebas estadísticas </a:t>
            </a:r>
            <a:r>
              <a:rPr lang="es-PA" sz="2000" dirty="0" smtClean="0"/>
              <a:t>paramétricas </a:t>
            </a:r>
            <a:r>
              <a:rPr lang="es-PA" sz="2000" dirty="0"/>
              <a:t>más utilizados</a:t>
            </a:r>
            <a:endParaRPr sz="20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 name="2 Marcador de texto"/>
          <p:cNvSpPr>
            <a:spLocks noGrp="1"/>
          </p:cNvSpPr>
          <p:nvPr>
            <p:ph type="body" idx="1"/>
          </p:nvPr>
        </p:nvSpPr>
        <p:spPr>
          <a:xfrm>
            <a:off x="395536" y="771550"/>
            <a:ext cx="5482952" cy="3960440"/>
          </a:xfrm>
        </p:spPr>
        <p:txBody>
          <a:bodyPr/>
          <a:lstStyle/>
          <a:p>
            <a:pPr marL="114300" indent="0" algn="just">
              <a:buNone/>
            </a:pPr>
            <a:r>
              <a:rPr lang="es-MX" sz="1600" dirty="0"/>
              <a:t>Existen diversas pruebas paramétricas, pero las </a:t>
            </a:r>
            <a:r>
              <a:rPr lang="es-MX" sz="1600" dirty="0" smtClean="0"/>
              <a:t>más utilizadas </a:t>
            </a:r>
            <a:r>
              <a:rPr lang="es-MX" sz="1600" dirty="0"/>
              <a:t>son:</a:t>
            </a:r>
          </a:p>
          <a:p>
            <a:pPr algn="just"/>
            <a:r>
              <a:rPr lang="es-MX" sz="1600" dirty="0" smtClean="0"/>
              <a:t>Coeficiente </a:t>
            </a:r>
            <a:r>
              <a:rPr lang="es-MX" sz="1600" dirty="0"/>
              <a:t>de correlación de Pearson y </a:t>
            </a:r>
            <a:r>
              <a:rPr lang="es-MX" sz="1600" b="1" dirty="0"/>
              <a:t>regresión lineal.</a:t>
            </a:r>
          </a:p>
          <a:p>
            <a:pPr algn="just"/>
            <a:r>
              <a:rPr lang="es-PA" sz="1600" b="1" dirty="0" smtClean="0"/>
              <a:t>Prueba </a:t>
            </a:r>
            <a:r>
              <a:rPr lang="es-PA" sz="1600" b="1" i="1" dirty="0"/>
              <a:t>t</a:t>
            </a:r>
            <a:r>
              <a:rPr lang="es-PA" sz="1600" b="1" dirty="0"/>
              <a:t>.</a:t>
            </a:r>
          </a:p>
          <a:p>
            <a:pPr algn="just"/>
            <a:r>
              <a:rPr lang="es-MX" sz="1600" dirty="0" smtClean="0"/>
              <a:t>Prueba </a:t>
            </a:r>
            <a:r>
              <a:rPr lang="es-MX" sz="1600" dirty="0"/>
              <a:t>de contraste de la diferencia de proporciones.</a:t>
            </a:r>
          </a:p>
          <a:p>
            <a:pPr algn="just"/>
            <a:r>
              <a:rPr lang="es-MX" sz="1600" dirty="0" smtClean="0"/>
              <a:t>Análisis </a:t>
            </a:r>
            <a:r>
              <a:rPr lang="es-MX" sz="1600" dirty="0"/>
              <a:t>de varianza unidireccional (ANOVA en un sentido).</a:t>
            </a:r>
          </a:p>
          <a:p>
            <a:pPr algn="just"/>
            <a:r>
              <a:rPr lang="es-PA" sz="1600" b="1" dirty="0" smtClean="0"/>
              <a:t>Análisis </a:t>
            </a:r>
            <a:r>
              <a:rPr lang="es-PA" sz="1600" b="1" dirty="0"/>
              <a:t>de varianza factorial (ANOVA).</a:t>
            </a:r>
          </a:p>
          <a:p>
            <a:pPr algn="just"/>
            <a:r>
              <a:rPr lang="es-PA" sz="1600" dirty="0" smtClean="0"/>
              <a:t>Análisis </a:t>
            </a:r>
            <a:r>
              <a:rPr lang="es-PA" sz="1600" dirty="0"/>
              <a:t>de covarianza (ANCOVA).</a:t>
            </a:r>
            <a:endParaRPr lang="es-MX" sz="1600" dirty="0"/>
          </a:p>
        </p:txBody>
      </p:sp>
      <p:sp>
        <p:nvSpPr>
          <p:cNvPr id="2" name="1 Rectángulo"/>
          <p:cNvSpPr/>
          <p:nvPr/>
        </p:nvSpPr>
        <p:spPr>
          <a:xfrm>
            <a:off x="539552" y="4227934"/>
            <a:ext cx="532859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MX" dirty="0"/>
              <a:t>Cada prueba obedece a un tipo de hipótesis de investigación e hipótesis estadística distinta.</a:t>
            </a:r>
            <a:endParaRPr lang="es-PA" dirty="0"/>
          </a:p>
        </p:txBody>
      </p:sp>
    </p:spTree>
    <p:extLst>
      <p:ext uri="{BB962C8B-B14F-4D97-AF65-F5344CB8AC3E}">
        <p14:creationId xmlns:p14="http://schemas.microsoft.com/office/powerpoint/2010/main" val="613310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13</a:t>
            </a:fld>
            <a:endParaRPr lang="es-PA"/>
          </a:p>
        </p:txBody>
      </p:sp>
      <p:sp>
        <p:nvSpPr>
          <p:cNvPr id="3" name="2 Título"/>
          <p:cNvSpPr>
            <a:spLocks noGrp="1"/>
          </p:cNvSpPr>
          <p:nvPr>
            <p:ph type="title"/>
          </p:nvPr>
        </p:nvSpPr>
        <p:spPr>
          <a:xfrm>
            <a:off x="467544" y="123478"/>
            <a:ext cx="5138700" cy="672825"/>
          </a:xfrm>
        </p:spPr>
        <p:txBody>
          <a:bodyPr/>
          <a:lstStyle/>
          <a:p>
            <a:pPr algn="ctr"/>
            <a:r>
              <a:rPr lang="es-PA" dirty="0" smtClean="0"/>
              <a:t>Prueba </a:t>
            </a:r>
            <a:r>
              <a:rPr lang="es-PA" i="1" dirty="0" smtClean="0"/>
              <a:t>t</a:t>
            </a:r>
            <a:endParaRPr lang="es-PA" i="1" dirty="0"/>
          </a:p>
        </p:txBody>
      </p:sp>
      <p:sp>
        <p:nvSpPr>
          <p:cNvPr id="4" name="3 Marcador de texto"/>
          <p:cNvSpPr>
            <a:spLocks noGrp="1"/>
          </p:cNvSpPr>
          <p:nvPr>
            <p:ph type="body" idx="1"/>
          </p:nvPr>
        </p:nvSpPr>
        <p:spPr>
          <a:xfrm>
            <a:off x="179512" y="771550"/>
            <a:ext cx="5760640" cy="4176464"/>
          </a:xfrm>
        </p:spPr>
        <p:txBody>
          <a:bodyPr/>
          <a:lstStyle/>
          <a:p>
            <a:pPr marL="76200" indent="0" algn="just">
              <a:buNone/>
            </a:pPr>
            <a:r>
              <a:rPr lang="es-MX" sz="1500" dirty="0"/>
              <a:t>Es una prueba estadística para evaluar si dos grupos difieren entre sí de manera significativa </a:t>
            </a:r>
            <a:r>
              <a:rPr lang="es-MX" sz="1500" dirty="0" smtClean="0"/>
              <a:t>respecto a </a:t>
            </a:r>
            <a:r>
              <a:rPr lang="es-MX" sz="1500" dirty="0"/>
              <a:t>sus medias en una variable.</a:t>
            </a:r>
          </a:p>
          <a:p>
            <a:pPr marL="76200" indent="0" algn="just">
              <a:buNone/>
            </a:pPr>
            <a:r>
              <a:rPr lang="es-PA" sz="1500" i="1" u="sng" dirty="0"/>
              <a:t>Se simboliza</a:t>
            </a:r>
            <a:r>
              <a:rPr lang="es-PA" sz="1500" dirty="0"/>
              <a:t>: </a:t>
            </a:r>
            <a:r>
              <a:rPr lang="es-PA" sz="1500" i="1" dirty="0"/>
              <a:t>t</a:t>
            </a:r>
            <a:r>
              <a:rPr lang="es-PA" sz="1500" dirty="0"/>
              <a:t>.</a:t>
            </a:r>
          </a:p>
          <a:p>
            <a:pPr marL="76200" indent="0" algn="just">
              <a:buNone/>
            </a:pPr>
            <a:r>
              <a:rPr lang="es-MX" sz="1500" i="1" u="sng" dirty="0"/>
              <a:t>Hipótesis</a:t>
            </a:r>
            <a:r>
              <a:rPr lang="es-MX" sz="1500" dirty="0"/>
              <a:t>: de diferencia entre dos grupos. La hipótesis de investigación propone que los </a:t>
            </a:r>
            <a:r>
              <a:rPr lang="es-MX" sz="1500" dirty="0" smtClean="0"/>
              <a:t>grupos difieren </a:t>
            </a:r>
            <a:r>
              <a:rPr lang="es-MX" sz="1500" dirty="0"/>
              <a:t>entre sí de manera significativa y la hipótesis nula plantea que los grupos no difieren significativamente</a:t>
            </a:r>
            <a:r>
              <a:rPr lang="es-MX" sz="1500" dirty="0" smtClean="0"/>
              <a:t>.</a:t>
            </a:r>
            <a:endParaRPr lang="es-MX" sz="1500" dirty="0"/>
          </a:p>
          <a:p>
            <a:pPr marL="76200" indent="0" algn="just">
              <a:buNone/>
            </a:pPr>
            <a:r>
              <a:rPr lang="es-MX" sz="1500" i="1" u="sng" dirty="0" smtClean="0"/>
              <a:t>Variables</a:t>
            </a:r>
            <a:r>
              <a:rPr lang="es-MX" sz="1500" dirty="0"/>
              <a:t>: la comparación se realiza sobre una variable (regularmente y de manera teórica: dependiente</a:t>
            </a:r>
            <a:r>
              <a:rPr lang="es-MX" sz="1500" dirty="0" smtClean="0"/>
              <a:t>). Si </a:t>
            </a:r>
            <a:r>
              <a:rPr lang="es-MX" sz="1500" dirty="0"/>
              <a:t>hay diferentes variables, se efectuarán varias pruebas </a:t>
            </a:r>
            <a:r>
              <a:rPr lang="es-MX" sz="1500" i="1" dirty="0"/>
              <a:t>t </a:t>
            </a:r>
            <a:r>
              <a:rPr lang="es-MX" sz="1500" dirty="0"/>
              <a:t>(una por cada variable), y la </a:t>
            </a:r>
            <a:r>
              <a:rPr lang="es-MX" sz="1500" dirty="0" smtClean="0"/>
              <a:t>razón que </a:t>
            </a:r>
            <a:r>
              <a:rPr lang="es-MX" sz="1500" dirty="0"/>
              <a:t>motiva la creación de los grupos puede ser una variable independiente</a:t>
            </a:r>
            <a:r>
              <a:rPr lang="es-MX" sz="1500" dirty="0" smtClean="0"/>
              <a:t>.</a:t>
            </a:r>
          </a:p>
          <a:p>
            <a:pPr marL="76200" indent="0" algn="just">
              <a:buNone/>
            </a:pPr>
            <a:r>
              <a:rPr lang="es-MX" sz="1500" i="1" u="sng" dirty="0" smtClean="0"/>
              <a:t>Cálculo </a:t>
            </a:r>
            <a:r>
              <a:rPr lang="es-MX" sz="1500" i="1" u="sng" dirty="0"/>
              <a:t>e interpretación</a:t>
            </a:r>
            <a:r>
              <a:rPr lang="es-MX" sz="1500" dirty="0"/>
              <a:t>: el valor </a:t>
            </a:r>
            <a:r>
              <a:rPr lang="es-MX" sz="1500" i="1" dirty="0"/>
              <a:t>t </a:t>
            </a:r>
            <a:r>
              <a:rPr lang="es-MX" sz="1500" dirty="0"/>
              <a:t>es calculado por </a:t>
            </a:r>
            <a:r>
              <a:rPr lang="es-MX" sz="1500" dirty="0" smtClean="0"/>
              <a:t>programa </a:t>
            </a:r>
            <a:r>
              <a:rPr lang="es-MX" sz="1500" dirty="0"/>
              <a:t>estadístico.</a:t>
            </a:r>
            <a:endParaRPr lang="es-PA" sz="1500" dirty="0"/>
          </a:p>
        </p:txBody>
      </p:sp>
      <p:sp>
        <p:nvSpPr>
          <p:cNvPr id="6" name="5 Rectángulo"/>
          <p:cNvSpPr/>
          <p:nvPr/>
        </p:nvSpPr>
        <p:spPr>
          <a:xfrm>
            <a:off x="7628897" y="4299942"/>
            <a:ext cx="1152128" cy="8435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4 Rectángulo"/>
          <p:cNvSpPr/>
          <p:nvPr/>
        </p:nvSpPr>
        <p:spPr>
          <a:xfrm>
            <a:off x="6172404" y="2643758"/>
            <a:ext cx="259228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s-MX" sz="1200" b="1" dirty="0"/>
              <a:t>La prueba </a:t>
            </a:r>
            <a:r>
              <a:rPr lang="es-MX" sz="1200" b="1" i="1" dirty="0"/>
              <a:t>t </a:t>
            </a:r>
            <a:endParaRPr lang="es-MX" sz="1200" b="1" i="1" dirty="0" smtClean="0"/>
          </a:p>
          <a:p>
            <a:pPr algn="just"/>
            <a:r>
              <a:rPr lang="es-MX" sz="1200" dirty="0" smtClean="0"/>
              <a:t>Se </a:t>
            </a:r>
            <a:r>
              <a:rPr lang="es-MX" sz="1200" dirty="0"/>
              <a:t>basa en una </a:t>
            </a:r>
            <a:r>
              <a:rPr lang="es-MX" sz="1200" dirty="0" smtClean="0"/>
              <a:t>distribución </a:t>
            </a:r>
            <a:r>
              <a:rPr lang="es-MX" sz="1200" dirty="0" err="1" smtClean="0"/>
              <a:t>muestral</a:t>
            </a:r>
            <a:r>
              <a:rPr lang="es-MX" sz="1200" dirty="0" smtClean="0"/>
              <a:t> </a:t>
            </a:r>
            <a:r>
              <a:rPr lang="es-MX" sz="1200" dirty="0"/>
              <a:t>o poblacional </a:t>
            </a:r>
            <a:r>
              <a:rPr lang="es-MX" sz="1200" dirty="0" smtClean="0"/>
              <a:t>de diferencia </a:t>
            </a:r>
            <a:r>
              <a:rPr lang="es-MX" sz="1200" dirty="0"/>
              <a:t>de medias </a:t>
            </a:r>
            <a:r>
              <a:rPr lang="es-MX" sz="1200" dirty="0" smtClean="0"/>
              <a:t>conocida como </a:t>
            </a:r>
            <a:r>
              <a:rPr lang="es-MX" sz="1200" dirty="0"/>
              <a:t>la distribución </a:t>
            </a:r>
            <a:r>
              <a:rPr lang="es-MX" sz="1200" i="1" dirty="0"/>
              <a:t>t </a:t>
            </a:r>
            <a:r>
              <a:rPr lang="es-MX" sz="1200" dirty="0"/>
              <a:t>de </a:t>
            </a:r>
            <a:r>
              <a:rPr lang="es-MX" sz="1200" dirty="0" err="1" smtClean="0"/>
              <a:t>Student</a:t>
            </a:r>
            <a:r>
              <a:rPr lang="es-MX" sz="1200" dirty="0"/>
              <a:t> </a:t>
            </a:r>
            <a:r>
              <a:rPr lang="es-MX" sz="1200" dirty="0" smtClean="0"/>
              <a:t>que </a:t>
            </a:r>
            <a:r>
              <a:rPr lang="es-MX" sz="1200" dirty="0"/>
              <a:t>se identifica por los grados </a:t>
            </a:r>
            <a:r>
              <a:rPr lang="es-MX" sz="1200" dirty="0" smtClean="0"/>
              <a:t>de libertad</a:t>
            </a:r>
            <a:r>
              <a:rPr lang="es-MX" sz="1200" dirty="0"/>
              <a:t>, los cuales </a:t>
            </a:r>
            <a:r>
              <a:rPr lang="es-MX" sz="1200" dirty="0" smtClean="0"/>
              <a:t>constituyen el </a:t>
            </a:r>
            <a:r>
              <a:rPr lang="es-MX" sz="1200" dirty="0"/>
              <a:t>número de maneras en que </a:t>
            </a:r>
            <a:r>
              <a:rPr lang="es-MX" sz="1200" dirty="0" smtClean="0"/>
              <a:t>los datos </a:t>
            </a:r>
            <a:r>
              <a:rPr lang="es-MX" sz="1200" dirty="0"/>
              <a:t>pueden variar libremente.</a:t>
            </a:r>
            <a:endParaRPr lang="es-PA" sz="1200" dirty="0"/>
          </a:p>
        </p:txBody>
      </p:sp>
    </p:spTree>
    <p:extLst>
      <p:ext uri="{BB962C8B-B14F-4D97-AF65-F5344CB8AC3E}">
        <p14:creationId xmlns:p14="http://schemas.microsoft.com/office/powerpoint/2010/main" val="95045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14</a:t>
            </a:fld>
            <a:endParaRPr lang="es-PA"/>
          </a:p>
        </p:txBody>
      </p:sp>
      <p:sp>
        <p:nvSpPr>
          <p:cNvPr id="4" name="3 Marcador de texto"/>
          <p:cNvSpPr>
            <a:spLocks noGrp="1"/>
          </p:cNvSpPr>
          <p:nvPr>
            <p:ph type="body" idx="1"/>
          </p:nvPr>
        </p:nvSpPr>
        <p:spPr>
          <a:xfrm>
            <a:off x="467544" y="627534"/>
            <a:ext cx="5544616" cy="4066700"/>
          </a:xfrm>
        </p:spPr>
        <p:txBody>
          <a:bodyPr/>
          <a:lstStyle/>
          <a:p>
            <a:r>
              <a:rPr lang="es-PA" sz="1400" b="1" dirty="0" smtClean="0"/>
              <a:t>Comparar dos grupos relacionados:</a:t>
            </a:r>
          </a:p>
          <a:p>
            <a:pPr marL="76200" indent="0" algn="just">
              <a:buNone/>
            </a:pPr>
            <a:r>
              <a:rPr lang="es-MX" sz="1400" dirty="0"/>
              <a:t>En las muestras relacionadas tenemos varias observaciones del mismo sujeto o caso. Cada caso está expuesto a más de uno de los tratamientos que se están probando, ya sea siendo tratado y no tratado, respondiendo varias preguntas o realizando tareas bajo más de un estímulo externo.</a:t>
            </a:r>
          </a:p>
          <a:p>
            <a:pPr marL="76200" indent="0" algn="just">
              <a:buNone/>
            </a:pPr>
            <a:endParaRPr lang="es-MX" sz="1400" dirty="0"/>
          </a:p>
          <a:p>
            <a:pPr marL="76200" indent="0" algn="just">
              <a:buNone/>
            </a:pPr>
            <a:r>
              <a:rPr lang="es-MX" sz="1400" dirty="0"/>
              <a:t>Las muestras relacionadas aparecen en experimentos del tipo antes-después, como por ejemplo el estudio de pacientes donde se comparan los resultados antes y después de la aplicación de un tratamiento.</a:t>
            </a:r>
            <a:endParaRPr lang="es-PA" sz="1400" dirty="0" smtClean="0"/>
          </a:p>
          <a:p>
            <a:pPr marL="76200" indent="0">
              <a:buNone/>
            </a:pPr>
            <a:endParaRPr lang="es-PA" sz="1400" dirty="0" smtClean="0"/>
          </a:p>
          <a:p>
            <a:r>
              <a:rPr lang="es-PA" sz="1400" b="1" dirty="0" smtClean="0"/>
              <a:t>Comparar dos grupos independientes:</a:t>
            </a:r>
          </a:p>
          <a:p>
            <a:pPr marL="76200" indent="0">
              <a:buNone/>
            </a:pPr>
            <a:r>
              <a:rPr lang="es-PA" sz="1400" dirty="0" smtClean="0"/>
              <a:t>Compara </a:t>
            </a:r>
            <a:r>
              <a:rPr lang="es-PA" sz="1400" dirty="0"/>
              <a:t>las medias de dos grupos de casos</a:t>
            </a:r>
            <a:r>
              <a:rPr lang="es-PA" sz="1400" dirty="0" smtClean="0"/>
              <a:t>. </a:t>
            </a:r>
          </a:p>
          <a:p>
            <a:pPr marL="76200" indent="0" algn="just">
              <a:buNone/>
            </a:pPr>
            <a:r>
              <a:rPr lang="es-MX" sz="1400" dirty="0"/>
              <a:t>Se asigna aleatoriamente un grupo de pacientes con hipertensión arterial a un grupo con placebo y otro con tratamiento.</a:t>
            </a:r>
            <a:endParaRPr lang="es-PA" sz="1400" dirty="0"/>
          </a:p>
        </p:txBody>
      </p:sp>
      <p:sp>
        <p:nvSpPr>
          <p:cNvPr id="5" name="2 Título"/>
          <p:cNvSpPr>
            <a:spLocks noGrp="1"/>
          </p:cNvSpPr>
          <p:nvPr>
            <p:ph type="title"/>
          </p:nvPr>
        </p:nvSpPr>
        <p:spPr>
          <a:xfrm>
            <a:off x="467544" y="123478"/>
            <a:ext cx="5138700" cy="672825"/>
          </a:xfrm>
        </p:spPr>
        <p:txBody>
          <a:bodyPr/>
          <a:lstStyle/>
          <a:p>
            <a:pPr algn="ctr"/>
            <a:r>
              <a:rPr lang="es-PA" dirty="0" smtClean="0"/>
              <a:t>Prueba </a:t>
            </a:r>
            <a:r>
              <a:rPr lang="es-PA" i="1" dirty="0" smtClean="0"/>
              <a:t>t</a:t>
            </a:r>
            <a:endParaRPr lang="es-PA" i="1" dirty="0"/>
          </a:p>
        </p:txBody>
      </p:sp>
    </p:spTree>
    <p:extLst>
      <p:ext uri="{BB962C8B-B14F-4D97-AF65-F5344CB8AC3E}">
        <p14:creationId xmlns:p14="http://schemas.microsoft.com/office/powerpoint/2010/main" val="258735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15</a:t>
            </a:fld>
            <a:endParaRPr lang="es-PA"/>
          </a:p>
        </p:txBody>
      </p:sp>
      <p:sp>
        <p:nvSpPr>
          <p:cNvPr id="4" name="3 Marcador de texto"/>
          <p:cNvSpPr>
            <a:spLocks noGrp="1"/>
          </p:cNvSpPr>
          <p:nvPr>
            <p:ph type="body" idx="1"/>
          </p:nvPr>
        </p:nvSpPr>
        <p:spPr>
          <a:xfrm>
            <a:off x="251520" y="987574"/>
            <a:ext cx="5688632" cy="3180900"/>
          </a:xfrm>
        </p:spPr>
        <p:txBody>
          <a:bodyPr/>
          <a:lstStyle/>
          <a:p>
            <a:pPr marL="76200" indent="0" algn="just">
              <a:buNone/>
            </a:pPr>
            <a:r>
              <a:rPr lang="es-MX" sz="1200" dirty="0"/>
              <a:t>La prueba t para muestras relacionadas tiene cuatro supuestos principales:</a:t>
            </a:r>
          </a:p>
          <a:p>
            <a:pPr algn="just"/>
            <a:r>
              <a:rPr lang="es-MX" sz="1200" dirty="0"/>
              <a:t>La variable dependiente debe tener una distribución aproximadamente </a:t>
            </a:r>
            <a:r>
              <a:rPr lang="es-MX" sz="1200" b="1" dirty="0"/>
              <a:t>normal</a:t>
            </a:r>
            <a:r>
              <a:rPr lang="es-MX" sz="1200" dirty="0"/>
              <a:t>. Haremos pruebas de normalidad para contrastarlo.</a:t>
            </a:r>
          </a:p>
          <a:p>
            <a:pPr algn="just"/>
            <a:r>
              <a:rPr lang="es-MX" sz="1200" dirty="0"/>
              <a:t>Las observaciones de distintos sujetos son </a:t>
            </a:r>
            <a:r>
              <a:rPr lang="es-MX" sz="1200" b="1" dirty="0"/>
              <a:t>independientes </a:t>
            </a:r>
            <a:r>
              <a:rPr lang="es-MX" sz="1200" dirty="0"/>
              <a:t>unas de otras. Se puede suponer razonablemente si el proceso de recopilación de datos fue aleatorio sin reemplazo. </a:t>
            </a:r>
          </a:p>
          <a:p>
            <a:pPr algn="just"/>
            <a:r>
              <a:rPr lang="es-MX" sz="1200" dirty="0"/>
              <a:t>La variable dependiente no debe contener ningún </a:t>
            </a:r>
            <a:r>
              <a:rPr lang="es-MX" sz="1200" b="1" dirty="0"/>
              <a:t>valor atípico (</a:t>
            </a:r>
            <a:r>
              <a:rPr lang="es-MX" sz="1200" b="1" dirty="0" err="1"/>
              <a:t>outliers</a:t>
            </a:r>
            <a:r>
              <a:rPr lang="es-MX" sz="1200" b="1" dirty="0"/>
              <a:t>)</a:t>
            </a:r>
            <a:r>
              <a:rPr lang="es-MX" sz="1200" dirty="0"/>
              <a:t>. </a:t>
            </a:r>
            <a:r>
              <a:rPr lang="es-MX" sz="1200" dirty="0" smtClean="0"/>
              <a:t>Los </a:t>
            </a:r>
            <a:r>
              <a:rPr lang="es-MX" sz="1200" dirty="0"/>
              <a:t>valores atípicos pueden sesgar los resultados y potencialmente conducir a conclusiones incorrectas si no se manejan adecuadamente</a:t>
            </a:r>
            <a:r>
              <a:rPr lang="es-MX" sz="1200" dirty="0" smtClean="0"/>
              <a:t>.</a:t>
            </a:r>
          </a:p>
          <a:p>
            <a:pPr algn="just"/>
            <a:endParaRPr lang="es-MX" sz="1200" dirty="0"/>
          </a:p>
          <a:p>
            <a:pPr marL="76200" indent="0" algn="just">
              <a:buNone/>
            </a:pPr>
            <a:r>
              <a:rPr lang="es-MX" sz="1200" dirty="0" smtClean="0"/>
              <a:t>En </a:t>
            </a:r>
            <a:r>
              <a:rPr lang="es-MX" sz="1200" dirty="0"/>
              <a:t>este caso no decimos nada sobre la </a:t>
            </a:r>
            <a:r>
              <a:rPr lang="es-MX" sz="1200" b="1" dirty="0"/>
              <a:t>homogeneidad de varianza</a:t>
            </a:r>
            <a:r>
              <a:rPr lang="es-MX" sz="1200" dirty="0"/>
              <a:t> de las muestras porque se asume que las muestras serán homogéneas por tratarse de los mismos individuos.</a:t>
            </a:r>
          </a:p>
          <a:p>
            <a:pPr marL="76200" indent="0" algn="just">
              <a:buNone/>
            </a:pPr>
            <a:endParaRPr lang="es-PA" sz="1200" dirty="0"/>
          </a:p>
        </p:txBody>
      </p:sp>
      <p:sp>
        <p:nvSpPr>
          <p:cNvPr id="5" name="2 Título"/>
          <p:cNvSpPr>
            <a:spLocks noGrp="1"/>
          </p:cNvSpPr>
          <p:nvPr>
            <p:ph type="title"/>
          </p:nvPr>
        </p:nvSpPr>
        <p:spPr>
          <a:xfrm>
            <a:off x="539552" y="267494"/>
            <a:ext cx="5138700" cy="672825"/>
          </a:xfrm>
        </p:spPr>
        <p:txBody>
          <a:bodyPr/>
          <a:lstStyle/>
          <a:p>
            <a:pPr algn="ctr"/>
            <a:r>
              <a:rPr lang="es-PA" sz="2000" dirty="0" smtClean="0"/>
              <a:t>Prueba </a:t>
            </a:r>
            <a:r>
              <a:rPr lang="es-PA" sz="2000" i="1" dirty="0" smtClean="0"/>
              <a:t>t</a:t>
            </a:r>
            <a:br>
              <a:rPr lang="es-PA" sz="2000" i="1" dirty="0" smtClean="0"/>
            </a:br>
            <a:r>
              <a:rPr lang="es-PA" sz="2000" b="1" dirty="0"/>
              <a:t>Comparar dos grupos relacionados</a:t>
            </a:r>
            <a:endParaRPr lang="es-PA" sz="2000" i="1" dirty="0"/>
          </a:p>
        </p:txBody>
      </p:sp>
    </p:spTree>
    <p:extLst>
      <p:ext uri="{BB962C8B-B14F-4D97-AF65-F5344CB8AC3E}">
        <p14:creationId xmlns:p14="http://schemas.microsoft.com/office/powerpoint/2010/main" val="60223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16</a:t>
            </a:fld>
            <a:endParaRPr lang="es-PA"/>
          </a:p>
        </p:txBody>
      </p:sp>
      <p:sp>
        <p:nvSpPr>
          <p:cNvPr id="4" name="3 Marcador de texto"/>
          <p:cNvSpPr>
            <a:spLocks noGrp="1"/>
          </p:cNvSpPr>
          <p:nvPr>
            <p:ph type="body" idx="1"/>
          </p:nvPr>
        </p:nvSpPr>
        <p:spPr>
          <a:xfrm>
            <a:off x="251520" y="987574"/>
            <a:ext cx="5688632" cy="1008112"/>
          </a:xfrm>
        </p:spPr>
        <p:txBody>
          <a:bodyPr/>
          <a:lstStyle/>
          <a:p>
            <a:pPr marL="76200" indent="0" algn="just">
              <a:buNone/>
            </a:pPr>
            <a:r>
              <a:rPr lang="es-MX" sz="1400" b="1" dirty="0" smtClean="0"/>
              <a:t>Supuestos:</a:t>
            </a:r>
            <a:r>
              <a:rPr lang="es-MX" sz="1400" dirty="0"/>
              <a:t> Para la prueba </a:t>
            </a:r>
            <a:r>
              <a:rPr lang="es-MX" sz="1400" i="1" dirty="0"/>
              <a:t>t</a:t>
            </a:r>
            <a:r>
              <a:rPr lang="es-MX" sz="1400" dirty="0"/>
              <a:t> de igualdad de varianzas, las observaciones deben ser muestras aleatorias independientes de distribuciones normales con la misma varianza de población. Para la prueba </a:t>
            </a:r>
            <a:r>
              <a:rPr lang="es-MX" sz="1400" i="1" dirty="0"/>
              <a:t>t</a:t>
            </a:r>
            <a:r>
              <a:rPr lang="es-MX" sz="1400" dirty="0"/>
              <a:t> de varianzas desiguales, las observaciones deben ser muestras aleatorias independientes de distribuciones normales. </a:t>
            </a:r>
            <a:endParaRPr lang="es-MX" sz="1400" dirty="0" smtClean="0"/>
          </a:p>
          <a:p>
            <a:pPr marL="76200" indent="0" algn="just">
              <a:buNone/>
            </a:pPr>
            <a:endParaRPr lang="es-MX" sz="1400" dirty="0"/>
          </a:p>
          <a:p>
            <a:pPr marL="76200" indent="0" algn="just">
              <a:buNone/>
            </a:pPr>
            <a:endParaRPr lang="es-MX" sz="1400" dirty="0" smtClean="0"/>
          </a:p>
          <a:p>
            <a:pPr marL="76200" indent="0" algn="just">
              <a:buNone/>
            </a:pPr>
            <a:endParaRPr lang="es-PA" sz="1400" dirty="0"/>
          </a:p>
        </p:txBody>
      </p:sp>
      <p:sp>
        <p:nvSpPr>
          <p:cNvPr id="5" name="2 Título"/>
          <p:cNvSpPr>
            <a:spLocks noGrp="1"/>
          </p:cNvSpPr>
          <p:nvPr>
            <p:ph type="title"/>
          </p:nvPr>
        </p:nvSpPr>
        <p:spPr>
          <a:xfrm>
            <a:off x="539552" y="267494"/>
            <a:ext cx="5138700" cy="672825"/>
          </a:xfrm>
        </p:spPr>
        <p:txBody>
          <a:bodyPr/>
          <a:lstStyle/>
          <a:p>
            <a:pPr algn="ctr"/>
            <a:r>
              <a:rPr lang="es-PA" sz="2000" dirty="0" smtClean="0"/>
              <a:t>Prueba </a:t>
            </a:r>
            <a:r>
              <a:rPr lang="es-PA" sz="2000" i="1" dirty="0" smtClean="0"/>
              <a:t>t</a:t>
            </a:r>
            <a:br>
              <a:rPr lang="es-PA" sz="2000" i="1" dirty="0" smtClean="0"/>
            </a:br>
            <a:r>
              <a:rPr lang="es-PA" sz="2000" b="1" dirty="0"/>
              <a:t>Comparar dos grupos independientes</a:t>
            </a:r>
            <a:endParaRPr lang="es-PA" sz="2000" i="1" dirty="0"/>
          </a:p>
        </p:txBody>
      </p:sp>
      <p:sp>
        <p:nvSpPr>
          <p:cNvPr id="7" name="2 Título"/>
          <p:cNvSpPr txBox="1">
            <a:spLocks/>
          </p:cNvSpPr>
          <p:nvPr/>
        </p:nvSpPr>
        <p:spPr>
          <a:xfrm>
            <a:off x="539552" y="2402981"/>
            <a:ext cx="5138700" cy="6728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2000" dirty="0" smtClean="0"/>
              <a:t>Prueba </a:t>
            </a:r>
            <a:r>
              <a:rPr lang="es-PA" sz="2000" i="1" dirty="0" smtClean="0"/>
              <a:t>t</a:t>
            </a:r>
            <a:br>
              <a:rPr lang="es-PA" sz="2000" i="1" dirty="0" smtClean="0"/>
            </a:br>
            <a:r>
              <a:rPr lang="es-PA" sz="2000" b="1" dirty="0" smtClean="0"/>
              <a:t>Prueba de hipótesis</a:t>
            </a:r>
            <a:endParaRPr lang="es-PA" sz="2000" i="1" dirty="0"/>
          </a:p>
        </p:txBody>
      </p:sp>
      <p:sp>
        <p:nvSpPr>
          <p:cNvPr id="9" name="8 CuadroTexto"/>
          <p:cNvSpPr txBox="1"/>
          <p:nvPr/>
        </p:nvSpPr>
        <p:spPr>
          <a:xfrm>
            <a:off x="251520" y="2931790"/>
            <a:ext cx="5760640" cy="2123658"/>
          </a:xfrm>
          <a:prstGeom prst="rect">
            <a:avLst/>
          </a:prstGeom>
          <a:noFill/>
        </p:spPr>
        <p:txBody>
          <a:bodyPr wrap="square" rtlCol="0">
            <a:spAutoFit/>
          </a:bodyPr>
          <a:lstStyle/>
          <a:p>
            <a:pPr algn="ctr"/>
            <a:r>
              <a:rPr lang="es-ES_tradnl" b="1" dirty="0"/>
              <a:t>H</a:t>
            </a:r>
            <a:r>
              <a:rPr lang="es-ES_tradnl" b="1" baseline="-25000" dirty="0"/>
              <a:t>0</a:t>
            </a:r>
            <a:r>
              <a:rPr lang="es-ES_tradnl" b="1" dirty="0"/>
              <a:t>: </a:t>
            </a:r>
            <a:r>
              <a:rPr lang="es-ES_tradnl" dirty="0"/>
              <a:t>No hay diferencias </a:t>
            </a:r>
            <a:r>
              <a:rPr lang="es-ES_tradnl" dirty="0" smtClean="0"/>
              <a:t>entre la media de los 2 grupos. </a:t>
            </a:r>
          </a:p>
          <a:p>
            <a:pPr algn="ctr"/>
            <a:r>
              <a:rPr lang="el-GR" b="1" dirty="0" smtClean="0"/>
              <a:t>μ1=μ2</a:t>
            </a:r>
            <a:endParaRPr lang="es-PA" b="1" dirty="0" smtClean="0"/>
          </a:p>
          <a:p>
            <a:pPr algn="ctr"/>
            <a:r>
              <a:rPr lang="es-ES" b="1" dirty="0" smtClean="0"/>
              <a:t>H</a:t>
            </a:r>
            <a:r>
              <a:rPr lang="es-ES" b="1" baseline="-25000" dirty="0" smtClean="0"/>
              <a:t>a</a:t>
            </a:r>
            <a:r>
              <a:rPr lang="es-ES" b="1" dirty="0"/>
              <a:t>: </a:t>
            </a:r>
            <a:r>
              <a:rPr lang="es-ES" dirty="0"/>
              <a:t>Existen diferencias significativas entre </a:t>
            </a:r>
            <a:r>
              <a:rPr lang="es-ES" dirty="0" smtClean="0"/>
              <a:t>la media de los 2 grupos. </a:t>
            </a:r>
          </a:p>
          <a:p>
            <a:pPr algn="ctr"/>
            <a:r>
              <a:rPr lang="el-GR" b="1" dirty="0"/>
              <a:t>μ1≠</a:t>
            </a:r>
            <a:r>
              <a:rPr lang="el-GR" b="1" dirty="0" smtClean="0"/>
              <a:t>μ2</a:t>
            </a:r>
            <a:r>
              <a:rPr lang="el-GR" dirty="0"/>
              <a:t/>
            </a:r>
            <a:br>
              <a:rPr lang="el-GR" dirty="0"/>
            </a:br>
            <a:endParaRPr lang="es-ES" dirty="0"/>
          </a:p>
          <a:p>
            <a:r>
              <a:rPr lang="es-MX" b="1" u="sng" dirty="0" smtClean="0"/>
              <a:t>Interpretación:</a:t>
            </a:r>
          </a:p>
          <a:p>
            <a:pPr algn="just"/>
            <a:r>
              <a:rPr lang="es-MX" sz="1200" b="1" dirty="0" smtClean="0"/>
              <a:t>Valor </a:t>
            </a:r>
            <a:r>
              <a:rPr lang="es-MX" sz="1200" b="1" dirty="0"/>
              <a:t>p ≤ α: </a:t>
            </a:r>
            <a:r>
              <a:rPr lang="es-MX" sz="1200" dirty="0"/>
              <a:t>La diferencia entre las medias es estadísticamente significativa (Rechaza H0</a:t>
            </a:r>
            <a:r>
              <a:rPr lang="es-MX" sz="1200" dirty="0" smtClean="0"/>
              <a:t>).</a:t>
            </a:r>
            <a:endParaRPr lang="es-MX" sz="1200" dirty="0"/>
          </a:p>
          <a:p>
            <a:pPr algn="just"/>
            <a:r>
              <a:rPr lang="es-MX" sz="1200" b="1" dirty="0" smtClean="0"/>
              <a:t>Valor </a:t>
            </a:r>
            <a:r>
              <a:rPr lang="es-MX" sz="1200" b="1" dirty="0"/>
              <a:t>p &gt; α: </a:t>
            </a:r>
            <a:r>
              <a:rPr lang="es-MX" sz="1200" dirty="0"/>
              <a:t>La diferencia entre las medias no es estadísticamente significativa (No puede rechazar H0</a:t>
            </a:r>
            <a:r>
              <a:rPr lang="es-MX" sz="1200" dirty="0" smtClean="0"/>
              <a:t>).</a:t>
            </a:r>
            <a:endParaRPr lang="es-PA" sz="1200" dirty="0"/>
          </a:p>
        </p:txBody>
      </p:sp>
    </p:spTree>
    <p:extLst>
      <p:ext uri="{BB962C8B-B14F-4D97-AF65-F5344CB8AC3E}">
        <p14:creationId xmlns:p14="http://schemas.microsoft.com/office/powerpoint/2010/main" val="548376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17</a:t>
            </a:fld>
            <a:endParaRPr lang="es-PA"/>
          </a:p>
        </p:txBody>
      </p:sp>
      <p:sp>
        <p:nvSpPr>
          <p:cNvPr id="9" name="Google Shape;483;p36"/>
          <p:cNvSpPr txBox="1">
            <a:spLocks/>
          </p:cNvSpPr>
          <p:nvPr/>
        </p:nvSpPr>
        <p:spPr>
          <a:xfrm>
            <a:off x="467544" y="915566"/>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 y Excel</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83718"/>
            <a:ext cx="38884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437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18</a:t>
            </a:fld>
            <a:endParaRPr lang="es-PA"/>
          </a:p>
        </p:txBody>
      </p:sp>
      <p:sp>
        <p:nvSpPr>
          <p:cNvPr id="3" name="2 Título"/>
          <p:cNvSpPr>
            <a:spLocks noGrp="1"/>
          </p:cNvSpPr>
          <p:nvPr>
            <p:ph type="title"/>
          </p:nvPr>
        </p:nvSpPr>
        <p:spPr>
          <a:xfrm>
            <a:off x="107504" y="411510"/>
            <a:ext cx="5976664" cy="857400"/>
          </a:xfrm>
        </p:spPr>
        <p:txBody>
          <a:bodyPr/>
          <a:lstStyle/>
          <a:p>
            <a:pPr algn="ctr"/>
            <a:r>
              <a:rPr lang="es-PA" sz="2400" dirty="0"/>
              <a:t>A</a:t>
            </a:r>
            <a:r>
              <a:rPr lang="es-PA" sz="2400" dirty="0" smtClean="0"/>
              <a:t>nálisis </a:t>
            </a:r>
            <a:r>
              <a:rPr lang="es-PA" sz="2400" dirty="0"/>
              <a:t>de </a:t>
            </a:r>
            <a:r>
              <a:rPr lang="es-PA" sz="2400" dirty="0" smtClean="0"/>
              <a:t>varianza</a:t>
            </a:r>
            <a:r>
              <a:rPr lang="es-PA" sz="2400" dirty="0"/>
              <a:t/>
            </a:r>
            <a:br>
              <a:rPr lang="es-PA" sz="2400" dirty="0"/>
            </a:br>
            <a:r>
              <a:rPr lang="es-PA" sz="2400" dirty="0" smtClean="0"/>
              <a:t>(</a:t>
            </a:r>
            <a:r>
              <a:rPr lang="es-PA" sz="2400" dirty="0" smtClean="0"/>
              <a:t>ANOVA)</a:t>
            </a:r>
            <a:endParaRPr lang="es-PA" sz="2400" dirty="0"/>
          </a:p>
        </p:txBody>
      </p:sp>
      <p:sp>
        <p:nvSpPr>
          <p:cNvPr id="4" name="3 Marcador de texto"/>
          <p:cNvSpPr>
            <a:spLocks noGrp="1"/>
          </p:cNvSpPr>
          <p:nvPr>
            <p:ph type="body" idx="1"/>
          </p:nvPr>
        </p:nvSpPr>
        <p:spPr>
          <a:xfrm>
            <a:off x="-36512" y="1191050"/>
            <a:ext cx="6048672" cy="3180900"/>
          </a:xfrm>
        </p:spPr>
        <p:txBody>
          <a:bodyPr/>
          <a:lstStyle/>
          <a:p>
            <a:pPr marL="76200" indent="0" algn="just">
              <a:buNone/>
            </a:pPr>
            <a:r>
              <a:rPr lang="es-MX" sz="1400" dirty="0"/>
              <a:t>Es una prueba estadística para analizar si más de dos grupos difieren significativamente entre sí </a:t>
            </a:r>
            <a:r>
              <a:rPr lang="es-MX" sz="1400" dirty="0" smtClean="0"/>
              <a:t>en cuanto </a:t>
            </a:r>
            <a:r>
              <a:rPr lang="es-MX" sz="1400" dirty="0"/>
              <a:t>a sus medias y varianzas. La </a:t>
            </a:r>
            <a:r>
              <a:rPr lang="es-MX" sz="1400" i="1" dirty="0"/>
              <a:t>prueba t </a:t>
            </a:r>
            <a:r>
              <a:rPr lang="es-MX" sz="1400" dirty="0"/>
              <a:t>se aplica para </a:t>
            </a:r>
            <a:r>
              <a:rPr lang="es-MX" sz="1400" i="1" dirty="0"/>
              <a:t>dos grupos </a:t>
            </a:r>
            <a:r>
              <a:rPr lang="es-MX" sz="1400" dirty="0"/>
              <a:t>y el </a:t>
            </a:r>
            <a:r>
              <a:rPr lang="es-MX" sz="1400" i="1" dirty="0"/>
              <a:t>análisis de varianza </a:t>
            </a:r>
            <a:r>
              <a:rPr lang="es-MX" sz="1400" i="1" dirty="0" smtClean="0"/>
              <a:t>unidireccional </a:t>
            </a:r>
            <a:r>
              <a:rPr lang="es-MX" sz="1400" dirty="0" smtClean="0"/>
              <a:t>se </a:t>
            </a:r>
            <a:r>
              <a:rPr lang="es-MX" sz="1400" dirty="0"/>
              <a:t>usa para </a:t>
            </a:r>
            <a:r>
              <a:rPr lang="es-MX" sz="1400" i="1" dirty="0"/>
              <a:t>tres, cuatro o más grupos. </a:t>
            </a:r>
            <a:endParaRPr lang="es-MX" sz="1400" dirty="0"/>
          </a:p>
          <a:p>
            <a:pPr marL="76200" indent="0" algn="just">
              <a:buNone/>
            </a:pPr>
            <a:r>
              <a:rPr lang="es-MX" sz="1400" i="1" u="sng" dirty="0"/>
              <a:t>Hipótesis</a:t>
            </a:r>
            <a:r>
              <a:rPr lang="es-MX" sz="1400" dirty="0"/>
              <a:t>: de diferencia entre más de dos grupos. La hipótesis de investigación propone que </a:t>
            </a:r>
            <a:r>
              <a:rPr lang="es-MX" sz="1400" dirty="0" smtClean="0"/>
              <a:t>los grupos </a:t>
            </a:r>
            <a:r>
              <a:rPr lang="es-MX" sz="1400" dirty="0"/>
              <a:t>difieren significativamente entre sí y la hipótesis nula propone que los grupos no difieren significativamente.</a:t>
            </a:r>
          </a:p>
          <a:p>
            <a:pPr marL="76200" indent="0" algn="just">
              <a:buNone/>
            </a:pPr>
            <a:r>
              <a:rPr lang="es-MX" sz="1400" i="1" u="sng" dirty="0"/>
              <a:t>Variables</a:t>
            </a:r>
            <a:r>
              <a:rPr lang="es-MX" sz="1400" dirty="0"/>
              <a:t>: una variable independiente y una variable dependiente.</a:t>
            </a:r>
          </a:p>
          <a:p>
            <a:pPr marL="76200" indent="0" algn="just">
              <a:buNone/>
            </a:pPr>
            <a:r>
              <a:rPr lang="es-MX" sz="1400" i="1" u="sng" smtClean="0"/>
              <a:t>Interpretación</a:t>
            </a:r>
            <a:r>
              <a:rPr lang="es-MX" sz="1400" dirty="0"/>
              <a:t>: el </a:t>
            </a:r>
            <a:r>
              <a:rPr lang="es-MX" sz="1400" b="1" dirty="0"/>
              <a:t>análisis de varianza </a:t>
            </a:r>
            <a:r>
              <a:rPr lang="es-MX" sz="1400" dirty="0"/>
              <a:t>unidireccional produce un valor </a:t>
            </a:r>
            <a:r>
              <a:rPr lang="es-MX" sz="1400" dirty="0" smtClean="0"/>
              <a:t>conocido como </a:t>
            </a:r>
            <a:r>
              <a:rPr lang="es-MX" sz="1400" b="1" i="1" dirty="0"/>
              <a:t>F</a:t>
            </a:r>
            <a:r>
              <a:rPr lang="es-MX" sz="1400" i="1" dirty="0"/>
              <a:t> </a:t>
            </a:r>
            <a:r>
              <a:rPr lang="es-MX" sz="1400" dirty="0"/>
              <a:t>o </a:t>
            </a:r>
            <a:r>
              <a:rPr lang="es-MX" sz="1400" i="1" dirty="0"/>
              <a:t>razón </a:t>
            </a:r>
            <a:r>
              <a:rPr lang="es-MX" sz="1400" b="1" i="1" dirty="0"/>
              <a:t>F</a:t>
            </a:r>
            <a:r>
              <a:rPr lang="es-MX" sz="1400" dirty="0"/>
              <a:t>, que se basa en una distribución </a:t>
            </a:r>
            <a:r>
              <a:rPr lang="es-MX" sz="1400" dirty="0" err="1"/>
              <a:t>muestral</a:t>
            </a:r>
            <a:r>
              <a:rPr lang="es-MX" sz="1400" dirty="0"/>
              <a:t>, conocida como </a:t>
            </a:r>
            <a:r>
              <a:rPr lang="es-MX" sz="1400" i="1" dirty="0" smtClean="0"/>
              <a:t>distribución </a:t>
            </a:r>
            <a:r>
              <a:rPr lang="es-MX" sz="1400" b="1" i="1" dirty="0" smtClean="0"/>
              <a:t>F</a:t>
            </a:r>
            <a:r>
              <a:rPr lang="es-MX" sz="1400" dirty="0"/>
              <a:t>, la cual es otro miembro de la familia de distribuciones </a:t>
            </a:r>
            <a:r>
              <a:rPr lang="es-MX" sz="1400" dirty="0" err="1"/>
              <a:t>muestrales</a:t>
            </a:r>
            <a:r>
              <a:rPr lang="es-MX" sz="1400" dirty="0"/>
              <a:t>.</a:t>
            </a:r>
            <a:endParaRPr lang="es-PA" sz="1400" dirty="0"/>
          </a:p>
        </p:txBody>
      </p:sp>
      <p:sp>
        <p:nvSpPr>
          <p:cNvPr id="5" name="4 CuadroTexto"/>
          <p:cNvSpPr txBox="1"/>
          <p:nvPr/>
        </p:nvSpPr>
        <p:spPr>
          <a:xfrm>
            <a:off x="7380312" y="51470"/>
            <a:ext cx="1728192" cy="1277273"/>
          </a:xfrm>
          <a:prstGeom prst="rect">
            <a:avLst/>
          </a:prstGeom>
          <a:solidFill>
            <a:schemeClr val="accent2"/>
          </a:solidFill>
        </p:spPr>
        <p:txBody>
          <a:bodyPr wrap="square" rtlCol="0">
            <a:spAutoFit/>
          </a:bodyPr>
          <a:lstStyle/>
          <a:p>
            <a:pPr algn="ctr"/>
            <a:r>
              <a:rPr lang="es-MX" sz="1100" b="1" dirty="0"/>
              <a:t>Análisis de </a:t>
            </a:r>
            <a:r>
              <a:rPr lang="es-MX" sz="1100" b="1" dirty="0" smtClean="0"/>
              <a:t>varianza</a:t>
            </a:r>
          </a:p>
          <a:p>
            <a:pPr algn="just"/>
            <a:r>
              <a:rPr lang="es-MX" sz="1100" dirty="0" smtClean="0"/>
              <a:t>Prueba estadística </a:t>
            </a:r>
            <a:r>
              <a:rPr lang="es-PA" sz="1100" dirty="0" smtClean="0"/>
              <a:t>para </a:t>
            </a:r>
            <a:r>
              <a:rPr lang="es-PA" sz="1100" dirty="0"/>
              <a:t>analizar si más de dos </a:t>
            </a:r>
            <a:r>
              <a:rPr lang="es-PA" sz="1100" dirty="0" smtClean="0"/>
              <a:t>grupos </a:t>
            </a:r>
            <a:r>
              <a:rPr lang="es-MX" sz="1100" dirty="0" smtClean="0"/>
              <a:t>difieren </a:t>
            </a:r>
            <a:r>
              <a:rPr lang="es-MX" sz="1100" dirty="0"/>
              <a:t>entre sí de manera </a:t>
            </a:r>
            <a:r>
              <a:rPr lang="es-MX" sz="1100" dirty="0" smtClean="0"/>
              <a:t>significativa en </a:t>
            </a:r>
            <a:r>
              <a:rPr lang="es-MX" sz="1100" dirty="0"/>
              <a:t>sus medias </a:t>
            </a:r>
            <a:r>
              <a:rPr lang="es-MX" sz="1100" dirty="0" smtClean="0"/>
              <a:t>y varianzas</a:t>
            </a:r>
            <a:r>
              <a:rPr lang="es-MX" sz="1100" dirty="0"/>
              <a:t>.</a:t>
            </a:r>
            <a:endParaRPr lang="es-PA" sz="1100" dirty="0"/>
          </a:p>
        </p:txBody>
      </p:sp>
    </p:spTree>
    <p:extLst>
      <p:ext uri="{BB962C8B-B14F-4D97-AF65-F5344CB8AC3E}">
        <p14:creationId xmlns:p14="http://schemas.microsoft.com/office/powerpoint/2010/main" val="304273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19</a:t>
            </a:fld>
            <a:endParaRPr lang="es-PA"/>
          </a:p>
        </p:txBody>
      </p:sp>
      <p:sp>
        <p:nvSpPr>
          <p:cNvPr id="3" name="2 Título"/>
          <p:cNvSpPr>
            <a:spLocks noGrp="1"/>
          </p:cNvSpPr>
          <p:nvPr>
            <p:ph type="title"/>
          </p:nvPr>
        </p:nvSpPr>
        <p:spPr>
          <a:xfrm>
            <a:off x="467544" y="51470"/>
            <a:ext cx="5138700" cy="569368"/>
          </a:xfrm>
        </p:spPr>
        <p:txBody>
          <a:bodyPr/>
          <a:lstStyle/>
          <a:p>
            <a:pPr algn="ctr"/>
            <a:r>
              <a:rPr lang="es-PA" sz="3200" dirty="0" smtClean="0"/>
              <a:t>ANOVA</a:t>
            </a:r>
            <a:endParaRPr lang="es-PA" dirty="0"/>
          </a:p>
        </p:txBody>
      </p:sp>
      <p:sp>
        <p:nvSpPr>
          <p:cNvPr id="4" name="3 Marcador de texto"/>
          <p:cNvSpPr>
            <a:spLocks noGrp="1"/>
          </p:cNvSpPr>
          <p:nvPr>
            <p:ph type="body" idx="1"/>
          </p:nvPr>
        </p:nvSpPr>
        <p:spPr>
          <a:xfrm>
            <a:off x="107504" y="483518"/>
            <a:ext cx="5976664" cy="3180900"/>
          </a:xfrm>
        </p:spPr>
        <p:txBody>
          <a:bodyPr/>
          <a:lstStyle/>
          <a:p>
            <a:pPr algn="just"/>
            <a:r>
              <a:rPr lang="es-MX" sz="1400" b="1" dirty="0"/>
              <a:t>ANOVA de una vía para datos </a:t>
            </a:r>
            <a:r>
              <a:rPr lang="es-MX" sz="1400" b="1" dirty="0" smtClean="0"/>
              <a:t>independientes:</a:t>
            </a:r>
          </a:p>
          <a:p>
            <a:pPr marL="76200" indent="0" algn="just">
              <a:buNone/>
            </a:pPr>
            <a:r>
              <a:rPr lang="es-MX" sz="1400" dirty="0" smtClean="0"/>
              <a:t>Se </a:t>
            </a:r>
            <a:r>
              <a:rPr lang="es-MX" sz="1400" dirty="0"/>
              <a:t>emplea cuando los datos no están pareados y se quiere estudiar si existen diferencias significativas entre las medias de una variable aleatoria continua en los diferentes niveles de otra variable cualitativa o factor. Es una extensión de los t-test independientes para más de dos grupos.</a:t>
            </a:r>
            <a:endParaRPr lang="es-MX" sz="1400" dirty="0" smtClean="0"/>
          </a:p>
          <a:p>
            <a:pPr algn="just"/>
            <a:r>
              <a:rPr lang="es-PA" sz="1400" b="1" dirty="0" smtClean="0"/>
              <a:t>ANOVA </a:t>
            </a:r>
            <a:r>
              <a:rPr lang="es-PA" sz="1400" b="1" dirty="0"/>
              <a:t>de dos vías para datos </a:t>
            </a:r>
            <a:r>
              <a:rPr lang="es-PA" sz="1400" b="1" dirty="0" smtClean="0"/>
              <a:t>independientes:</a:t>
            </a:r>
          </a:p>
          <a:p>
            <a:pPr marL="76200" indent="0" algn="just">
              <a:buNone/>
            </a:pPr>
            <a:r>
              <a:rPr lang="es-MX" sz="1400" dirty="0" smtClean="0"/>
              <a:t>Sirve </a:t>
            </a:r>
            <a:r>
              <a:rPr lang="es-MX" sz="1400" dirty="0"/>
              <a:t>para estudiar la relación entre una variable dependiente cuantitativa y dos variables independientes cualitativas (factores) cada uno con varios niveles.</a:t>
            </a:r>
            <a:endParaRPr lang="es-PA" sz="1400" dirty="0" smtClean="0"/>
          </a:p>
          <a:p>
            <a:pPr algn="just"/>
            <a:r>
              <a:rPr lang="es-PA" sz="1400" b="1" dirty="0" smtClean="0"/>
              <a:t>ANOVA </a:t>
            </a:r>
            <a:r>
              <a:rPr lang="es-PA" sz="1400" b="1" dirty="0"/>
              <a:t>con variables dependientes (ANOVA de medidas repetidas</a:t>
            </a:r>
            <a:r>
              <a:rPr lang="es-PA" sz="1400" b="1" dirty="0" smtClean="0"/>
              <a:t>):</a:t>
            </a:r>
          </a:p>
          <a:p>
            <a:pPr marL="76200" indent="0" algn="just">
              <a:buNone/>
            </a:pPr>
            <a:r>
              <a:rPr lang="es-MX" sz="1400" dirty="0"/>
              <a:t>Cuando las variables a comparar son mediciones distintas pero sobre los mismos sujetos, no se cumple la condición de independencia, por lo que se requiere un ANOVA específico que realice comparaciones considerando que los datos son pareados (de forma similar como se hace en los t-test pareados pero para comparar más de dos grupos).</a:t>
            </a:r>
            <a:endParaRPr lang="es-PA" sz="1400" b="1" dirty="0" smtClean="0"/>
          </a:p>
          <a:p>
            <a:pPr marL="76200" indent="0" algn="just">
              <a:buNone/>
            </a:pPr>
            <a:endParaRPr lang="es-PA" sz="1400" b="1" dirty="0"/>
          </a:p>
          <a:p>
            <a:pPr algn="just"/>
            <a:endParaRPr lang="es-PA" sz="1400" b="1" dirty="0"/>
          </a:p>
          <a:p>
            <a:pPr algn="just"/>
            <a:endParaRPr lang="es-PA" sz="1400" dirty="0"/>
          </a:p>
        </p:txBody>
      </p:sp>
      <p:sp>
        <p:nvSpPr>
          <p:cNvPr id="5" name="4 CuadroTexto"/>
          <p:cNvSpPr txBox="1"/>
          <p:nvPr/>
        </p:nvSpPr>
        <p:spPr>
          <a:xfrm>
            <a:off x="6372200" y="483518"/>
            <a:ext cx="2664296" cy="33239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PA" b="1" dirty="0" smtClean="0"/>
              <a:t>Condiciones:</a:t>
            </a:r>
          </a:p>
          <a:p>
            <a:pPr algn="just"/>
            <a:r>
              <a:rPr lang="es-MX" b="1" dirty="0"/>
              <a:t>Independencia: </a:t>
            </a:r>
            <a:r>
              <a:rPr lang="es-MX" dirty="0"/>
              <a:t>Las observaciones deben ser aleatorias. </a:t>
            </a:r>
            <a:endParaRPr lang="es-MX" dirty="0" smtClean="0"/>
          </a:p>
          <a:p>
            <a:pPr algn="just"/>
            <a:endParaRPr lang="es-MX" dirty="0" smtClean="0"/>
          </a:p>
          <a:p>
            <a:pPr algn="just"/>
            <a:r>
              <a:rPr lang="es-MX" b="1" dirty="0"/>
              <a:t>Distribución normal </a:t>
            </a:r>
            <a:r>
              <a:rPr lang="es-MX" dirty="0"/>
              <a:t>de cada uno de los niveles o </a:t>
            </a:r>
            <a:r>
              <a:rPr lang="es-MX" dirty="0" smtClean="0"/>
              <a:t>grupos.</a:t>
            </a:r>
          </a:p>
          <a:p>
            <a:pPr algn="just"/>
            <a:endParaRPr lang="es-MX" dirty="0" smtClean="0"/>
          </a:p>
          <a:p>
            <a:pPr algn="just"/>
            <a:r>
              <a:rPr lang="es-MX" b="1" dirty="0"/>
              <a:t>Varianza constante entre grupos (</a:t>
            </a:r>
            <a:r>
              <a:rPr lang="es-MX" b="1" dirty="0" err="1"/>
              <a:t>homocedasticidad</a:t>
            </a:r>
            <a:r>
              <a:rPr lang="es-MX" b="1" dirty="0"/>
              <a:t>): </a:t>
            </a:r>
            <a:r>
              <a:rPr lang="es-MX" dirty="0"/>
              <a:t>La varianza dentro de los grupos debe de ser aproximadamente igual en todos ellos.</a:t>
            </a:r>
            <a:endParaRPr lang="es-MX" dirty="0" smtClean="0"/>
          </a:p>
          <a:p>
            <a:pPr algn="just"/>
            <a:endParaRPr lang="es-PA" dirty="0"/>
          </a:p>
        </p:txBody>
      </p:sp>
    </p:spTree>
    <p:extLst>
      <p:ext uri="{BB962C8B-B14F-4D97-AF65-F5344CB8AC3E}">
        <p14:creationId xmlns:p14="http://schemas.microsoft.com/office/powerpoint/2010/main" val="420360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411760" y="879350"/>
            <a:ext cx="4248472" cy="3492600"/>
          </a:xfrm>
          <a:prstGeom prst="rect">
            <a:avLst/>
          </a:prstGeom>
        </p:spPr>
        <p:txBody>
          <a:bodyPr spcFirstLastPara="1" wrap="square" lIns="91425" tIns="91425" rIns="91425" bIns="91425" anchor="ctr" anchorCtr="0">
            <a:noAutofit/>
          </a:bodyPr>
          <a:lstStyle/>
          <a:p>
            <a:pPr marL="76200" indent="0" algn="just">
              <a:buNone/>
            </a:pPr>
            <a:r>
              <a:rPr lang="es-MX" sz="1400" i="0" dirty="0"/>
              <a:t>Hay dos tipos de análisis estadísticos que pueden realizarse para probar hipótesis: los </a:t>
            </a:r>
            <a:r>
              <a:rPr lang="es-MX" sz="1400" b="1" dirty="0"/>
              <a:t>análisis </a:t>
            </a:r>
            <a:r>
              <a:rPr lang="es-MX" sz="1400" b="1" dirty="0" smtClean="0"/>
              <a:t>paramétricos </a:t>
            </a:r>
            <a:r>
              <a:rPr lang="es-MX" sz="1400" i="0" dirty="0" smtClean="0"/>
              <a:t>y </a:t>
            </a:r>
            <a:r>
              <a:rPr lang="es-MX" sz="1400" i="0" dirty="0"/>
              <a:t>los </a:t>
            </a:r>
            <a:r>
              <a:rPr lang="es-MX" sz="1400" b="1" dirty="0"/>
              <a:t>no paramétricos</a:t>
            </a:r>
            <a:r>
              <a:rPr lang="es-MX" sz="1400" dirty="0" smtClean="0"/>
              <a:t>.</a:t>
            </a:r>
          </a:p>
          <a:p>
            <a:pPr marL="76200" indent="0" algn="just">
              <a:buNone/>
            </a:pPr>
            <a:endParaRPr lang="es-MX" sz="1400" dirty="0" smtClean="0"/>
          </a:p>
          <a:p>
            <a:pPr marL="76200" indent="0" algn="just">
              <a:buNone/>
            </a:pPr>
            <a:r>
              <a:rPr lang="es-MX" sz="1400" dirty="0" smtClean="0"/>
              <a:t> </a:t>
            </a:r>
            <a:r>
              <a:rPr lang="es-MX" sz="1400" i="0" dirty="0"/>
              <a:t>Cada tipo posee sus características y presuposiciones que lo sustentan; </a:t>
            </a:r>
            <a:r>
              <a:rPr lang="es-MX" sz="1400" i="0" dirty="0" smtClean="0"/>
              <a:t>la elección </a:t>
            </a:r>
            <a:r>
              <a:rPr lang="es-MX" sz="1400" i="0" dirty="0"/>
              <a:t>de qué clase de análisis efectuar depende de los supuestos. </a:t>
            </a:r>
            <a:endParaRPr lang="es-MX" sz="1400" i="0" dirty="0" smtClean="0"/>
          </a:p>
          <a:p>
            <a:pPr marL="76200" indent="0" algn="just">
              <a:buNone/>
            </a:pPr>
            <a:endParaRPr lang="es-MX" sz="1400" i="0" dirty="0" smtClean="0"/>
          </a:p>
          <a:p>
            <a:pPr marL="76200" indent="0" algn="just">
              <a:buNone/>
            </a:pPr>
            <a:r>
              <a:rPr lang="es-MX" sz="1400" i="0" dirty="0" smtClean="0"/>
              <a:t>De </a:t>
            </a:r>
            <a:r>
              <a:rPr lang="es-MX" sz="1400" i="0" dirty="0"/>
              <a:t>igual forma, cabe destacar </a:t>
            </a:r>
            <a:r>
              <a:rPr lang="es-MX" sz="1400" i="0" dirty="0" smtClean="0"/>
              <a:t>que en </a:t>
            </a:r>
            <a:r>
              <a:rPr lang="es-MX" sz="1400" i="0" dirty="0"/>
              <a:t>una misma investigación es posible llevar a cabo análisis paramétricos para algunas hipótesis </a:t>
            </a:r>
            <a:r>
              <a:rPr lang="es-MX" sz="1400" i="0" dirty="0" smtClean="0"/>
              <a:t>y variables</a:t>
            </a:r>
            <a:r>
              <a:rPr lang="es-MX" sz="1400" i="0" dirty="0"/>
              <a:t>, y análisis no paramétricos para otras.</a:t>
            </a:r>
            <a:endParaRPr sz="1400" dirty="0"/>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 name="Google Shape;300;p20"/>
          <p:cNvSpPr txBox="1">
            <a:spLocks/>
          </p:cNvSpPr>
          <p:nvPr/>
        </p:nvSpPr>
        <p:spPr>
          <a:xfrm>
            <a:off x="2555776" y="267494"/>
            <a:ext cx="4032448" cy="428700"/>
          </a:xfrm>
          <a:prstGeom prst="rect">
            <a:avLst/>
          </a:prstGeom>
          <a:solidFill>
            <a:schemeClr val="bg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err="1" smtClean="0">
                <a:solidFill>
                  <a:schemeClr val="accent1"/>
                </a:solidFill>
                <a:latin typeface="Miriam Libre" charset="-79"/>
                <a:cs typeface="Miriam Libre" charset="-79"/>
              </a:rPr>
              <a:t>Prueba</a:t>
            </a:r>
            <a:r>
              <a:rPr lang="en-US" sz="3000" dirty="0" smtClean="0">
                <a:solidFill>
                  <a:schemeClr val="accent1"/>
                </a:solidFill>
                <a:latin typeface="Miriam Libre" charset="-79"/>
                <a:cs typeface="Miriam Libre" charset="-79"/>
              </a:rPr>
              <a:t> de </a:t>
            </a:r>
            <a:r>
              <a:rPr lang="en-US" sz="3000" dirty="0" err="1" smtClean="0">
                <a:solidFill>
                  <a:schemeClr val="accent1"/>
                </a:solidFill>
                <a:latin typeface="Miriam Libre" charset="-79"/>
                <a:cs typeface="Miriam Libre" charset="-79"/>
              </a:rPr>
              <a:t>Hipótesis</a:t>
            </a:r>
            <a:endParaRPr lang="en-US" sz="3000" dirty="0">
              <a:solidFill>
                <a:schemeClr val="accent1"/>
              </a:solidFill>
              <a:latin typeface="Miriam Libre" charset="-79"/>
              <a:cs typeface="Miriam Libre" charset="-79"/>
            </a:endParaRPr>
          </a:p>
        </p:txBody>
      </p:sp>
      <p:sp>
        <p:nvSpPr>
          <p:cNvPr id="9" name="8 CuadroTexto"/>
          <p:cNvSpPr txBox="1"/>
          <p:nvPr/>
        </p:nvSpPr>
        <p:spPr>
          <a:xfrm>
            <a:off x="6804248" y="123478"/>
            <a:ext cx="2232248" cy="2123658"/>
          </a:xfrm>
          <a:prstGeom prst="rect">
            <a:avLst/>
          </a:prstGeom>
          <a:solidFill>
            <a:schemeClr val="accent2"/>
          </a:solidFill>
        </p:spPr>
        <p:txBody>
          <a:bodyPr wrap="square" rtlCol="0">
            <a:spAutoFit/>
          </a:bodyPr>
          <a:lstStyle/>
          <a:p>
            <a:pPr algn="ctr"/>
            <a:r>
              <a:rPr lang="es-MX" sz="1100" b="1" dirty="0" smtClean="0"/>
              <a:t>Análisis no </a:t>
            </a:r>
            <a:r>
              <a:rPr lang="es-MX" sz="1100" b="1" dirty="0"/>
              <a:t>paramétricos</a:t>
            </a:r>
            <a:endParaRPr lang="es-MX" sz="1100" dirty="0" smtClean="0"/>
          </a:p>
          <a:p>
            <a:pPr algn="just"/>
            <a:r>
              <a:rPr lang="es-MX" sz="1100" dirty="0" smtClean="0"/>
              <a:t>Una </a:t>
            </a:r>
            <a:r>
              <a:rPr lang="es-MX" sz="1100" dirty="0"/>
              <a:t>prueba no paramétrica es una prueba de hipótesis que no requiere que la distribución de la población sea caracterizada por ciertos parámetros</a:t>
            </a:r>
            <a:r>
              <a:rPr lang="es-MX" sz="1100" dirty="0" smtClean="0"/>
              <a:t>.</a:t>
            </a:r>
          </a:p>
          <a:p>
            <a:endParaRPr lang="es-MX" sz="1100" dirty="0"/>
          </a:p>
          <a:p>
            <a:pPr algn="just"/>
            <a:r>
              <a:rPr lang="es-MX" sz="1100" dirty="0"/>
              <a:t>Los métodos no paramétricos son útiles cuando no se cumple el supuesto de normalidad y el tamaño de la muestra es pequeño.</a:t>
            </a:r>
            <a:endParaRPr lang="es-PA" sz="1100" dirty="0"/>
          </a:p>
        </p:txBody>
      </p:sp>
      <p:sp>
        <p:nvSpPr>
          <p:cNvPr id="10" name="9 CuadroTexto"/>
          <p:cNvSpPr txBox="1"/>
          <p:nvPr/>
        </p:nvSpPr>
        <p:spPr>
          <a:xfrm>
            <a:off x="107504" y="2211710"/>
            <a:ext cx="2232248" cy="2800767"/>
          </a:xfrm>
          <a:prstGeom prst="rect">
            <a:avLst/>
          </a:prstGeom>
          <a:solidFill>
            <a:schemeClr val="accent2"/>
          </a:solidFill>
        </p:spPr>
        <p:txBody>
          <a:bodyPr wrap="square" rtlCol="0">
            <a:spAutoFit/>
          </a:bodyPr>
          <a:lstStyle/>
          <a:p>
            <a:pPr algn="ctr"/>
            <a:r>
              <a:rPr lang="es-MX" sz="1100" b="1" dirty="0" smtClean="0"/>
              <a:t>Análisis paramétricos</a:t>
            </a:r>
            <a:endParaRPr lang="es-MX" sz="1100" dirty="0" smtClean="0"/>
          </a:p>
          <a:p>
            <a:pPr algn="just"/>
            <a:r>
              <a:rPr lang="es-MX" sz="1100" dirty="0"/>
              <a:t>Cuando tenga la posibilidad de escoger entre un procedimiento paramétrico y uno no paramétrico, y esté </a:t>
            </a:r>
            <a:r>
              <a:rPr lang="es-MX" sz="1100" dirty="0" smtClean="0"/>
              <a:t>relativamente </a:t>
            </a:r>
            <a:r>
              <a:rPr lang="es-MX" sz="1100" dirty="0"/>
              <a:t>seguro de que se cumplen los supuestos del procedimiento paramétrico, entonces utilice el procedimiento paramétrico. </a:t>
            </a:r>
            <a:endParaRPr lang="es-MX" sz="1100" dirty="0" smtClean="0"/>
          </a:p>
          <a:p>
            <a:pPr algn="just"/>
            <a:r>
              <a:rPr lang="es-MX" sz="1100" dirty="0" smtClean="0"/>
              <a:t>También </a:t>
            </a:r>
            <a:r>
              <a:rPr lang="es-MX" sz="1100" dirty="0"/>
              <a:t>podría utilizar el procedimiento paramétrico cuando la población no esté distribuida normalmente si el tamaño de la muestra es lo suficientemente grande.</a:t>
            </a:r>
            <a:endParaRPr lang="es-PA"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20</a:t>
            </a:fld>
            <a:endParaRPr lang="es-PA"/>
          </a:p>
        </p:txBody>
      </p:sp>
      <p:sp>
        <p:nvSpPr>
          <p:cNvPr id="4" name="3 Marcador de texto"/>
          <p:cNvSpPr>
            <a:spLocks noGrp="1"/>
          </p:cNvSpPr>
          <p:nvPr>
            <p:ph type="body" idx="1"/>
          </p:nvPr>
        </p:nvSpPr>
        <p:spPr>
          <a:xfrm>
            <a:off x="179512" y="987574"/>
            <a:ext cx="5832648" cy="3180900"/>
          </a:xfrm>
        </p:spPr>
        <p:txBody>
          <a:bodyPr/>
          <a:lstStyle/>
          <a:p>
            <a:r>
              <a:rPr lang="es-MX" dirty="0" smtClean="0"/>
              <a:t>H0</a:t>
            </a:r>
            <a:r>
              <a:rPr lang="es-MX" dirty="0"/>
              <a:t>: No hay diferencias entre las medias de los diferentes grupos </a:t>
            </a:r>
            <a:endParaRPr lang="es-MX" dirty="0" smtClean="0"/>
          </a:p>
          <a:p>
            <a:pPr marL="76200" indent="0" algn="ctr">
              <a:buNone/>
            </a:pPr>
            <a:r>
              <a:rPr lang="es-MX" dirty="0" smtClean="0"/>
              <a:t>μ1=μ2</a:t>
            </a:r>
            <a:r>
              <a:rPr lang="es-MX" dirty="0"/>
              <a:t>...=</a:t>
            </a:r>
            <a:r>
              <a:rPr lang="es-MX" dirty="0" err="1" smtClean="0"/>
              <a:t>μk</a:t>
            </a:r>
            <a:r>
              <a:rPr lang="es-MX" dirty="0" smtClean="0"/>
              <a:t>=</a:t>
            </a:r>
            <a:r>
              <a:rPr lang="es-MX" dirty="0"/>
              <a:t>μ</a:t>
            </a:r>
          </a:p>
          <a:p>
            <a:r>
              <a:rPr lang="es-MX" dirty="0" smtClean="0"/>
              <a:t>Ha: </a:t>
            </a:r>
            <a:r>
              <a:rPr lang="es-MX" dirty="0"/>
              <a:t>Al menos un par de medias son significativamente distintas la una de la otra.</a:t>
            </a:r>
          </a:p>
          <a:p>
            <a:pPr marL="76200" indent="0">
              <a:buNone/>
            </a:pPr>
            <a:endParaRPr lang="es-PA" dirty="0"/>
          </a:p>
        </p:txBody>
      </p:sp>
      <p:sp>
        <p:nvSpPr>
          <p:cNvPr id="5" name="2 Título"/>
          <p:cNvSpPr>
            <a:spLocks noGrp="1"/>
          </p:cNvSpPr>
          <p:nvPr>
            <p:ph type="title"/>
          </p:nvPr>
        </p:nvSpPr>
        <p:spPr>
          <a:xfrm>
            <a:off x="467544" y="51470"/>
            <a:ext cx="5138700" cy="569368"/>
          </a:xfrm>
        </p:spPr>
        <p:txBody>
          <a:bodyPr/>
          <a:lstStyle/>
          <a:p>
            <a:pPr algn="ctr"/>
            <a:r>
              <a:rPr lang="es-PA" sz="3200" dirty="0" smtClean="0"/>
              <a:t>ANOVA</a:t>
            </a:r>
            <a:endParaRPr lang="es-PA" dirty="0"/>
          </a:p>
        </p:txBody>
      </p:sp>
      <p:sp>
        <p:nvSpPr>
          <p:cNvPr id="6" name="5 Rectángulo"/>
          <p:cNvSpPr/>
          <p:nvPr/>
        </p:nvSpPr>
        <p:spPr>
          <a:xfrm>
            <a:off x="2123728" y="555526"/>
            <a:ext cx="1883849" cy="307777"/>
          </a:xfrm>
          <a:prstGeom prst="rect">
            <a:avLst/>
          </a:prstGeom>
        </p:spPr>
        <p:txBody>
          <a:bodyPr wrap="none">
            <a:spAutoFit/>
          </a:bodyPr>
          <a:lstStyle/>
          <a:p>
            <a:pPr algn="ctr"/>
            <a:r>
              <a:rPr lang="es-PA" b="1" dirty="0"/>
              <a:t>Prueba de hipótesis</a:t>
            </a:r>
            <a:endParaRPr lang="es-PA" i="1" dirty="0"/>
          </a:p>
        </p:txBody>
      </p:sp>
      <p:sp>
        <p:nvSpPr>
          <p:cNvPr id="7" name="6 Rectángulo"/>
          <p:cNvSpPr/>
          <p:nvPr/>
        </p:nvSpPr>
        <p:spPr>
          <a:xfrm>
            <a:off x="6339556" y="124638"/>
            <a:ext cx="2664296"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s-MX" dirty="0"/>
              <a:t>Si un Análisis de Varianza resulta significativo, implica que al menos dos de las medias comparadas son significativamente distintas entre sí, pero no se indica cuáles. </a:t>
            </a:r>
            <a:endParaRPr lang="es-PA" dirty="0"/>
          </a:p>
        </p:txBody>
      </p:sp>
      <p:sp>
        <p:nvSpPr>
          <p:cNvPr id="8" name="7 CuadroTexto"/>
          <p:cNvSpPr txBox="1"/>
          <p:nvPr/>
        </p:nvSpPr>
        <p:spPr>
          <a:xfrm>
            <a:off x="6338135" y="1869848"/>
            <a:ext cx="2664296" cy="310854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PA" b="1" dirty="0"/>
              <a:t>Comparación </a:t>
            </a:r>
            <a:r>
              <a:rPr lang="es-PA" b="1" dirty="0" smtClean="0"/>
              <a:t>múltiple </a:t>
            </a:r>
            <a:r>
              <a:rPr lang="es-PA" b="1" dirty="0"/>
              <a:t>de medias. Contrastes </a:t>
            </a:r>
            <a:r>
              <a:rPr lang="es-PA" b="1" dirty="0" smtClean="0"/>
              <a:t>POST-HOC:</a:t>
            </a:r>
          </a:p>
          <a:p>
            <a:pPr algn="just"/>
            <a:r>
              <a:rPr lang="en-US" dirty="0" err="1" smtClean="0"/>
              <a:t>Intervalos</a:t>
            </a:r>
            <a:r>
              <a:rPr lang="en-US" dirty="0"/>
              <a:t> </a:t>
            </a:r>
            <a:r>
              <a:rPr lang="en-US" i="1" dirty="0"/>
              <a:t>LSD</a:t>
            </a:r>
            <a:r>
              <a:rPr lang="en-US" dirty="0"/>
              <a:t> de Fisher (Least Significance Method</a:t>
            </a:r>
            <a:r>
              <a:rPr lang="en-US" dirty="0" smtClean="0"/>
              <a:t>).</a:t>
            </a:r>
          </a:p>
          <a:p>
            <a:pPr algn="just"/>
            <a:endParaRPr lang="en-US" dirty="0" smtClean="0"/>
          </a:p>
          <a:p>
            <a:pPr algn="just"/>
            <a:r>
              <a:rPr lang="en-US" dirty="0" err="1" smtClean="0"/>
              <a:t>Bonferroni</a:t>
            </a:r>
            <a:r>
              <a:rPr lang="en-US" dirty="0" smtClean="0"/>
              <a:t> adjustment.</a:t>
            </a:r>
          </a:p>
          <a:p>
            <a:pPr algn="just"/>
            <a:endParaRPr lang="en-US" dirty="0" smtClean="0"/>
          </a:p>
          <a:p>
            <a:pPr algn="just"/>
            <a:r>
              <a:rPr lang="en-US" dirty="0" err="1" smtClean="0"/>
              <a:t>Tukey</a:t>
            </a:r>
            <a:r>
              <a:rPr lang="en-US" dirty="0" smtClean="0"/>
              <a:t>-Kramer </a:t>
            </a:r>
            <a:r>
              <a:rPr lang="en-US" dirty="0"/>
              <a:t>Honest Significant Difference (HSD</a:t>
            </a:r>
            <a:r>
              <a:rPr lang="en-US" dirty="0" smtClean="0"/>
              <a:t>).</a:t>
            </a:r>
          </a:p>
          <a:p>
            <a:pPr algn="just"/>
            <a:endParaRPr lang="en-US" dirty="0" smtClean="0"/>
          </a:p>
          <a:p>
            <a:pPr algn="just"/>
            <a:r>
              <a:rPr lang="en-US" dirty="0" err="1" smtClean="0"/>
              <a:t>Dunnett’s</a:t>
            </a:r>
            <a:r>
              <a:rPr lang="en-US" dirty="0" smtClean="0"/>
              <a:t> </a:t>
            </a:r>
            <a:r>
              <a:rPr lang="en-US" dirty="0"/>
              <a:t>correction (</a:t>
            </a:r>
            <a:r>
              <a:rPr lang="en-US" dirty="0" err="1"/>
              <a:t>Dunnett’s</a:t>
            </a:r>
            <a:r>
              <a:rPr lang="en-US" dirty="0"/>
              <a:t> test</a:t>
            </a:r>
            <a:r>
              <a:rPr lang="en-US" dirty="0" smtClean="0"/>
              <a:t>).</a:t>
            </a:r>
            <a:endParaRPr lang="en-US" dirty="0"/>
          </a:p>
          <a:p>
            <a:pPr algn="just"/>
            <a:endParaRPr lang="es-PA" dirty="0"/>
          </a:p>
        </p:txBody>
      </p:sp>
      <p:sp>
        <p:nvSpPr>
          <p:cNvPr id="9" name="8 Rectángulo"/>
          <p:cNvSpPr/>
          <p:nvPr/>
        </p:nvSpPr>
        <p:spPr>
          <a:xfrm>
            <a:off x="323528" y="3651870"/>
            <a:ext cx="5472608" cy="1169551"/>
          </a:xfrm>
          <a:prstGeom prst="rect">
            <a:avLst/>
          </a:prstGeom>
        </p:spPr>
        <p:txBody>
          <a:bodyPr wrap="square">
            <a:spAutoFit/>
          </a:bodyPr>
          <a:lstStyle/>
          <a:p>
            <a:r>
              <a:rPr lang="es-MX" b="1" u="sng" dirty="0"/>
              <a:t>Interpretación:</a:t>
            </a:r>
          </a:p>
          <a:p>
            <a:pPr algn="just"/>
            <a:r>
              <a:rPr lang="es-MX" b="1" dirty="0"/>
              <a:t>Valor p ≤ α: </a:t>
            </a:r>
            <a:r>
              <a:rPr lang="es-MX" dirty="0"/>
              <a:t>Al menos un par de medias son significativamente distintas la una de la otra</a:t>
            </a:r>
            <a:r>
              <a:rPr lang="es-MX" dirty="0" smtClean="0"/>
              <a:t> </a:t>
            </a:r>
            <a:r>
              <a:rPr lang="es-MX" dirty="0"/>
              <a:t>(Rechaza H0).</a:t>
            </a:r>
          </a:p>
          <a:p>
            <a:pPr algn="just"/>
            <a:r>
              <a:rPr lang="es-MX" b="1" dirty="0"/>
              <a:t>Valor p &gt; α: </a:t>
            </a:r>
            <a:r>
              <a:rPr lang="es-MX" dirty="0"/>
              <a:t>No hay diferencias entre las medias de los diferentes grupos</a:t>
            </a:r>
            <a:r>
              <a:rPr lang="es-MX" dirty="0" smtClean="0"/>
              <a:t> </a:t>
            </a:r>
            <a:r>
              <a:rPr lang="es-MX" dirty="0"/>
              <a:t>(No puede rechazar H0).</a:t>
            </a:r>
            <a:endParaRPr lang="es-PA" dirty="0"/>
          </a:p>
        </p:txBody>
      </p:sp>
    </p:spTree>
    <p:extLst>
      <p:ext uri="{BB962C8B-B14F-4D97-AF65-F5344CB8AC3E}">
        <p14:creationId xmlns:p14="http://schemas.microsoft.com/office/powerpoint/2010/main" val="419362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21</a:t>
            </a:fld>
            <a:endParaRPr lang="es-PA"/>
          </a:p>
        </p:txBody>
      </p:sp>
      <p:sp>
        <p:nvSpPr>
          <p:cNvPr id="9" name="Google Shape;483;p36"/>
          <p:cNvSpPr txBox="1">
            <a:spLocks/>
          </p:cNvSpPr>
          <p:nvPr/>
        </p:nvSpPr>
        <p:spPr>
          <a:xfrm>
            <a:off x="467544" y="915566"/>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 y Excel</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83718"/>
            <a:ext cx="38884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16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539552" y="195486"/>
            <a:ext cx="5138700" cy="672825"/>
          </a:xfrm>
          <a:prstGeom prst="rect">
            <a:avLst/>
          </a:prstGeom>
        </p:spPr>
        <p:txBody>
          <a:bodyPr spcFirstLastPara="1" wrap="square" lIns="91425" tIns="91425" rIns="91425" bIns="91425" anchor="b" anchorCtr="0">
            <a:noAutofit/>
          </a:bodyPr>
          <a:lstStyle/>
          <a:p>
            <a:pPr lvl="0" algn="ctr"/>
            <a:r>
              <a:rPr lang="es-PA" b="1" dirty="0" smtClean="0"/>
              <a:t>Análisis no </a:t>
            </a:r>
            <a:r>
              <a:rPr lang="es-PA" b="1" dirty="0"/>
              <a:t>paramétricos</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 name="2 Marcador de texto"/>
          <p:cNvSpPr>
            <a:spLocks noGrp="1"/>
          </p:cNvSpPr>
          <p:nvPr>
            <p:ph type="body" idx="1"/>
          </p:nvPr>
        </p:nvSpPr>
        <p:spPr>
          <a:xfrm>
            <a:off x="395536" y="771550"/>
            <a:ext cx="5482952" cy="3960440"/>
          </a:xfrm>
        </p:spPr>
        <p:txBody>
          <a:bodyPr/>
          <a:lstStyle/>
          <a:p>
            <a:pPr marL="114300" indent="0" algn="just">
              <a:buNone/>
            </a:pPr>
            <a:r>
              <a:rPr lang="es-MX" sz="1600" dirty="0"/>
              <a:t>Para realizar los análisis no paramétricos debe partirse de las siguientes </a:t>
            </a:r>
            <a:r>
              <a:rPr lang="es-MX" sz="1600" dirty="0" smtClean="0"/>
              <a:t>consideraciones:</a:t>
            </a:r>
            <a:endParaRPr lang="es-MX" sz="1600" dirty="0"/>
          </a:p>
          <a:p>
            <a:pPr marL="114300" indent="0" algn="just">
              <a:buNone/>
            </a:pPr>
            <a:r>
              <a:rPr lang="es-MX" sz="1600" b="1" dirty="0" smtClean="0"/>
              <a:t>1. </a:t>
            </a:r>
            <a:r>
              <a:rPr lang="es-MX" sz="1600" dirty="0" smtClean="0"/>
              <a:t>La </a:t>
            </a:r>
            <a:r>
              <a:rPr lang="es-MX" sz="1600" dirty="0"/>
              <a:t>mayoría de estos análisis no requieren de presupuestos acerca de la forma de la </a:t>
            </a:r>
            <a:r>
              <a:rPr lang="es-MX" sz="1600" dirty="0" smtClean="0"/>
              <a:t>distribución poblacional</a:t>
            </a:r>
            <a:r>
              <a:rPr lang="es-MX" sz="1600" dirty="0"/>
              <a:t>. Aceptan distribuciones no normales (distribuciones “libres</a:t>
            </a:r>
            <a:r>
              <a:rPr lang="es-MX" sz="1600" dirty="0" smtClean="0"/>
              <a:t>”).</a:t>
            </a:r>
          </a:p>
          <a:p>
            <a:pPr marL="114300" indent="0" algn="just">
              <a:buNone/>
            </a:pPr>
            <a:endParaRPr lang="es-MX" sz="1600" dirty="0"/>
          </a:p>
          <a:p>
            <a:pPr marL="114300" indent="0" algn="just">
              <a:buNone/>
            </a:pPr>
            <a:r>
              <a:rPr lang="es-MX" sz="1600" b="1" dirty="0" smtClean="0"/>
              <a:t>2</a:t>
            </a:r>
            <a:r>
              <a:rPr lang="es-MX" sz="1600" b="1" dirty="0"/>
              <a:t>. </a:t>
            </a:r>
            <a:r>
              <a:rPr lang="es-MX" sz="1600" dirty="0"/>
              <a:t>Las variables no necesariamente tienen que estar medidas en un nivel por intervalos o de </a:t>
            </a:r>
            <a:r>
              <a:rPr lang="es-MX" sz="1600" dirty="0" smtClean="0"/>
              <a:t>razón; pueden </a:t>
            </a:r>
            <a:r>
              <a:rPr lang="es-MX" sz="1600" dirty="0"/>
              <a:t>analizar datos nominales u ordinales. De hecho, si se quieren aplicar análisis no </a:t>
            </a:r>
            <a:r>
              <a:rPr lang="es-MX" sz="1600" dirty="0" smtClean="0"/>
              <a:t>paramétricos a </a:t>
            </a:r>
            <a:r>
              <a:rPr lang="es-MX" sz="1600" dirty="0"/>
              <a:t>datos por intervalos o razón, éstos necesitan resumirse a categorías discretas (a </a:t>
            </a:r>
            <a:r>
              <a:rPr lang="es-MX" sz="1600" dirty="0" smtClean="0"/>
              <a:t>unas cuantas</a:t>
            </a:r>
            <a:r>
              <a:rPr lang="es-MX" sz="1600" dirty="0"/>
              <a:t>). Las variables deben ser categóricas.</a:t>
            </a:r>
          </a:p>
        </p:txBody>
      </p:sp>
    </p:spTree>
    <p:extLst>
      <p:ext uri="{BB962C8B-B14F-4D97-AF65-F5344CB8AC3E}">
        <p14:creationId xmlns:p14="http://schemas.microsoft.com/office/powerpoint/2010/main" val="784888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10" name="9 Rectángulo"/>
          <p:cNvSpPr/>
          <p:nvPr/>
        </p:nvSpPr>
        <p:spPr>
          <a:xfrm>
            <a:off x="8388424" y="1779662"/>
            <a:ext cx="755576" cy="8435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300" name="Google Shape;300;p20"/>
          <p:cNvSpPr txBox="1">
            <a:spLocks noGrp="1"/>
          </p:cNvSpPr>
          <p:nvPr>
            <p:ph type="title"/>
          </p:nvPr>
        </p:nvSpPr>
        <p:spPr>
          <a:xfrm>
            <a:off x="107504" y="195486"/>
            <a:ext cx="5832648" cy="672825"/>
          </a:xfrm>
          <a:prstGeom prst="rect">
            <a:avLst/>
          </a:prstGeom>
        </p:spPr>
        <p:txBody>
          <a:bodyPr spcFirstLastPara="1" wrap="square" lIns="91425" tIns="91425" rIns="91425" bIns="91425" anchor="b" anchorCtr="0">
            <a:noAutofit/>
          </a:bodyPr>
          <a:lstStyle/>
          <a:p>
            <a:pPr algn="ctr"/>
            <a:r>
              <a:rPr lang="es-MX" sz="2400" dirty="0"/>
              <a:t>M</a:t>
            </a:r>
            <a:r>
              <a:rPr lang="es-MX" sz="2400" dirty="0" smtClean="0"/>
              <a:t>étodos </a:t>
            </a:r>
            <a:r>
              <a:rPr lang="es-MX" sz="2400" dirty="0"/>
              <a:t>o </a:t>
            </a:r>
            <a:r>
              <a:rPr lang="es-MX" sz="2400" dirty="0" smtClean="0"/>
              <a:t>pruebas </a:t>
            </a:r>
            <a:r>
              <a:rPr lang="es-MX" sz="2400" dirty="0"/>
              <a:t>estadísticas</a:t>
            </a:r>
            <a:br>
              <a:rPr lang="es-MX" sz="2400" dirty="0"/>
            </a:br>
            <a:r>
              <a:rPr lang="es-PA" sz="2400" dirty="0"/>
              <a:t>no paramétricas más utilizados</a:t>
            </a:r>
            <a:endParaRPr sz="24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mc:AlternateContent xmlns:mc="http://schemas.openxmlformats.org/markup-compatibility/2006" xmlns:a14="http://schemas.microsoft.com/office/drawing/2010/main">
        <mc:Choice Requires="a14">
          <p:sp>
            <p:nvSpPr>
              <p:cNvPr id="3" name="2 Marcador de texto"/>
              <p:cNvSpPr>
                <a:spLocks noGrp="1"/>
              </p:cNvSpPr>
              <p:nvPr>
                <p:ph type="body" idx="1"/>
              </p:nvPr>
            </p:nvSpPr>
            <p:spPr>
              <a:xfrm>
                <a:off x="107504" y="771550"/>
                <a:ext cx="5770984" cy="3960440"/>
              </a:xfrm>
            </p:spPr>
            <p:txBody>
              <a:bodyPr/>
              <a:lstStyle/>
              <a:p>
                <a:pPr marL="114300" indent="0" algn="just">
                  <a:buNone/>
                </a:pPr>
                <a:r>
                  <a:rPr lang="es-MX" sz="1600" dirty="0" smtClean="0"/>
                  <a:t>Las </a:t>
                </a:r>
                <a:r>
                  <a:rPr lang="es-MX" sz="1600" i="1" dirty="0"/>
                  <a:t>pruebas no paramétricas más utilizadas </a:t>
                </a:r>
                <a:r>
                  <a:rPr lang="es-MX" sz="1600" dirty="0" smtClean="0"/>
                  <a:t>son:</a:t>
                </a:r>
              </a:p>
              <a:p>
                <a:pPr marL="114300" indent="0" algn="just">
                  <a:buNone/>
                </a:pPr>
                <a:endParaRPr lang="es-MX" sz="1600" dirty="0"/>
              </a:p>
              <a:p>
                <a:pPr marL="114300" indent="0" algn="just">
                  <a:buNone/>
                </a:pPr>
                <a:r>
                  <a:rPr lang="it-IT" sz="1600" b="1" dirty="0" smtClean="0"/>
                  <a:t>1. </a:t>
                </a:r>
                <a:r>
                  <a:rPr lang="it-IT" sz="1600" dirty="0" smtClean="0"/>
                  <a:t>La </a:t>
                </a:r>
                <a:r>
                  <a:rPr lang="it-IT" sz="1600" b="1" i="1" dirty="0"/>
                  <a:t>chi cuadrada </a:t>
                </a:r>
                <a:r>
                  <a:rPr lang="it-IT" sz="1600" dirty="0" smtClean="0"/>
                  <a:t>o </a:t>
                </a:r>
                <a14:m>
                  <m:oMath xmlns:m="http://schemas.openxmlformats.org/officeDocument/2006/math">
                    <m:sSup>
                      <m:sSupPr>
                        <m:ctrlPr>
                          <a:rPr lang="it-IT" sz="1600" i="1" smtClean="0">
                            <a:latin typeface="Cambria Math"/>
                          </a:rPr>
                        </m:ctrlPr>
                      </m:sSupPr>
                      <m:e>
                        <m:r>
                          <a:rPr lang="es-PA" sz="1600" b="0" i="1" smtClean="0">
                            <a:latin typeface="Cambria Math"/>
                          </a:rPr>
                          <m:t>𝑋</m:t>
                        </m:r>
                      </m:e>
                      <m:sup>
                        <m:r>
                          <a:rPr lang="es-PA" sz="1600" b="0" i="1" smtClean="0">
                            <a:latin typeface="Cambria Math"/>
                          </a:rPr>
                          <m:t>2</m:t>
                        </m:r>
                      </m:sup>
                    </m:sSup>
                  </m:oMath>
                </a14:m>
                <a:r>
                  <a:rPr lang="it-IT" sz="1600" dirty="0" smtClean="0"/>
                  <a:t>.</a:t>
                </a:r>
              </a:p>
              <a:p>
                <a:pPr marL="114300" indent="0" algn="just">
                  <a:buNone/>
                </a:pPr>
                <a:endParaRPr lang="it-IT" sz="1600" dirty="0"/>
              </a:p>
              <a:p>
                <a:pPr marL="114300" indent="0" algn="just">
                  <a:buNone/>
                </a:pPr>
                <a:r>
                  <a:rPr lang="es-MX" sz="1600" b="1" dirty="0"/>
                  <a:t>2. </a:t>
                </a:r>
                <a:r>
                  <a:rPr lang="es-MX" sz="1600" dirty="0"/>
                  <a:t>Los coeficientes de correlación e independencia para tabulaciones cruzadas</a:t>
                </a:r>
                <a:r>
                  <a:rPr lang="es-MX" sz="1600" dirty="0" smtClean="0"/>
                  <a:t>.</a:t>
                </a:r>
              </a:p>
              <a:p>
                <a:pPr marL="114300" indent="0" algn="just">
                  <a:buNone/>
                </a:pPr>
                <a:endParaRPr lang="es-MX" sz="1600" dirty="0"/>
              </a:p>
              <a:p>
                <a:pPr marL="114300" indent="0" algn="just">
                  <a:buNone/>
                </a:pPr>
                <a:r>
                  <a:rPr lang="es-MX" sz="1600" b="1" dirty="0"/>
                  <a:t>3. </a:t>
                </a:r>
                <a:r>
                  <a:rPr lang="es-MX" sz="1600" dirty="0"/>
                  <a:t>Los coeficientes de correlación por rangos ordenados de </a:t>
                </a:r>
                <a:r>
                  <a:rPr lang="es-MX" sz="1600" dirty="0" err="1"/>
                  <a:t>Spearman</a:t>
                </a:r>
                <a:r>
                  <a:rPr lang="es-MX" sz="1600" dirty="0"/>
                  <a:t> y Kendall.</a:t>
                </a:r>
              </a:p>
            </p:txBody>
          </p:sp>
        </mc:Choice>
        <mc:Fallback xmlns="">
          <p:sp>
            <p:nvSpPr>
              <p:cNvPr id="3" name="2 Marcador de texto"/>
              <p:cNvSpPr>
                <a:spLocks noGrp="1" noRot="1" noChangeAspect="1" noMove="1" noResize="1" noEditPoints="1" noAdjustHandles="1" noChangeArrowheads="1" noChangeShapeType="1" noTextEdit="1"/>
              </p:cNvSpPr>
              <p:nvPr>
                <p:ph type="body" idx="1"/>
              </p:nvPr>
            </p:nvSpPr>
            <p:spPr>
              <a:xfrm>
                <a:off x="107504" y="771550"/>
                <a:ext cx="5770984" cy="3960440"/>
              </a:xfrm>
              <a:blipFill rotWithShape="1">
                <a:blip r:embed="rId3"/>
                <a:stretch>
                  <a:fillRect r="-634"/>
                </a:stretch>
              </a:blipFill>
            </p:spPr>
            <p:txBody>
              <a:bodyPr/>
              <a:lstStyle/>
              <a:p>
                <a:r>
                  <a:rPr lang="es-PA">
                    <a:noFill/>
                  </a:rPr>
                  <a:t> </a:t>
                </a:r>
              </a:p>
            </p:txBody>
          </p:sp>
        </mc:Fallback>
      </mc:AlternateContent>
      <p:sp>
        <p:nvSpPr>
          <p:cNvPr id="2" name="AutoShape 2" descr="data:image/png;base64,iVBORw0KGgoAAAANSUhEUgAAAqgAAAJYCAIAAAAhSIMSAAAgAElEQVR4nO3dd2CM9wPH8e9zl52IBBE7BEGMWIkVe8SIXSMiVu1dVFtFBy1VfjVapUpbXahqFa0WRc1YoUnFJiJSERIp2bn7/RFaI2S43Pfunvfrn9+vJ3nuc8+4T57n+73nFL1eLwAAgDpoZAcAAADGQ/EDAKAiFD8AACpC8QMAoCIUPwAAKkLxAwCgIhQ/AAAqQvEDAKAiFD8AACpC8QMAoCIUPwAAKkLxAwCgIhQ/AAAqQvEDAKAiFD8AACpC8QMAoCIUPwAAKkLxAwCgIhQ/AAAqQvEDAKAiFD8AACpC8QMAoCIUPwAAKkLxAwCgIhQ/AAAqQvEDAKAiFD8AACpC8QMAoCIUPwAAKkLxAwCgIhQ/AAAqQvHjOWTdOvbFa/39vdzsFEVRFMXOzatZ3+lrQuMzDbH01EsbXmrr6aQoiqItWrX34o/a2yiKoth2+SXJEIvPm5QjE8ooiqIoDVZEZxXWMpN+7lyAl6a/d+XUpbv6p//Ao4vNjPqonqIoilJu8rGU530Jz1Swl1PY8pLKNJMLUTj7YWEvGSaL4kcB6W7tfaNVRd8h89cfOB+flv1YWvz5g9+9/2Ljyp0+CE9+RiPlReaVz4L6Lf798j0hhNAlRd0tVtT6eTNbDF1S+NdTWnlUG7LlJu/VAPLHSnYAmKe0s8t6dHh7f7oQQhRvPHBEn+bViun+PrF5xbLtUUIk7ZzS403/8AW+DgV/hpTzOyOEEEJ4zz0ZOs0zLUVzLzRzeWCqsK9S294gr8F02NeetCI/Ly315JzAgR9cFaKOQRdrKLKe9/mZb3IgHyh+FEBW7PcTX92fLoTQ1J35x+63mrlkXzoaMmps0OuNms47I8Sljxf88fp3HYsW+Dl0KYmpQgjh4OXr6WRbxMlWFA8YNsYg8U2Odfn8vjR9Xq6nPLpYgwy/5En+X46pMN/kQD5wqR/5lxWzefFvqUIIUWn6Z68/aH0hhFCcG7/y+bI35q3csPOPRc2chHhoaLn5qh/e7FDOSlEUl+aLzqTrbh9ePqpt9RI22dMD7N1rdZz02ckknRAi4/yCmopL9991QgiR/GOAs6K4jzr095Pjr2nXflswuEUVV62iKIptyZodJ64+nqh7KKnun4gNbw30r1zMRlEUTZGKjfvO/i7yWcPiIiv+wJKhzSo4KIpi7d4weOHeuCcLU5dw5JOx7aq5ahVF0bpUaTnsf7/HZjzPMh8fWtbdCVszqXPt0vYP1k3NDmNXHEnQCSGELvazRvYNFkULIYT4c7KntVJ6XGhSjiv5yI85j1hn3tj9/oAG7taKojhW9H9x2aFbD8YL9Lc2NFcURVFcgvfcvf9YwvctFUVRFOf+v9/9dxHPXPM5jJTntiHubGmnVRRFqbMwdM+y4S09iyiKojhXbTfxy9P38j5mlOv+kP0iky/+MCPQ21WjKBpX7y6vfHch5cFT5GmM/1nPkscV+Iyd/77c9pkCHFZ5XHJ2wHwfODAreiC/ErcF2gkhhCgzITQ5tx/OuPJh3ex9zebBTldmQujt8HfqK0/ujg6dv72eqU8/9573Y/9QcuTB2G2drIUQwqbzz3f0er0+9dzHAc5PLEHxmX3srk6v1+v1mX9vHVX5yedQvCduj8vMMasuYc+kqo//uDb7f+t/fDVTr9frs+J/G/fkUt1e+CY6o8DLvPPIS0s/v8T//nQGjZOri92DX6o351SyXp91fY3fo0srNfbwnRxX8t+PLPa/DaF9fM1Xm7ovUafX6/W6+PX+Qgghig7Y/c/9F3B7YwshhBBF+u26/1Bua/7OY1sqDxsi8ae2GiGEUFzshBAuHpVLP5jQUXr0H0m575L5SCVsiz92odPjpcN3s5fxePJ8P0ueVmDKs3b+PO4zBTis8ro3FuDAgZnhjB/5lpUUHZsqhBDCrarbg/fnrFunfv91+0N+3X3q1qMTz9KL9Vi2Nzxs53erp3pdWPtNuF4I22bzDtxIy0qN3TPDWwghkvdsiEgW1lVeOvrPtXXZb5f2XX+8/s8/l5c1enS+QNa1b0ZO/DVJCFE+eFVo9K0bp3+YUlsRQn9q7oQvr2YKobu1fdLAlReFEKLqwCU/Hw0/tv3DwdU1QuhPL+07+qe4J04EhUg/t3L8kvNCCOHWfcnBmHvJMXvntXZ49EUkH3172EcXhRBlgz89EZf8T9TOt5vbC3Fz49iXdyXmcEaUl2U+9hsX1y/fnyGEVavPo9P+uZ2QnHTs3cauLh51ikWfjM0QmlIDd8XuHltGCCGE97thcQlnFzb8b908tJLrPm2YOqtop/f3Xv0n5ebxlX1KCiHE2UXjPjn/rGsWj/x2bmv+MfnaEPrEspN2xN28cuHatU19XYUQInbTV+HJBk2Vltr83d3R99JuHfugjYMQQkSt++qvvH3OIb+vPUfJ4c/a+UV+95k8H1Z5XHJu2ytvLxKmTfZfHjA/mdGfNMzee2otPJ9+/8E7vwTaPrpr2XXbfkf/8KlJzffPpT+0GF3a7eirdzL1en3WveuhHwY4CiGEaL4hPvufEze3UYQQwqHnb9lnfI+cjWVd/7xp9rN0/iE++wRffzf8qyUr120/fO5mmk6fFftVy+wzGd9llx6ci2dcWdE0+2/dJquvPXHukhn1cQMhhBC2Hb+Lu7/M9PMLa2Wnzz4fSg4dXzp7qZ9ey8r+keQjk8oKIUSRvjufPDXNyzIfe2kZF/53f85ecd++U97/4pfjV/95LGvK8anlhRBC1Fmc/dpyXsl3cj7j1zT7LOZ+9qy/v2mTffrbcOXVzDydsOa65h/fUnnaEA/O+EW95VH3X+ztTa01QghhFbD1KWffD8lHKuE588/U+0/xffZT2HTedieHNZYa+cmkIYP+NezV9YdX5fIsebtk8uydP0/7TIEOq7wsOdftleu2gOljch/yTVu0ooejOHZPiOt/Xk8XVfL4KTunGnVLPfSjun8u7N/0+cbtew+GHrtwO4fz72dKjw3PHuUuW7+y0/2Lm461gifWevADKVGHzmUJIUSVzq3LPtjNrUq3CvQSB88IceFwVNqwso9eREiPO3tDCCFERf9aRe8v07q0b31XEZHw4GeSo07FCiGEODq8nHb4I7/+z9m/4jPbFnn0kMrLMh9jVTHojeD3e38dK24d3fC/oxv+J4SwqeA/YNzrb07s6GH3lN+677GVnKNSDWq63r/Up3HxblRe/H5ZiLhzNzNEedscflz/6ETCXNf8Y9LytSGs3Su43L/ybOVY1FaIFJGVkZX72HI+UikeDR68Tiun7KfISM3M6SnSY3as/vy7/yY2lHNs3C2XZ8lpMfonZ2I+c+fP3z6Tn8MqL0vOdXsJMSyHFwmzQvEj/xxrdauv+X6fTtze/tXxf1q0KCKEcO64JVUvhBDpp9+uVfON8zn8VnFH7YP/n3Hl876+Q3+MF0KIEjVb9w1qUjp8yZI/7gmh0eZt+OnBm2lGWo7v2U9b0INfU3IYCVUUzYNH/1ukYmX70EGi12Xevy7q3m5glwo24iE2Fas5PLHUPCzzCdpSvb74K6zr8o8+W/fDrxG3hBAi/er+z1/ptPXUlsgvA0s8awU9vJKfJjMl46Es9+NprB5Z7L+vU+gyUh4dBMh1zT8mXxvCytbq3weUnDbS0+Q9lbW97b+B8vUU+XqWZ6zA3Hb+/O0z+Tms8rTk/B84MDuM8SP/NO6dXurmJIQQcauGzdge9/AYYVbCxYt3cvwt7X/v6clH573yY7wQosorBxJvRPy+/sMZL1S2E0IIJY/Fb1O6djkhhBDXDv47leCfveMa1mzUvs/4jyOShW35hp4aIYS48Mve6w8GXzP//mPbOSGEULyaVnzi3NmmdK2y2cs8ceXBqHLW7dN/3vzvRxSH8tVLCCGEcA98a+Xq1atXr1798VtDXgiZMPP9JTMD3J8o3Tws8wm61FvXYlJK+L/83an4jMTLR39e/WrbokIIEf/j6hP37gfJXpV63WPndA+t5KeKO/BH9P0q0iX8efD+OWzNUjYPrf6UhHv3V1rGzfOPhM11zT8mnxuigMWS31R5UqTthn8evj4a/WGgXy7PkocVmOvOn799Jj+HVV6WnOv2yuvagwmj+FEAGrfAhQva2AshxMUPO1XxDXp10Seff75y4WuDW1Uq021t9vwfRfPom/hDZ1dZ//yd/Wkp14plnTRC6G4f/nbnLSGE0Gdm5OlWdBr3tsOaWwkhdAcmD3n3pxNnIw+ufXnk8uOnj+zcGJrpYCM0JduP6+gghBBHJnQa/tGvJ06H7fh4VOexB3VCCJc+07uUemLf15RsPaiRIoS4t2n6/N3xWUKkXlr/yqzQh3/G0WdQdzchhPjzjXFLD9/M0P0T9mFwh86t63kW95l7Ov3JnHlY5qOyYr7sWKpi7abtWnWZ/XucKFqxYUCfXv7ZEwuKlnOxEkIIxdo+++ru9cMHjobuPxn/7zrL0yns6Zl9p204dS327I4FQybsyRRCaJqEtCihEULYuFUqJoQQmQc//PrPpMzUmD2LX1p88ZFXlNuaf2IN5HtDFEB+UxXas+S+AnPd+fO3z+TnsMrLknPdXs+5DmES5EwtgPnLun3gnbauT9uv3FpN/zEqVa9/aBZS2UlHH3z2L+vvjT2KZP9gsfodu7au4fjvL9ZadCF7qtKzJ/fp9fqUyCVtHB9/XqHUmRmalD1vKSN63cByT0bT1Jr8282snF/UvbA5DR+ctTsUc1aEEFb3b1PwYCJe5vXvQ8o8udSqk/ck5LzQPCzz0Zd279T8Jg+aSutcrOiD/+8U8Mml7HWji9vQ/r9xXZvO227lsJKfOrnPpeZj+bUN3j5xL/tXdIm7hpV89F9tPbPPGv+bm5bbmn98S+VhQzyY3Gff49cHMySTfuvpIIQQSpvNiXnZIfObKqenyP3jfLk9S+4rMC87f+77TEEPqzzsjQU5cGBeKH48h6w7Ed+/OzzAp1wRRQghFPvino26j5m79kBMqu7Bz+T0DqXXZyUe+2hIozI2QgjhUL5x8Ls/bH3ZUwghNE1XZb/95Fr8er0+5fLWuQOaeDhlv7+61+4y+bOwxIffmrIST34zO7h5ZVfr7Cfy6zv7u8h/dPqny7oT9umYlhUdhBBWbj49Z/94bK3/o2+Len3633uXjmxXvbiNEEJoXL3ajVkRevsZ74i5LvPxl6a7d/6Ht4Kaed5/R9a6eDYNemvzxeT/gidHrh5Sv4QihLAuUX/sbzcu56P4W244t3/xoOyV71Cx5ehVJx5eZ7p/wteMaVnR8X7YmZv+OjzD86HeysOaz2FL5bYhDFD8BUhVgOLP7VnysgJz3/lz32cKeljlbQ8vwIEDc6Lo83TvTwAAYAkY4w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rGQHAJ4qNTV19+7du3fvPnXqVEpKilarvXv3rpOTk16vL1q0aIMGDdq0adOkSROtVis7KQCYDUWv18vOADwuMjJy6dKl4eHhHTp0aNeuXf369e3s7B7+gYSEhCNHjuzatWvfvn1+fn6jR4+uUaOGrLQAYEYofpiWq1evzpgxIzU1ddq0aY0bN87Lr+zbt++jjz5KS0ubPXt2vXr1CjshAJg1ih+mQqfTLVmyZPPmzQsWLPDz88vvr587d2727Nn29vbz5893d3cvjIQAYAGY3AeTEBcXFxgYmJGRsWvXrgK0vhDCy8tr3bp1Q4YM6dWr19q1aw2eEAAsA2f8kO/kyZNjxoxZvHhxo0aNnn9paWlps2bNioqKWrlypYuLy/MvEAAsCcUPyXbt2vXWW2+tW7euTJkyBlzszp07Z82atWLFCh8fHwMuFgDMHcUPmX755ZcPPvhg48aNzs7OBl/4tWvXQkJCJk6c2LNnT4MvHADMFMUPaXbt2vXee+/98MMPjo6OhfQUycnJQ4YMadas2aRJkwrpKQDAvFD8kOPEiRMvvfTSli1bCuNc/2E6nW7SpElFixadO3duoT4RAJgFZvVDgujo6PHjx69fv76wW18IodFoli1bpijKlClT+DMXACh+GFtKSkpISMjKlStLlSpltCedM2dORkZGHu8IBAAWjOKHsY0fP37cuHG1a9c28vP27t37UnRMkyZNjPy8AGBSKH4Y1dq1a52cnPr06SPl2dv07u9WvU5gYKCUZwcAU0Dxw3guXry4evXqBQsWSMww+JU37lrZjxo1SmIGAJCI4oeRZGVljRw5csWKFba2thJjKIoy7p1Fx85eXLhwocQYACALxQ8j+eCDD7p06WIKX56rtbJ+aeFHq7/dsG3bNtlZAMDYrGQHgCpcuHDhl19+2bFjh+wg9zkUcZ60YFlQz/ZhYWGVK1eWHQcAjIczfhjDpEmTli5dqtGY0P5WslyFVz5e26RJk/T0dNlZAMB4TOiNGJZq3bp1derUqVmzpuwgj6vRsFGPMS+1aNFCdhAAMB6KH4Xr7t27S5YsmTlzpuwgOes4YIh9aY/p06fLDgIARkLxo3DNmzdv0qRJhfc1PM9v1Jvzt/6+13TmHwBAoaL4UYiioqJCQ0P79esnO8iz2NjZjX3nf3369ElKSpKdBQAKHcWPQjRr1qy5c+cqiiI7SC7KVPQcOuvd5s2byw4CAIWO4kdhOXXqVGpqqrl8L07zwJ4lqtQw2bkIAGAoFD8KyxtvvDFnzhzZKfLhxZlzN27bfvLkSdlBAKAQUfwoFIcOHSpWrFi1atVkB8kHOwfHoTPe7tixo06nk50FAAoLxY9CMXfuXHO8bF61Tr3W/QYFBQXJDgIAhYXih+EdOnSodOnSnp6esoMURK9RE05HxfDpPgCWiuKH4c2fP/+1116TnaKAtFqrEbPf7devH7fyBWCRKH4YWFhYmLOzs1l/8025ylW7jZzQp08f2UEAwPAofhjY+++//8orr8hO8bwCB424HHf7t99+kx0EAAyM4ochXbp0KTk5uVatWrKDPC+NVjt81jsDBgzIzMyUnQUADInihyEtXrx48uTJslMYRrnKVQNChg8aNEh2EAAwJIofBpOQkHDq1KlWrVrJDmIwPYaPPXnu4vHjx2UHAQCDofhhMKtWrRo5cqTsFIaktbIePH12jx49ZAcBAIOh+GEYWVlZP/zwg+XNhK/qU79Oqw4zZsyQHQQADIPih2Fs3ry5c+fONjY2soMYXtDkV5YtW3bjxg3ZQQDAACh+GMaqVatGjBghO0WhcHAqMmruosDAQNlBAMAAKH4YQGRkpKura6lSpWQHKSxNO3YVTq6bNm2SHQQAnhfFDwNYsWLF6NGjZacoXENnvDVy5Ei+uA+AuaP48bxSUlKOHz/eokUL2UEKV6kKFdv0GzRmzBjZQQDguVD8eF4bNmywvMn8Oeo1csKe0OMxMTGygwBAwVH8eF5fffVVSEiI7BTGYGNn12P42O7du8sOAgAFR/HjuZw5c6ZkyZLFihWTHcRIGrXvpHdy2bZtm+wgAFBAFD+ey5o1a4YNGyY7hVENfnmW2l4yAEtC8aPgMjMz9+3b17p1a9lBjKpcFS+/Tt1nzZolOwgAFATFj4Lbvn17hw4dNBrV7UV9x01dsmTJ3bt3ZQcBgHxT3Vs2DOjLL78cPHiw7BQSODo7B02ZMWDAANlBACDfKH4UUEJCwu3btz09PWUHkaN934HnY/4+c+aM7CAAkD8UPwrou+++69u3r+wU0mi02r7jpqjkBgYALAnFjwLauHGjymvPp1lL+5JltmzZIjsIAOQDxY+CiIqKKlq0qIuLi+wgkg2cMmPkyJGyUwBAPlD8KIhvv/22X79+slPIV66Kl0+rDgsWLJAdBADyiuJHQfz88898P322vhOmvvvuu5mZmbKDAECeUPzIt9OnT1eqVMnOzk52EJPgUtyt85BR48aNkx0EAPKE4ke+rV+/vn///rJTmJCuQ0d98803iYmJsoMAQO4ofuTbzp0727VrJzuFCbG1sw955c3g4GDZQQAgdxQ/8ufUqVPe3t7W1tayg5iWNr36Xfr75sWLF2UHAYBcUPzIH5Xft+dpNFptj+HjgoKCZAcBgFxQ/Mif3bt3q+3r+PLIt02HNGu70NBQ2UEA4FkofuRDeHh4jRo1rKysZAcxUf3GTwsJCZGdAgCeheJHPmzatKl3796yU5iu6vV9XT0qb968WXYQAHgqih/5sHPnzrZt28pOYdKCJk0fO3as7BQA8FQUP/Lq/PnzHh4eNjY2soOYtApVq3v5Nfv0009lBwGAnFH8yKsffvihZ8+eslOYgX7jp7722muyUwBAzih+5NX27dsDAgJkpzADJctV8A3o+t5778kOAgA5oPiRJ7Gxsc7Ozk5OTrKDmIcXxkyaP3++TqeTHQQAHkfxI0+2bNnStWtX2SnMhkuJkm36hsyYMUN2EAB4HMWPPNm6dSvFny/dh4/9+OOP+bpeAKaG4kfu7t27d+/evZIlS8oOYk6cnIsGDhszYcIE2UEA4BEUP3L322+/tW/fXnYK89Nl0PCvv/46OTlZdhAA+A/Fj9xt3bq1W7duslOYHzsHx15jXxozZozsIADwH4ofudDpdJGRkd7e3rKDmKWOQUM2bdqUlJQkOwgA3EfxIxfHjh3z9fWVncJc2djZ9X/ptREjRsgOAgD3UfzIxbZt27p06SI7hRlr1yf45NmLt2/flh0EAISg+JGrvXv3tmzZUnYKM2ZtY9Omd/+hQ4fKDgIAQlD8eLbY2NhixYrZ2trKDmLe2vTqeyYqJi4uTnYQAKD48Uy//vprx44dZacwe1or6w79B3LSD8AUUPx4ll9++aVTp06yU1iCFt16X7x+IzY2VnYQAGpH8eOpMjMzY2Njy5cvLzuIJdBqrQKCBg8ePFh2EABqR/HjqQ4fPty4cWPZKSxH88CeV+MTYmJiZAcBoGoUP55q+/btDPAbkEar7RQ8dNCgQbKDAFA1ih9PtX//fn9/f9kpLEqzTt1iEpKio6NlBwGgXhQ/chYXF+fs7GxjYyM7iEXRaLWdB77ISD8AiSh+5Gznzp0dOnSQncICNevU9XriP5z0A5CF4kfOfv31V4q/MCgaTeeBLzLSD0AWih850Ov158+f9/Lykh3EMjXr1PXvpHuc9AOQguJHDiIiImrVqiU7hcVSNJpOwcMY6QcgBcWPHOzYsYPr/IWqWaeusXfuctIPwPgofuTg999/b9OmjewUlkzRaDoFDx0yZIjsIABUh+LH49LS0u7evVusWDHZQSxc045dYxKSuJEfACOj+PG4Q4cONW3aVHYKy6fRajsOGMJJPwAjo/jxuJ07d7Zr1052ClXw79w9+lYiX9kHwJgofjzu4MGDnPEbh0arDeg/aOjQobKDAFARih+PuHPnjq2trZ2dnewgauEf2OPKjfi4uDjZQQCoBcWPR/zxxx8tW7aUnUJFtFqr9v0GDhs2THYQAGpB8eMRu3bt4oN8RtaiW+8LMX/Hx8fLDgJAFSh+POLEiRMNGjSQnUJdtFqrNr2Dhg8fLjsIAFWg+PGfuLi4YsWKabVa2UFUp3XPPpFXrt2+fVt2EACWj+LHf/bs2dOqVSvZKdRIa2XdulffESNGyA4CwPJR/PjP7t27GeCXpXXPfr/99ltSUpLsIAAsHMWP/4SHh/OlfLJY29j0f+m1UaNGyQ4CwMJR/LgvNja2VKlSGg27hDTtXhiwdevWu3fvyg4CwJLxLo/7GOCXztrW9oXx08aNGyc7CABLRvHjPorfFHToH/LDDz+kpqbKDgLAYlH8uO/06dM1a9aUnULtbO3se4yaNGHCBNlBAFgsih9CCBEbG+vu7q4oiuwgEB0HDF6/fn16errsIAAsE8UPIbhFvymxc3Ds+uLYqVOnyg4CwDJR/BBCiL1797Zo0UJ2CtzXKXjo2rVrMzMzZQcBYIEofgghRHh4eO3atWWnwH0ORZwDQoa/9tprsoMAsEAUP0R8fHzx4sX5BL9JCRw0fNWqVTqdTnYQAJaG93qIffv2NW/eXHYKPMKpqEubfiGzZ8+WHQSApaH4If744w8G+E1QtyGjPvroI9kpAFgaih8iLCysXr16slPgcc7Firfo2X/u3LmygwCwKBS/2iUlJTk4OFhZWckOghx0f3H0Bx98IDsFAItC8avdwYMHmzZtKjsFcuZSomTjzj0WLVokOwgAy0Hxq93+/fuZ2WfKegwfN3/+fNkpAFgOil/tQkND/fz8ZKfAUxUvVbp+207Lly+XHQSAhaD4VS0tLU2n09nb28sOgmfpOXL8W2+9JTsFAAtB8ava8ePHGzZsKDsFclGybPla/q0/++wz2UEAWAKKX9X27dvXrFkz2SmQu16jJr7++uuyUwCwBBS/qjGl31yU9qhUtWGT9evXyw4CwOxR/Oql1+sTEhJKlCghOwjypPeoidOmTZOdAoDZo/jVKzIyslq1arJTIK/KVfGqULv+5s2bZQcBYN4ofvU6cOCAv7+/7BTIh96jJk6ePFl2CgDmjeJXrwMHDjDAb14qVvcuVdV7+/btsoMAMGMUv3qdP3++SpUqslMgf3qNmjB+/HjZKQCYMYpfpW7cuOHu7q4oiuwgyJ/KtXxcK3ju3r1bdhAA5oriV6lDhw41adJEdgoURK9RE0ePHi07BQBzRfGr1IEDB7h1j5mqVreBU+nyBw8elKr9iscAACAASURBVB0EgFmi+FXqxIkT9evXl50CBdRz+LgRI0bITgHALFH8apSWlqbX6+3s7GQHQQF5+za2dnU7evSo7CAAzA/Fr0ZhYWGc7ps7TvoBFAzFr0YHDx5kZp+5q93EX+dQ5OTJk7KDADAzFL8aMaXfMnQfNubFF1+UnQKAmaH41ej69etlypSRnQLPq17z1unW9qdPn5YdBIA5ofhV5+rVqxUqVJCdAobRdejIYcOGyU4BwJxQ/Kpz+PBhrvNbjAYt293Vac6fPy87CACzQfGrzqFDhxo3biw7BQxDUZTAwSOGDBkiOwgAs0Hxq87Jkyfr1q0rOwUMxrdtQEJ61sWLF2UHAWAeKH51SUtL02g0NjY2soPAYBRFCRw0fOjQobKDADAPFL+6hIWF1atXT3YKGFijdp1u3kuNioqSHQSAGaD41eXw4cMM8FseRaPpEvIiI/0A8oLiV5fQ0NBGjRrJTgHDaxIQGHvnbnR0tOwgAEwdxa8u0dHR5cuXl50ChqdoNJ0HDuOkH0CuKH4VuXHjhru7u+wUKCxNO3aNSUiKiYmRHQSASaP4VYTr/JZNo9V2HDCEk34Az0bxq0hoaCgz+yybf+fu0bcSOekH8AwUv4ocO3asQYMGslOgEGm02o5Bg/lMP4BnoPjVQqfTpaSkODo6yg6CwuXfpcfVm7djY2NlBwFgoih+tYiMjKxRo4bsFCh0Gq02IGgwI/0AnobiVwtm9qlH88CeUXG3OOkHkCOKXy2OHDni5+cnOwWMgZN+AM9A8asFl/pVhZN+AE9D8atCcnKyra2tVquVHQRGkn3SP3jwYNlBAJgcil8VwsLC6tevLzsFjKp5YM+rN2/zmX4Aj6H4VSE0NJQBfrXRaLUdg4cy0g/gMRS/Khw9epTiV6HsG/nxlX0AHkbxq0J0dHS5cuVkp4CxabRavrIPwGMofssXHx9fokQJ2SkgR7NO3WISkqKiomQHAWAqKH7Ld/ToUV9fX9kpIIei0QQOGs70fgD/ovgtHwP8KtckIDDubsrFixdlBwFgEih+y3fs2LGGDRvKTgFpFI0mcMhITvoBZKP4LV9CQoKrq6vsFJCpUbtOCelZ586dkx0EgHwUv4WLiory8PCQnQKSKYrSbejoQYMGyQ4CQD6K38JxnR/ZGrZuf1evjYiIkB0EgGQUv4U7cuQIU/ohhFAUpeeIcZz0A6D4LdzJkyfr1asnOwVMQr3mrTPtHMPCwmQHASATxW/JdDpdSkqKg4OD7CAwFS+MnsRJP6ByFL8lO3/+vJeXl+wUMCG1GjWzdnU7ePCg7CAApKH4LRkz+/CkF8ZMHjp0qOwUAKSh+C0ZN+vFk6rX93Uu67Fjxw7ZQQDIQfFbsvDw8Nq1a8tOAZPTd/zUkSNHyk4BQA6K32JlZmZmZWXZ2NjIDgKTU7lmndLVav3444+ygwCQgOK3WJGRkd7e3rJTwET1mzB1/PjxslMAkIDit1jM7MMzlK9SrUrDJl988YXsIACMjeK3WBQ/nq3vuCnTp0+XnQKAsVH8Fuv06dNc6sczlKpQsW7rgMWLF8sOAsCoKH7LlJGRoSiKlZWV7CAwaX3GvjRnzhzZKQAYFcVvmSIiImrVqiU7BUxdMfdS/t37zpo1S3YQAMZD8Vum48ePM8CPvOg5cvzSpUszMzNlBwFgJBS/ZTp+/HiDBg1kp4AZcHYt1mnQiIkTJ8oOAsBIKH7LFBkZWb16ddkpYB66Dh311VdfJScnyw4CwBgofguUnp6u1Wq1Wq3sIDAP9o5OL4yfNmzYMNlBABgDxW+BmNmH/AoIGnzizPm4uDjZQQAUOorfAnHrHuSXtY1Nx6BBAwcOlB0EQKGj+C0QM/tQAC269o6+lXjx4kXZQQAULorfAp09e7ZatWqyU8DMaLTaHsPHBQUFyQ4CoHBR/JaGmX0oMN82HVKtbENDQ2UHAVCIKH5Lw8w+PI9+46cNGjRIdgoAhYjitzQM8ON51Gjg5+pRefPmzbKDACgsFL+lofjxnIImTR8zZozsFAAKC8Vvac6cOcM9+/A8ylepVtO/9bJly2QHAVAoKH6Lwsw+GES/8dPeeOMNnU4nOwgAw6P4Lcpff/1Vs2ZN2Slg9oq5l2rTN2T69OmygwAwPIrfopw4caJ+/fqyU8AS9Bg+9pNPPuGbewDLQ/FbFGb2wVAcijj3mTh98ODBsoMAMDCK36JERkbWqFFDdgpYiID+g8IvXI6OjpYdBIAhUfyWIzMzUwhhZWUlOwgshJW1ddeho/r16yc7CABDovgtR2RkpLe3t+wUsCiNO3S5q9dyE1/AklD8luP48ePM7INhKYoSNPmV4OBg2UEAGAzFbzlOnDjBzD4YXLW6Ddy9an7zzTeygwAwDIrfcvAhfhSS4JdenTRpkuwUAAyD4rcQWVlZWVlZ1tbWsoPAApWqULFJYK+ZM2fKDgLAACh+C3Hu3Llq1arJTgGL9cLYl5YuXcr9fAALQPFbCO7Zh0Ll5Fy076RXQkJCZAcB8LwofgtB8aOwBfQP+evy1cuXL8sOAuC5UPwWIjw8vHbt2rJTwJJprax7jZrQq1cv2UEAPBeK3xLo9fq0tDQ7OzvZQWDhGrZqrylafPv27bKDACg4it8SXLx40dPTU3YKqMLAqTOGDRsmOwWAgqP4LUFYWBgD/DAOD68adVp1mDdvnuwgAAqI4rcE3KwXxtR/4svz589PTU2VHQRAQVD8luDUqVM+Pj6yU0AtnF2L9R43ddCgQbKDACgIit8S3Lt3z8nJSXYKqEin4CF/Xrh8/vx52UEA5BvFb/auXr1avnx52SmgLlor6xfGTOajfYA5ovjNHjP7IEX9Fm0c3Mtu3LhRdhAA+UPxm70TJ07Uq1dPdgqo0aDps8eMGSM7BYD8ofjNXlhYGMUPKUp7VPLv0XfKlCmygwDIB4rf7CUmJrq6uspOAZV6YczkVatWxcfHyw4CIK8ofvMWFxdXsmRJ2SmgXvaOTi/OntezZ0/ZQQDkFcVv3vhSPkjXvGuvf3Sa3bt3yw4CIE8ofvPGAD+kUxRl0PTZwcHBsoMAyBOK37wxpR+moGJ177ptOs6aNUt2EAC5o/jN240bN0qVKiU7BSCCJr2yePHixMRE2UEA5ILiN2N37twpWrSo7BSAEEI4OjsPeX1Ojx49ZAcBkAuK34ydPHmybt26slMA97Xq0TchQ8csP8DEUfxmjCn9MCmKogx55c0BAwbIDgLgWSh+M8aUfpgaj2o1fDt2mz59uuwgAJ6K4jdjV65c8fDwkJ0CeES/CdM+/vjjGzduyA4CIGcUv7lKTk62t7dXFEV2EOAR9o5Oo+Ys7Nq1q+wgAHJG8ZurP//8s06dOrJTADlo2qmb3tGFb+wFTBPFb67CwsKY2QeTNXTGWyNHjszMzJQdBMDjKH5zxcw+mLJSFSp2Gjxy6NChsoMAeBzFb67OnTvn5eUlOwXwVN1fHHvs9NmIiAjZQQA8guI3SxkZGVqtVqNh88F0WVlbD5z6OrP8AFNDc5il06dPe3t7y04B5KJGA7+qfs3mzp0rOwiA/1D8ZokBfpiLgdNmvvfee3FxcbKDALiP4jdL3KwX5sLJueioOQs7d+4sOwiA+yh+s/TXX39xqR/mommnblpXty+//FJ2EABCUPzmSKfTZWVl2djYyA4C5NWLr8+dMGFCamqq7CAAKH4zdP78+apVq8pOAeRDidJl+k56pXv37rKDAKD4zRAz+2COAvoP+vtuyvbt22UHAdSO4jc/zOyDOVI0muEz3wkODuY+voBcFL/54et5YKbKelbpPGT0gAEDZAcBVI3iNz/JyckODg6yUwAF0e3F0aevXNu/f7/sIIB6UfxmJioqysPDQ3YKoIC0WqsXZ87t1auXTqeTnQVQKYrfzDCzD+bOo1qNNv0GDRo0SHYQQKUofjNz4sQJih/mrvfoiSfOXjh48KDsIIAaUfxm5uTJkxQ/zJ3WyvrF1+f26NGDC/6A8VH8ZiYxMdHFxUV2CuB5VapRs23/wQMHDpQdBFAdit+c3Lhxw93dXXYKwDB6jZrw54Ure/fulR0EUBeK35xw6x5YEq2V9Yg33u3duze39AGMieI3J0zph4UpX6Va56FjevfuLTsIoCIUvznhjB+Wp/uw0VfiE7Zs2SI7CKAWFL85iYuLK1mypOwUgCEpGs3otxaEhIQkJyfLzgKoAsVvNhISEpjPD4vkXt4jaOrMDh06yA4CqALFbzbCwsK4zg9L1b5vcKaD88qVK2UHASwfxW82mNkHyzbqzfdefvnl2NhY2UEAC0fxmw1m9sGyFS1eYvz7H7Zs2VJ2EMDCUfxmIzo6unz58rJTAIWoYav2ng2bTpkyRXYQwJJR/Obh7t27Tk5OslMAhW7wK7N/3rMvNDRUdhDAYlH85uHkyZM+Pj6yUwCFztbOfsTseV26dElPT5edBbBMFL95YIAf6lGpRs2uIyZ07txZdhDAMlH85oHih6oEDh5xR6fh031AYaD4zcOlS5c8PT1lpwCMRFGUsXMXTZs2LSoqSnYWwNJQ/GYgJSXFzs5OURTZQQDjKVq8xNSlq5s3by47CGBpKH4zEB4eXqdOHdkpAGOr07S5X+eeQUFBsoMAFoXiNwPHjx9ngB/q1G/itNNXY9avXy87CGA5KH4zwMw+qJZWazX+3cUjRozgVr6AoVD8ZuD8+fNeXl6yUwByFC9VeuLC5U2aNJEdBLAQFL+pS0tLs7Ky0mjYUlCv+i3bNgjoxmA/YBDUiamLiIioVauW7BSAZP0nvRwZHfvll1/KDgKYPYrf1DHADwghtFqrCfMXjxs37vLly7KzAOaN4jd1x48fb9CggewUgHyubu4vL/+8adOmmZmZsrMAZoziN3VnzpypXr267BSASajp26RDyPCAgADZQQAzRvGbtIyMDK1Wq9VqZQcBTEW3YWNSbRznzp0rOwhgrih+kxYREVGzZk3ZKQAToijK2HcWff3DT3/88YfsLIBZovhN2okTJxjgBx5j7+g0du6ibt26xcfHy84CmB+K36Qxsw/IUVnPKqPf+cDX11d2EMD8UPwmLTIyskaNGrJTAKbIr11H3y69unbtKjsIYGYoftOVkZGhKAoz+4Cn6Tduys20rHfffVd2EMCcUPymi3v2Ac+maDTj5y3+8vsfd+zYITsLYDYoftPFAD+QKwenIhPmL+ndu3d0dLTsLIB5oPhNF8UP5EWpChWnLl3t6+ubnp4uOwtgBih+08XMPiCPajfx7zZqkp+fn+wggBmg+E1Ueno69+wD8q7jgCFlatUfOHCg7CCAqaP4TVR4eHjt2rVlpwDMydAZb52NiVuwYIHsIIBJo/hNFAP8QH5ptVaTFn742fqNW7ZskZ0FMF0Uv4k6duxYw4YNZacAzIyDU5HJCz8KDg4+ffq07CyAiaL4TdTZs2erVasmOwVgftzKlJu5Zr2/vz938gdyRPGbotTUVBsbG42GrQMURJXadUe980HdunX5gB/wJCvZAZCDU6dO+fj4yE4BmDHfNh3iY2N8fX1PnTolOwtgWjinNEUM8APPr1PwUE8//86dO8sOApgWit8UHT16lO8bBZ7fwKmv37N2GD16tOwggAmh+E3RpUuXPD09ZacAzJ6iKOPe+d+xsxfnzp0rOwtgKih+k3P37l1HR0dFUWQHASyBlbX1lP99vO6nn9esWSM7C2ASKH6Tw617AMOyc3CctuSTBR9+vG3bNtlZAPkofpPDAD9gcM7Fir+0aHn//v0PHjwoOwsgGcVvco4ePcqUfsDg3MqUe2f9to4dO0ZERMjOAshE8ZucmJiYsmXLyk4BWKBylavO+vw7f3//y5cvy84CSEPxm5abN2+6ubnJTgFYrMo167y8/IsGDRrExsbKzgLIQfGbFgb4gcJWo4HfhIXLa9euzc38oU4Uv2k5evSon5+f7BSAhfNp1nLk3P95e3snJibKzgIYG8VvWpjZBxhHw9bth8x6t3r16klJSbKzAEbFl/SYljt37ri4uMhOAahC4w5dsjKzqlevfu7cOScnJ9lxACOh+E3IpUuXKlWqJDsFoCLNOnfT63XVqlU7e/Ys3Q+VoPhNyJEjRxjgB4zMv0sPIYSXlxfn/VAJit+EHDlyJCgoSHYKQHX8u/QQQqlatWpkZCRjbbB4TO4zISdPnvTx8ZGdAlAj/y7dB772tpeXF5/xg8XjjN9UZGRk6PV6Gxsb2UEAlWoSEGhlbVO9evXw8PDSpUvLjgMUForfVJw6dYrTfUAu3zYdrG2W1axZ8/jx48y0haXiUr+pCA0NbdSokewUgNrV9W81ddmaevXq8V0+sFQUv6k4fPhw48aNZacAIGo0bPT66nVNmzblO3xhkSh+U3H58mUuLQImonItn7nrtgYEBGzZskV2FsDAKH6TEB8fX7x4cdkpAPynXOWqC3/6/eU33v70009lZwEMieI3CaGhoVznB0yNW5lyr3702eJVn7355puyswAGQ/GbBAb4AdPkXKz46yvXbtt7cNiwYbKzAIZB8ZuEo0eP+vr6yk4BIAe29g7TP/w06k5y69atZWcBDIDily8rKys5OZmbhAMmS2tlPfad/5Ws1aBatWrJycmy4wDPhRv4yBcREVGrVi3ZKQA8i6Io/cZPLVm2XMWKFY8ePerh4SE7EVBAFL98hw4datKkiewUAHLXume/EqXL1qlTZ8uWLS1atJAdBygILvXLd+jQoaZNm8pOASBPajf2n7tu68hJU1asWCE7C1AQFL98Fy9erFy5suwUAPKqrGeV11asXfn1+hEjRsjOAuQbxS/ZjRs33NzcZKcAkD9FXFxnrPgiKinV19c3PT1ddhwgHyh+ybjOD5gprZX16LcX1O3Us3z58pcvX5YdB8gril+yAwcONGvWTHYKAAXUKXjo+EUf+/j4bNq0SXYWIE8ofsmOHz/eoEED2SkAFFxN3yYLf9o9+71FkydPlp0FyB3FL1NqaqqiKLa2trKDAHguJUqXmbXq67+u36xfvz53+IGJo/hlOnr0aKNGjWSnAGAA1ra2Y+YsbNJ7YPny5Y8fPy47DvBUFL9M+/fvZ4AfsCRtXwiasXp98PBR8+bNk50FyBnFL9PBgweZ0g9YmEo1as5c9fXWfYf9/f1TU1NlxwEeR/FLo9PpkpKSXF1dZQcBYGAORZynfrDCu22XsmXLhoaGyo4DPILilyY8PJzv5gEsWMcBQ2Z+9t2QsROmT58uOwvwH4pfmn379jVv3lx2CgCFyKNajdlr1p2Mul6jRo24uDjZcQAhKH6J/vjjD4ofsHi2dvaj336/67hpVapU+eKLL2THASh+SfR6/fXr18uWLSs7CABjaNy+8wc///Hh51+3bt2aGX+Qi+KX49y5c9WqVZOdAoDxuLq5v/rx51VbdChduvS2bdtkx4F6Ufxy7N27t2XLlrJTADAqRVE6DhjyzoafZ7z7XmBgIF/rBykofjkofkC1SlWoOPvTb0vW8StVqtSWLVtkx4HqUPxyREVFeXh4yE4BQA5FowkcPGLu+m2z3lvUtm1bbu8PY6L4JTh37lzVqlVlpwAgWakKFWd9+k3VlgGlS5f+9NNPZceBWlD8Euzevbt169ayUwCQT1GUDv1CFm3du2bj5jp16kRHR8tOBMtH8UtA8QN4WLGS7tOWfBI4dlq7rj0nTJggOw4sHMVvbHq9Pjo6unz58rKDADAtDVu3f/Pz9THpws3N7eeff5YdBxaL4je2iIgIbtEPIEe29g4Dp8yYvXbTrPcW+fn5xcbGyk4EC0TxG9vvv//epk0b2SkAmK6ynlVe/+SrlgNHtOrUdfjw4ZmZmbITwaJQ/Ma2a9cuih9ArpoEBL71xXf3HIu5ubktX75cdhxYDorfqDIyMhITE93c3GQHAWAGbOzs+ox96f3Nv2/c+Uf58uV37dolOxEsAcVvVIcPH27cuLHsFADMSTH3UuPnfTB56ZqX33qnbt26Z86ckZ0I5s1KdgB12bFjR/v27WWnAGB+KnnXmrnq67B9u3uFDCnt7PjNN9+4u7vLDgWzxBm/Ue3bt8/f3192CgDmql7z1nPWfl+7U68WAV169uyZmJgoOxHMD8VvPAkJCQ4ODvb29rKDADBjikbTomuvuV9vKlm3cfny5QcMGHD37l3ZoWBOKH7j4To/AEPRWlkH9B/06YFwe0/v0qVLh4SEUP/II4rfeLZv396xY0fZKQBYDmtb2y4hL67a/6dNBa/SpUv369ePi//IFcVvJHq9/uzZs9WrV5cdBIClsbGz6zJo+KcHI4pWr9uoVbvAwEBu+YdnoPiNJCwsrG7durJTALBY1jY2HQcMmfv1Js/mHdoEdm/WrFlERITsUDBFFL+R/Pzzz507d5adAoCF01pZt+rRZ+7XP7YMGTVw1Ljq1atv27ZNdiiYForfSLhFPwCjURSlYev2s9esG/r2onnLPylVqtS8efN0Op3sXDAJFL8x3Lhxo0iRInyQD4CRVfWpP+V/K976dkvoxWsuLi5BQUE3btyQHQqSUfzGsHXr1sDAQNkpAKiUW5lyg16eufKPsKI16rXu0q1u3bpc/1czit8YtmzZQvEDkMvW3qFDv5C5X//4wrQ35n/8aYkSJSZOnMin/1WI4i909+7dS0pKKl26tOwgACCEEN6+jV9atPz9n3Yn2hZt2LyVr6/vli1bZIeC8VD8he7XX3/t1KmT7BQA8IiixUv0GD72nW9/6jbx1YWfflGsWLGQkJDo6GjZuVDoKP5Ct2nTpl69eslOAQA5UBSlpl/TSQuWLf3tkGPV2l36DqhYseKcOXPS09NlR0NhofgLV1pa2tWrVytXriw7CAA8i0MR5w79Qt78fMO0lV+H/51Qp1HTunXrrlmzRnYuGB7FX7i2b98eEBAgOwUA5FWZip79J778zrc/9Xt1zsbf9xcpUqRZs2YbN26UnQsGQ/EXrg0bNvTp00d2CgDIH0VRqtVrOHzWO5+FRrYbPnHlhh+cnZ2bN2++fv162dHwvCj+QpScnHzt2jUvLy/ZQQCggDRarU/TFmPmLFx9KKLN0HGrN211dnZu1KjRypUrMzMzZadDQVD8hWjLli3dunWTnQIADEBrZe3TrOXotxesOXy664RXtx0+Ucu3cfXq1WfOnBkfHy87HfLBSnYAS/btt98uX75cdgoAMCSNVuvt29jbt7EQIupc5LHdO1oH9rh55ULr1q3HjRvn7+8vOyByQfEXlri4uPT09DJlysgOAgCFxcOrhodXjd6jJibdvhW2b/dr8xf+ua9LlSpVevbsOXr06BIlSsgOiBxQ/IXl66+/Dg4Olp0CAIzBuVjxlt1faNn9BV1W1oWIkyf37WnTtWfshTO+vr5BQUFBQUFWVtSNqWBLFJZNmzb99ttvslMAgFFptFovnwZePg2EEMn/JEUcObTutz3zlnx4J/Za48aNg4ODe/ToodEwvUwmir9QHDp0yMfHh+/hBaBmDkWc/doG+LUNEEIkxsdFhB5aueHHme++dyf2mp+fX69evfr06WNnZyc7pupQ/IVixYoVU6dOlZ0CAEyFS4mS/l26+3fpLoRIvHXzzPEj63fsnb9sedzlC97e3u3btw8JCfHw8JAdUxUofsOLj4+PiYmpU6eO7CAAYIpcirs17tClcYcuQojU5HvnT4X9deJI7yHDz5844u7u7ufn17Vr1+7du3MxoJBQ/Ib3ySefjBw5UnYKADADdg6OtZv4127iL4TQ6/WxVy6d/zPsiy2/zvnf0uvnIytUqNCoUaPAwMCAgAAbGxvZYS2EotfrZWewKGlpaa1atdq3bx9TWE3Nnj17Pv5+a7/xDMEA5iErMyPq3JmLEX9e+uvPmEsXrl84U7Zs2Xr16rVt27Zr167FihWTHdBcUU4G9uWXX/br14/WB4DnpLWy9vSu7eldW4hgIURWVua1i+evRP61ae/hxZ9+funPE87OztWqVWvYsGH79u1btmzJG28eccZvSFlZWc2bN9+xY4ejo6PsLHgcZ/yAhUm8dTPqbOTVs5FXL5z9++qVmHORrq6uXl5ePj4+rVq1atWqlYODg+yMpoi/jwzpq6++6tatG60PAEbgUtzNpambT9MW/z5y8/q1axfPX7twbvEX37w6d17UX386ODhUqFChWrVq9evXb968eYMGDSQGNhEUv8GkpaWtWLFi586dsoMAgEq5lSnnVqZcveat/33kXlLS9SsXr1++eODcpe937rkddyPmXKSjo2PZsmWrVKlSu3bthg0bNmnSxMnJSWJsI6P4DWbZsmWDBw/mdB8ATIejs3PVOvWq1qn38INJCbdvREfdiI6KiI7a9clnN9+ck5WRef3CmWLFipUpU8bT07NGjRo+Pj5+fn4WOYWQ4jeM69ev//TTT7t375YdBACQC2fXYs6uxR77a0CXlXU77u+4a9E3r187df3arhNf35r3flpq6rWzf9nZ2ZUsWbJUqVKVKlXy8vKqXr163bp1y5YtKyv/c6L4DWPSpEnvvfeeVquVHQQAUBAarbZE6bIlSudQ58l3/7n9d2z839dvx904FhWz49iftxYt+Ts6asl783r16mX8qM+J4jeAtWvXenh4NGnSRHYQAIDhOTgVcahSpFwVr4cf3PTJMjMd26X4n9dff/21Zs2aX3/9VXYQAAByR/E/l+vXr48YMWLdunW2trayswAAkDu+FLngrly58sILL3z88ccVKlSQnQUAgDyh+Avoxx9/DA4OXr16tY+Pj+wsAADkFZf680Gn0129enXfvn1r166tWbPm9u3bixQpIjsUAAD5wL3686po0aJ6vd7a2trJycnFxcXa2lp2ItXR6/VRUVEVK1Ys2K+npqZevnzZoInUSK/XZ2Zmsv/LlZWVpdfr+U4aubKysubMmfPyyy/LDpJv7Dd5Vb9+fe7PI1daWlr37t23b98uO4iqhYeHr1q1tWVT5QAAB45JREFUaunSpbKDqNr3339//fr1CRMmyA6iavPmzatTp47sFAXBGD8AACpC8QMAoCIUPwAAKkLxAwCgIhQ/AAAqQvEDAKAiFD8AACpC8QMAoCLcuS+vjh8/3qBBA9kp1I6tIF1KSsrly5e9vb1lB1G1mzdvpqSk8PVgcl26dMnV1dXV1VV2kHyj+AEAUBEu9QMAoCIUPwAAKkLxAwCgIhQ/AAAqQvEDAKAiFD8AACpC8QMAoCIUPwAAKkLxAwCgIhQ/AAAqQvEDAKAiFH9udIlHlw2s76ZVFKVojW5v/HI9Q3YiFcqK+dRPeVSjz2J1smOphe72zpFlnbv8kvTwYxwXRpbDVuC4MBrd7cMfvuhfsYiiKIq1e/1+83fHZf77b+Z3LFD8z5YZ/dWAti+daP7p2YRb577t+fd7XdrPCUuRnUp1Ui/uu6A0WHk1U/+v0KGl2XmNQXfn6MLePVZdT3v4QY4LI8txK3BcGEvGhQ8DW07aX+udfTeSUxPCl7eInNWu3dxTKUKY67GgxzOkhE33EG4v7knK/s+Mi0vqKY7dNt/SyY2lNhkXP6ituA3ff092ELVJvbZrQW8PIYS1EDadf77z4HGOC2N62lbguDCW1Ig3qgin3tsTHzyQfGRSWeEycM9dcz0W+OPwWTKid2yLsmvUs26R7P+2Ktuqc6V7f2z4857cXGqTfGHfJeHZtJKd7CAqc/fwq32m76vy+o+736r18OMcF8b0tK3AcWE0tjXfPK//Z2NA0QcPWLmUKSoSr/ydojfTY4Hif5a0mJPXhHuNMrYPHrBxr+4uEs+cS8ySGUtt0mOORNwTN78eWKuEjaIoLt7d3vglxvSH0cyfnfe0ndFRO+Z2Lm/7yOMcF8b0tK3AcSFNZszOTZGiTH1PR8VMjwWK/1my7sbfE/auDv+uJcXO2V4jkhOSmT9jRPfO7b8inCo0nbzxzJ3kG2HL/M++3bnZS3sS9bKDWTorN5965eyUJx7nuDCmp20FjgtJsmJ/nP56qOI7dZyPvbkeC1ayA5g0RaNVhBDisYNOn6Xj2DIi1+7b0/5b4XVDlq6P3Flv/oyNr+4bXk4rMZdqcVyYBI4LCbLid74a0O87XeDqdeO9bIRINc9jgTP+Z9E6lnASqXdS/r1oo0+9k6wTjiWcOK4ksqvSzq+I/tyBy6myk6gUx4VJ4rgoZPqUyFVB9dovvNz6f3vXDfW0EcJsjwWK/1lsy9cvJ+LO3kh/8ED6jTNxwtmrqotJb1SLp0tPzRS2RWzZe+XguDBNHBeFKf3S2oHNR353r/OHh3+a7ON4/xTfTI8FdpFnsSrbOrBScujmiPszNDNj9vxyyb5Z71qOcnOpS/LBUe6Kc59fEu5fO9MnhW06nOLs39mL2cxycFyYAo4LI8qIXj+s+ZBNml5rjnw/rqbDfxf2zfVYkP15QhOXEb22o5OoOPiLE9dvnv/59Ua2wuvVo3dlp1KZlPB36mlE+QErD1+7k3B57/+6lRT2rT86nyY7l2qkX1hU67FPkHNcGN0TW4HjwljSz33gpxGaBvP+TH7yH83yWKD4c5OVELokuL6bRgjh4Nl++o9RHFfGl3lz/+LBTcrZCSGEQ8WWY1afTMqSnUlFnix+jgvjy2ErcFwYRfrZ+TVyOmtuuOpapl5vlseCoteb9ORDAABgQIzxAwCgIhQ/AAAqQvEDAKAiFD8AACpC8QMAoCIUPwAAKkLxAwCgIhQ/AAAqQvEDAKAiFD8AACpC8QMAoCIUPwAAKkLxAwCgIhQ/AAAqQvEDAKAiFD8AACpC8QMAoCIUPwAAKkLxAwCgIhQ/AAAqQvEDAKAiFD8AACpC8QMAoCIUPwAAKkLxAwCgIhQ/AAAqQvEDAKAiFD8AACpC8QMAoCIUPwAAKkLxAwCgIhQ/AAAqQvEDAKAiFD8AACpC8QMAoCIUPwAAKkLxAwCgIhQ/AAAqQvEDAKAiFD8AACpC8QMAoCIUPwAAKkLxAwCgIhQ/AAAqQvEDyFVWzNddiyi2bT67liWEELqbm/u6KI6dvojOlJ0MQH4per1edgYAJi/z6uddagz968WDZ5Y2UY5Mq9VoeeVVkduHe1jJDgYgnyh+AHmSeeWTDt4TUt49/MG9F5vPdV52esfoStayQwHIN4ofQB5lXFze1nvcvnRh3XTp6d0TqtjIDgSgABjjB5BH1pV6jmxmLYTSYHD3SrQ+YKYofgB5o7v162tTdmcUddYffmXqjzeyZOcBUCAUP4C80N3e9cqwLxKaLNm/5x2fxI2jpvx8Uyc7E4ACYIwfQO70ib+Pqdl2pfu8vw696p0VNrth/Tm3hmyPXB1QjJMHwMxQ/AByo7+zd0LtVh85zQ47/lZdeyHEvaOv1fObf2/krr9WtHFRZMcDkB8UPwAAKsJlOgAAVITiBwBARSh+AABUhOIHAEBFKH4AAFSE4gcAQEUofgAAVITiBwBARSh+AABUhOIHAEBFKH4AAFSE4gcAQEUofgAAVITiBwBARSh+AABUhOIHAEBFKH4AAFSE4gcAQEUofgAAVITiBwBARSh+AABUhOIHAEBFKH4AAFSE4gcAQEX+Dyr36ClP/nx4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sp>
        <p:nvSpPr>
          <p:cNvPr id="4" name="AutoShape 4" descr="data:image/png;base64,iVBORw0KGgoAAAANSUhEUgAAAqgAAAJYCAIAAAAhSIMSAAAgAElEQVR4nO3dd2CM9wPH8e9zl52IBBE7BEGMWIkVe8SIXSMiVu1dVFtFBy1VfjVapUpbXahqFa0WRc1YoUnFJiJSERIp2bn7/RFaI2S43Pfunvfrn9+vJ3nuc8+4T57n+73nFL1eLwAAgDpoZAcAAADGQ/EDAKAiFD8AACpC8QMAoCIUPwAAKkLxAwCgIhQ/AAAqQvEDAKAiFD8AACpC8QMAoCIUPwAAKkLxAwCgIhQ/AAAqQvEDAKAiFD8AACpC8QMAoCIUPwAAKkLxAwCgIhQ/AAAqQvEDAKAiFD8AACpC8QMAoCIUPwAAKkLxAwCgIhQ/AAAqQvEDAKAiFD8AACpC8QMAoCIUPwAAKkLxAwCgIhQ/AAAqQvHjOWTdOvbFa/39vdzsFEVRFMXOzatZ3+lrQuMzDbH01EsbXmrr6aQoiqItWrX34o/a2yiKoth2+SXJEIvPm5QjE8ooiqIoDVZEZxXWMpN+7lyAl6a/d+XUpbv6p//Ao4vNjPqonqIoilJu8rGU530Jz1Swl1PY8pLKNJMLUTj7YWEvGSaL4kcB6W7tfaNVRd8h89cfOB+flv1YWvz5g9+9/2Ljyp0+CE9+RiPlReaVz4L6Lf798j0hhNAlRd0tVtT6eTNbDF1S+NdTWnlUG7LlJu/VAPLHSnYAmKe0s8t6dHh7f7oQQhRvPHBEn+bViun+PrF5xbLtUUIk7ZzS403/8AW+DgV/hpTzOyOEEEJ4zz0ZOs0zLUVzLzRzeWCqsK9S294gr8F02NeetCI/Ly315JzAgR9cFaKOQRdrKLKe9/mZb3IgHyh+FEBW7PcTX92fLoTQ1J35x+63mrlkXzoaMmps0OuNms47I8Sljxf88fp3HYsW+Dl0KYmpQgjh4OXr6WRbxMlWFA8YNsYg8U2Odfn8vjR9Xq6nPLpYgwy/5En+X46pMN/kQD5wqR/5lxWzefFvqUIIUWn6Z68/aH0hhFCcG7/y+bI35q3csPOPRc2chHhoaLn5qh/e7FDOSlEUl+aLzqTrbh9ePqpt9RI22dMD7N1rdZz02ckknRAi4/yCmopL9991QgiR/GOAs6K4jzr095Pjr2nXflswuEUVV62iKIptyZodJ64+nqh7KKnun4gNbw30r1zMRlEUTZGKjfvO/i7yWcPiIiv+wJKhzSo4KIpi7d4weOHeuCcLU5dw5JOx7aq5ahVF0bpUaTnsf7/HZjzPMh8fWtbdCVszqXPt0vYP1k3NDmNXHEnQCSGELvazRvYNFkULIYT4c7KntVJ6XGhSjiv5yI85j1hn3tj9/oAG7taKojhW9H9x2aFbD8YL9Lc2NFcURVFcgvfcvf9YwvctFUVRFOf+v9/9dxHPXPM5jJTntiHubGmnVRRFqbMwdM+y4S09iyiKojhXbTfxy9P38j5mlOv+kP0iky/+MCPQ21WjKBpX7y6vfHch5cFT5GmM/1nPkscV+Iyd/77c9pkCHFZ5XHJ2wHwfODAreiC/ErcF2gkhhCgzITQ5tx/OuPJh3ex9zebBTldmQujt8HfqK0/ujg6dv72eqU8/9573Y/9QcuTB2G2drIUQwqbzz3f0er0+9dzHAc5PLEHxmX3srk6v1+v1mX9vHVX5yedQvCduj8vMMasuYc+kqo//uDb7f+t/fDVTr9frs+J/G/fkUt1e+CY6o8DLvPPIS0s/v8T//nQGjZOri92DX6o351SyXp91fY3fo0srNfbwnRxX8t+PLPa/DaF9fM1Xm7ovUafX6/W6+PX+Qgghig7Y/c/9F3B7YwshhBBF+u26/1Bua/7OY1sqDxsi8ae2GiGEUFzshBAuHpVLP5jQUXr0H0m575L5SCVsiz92odPjpcN3s5fxePJ8P0ueVmDKs3b+PO4zBTis8ro3FuDAgZnhjB/5lpUUHZsqhBDCrarbg/fnrFunfv91+0N+3X3q1qMTz9KL9Vi2Nzxs53erp3pdWPtNuF4I22bzDtxIy0qN3TPDWwghkvdsiEgW1lVeOvrPtXXZb5f2XX+8/s8/l5c1enS+QNa1b0ZO/DVJCFE+eFVo9K0bp3+YUlsRQn9q7oQvr2YKobu1fdLAlReFEKLqwCU/Hw0/tv3DwdU1QuhPL+07+qe4J04EhUg/t3L8kvNCCOHWfcnBmHvJMXvntXZ49EUkH3172EcXhRBlgz89EZf8T9TOt5vbC3Fz49iXdyXmcEaUl2U+9hsX1y/fnyGEVavPo9P+uZ2QnHTs3cauLh51ikWfjM0QmlIDd8XuHltGCCGE97thcQlnFzb8b908tJLrPm2YOqtop/f3Xv0n5ebxlX1KCiHE2UXjPjn/rGsWj/x2bmv+MfnaEPrEspN2xN28cuHatU19XYUQInbTV+HJBk2Vltr83d3R99JuHfugjYMQQkSt++qvvH3OIb+vPUfJ4c/a+UV+95k8H1Z5XHJu2ytvLxKmTfZfHjA/mdGfNMzee2otPJ9+/8E7vwTaPrpr2XXbfkf/8KlJzffPpT+0GF3a7eirdzL1en3WveuhHwY4CiGEaL4hPvufEze3UYQQwqHnb9lnfI+cjWVd/7xp9rN0/iE++wRffzf8qyUr120/fO5mmk6fFftVy+wzGd9llx6ci2dcWdE0+2/dJquvPXHukhn1cQMhhBC2Hb+Lu7/M9PMLa2Wnzz4fSg4dXzp7qZ9ey8r+keQjk8oKIUSRvjufPDXNyzIfe2kZF/53f85ecd++U97/4pfjV/95LGvK8anlhRBC1Fmc/dpyXsl3cj7j1zT7LOZ+9qy/v2mTffrbcOXVzDydsOa65h/fUnnaEA/O+EW95VH3X+ztTa01QghhFbD1KWffD8lHKuE588/U+0/xffZT2HTedieHNZYa+cmkIYP+NezV9YdX5fIsebtk8uydP0/7TIEOq7wsOdftleu2gOljch/yTVu0ooejOHZPiOt/Xk8XVfL4KTunGnVLPfSjun8u7N/0+cbtew+GHrtwO4fz72dKjw3PHuUuW7+y0/2Lm461gifWevADKVGHzmUJIUSVzq3LPtjNrUq3CvQSB88IceFwVNqwso9eREiPO3tDCCFERf9aRe8v07q0b31XEZHw4GeSo07FCiGEODq8nHb4I7/+z9m/4jPbFnn0kMrLMh9jVTHojeD3e38dK24d3fC/oxv+J4SwqeA/YNzrb07s6GH3lN+677GVnKNSDWq63r/Up3HxblRe/H5ZiLhzNzNEedscflz/6ETCXNf8Y9LytSGs3Su43L/ybOVY1FaIFJGVkZX72HI+UikeDR68Tiun7KfISM3M6SnSY3as/vy7/yY2lHNs3C2XZ8lpMfonZ2I+c+fP3z6Tn8MqL0vOdXsJMSyHFwmzQvEj/xxrdauv+X6fTtze/tXxf1q0KCKEcO64JVUvhBDpp9+uVfON8zn8VnFH7YP/n3Hl876+Q3+MF0KIEjVb9w1qUjp8yZI/7gmh0eZt+OnBm2lGWo7v2U9b0INfU3IYCVUUzYNH/1ukYmX70EGi12Xevy7q3m5glwo24iE2Fas5PLHUPCzzCdpSvb74K6zr8o8+W/fDrxG3hBAi/er+z1/ptPXUlsgvA0s8awU9vJKfJjMl46Es9+NprB5Z7L+vU+gyUh4dBMh1zT8mXxvCytbq3weUnDbS0+Q9lbW97b+B8vUU+XqWZ6zA3Hb+/O0z+Tms8rTk/B84MDuM8SP/NO6dXurmJIQQcauGzdge9/AYYVbCxYt3cvwt7X/v6clH573yY7wQosorBxJvRPy+/sMZL1S2E0IIJY/Fb1O6djkhhBDXDv47leCfveMa1mzUvs/4jyOShW35hp4aIYS48Mve6w8GXzP//mPbOSGEULyaVnzi3NmmdK2y2cs8ceXBqHLW7dN/3vzvRxSH8tVLCCGEcA98a+Xq1atXr1798VtDXgiZMPP9JTMD3J8o3Tws8wm61FvXYlJK+L/83an4jMTLR39e/WrbokIIEf/j6hP37gfJXpV63WPndA+t5KeKO/BH9P0q0iX8efD+OWzNUjYPrf6UhHv3V1rGzfOPhM11zT8mnxuigMWS31R5UqTthn8evj4a/WGgXy7PkocVmOvOn799Jj+HVV6WnOv2yuvagwmj+FEAGrfAhQva2AshxMUPO1XxDXp10Seff75y4WuDW1Uq021t9vwfRfPom/hDZ1dZ//yd/Wkp14plnTRC6G4f/nbnLSGE0Gdm5OlWdBr3tsOaWwkhdAcmD3n3pxNnIw+ufXnk8uOnj+zcGJrpYCM0JduP6+gghBBHJnQa/tGvJ06H7fh4VOexB3VCCJc+07uUemLf15RsPaiRIoS4t2n6/N3xWUKkXlr/yqzQh3/G0WdQdzchhPjzjXFLD9/M0P0T9mFwh86t63kW95l7Ov3JnHlY5qOyYr7sWKpi7abtWnWZ/XucKFqxYUCfXv7ZEwuKlnOxEkIIxdo+++ru9cMHjobuPxn/7zrL0yns6Zl9p204dS327I4FQybsyRRCaJqEtCihEULYuFUqJoQQmQc//PrPpMzUmD2LX1p88ZFXlNuaf2IN5HtDFEB+UxXas+S+AnPd+fO3z+TnsMrLknPdXs+5DmES5EwtgPnLun3gnbauT9uv3FpN/zEqVa9/aBZS2UlHH3z2L+vvjT2KZP9gsfodu7au4fjvL9ZadCF7qtKzJ/fp9fqUyCVtHB9/XqHUmRmalD1vKSN63cByT0bT1Jr8282snF/UvbA5DR+ctTsUc1aEEFb3b1PwYCJe5vXvQ8o8udSqk/ck5LzQPCzz0Zd279T8Jg+aSutcrOiD/+8U8Mml7HWji9vQ/r9xXZvO227lsJKfOrnPpeZj+bUN3j5xL/tXdIm7hpV89F9tPbPPGv+bm5bbmn98S+VhQzyY3Gff49cHMySTfuvpIIQQSpvNiXnZIfObKqenyP3jfLk9S+4rMC87f+77TEEPqzzsjQU5cGBeKH48h6w7Ed+/OzzAp1wRRQghFPvino26j5m79kBMqu7Bz+T0DqXXZyUe+2hIozI2QgjhUL5x8Ls/bH3ZUwghNE1XZb/95Fr8er0+5fLWuQOaeDhlv7+61+4y+bOwxIffmrIST34zO7h5ZVfr7Cfy6zv7u8h/dPqny7oT9umYlhUdhBBWbj49Z/94bK3/o2+Len3633uXjmxXvbiNEEJoXL3ajVkRevsZ74i5LvPxl6a7d/6Ht4Kaed5/R9a6eDYNemvzxeT/gidHrh5Sv4QihLAuUX/sbzcu56P4W244t3/xoOyV71Cx5ehVJx5eZ7p/wteMaVnR8X7YmZv+OjzD86HeysOaz2FL5bYhDFD8BUhVgOLP7VnysgJz3/lz32cKeljlbQ8vwIEDc6Lo83TvTwAAYAkY4w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rGQHAJ4qNTV19+7du3fvPnXqVEpKilarvXv3rpOTk16vL1q0aIMGDdq0adOkSROtVis7KQCYDUWv18vOADwuMjJy6dKl4eHhHTp0aNeuXf369e3s7B7+gYSEhCNHjuzatWvfvn1+fn6jR4+uUaOGrLQAYEYofpiWq1evzpgxIzU1ddq0aY0bN87Lr+zbt++jjz5KS0ubPXt2vXr1CjshAJg1ih+mQqfTLVmyZPPmzQsWLPDz88vvr587d2727Nn29vbz5893d3cvjIQAYAGY3AeTEBcXFxgYmJGRsWvXrgK0vhDCy8tr3bp1Q4YM6dWr19q1aw2eEAAsA2f8kO/kyZNjxoxZvHhxo0aNnn9paWlps2bNioqKWrlypYuLy/MvEAAsCcUPyXbt2vXWW2+tW7euTJkyBlzszp07Z82atWLFCh8fHwMuFgDMHcUPmX755ZcPPvhg48aNzs7OBl/4tWvXQkJCJk6c2LNnT4MvHADMFMUPaXbt2vXee+/98MMPjo6OhfQUycnJQ4YMadas2aRJkwrpKQDAvFD8kOPEiRMvvfTSli1bCuNc/2E6nW7SpElFixadO3duoT4RAJgFZvVDgujo6PHjx69fv76wW18IodFoli1bpijKlClT+DMXACh+GFtKSkpISMjKlStLlSpltCedM2dORkZGHu8IBAAWjOKHsY0fP37cuHG1a9c28vP27t37UnRMkyZNjPy8AGBSKH4Y1dq1a52cnPr06SPl2dv07u9WvU5gYKCUZwcAU0Dxw3guXry4evXqBQsWSMww+JU37lrZjxo1SmIGAJCI4oeRZGVljRw5csWKFba2thJjKIoy7p1Fx85eXLhwocQYACALxQ8j+eCDD7p06WIKX56rtbJ+aeFHq7/dsG3bNtlZAMDYrGQHgCpcuHDhl19+2bFjh+wg9zkUcZ60YFlQz/ZhYWGVK1eWHQcAjIczfhjDpEmTli5dqtGY0P5WslyFVz5e26RJk/T0dNlZAMB4TOiNGJZq3bp1derUqVmzpuwgj6vRsFGPMS+1aNFCdhAAMB6KH4Xr7t27S5YsmTlzpuwgOes4YIh9aY/p06fLDgIARkLxo3DNmzdv0qRJhfc1PM9v1Jvzt/6+13TmHwBAoaL4UYiioqJCQ0P79esnO8iz2NjZjX3nf3369ElKSpKdBQAKHcWPQjRr1qy5c+cqiiI7SC7KVPQcOuvd5s2byw4CAIWO4kdhOXXqVGpqqrl8L07zwJ4lqtQw2bkIAGAoFD8KyxtvvDFnzhzZKfLhxZlzN27bfvLkSdlBAKAQUfwoFIcOHSpWrFi1atVkB8kHOwfHoTPe7tixo06nk50FAAoLxY9CMXfuXHO8bF61Tr3W/QYFBQXJDgIAhYXih+EdOnSodOnSnp6esoMURK9RE05HxfDpPgCWiuKH4c2fP/+1116TnaKAtFqrEbPf7devH7fyBWCRKH4YWFhYmLOzs1l/8025ylW7jZzQp08f2UEAwPAofhjY+++//8orr8hO8bwCB424HHf7t99+kx0EAAyM4ochXbp0KTk5uVatWrKDPC+NVjt81jsDBgzIzMyUnQUADInihyEtXrx48uTJslMYRrnKVQNChg8aNEh2EAAwJIofBpOQkHDq1KlWrVrJDmIwPYaPPXnu4vHjx2UHAQCDofhhMKtWrRo5cqTsFIaktbIePH12jx49ZAcBAIOh+GEYWVlZP/zwg+XNhK/qU79Oqw4zZsyQHQQADIPih2Fs3ry5c+fONjY2soMYXtDkV5YtW3bjxg3ZQQDAACh+GMaqVatGjBghO0WhcHAqMmruosDAQNlBAMAAKH4YQGRkpKura6lSpWQHKSxNO3YVTq6bNm2SHQQAnhfFDwNYsWLF6NGjZacoXENnvDVy5Ei+uA+AuaP48bxSUlKOHz/eokUL2UEKV6kKFdv0GzRmzBjZQQDguVD8eF4bNmywvMn8Oeo1csKe0OMxMTGygwBAwVH8eF5fffVVSEiI7BTGYGNn12P42O7du8sOAgAFR/HjuZw5c6ZkyZLFihWTHcRIGrXvpHdy2bZtm+wgAFBAFD+ey5o1a4YNGyY7hVENfnmW2l4yAEtC8aPgMjMz9+3b17p1a9lBjKpcFS+/Tt1nzZolOwgAFATFj4Lbvn17hw4dNBrV7UV9x01dsmTJ3bt3ZQcBgHxT3Vs2DOjLL78cPHiw7BQSODo7B02ZMWDAANlBACDfKH4UUEJCwu3btz09PWUHkaN934HnY/4+c+aM7CAAkD8UPwrou+++69u3r+wU0mi02r7jpqjkBgYALAnFjwLauHGjymvPp1lL+5JltmzZIjsIAOQDxY+CiIqKKlq0qIuLi+wgkg2cMmPkyJGyUwBAPlD8KIhvv/22X79+slPIV66Kl0+rDgsWLJAdBADyiuJHQfz88898P322vhOmvvvuu5mZmbKDAECeUPzIt9OnT1eqVMnOzk52EJPgUtyt85BR48aNkx0EAPKE4ke+rV+/vn///rJTmJCuQ0d98803iYmJsoMAQO4ofuTbzp0727VrJzuFCbG1sw955c3g4GDZQQAgdxQ/8ufUqVPe3t7W1tayg5iWNr36Xfr75sWLF2UHAYBcUPzIH5Xft+dpNFptj+HjgoKCZAcBgFxQ/Mif3bt3q+3r+PLIt02HNGu70NBQ2UEA4FkofuRDeHh4jRo1rKysZAcxUf3GTwsJCZGdAgCeheJHPmzatKl3796yU5iu6vV9XT0qb968WXYQAHgqih/5sHPnzrZt28pOYdKCJk0fO3as7BQA8FQUP/Lq/PnzHh4eNjY2soOYtApVq3v5Nfv0009lBwGAnFH8yKsffvihZ8+eslOYgX7jp7722muyUwBAzih+5NX27dsDAgJkpzADJctV8A3o+t5778kOAgA5oPiRJ7Gxsc7Ozk5OTrKDmIcXxkyaP3++TqeTHQQAHkfxI0+2bNnStWtX2SnMhkuJkm36hsyYMUN2EAB4HMWPPNm6dSvFny/dh4/9+OOP+bpeAKaG4kfu7t27d+/evZIlS8oOYk6cnIsGDhszYcIE2UEA4BEUP3L322+/tW/fXnYK89Nl0PCvv/46OTlZdhAA+A/Fj9xt3bq1W7duslOYHzsHx15jXxozZozsIADwH4ofudDpdJGRkd7e3rKDmKWOQUM2bdqUlJQkOwgA3EfxIxfHjh3z9fWVncJc2djZ9X/ptREjRsgOAgD3UfzIxbZt27p06SI7hRlr1yf45NmLt2/flh0EAISg+JGrvXv3tmzZUnYKM2ZtY9Omd/+hQ4fKDgIAQlD8eLbY2NhixYrZ2trKDmLe2vTqeyYqJi4uTnYQAKD48Uy//vprx44dZacwe1or6w79B3LSD8AUUPx4ll9++aVTp06yU1iCFt16X7x+IzY2VnYQAGpH8eOpMjMzY2Njy5cvLzuIJdBqrQKCBg8ePFh2EABqR/HjqQ4fPty4cWPZKSxH88CeV+MTYmJiZAcBoGoUP55q+/btDPAbkEar7RQ8dNCgQbKDAFA1ih9PtX//fn9/f9kpLEqzTt1iEpKio6NlBwGgXhQ/chYXF+fs7GxjYyM7iEXRaLWdB77ISD8AiSh+5Gznzp0dOnSQncICNevU9XriP5z0A5CF4kfOfv31V4q/MCgaTeeBLzLSD0AWih850Ov158+f9/Lykh3EMjXr1PXvpHuc9AOQguJHDiIiImrVqiU7hcVSNJpOwcMY6QcgBcWPHOzYsYPr/IWqWaeusXfuctIPwPgofuTg999/b9OmjewUlkzRaDoFDx0yZIjsIABUh+LH49LS0u7evVusWDHZQSxc045dYxKSuJEfACOj+PG4Q4cONW3aVHYKy6fRajsOGMJJPwAjo/jxuJ07d7Zr1052ClXw79w9+lYiX9kHwJgofjzu4MGDnPEbh0arDeg/aOjQobKDAFARih+PuHPnjq2trZ2dnewgauEf2OPKjfi4uDjZQQCoBcWPR/zxxx8tW7aUnUJFtFqr9v0GDhs2THYQAGpB8eMRu3bt4oN8RtaiW+8LMX/Hx8fLDgJAFSh+POLEiRMNGjSQnUJdtFqrNr2Dhg8fLjsIAFWg+PGfuLi4YsWKabVa2UFUp3XPPpFXrt2+fVt2EACWj+LHf/bs2dOqVSvZKdRIa2XdulffESNGyA4CwPJR/PjP7t27GeCXpXXPfr/99ltSUpLsIAAsHMWP/4SHh/OlfLJY29j0f+m1UaNGyQ4CwMJR/LgvNja2VKlSGg27hDTtXhiwdevWu3fvyg4CwJLxLo/7GOCXztrW9oXx08aNGyc7CABLRvHjPorfFHToH/LDDz+kpqbKDgLAYlH8uO/06dM1a9aUnULtbO3se4yaNGHCBNlBAFgsih9CCBEbG+vu7q4oiuwgEB0HDF6/fn16errsIAAsE8UPIbhFvymxc3Ds+uLYqVOnyg4CwDJR/BBCiL1797Zo0UJ2CtzXKXjo2rVrMzMzZQcBYIEofgghRHh4eO3atWWnwH0ORZwDQoa/9tprsoMAsEAUP0R8fHzx4sX5BL9JCRw0fNWqVTqdTnYQAJaG93qIffv2NW/eXHYKPMKpqEubfiGzZ8+WHQSApaH4If744w8G+E1QtyGjPvroI9kpAFgaih8iLCysXr16slPgcc7Firfo2X/u3LmygwCwKBS/2iUlJTk4OFhZWckOghx0f3H0Bx98IDsFAItC8avdwYMHmzZtKjsFcuZSomTjzj0WLVokOwgAy0Hxq93+/fuZ2WfKegwfN3/+fNkpAFgOil/tQkND/fz8ZKfAUxUvVbp+207Lly+XHQSAhaD4VS0tLU2n09nb28sOgmfpOXL8W2+9JTsFAAtB8ava8ePHGzZsKDsFclGybPla/q0/++wz2UEAWAKKX9X27dvXrFkz2SmQu16jJr7++uuyUwCwBBS/qjGl31yU9qhUtWGT9evXyw4CwOxR/Oql1+sTEhJKlCghOwjypPeoidOmTZOdAoDZo/jVKzIyslq1arJTIK/KVfGqULv+5s2bZQcBYN4ofvU6cOCAv7+/7BTIh96jJk6ePFl2CgDmjeJXrwMHDjDAb14qVvcuVdV7+/btsoMAMGMUv3qdP3++SpUqslMgf3qNmjB+/HjZKQCYMYpfpW7cuOHu7q4oiuwgyJ/KtXxcK3ju3r1bdhAA5oriV6lDhw41adJEdgoURK9RE0ePHi07BQBzRfGr1IEDB7h1j5mqVreBU+nyBw8elKr9iscAACAASURBVB0EgFmi+FXqxIkT9evXl50CBdRz+LgRI0bITgHALFH8apSWlqbX6+3s7GQHQQF5+za2dnU7evSo7CAAzA/Fr0ZhYWGc7ps7TvoBFAzFr0YHDx5kZp+5q93EX+dQ5OTJk7KDADAzFL8aMaXfMnQfNubFF1+UnQKAmaH41ej69etlypSRnQLPq17z1unW9qdPn5YdBIA5ofhV5+rVqxUqVJCdAobRdejIYcOGyU4BwJxQ/Kpz+PBhrvNbjAYt293Vac6fPy87CACzQfGrzqFDhxo3biw7BQxDUZTAwSOGDBkiOwgAs0Hxq87Jkyfr1q0rOwUMxrdtQEJ61sWLF2UHAWAeKH51SUtL02g0NjY2soPAYBRFCRw0fOjQobKDADAPFL+6hIWF1atXT3YKGFijdp1u3kuNioqSHQSAGaD41eXw4cMM8FseRaPpEvIiI/0A8oLiV5fQ0NBGjRrJTgHDaxIQGHvnbnR0tOwgAEwdxa8u0dHR5cuXl50ChqdoNJ0HDuOkH0CuKH4VuXHjhru7u+wUKCxNO3aNSUiKiYmRHQSASaP4VYTr/JZNo9V2HDCEk34Az0bxq0hoaCgz+yybf+fu0bcSOekH8AwUv4ocO3asQYMGslOgEGm02o5Bg/lMP4BnoPjVQqfTpaSkODo6yg6CwuXfpcfVm7djY2NlBwFgoih+tYiMjKxRo4bsFCh0Gq02IGgwI/0AnobiVwtm9qlH88CeUXG3OOkHkCOKXy2OHDni5+cnOwWMgZN+AM9A8asFl/pVhZN+AE9D8atCcnKyra2tVquVHQRGkn3SP3jwYNlBAJgcil8VwsLC6tevLzsFjKp5YM+rN2/zmX4Aj6H4VSE0NJQBfrXRaLUdg4cy0g/gMRS/Khw9epTiV6HsG/nxlX0AHkbxq0J0dHS5cuVkp4CxabRavrIPwGMofssXHx9fokQJ2SkgR7NO3WISkqKiomQHAWAqKH7Ld/ToUV9fX9kpIIei0QQOGs70fgD/ovgtHwP8KtckIDDubsrFixdlBwFgEih+y3fs2LGGDRvKTgFpFI0mcMhITvoBZKP4LV9CQoKrq6vsFJCpUbtOCelZ586dkx0EgHwUv4WLiory8PCQnQKSKYrSbejoQYMGyQ4CQD6K38JxnR/ZGrZuf1evjYiIkB0EgGQUv4U7cuQIU/ohhFAUpeeIcZz0A6D4LdzJkyfr1asnOwVMQr3mrTPtHMPCwmQHASATxW/JdDpdSkqKg4OD7CAwFS+MnsRJP6ByFL8lO3/+vJeXl+wUMCG1GjWzdnU7ePCg7CAApKH4LRkz+/CkF8ZMHjp0qOwUAKSh+C0ZN+vFk6rX93Uu67Fjxw7ZQQDIQfFbsvDw8Nq1a8tOAZPTd/zUkSNHyk4BQA6K32JlZmZmZWXZ2NjIDgKTU7lmndLVav3444+ygwCQgOK3WJGRkd7e3rJTwET1mzB1/PjxslMAkIDit1jM7MMzlK9SrUrDJl988YXsIACMjeK3WBQ/nq3vuCnTp0+XnQKAsVH8Fuv06dNc6sczlKpQsW7rgMWLF8sOAsCoKH7LlJGRoSiKlZWV7CAwaX3GvjRnzhzZKQAYFcVvmSIiImrVqiU7BUxdMfdS/t37zpo1S3YQAMZD8Vum48ePM8CPvOg5cvzSpUszMzNlBwFgJBS/ZTp+/HiDBg1kp4AZcHYt1mnQiIkTJ8oOAsBIKH7LFBkZWb16ddkpYB66Dh311VdfJScnyw4CwBgofguUnp6u1Wq1Wq3sIDAP9o5OL4yfNmzYMNlBABgDxW+BmNmH/AoIGnzizPm4uDjZQQAUOorfAnHrHuSXtY1Nx6BBAwcOlB0EQKGj+C0QM/tQAC269o6+lXjx4kXZQQAULorfAp09e7ZatWqyU8DMaLTaHsPHBQUFyQ4CoHBR/JaGmX0oMN82HVKtbENDQ2UHAVCIKH5Lw8w+PI9+46cNGjRIdgoAhYjitzQM8ON51Gjg5+pRefPmzbKDACgsFL+lofjxnIImTR8zZozsFAAKC8Vvac6cOcM9+/A8ylepVtO/9bJly2QHAVAoKH6Lwsw+GES/8dPeeOMNnU4nOwgAw6P4Lcpff/1Vs2ZN2Slg9oq5l2rTN2T69OmygwAwPIrfopw4caJ+/fqyU8AS9Bg+9pNPPuGbewDLQ/FbFGb2wVAcijj3mTh98ODBsoMAMDCK36JERkbWqFFDdgpYiID+g8IvXI6OjpYdBIAhUfyWIzMzUwhhZWUlOwgshJW1ddeho/r16yc7CABDovgtR2RkpLe3t+wUsCiNO3S5q9dyE1/AklD8luP48ePM7INhKYoSNPmV4OBg2UEAGAzFbzlOnDjBzD4YXLW6Ddy9an7zzTeygwAwDIrfcvAhfhSS4JdenTRpkuwUAAyD4rcQWVlZWVlZ1tbWsoPAApWqULFJYK+ZM2fKDgLAACh+C3Hu3Llq1arJTgGL9cLYl5YuXcr9fAALQPFbCO7Zh0Ll5Fy076RXQkJCZAcB8LwofgtB8aOwBfQP+evy1cuXL8sOAuC5UPwWIjw8vHbt2rJTwJJprax7jZrQq1cv2UEAPBeK3xLo9fq0tDQ7OzvZQWDhGrZqrylafPv27bKDACg4it8SXLx40dPTU3YKqMLAqTOGDRsmOwWAgqP4LUFYWBgD/DAOD68adVp1mDdvnuwgAAqI4rcE3KwXxtR/4svz589PTU2VHQRAQVD8luDUqVM+Pj6yU0AtnF2L9R43ddCgQbKDACgIit8S3Lt3z8nJSXYKqEin4CF/Xrh8/vx52UEA5BvFb/auXr1avnx52SmgLlor6xfGTOajfYA5ovjNHjP7IEX9Fm0c3Mtu3LhRdhAA+UPxm70TJ07Uq1dPdgqo0aDps8eMGSM7BYD8ofjNXlhYGMUPKUp7VPLv0XfKlCmygwDIB4rf7CUmJrq6uspOAZV6YczkVatWxcfHyw4CIK8ofvMWFxdXsmRJ2SmgXvaOTi/OntezZ0/ZQQDkFcVv3vhSPkjXvGuvf3Sa3bt3yw4CIE8ofvPGAD+kUxRl0PTZwcHBsoMAyBOK37wxpR+moGJ177ptOs6aNUt2EAC5o/jN240bN0qVKiU7BSCCJr2yePHixMRE2UEA5ILiN2N37twpWrSo7BSAEEI4OjsPeX1Ojx49ZAcBkAuK34ydPHmybt26slMA97Xq0TchQ8csP8DEUfxmjCn9MCmKogx55c0BAwbIDgLgWSh+M8aUfpgaj2o1fDt2mz59uuwgAJ6K4jdjV65c8fDwkJ0CeES/CdM+/vjjGzduyA4CIGcUv7lKTk62t7dXFEV2EOAR9o5Oo+Ys7Nq1q+wgAHJG8ZurP//8s06dOrJTADlo2qmb3tGFb+wFTBPFb67CwsKY2QeTNXTGWyNHjszMzJQdBMDjKH5zxcw+mLJSFSp2Gjxy6NChsoMAeBzFb67OnTvn5eUlOwXwVN1fHHvs9NmIiAjZQQA8guI3SxkZGVqtVqNh88F0WVlbD5z6OrP8AFNDc5il06dPe3t7y04B5KJGA7+qfs3mzp0rOwiA/1D8ZokBfpiLgdNmvvfee3FxcbKDALiP4jdL3KwX5sLJueioOQs7d+4sOwiA+yh+s/TXX39xqR/mommnblpXty+//FJ2EABCUPzmSKfTZWVl2djYyA4C5NWLr8+dMGFCamqq7CAAKH4zdP78+apVq8pOAeRDidJl+k56pXv37rKDAKD4zRAz+2COAvoP+vtuyvbt22UHAdSO4jc/zOyDOVI0muEz3wkODuY+voBcFL/54et5YKbKelbpPGT0gAEDZAcBVI3iNz/JyckODg6yUwAF0e3F0aevXNu/f7/sIIB6UfxmJioqysPDQ3YKoIC0WqsXZ87t1auXTqeTnQVQKYrfzDCzD+bOo1qNNv0GDRo0SHYQQKUofjNz4sQJih/mrvfoiSfOXjh48KDsIIAaUfxm5uTJkxQ/zJ3WyvrF1+f26NGDC/6A8VH8ZiYxMdHFxUV2CuB5VapRs23/wQMHDpQdBFAdit+c3Lhxw93dXXYKwDB6jZrw54Ure/fulR0EUBeK35xw6x5YEq2V9Yg33u3duze39AGMieI3J0zph4UpX6Va56FjevfuLTsIoCIUvznhjB+Wp/uw0VfiE7Zs2SI7CKAWFL85iYuLK1mypOwUgCEpGs3otxaEhIQkJyfLzgKoAsVvNhISEpjPD4vkXt4jaOrMDh06yA4CqALFbzbCwsK4zg9L1b5vcKaD88qVK2UHASwfxW82mNkHyzbqzfdefvnl2NhY2UEAC0fxmw1m9sGyFS1eYvz7H7Zs2VJ2EMDCUfxmIzo6unz58rJTAIWoYav2ng2bTpkyRXYQwJJR/Obh7t27Tk5OslMAhW7wK7N/3rMvNDRUdhDAYlH85uHkyZM+Pj6yUwCFztbOfsTseV26dElPT5edBbBMFL95YIAf6lGpRs2uIyZ07txZdhDAMlH85oHih6oEDh5xR6fh031AYaD4zcOlS5c8PT1lpwCMRFGUsXMXTZs2LSoqSnYWwNJQ/GYgJSXFzs5OURTZQQDjKVq8xNSlq5s3by47CGBpKH4zEB4eXqdOHdkpAGOr07S5X+eeQUFBsoMAFoXiNwPHjx9ngB/q1G/itNNXY9avXy87CGA5KH4zwMw+qJZWazX+3cUjRozgVr6AoVD8ZuD8+fNeXl6yUwByFC9VeuLC5U2aNJEdBLAQFL+pS0tLs7Ky0mjYUlCv+i3bNgjoxmA/YBDUiamLiIioVauW7BSAZP0nvRwZHfvll1/KDgKYPYrf1DHADwghtFqrCfMXjxs37vLly7KzAOaN4jd1x48fb9CggewUgHyubu4vL/+8adOmmZmZsrMAZoziN3VnzpypXr267BSASajp26RDyPCAgADZQQAzRvGbtIyMDK1Wq9VqZQcBTEW3YWNSbRznzp0rOwhgrih+kxYREVGzZk3ZKQAToijK2HcWff3DT3/88YfsLIBZovhN2okTJxjgBx5j7+g0du6ibt26xcfHy84CmB+K36Qxsw/IUVnPKqPf+cDX11d2EMD8UPwmLTIyskaNGrJTAKbIr11H3y69unbtKjsIYGYoftOVkZGhKAoz+4Cn6Tduys20rHfffVd2EMCcUPymi3v2Ac+maDTj5y3+8vsfd+zYITsLYDYoftPFAD+QKwenIhPmL+ndu3d0dLTsLIB5oPhNF8UP5EWpChWnLl3t6+ubnp4uOwtgBih+08XMPiCPajfx7zZqkp+fn+wggBmg+E1Ueno69+wD8q7jgCFlatUfOHCg7CCAqaP4TVR4eHjt2rVlpwDMydAZb52NiVuwYIHsIIBJo/hNFAP8QH5ptVaTFn742fqNW7ZskZ0FMF0Uv4k6duxYw4YNZacAzIyDU5HJCz8KDg4+ffq07CyAiaL4TdTZs2erVasmOwVgftzKlJu5Zr2/vz938gdyRPGbotTUVBsbG42GrQMURJXadUe980HdunX5gB/wJCvZAZCDU6dO+fj4yE4BmDHfNh3iY2N8fX1PnTolOwtgWjinNEUM8APPr1PwUE8//86dO8sOApgWit8UHT16lO8bBZ7fwKmv37N2GD16tOwggAmh+E3RpUuXPD09ZacAzJ6iKOPe+d+xsxfnzp0rOwtgKih+k3P37l1HR0dFUWQHASyBlbX1lP99vO6nn9esWSM7C2ASKH6Tw617AMOyc3CctuSTBR9+vG3bNtlZAPkofpPDAD9gcM7Fir+0aHn//v0PHjwoOwsgGcVvco4ePcqUfsDg3MqUe2f9to4dO0ZERMjOAshE8ZucmJiYsmXLyk4BWKBylavO+vw7f3//y5cvy84CSEPxm5abN2+6ubnJTgFYrMo167y8/IsGDRrExsbKzgLIQfGbFgb4gcJWo4HfhIXLa9euzc38oU4Uv2k5evSon5+f7BSAhfNp1nLk3P95e3snJibKzgIYG8VvWpjZBxhHw9bth8x6t3r16klJSbKzAEbFl/SYljt37ri4uMhOAahC4w5dsjKzqlevfu7cOScnJ9lxACOh+E3IpUuXKlWqJDsFoCLNOnfT63XVqlU7e/Ys3Q+VoPhNyJEjRxjgB4zMv0sPIYSXlxfn/VAJit+EHDlyJCgoSHYKQHX8u/QQQqlatWpkZCRjbbB4TO4zISdPnvTx8ZGdAlAj/y7dB772tpeXF5/xg8XjjN9UZGRk6PV6Gxsb2UEAlWoSEGhlbVO9evXw8PDSpUvLjgMUForfVJw6dYrTfUAu3zYdrG2W1axZ8/jx48y0haXiUr+pCA0NbdSokewUgNrV9W81ddmaevXq8V0+sFQUv6k4fPhw48aNZacAIGo0bPT66nVNmzblO3xhkSh+U3H58mUuLQImonItn7nrtgYEBGzZskV2FsDAKH6TEB8fX7x4cdkpAPynXOWqC3/6/eU33v70009lZwEMieI3CaGhoVznB0yNW5lyr3702eJVn7355puyswAGQ/GbBAb4AdPkXKz46yvXbtt7cNiwYbKzAIZB8ZuEo0eP+vr6yk4BIAe29g7TP/w06k5y69atZWcBDIDily8rKys5OZmbhAMmS2tlPfad/5Ws1aBatWrJycmy4wDPhRv4yBcREVGrVi3ZKQA8i6Io/cZPLVm2XMWKFY8ePerh4SE7EVBAFL98hw4datKkiewUAHLXume/EqXL1qlTZ8uWLS1atJAdBygILvXLd+jQoaZNm8pOASBPajf2n7tu68hJU1asWCE7C1AQFL98Fy9erFy5suwUAPKqrGeV11asXfn1+hEjRsjOAuQbxS/ZjRs33NzcZKcAkD9FXFxnrPgiKinV19c3PT1ddhwgHyh+ybjOD5gprZX16LcX1O3Us3z58pcvX5YdB8gril+yAwcONGvWTHYKAAXUKXjo+EUf+/j4bNq0SXYWIE8ofsmOHz/eoEED2SkAFFxN3yYLf9o9+71FkydPlp0FyB3FL1NqaqqiKLa2trKDAHguJUqXmbXq67+u36xfvz53+IGJo/hlOnr0aKNGjWSnAGAA1ra2Y+YsbNJ7YPny5Y8fPy47DvBUFL9M+/fvZ4AfsCRtXwiasXp98PBR8+bNk50FyBnFL9PBgweZ0g9YmEo1as5c9fXWfYf9/f1TU1NlxwEeR/FLo9PpkpKSXF1dZQcBYGAORZynfrDCu22XsmXLhoaGyo4DPILilyY8PJzv5gEsWMcBQ2Z+9t2QsROmT58uOwvwH4pfmn379jVv3lx2CgCFyKNajdlr1p2Mul6jRo24uDjZcQAhKH6J/vjjD4ofsHi2dvaj336/67hpVapU+eKLL2THASh+SfR6/fXr18uWLSs7CABjaNy+8wc///Hh51+3bt2aGX+Qi+KX49y5c9WqVZOdAoDxuLq5v/rx51VbdChduvS2bdtkx4F6Ufxy7N27t2XLlrJTADAqRVE6DhjyzoafZ7z7XmBgIF/rBykofjkofkC1SlWoOPvTb0vW8StVqtSWLVtkx4HqUPxyREVFeXh4yE4BQA5FowkcPGLu+m2z3lvUtm1bbu8PY6L4JTh37lzVqlVlpwAgWakKFWd9+k3VlgGlS5f+9NNPZceBWlD8Euzevbt169ayUwCQT1GUDv1CFm3du2bj5jp16kRHR8tOBMtH8UtA8QN4WLGS7tOWfBI4dlq7rj0nTJggOw4sHMVvbHq9Pjo6unz58rKDADAtDVu3f/Pz9THpws3N7eeff5YdBxaL4je2iIgIbtEPIEe29g4Dp8yYvXbTrPcW+fn5xcbGyk4EC0TxG9vvv//epk0b2SkAmK6ynlVe/+SrlgNHtOrUdfjw4ZmZmbITwaJQ/Ma2a9cuih9ArpoEBL71xXf3HIu5ubktX75cdhxYDorfqDIyMhITE93c3GQHAWAGbOzs+ox96f3Nv2/c+Uf58uV37dolOxEsAcVvVIcPH27cuLHsFADMSTH3UuPnfTB56ZqX33qnbt26Z86ckZ0I5s1KdgB12bFjR/v27WWnAGB+KnnXmrnq67B9u3uFDCnt7PjNN9+4u7vLDgWzxBm/Ue3bt8/f3192CgDmql7z1nPWfl+7U68WAV169uyZmJgoOxHMD8VvPAkJCQ4ODvb29rKDADBjikbTomuvuV9vKlm3cfny5QcMGHD37l3ZoWBOKH7j4To/AEPRWlkH9B/06YFwe0/v0qVLh4SEUP/II4rfeLZv396xY0fZKQBYDmtb2y4hL67a/6dNBa/SpUv369ePi//IFcVvJHq9/uzZs9WrV5cdBIClsbGz6zJo+KcHI4pWr9uoVbvAwEBu+YdnoPiNJCwsrG7durJTALBY1jY2HQcMmfv1Js/mHdoEdm/WrFlERITsUDBFFL+R/Pzzz507d5adAoCF01pZt+rRZ+7XP7YMGTVw1Ljq1atv27ZNdiiYForfSLhFPwCjURSlYev2s9esG/r2onnLPylVqtS8efN0Op3sXDAJFL8x3Lhxo0iRInyQD4CRVfWpP+V/K976dkvoxWsuLi5BQUE3btyQHQqSUfzGsHXr1sDAQNkpAKiUW5lyg16eufKPsKI16rXu0q1u3bpc/1czit8YtmzZQvEDkMvW3qFDv5C5X//4wrQ35n/8aYkSJSZOnMin/1WI4i909+7dS0pKKl26tOwgACCEEN6+jV9atPz9n3Yn2hZt2LyVr6/vli1bZIeC8VD8he7XX3/t1KmT7BQA8IiixUv0GD72nW9/6jbx1YWfflGsWLGQkJDo6GjZuVDoKP5Ct2nTpl69eslOAQA5UBSlpl/TSQuWLf3tkGPV2l36DqhYseKcOXPS09NlR0NhofgLV1pa2tWrVytXriw7CAA8i0MR5w79Qt78fMO0lV+H/51Qp1HTunXrrlmzRnYuGB7FX7i2b98eEBAgOwUA5FWZip79J778zrc/9Xt1zsbf9xcpUqRZs2YbN26UnQsGQ/EXrg0bNvTp00d2CgDIH0VRqtVrOHzWO5+FRrYbPnHlhh+cnZ2bN2++fv162dHwvCj+QpScnHzt2jUvLy/ZQQCggDRarU/TFmPmLFx9KKLN0HGrN211dnZu1KjRypUrMzMzZadDQVD8hWjLli3dunWTnQIADEBrZe3TrOXotxesOXy664RXtx0+Ucu3cfXq1WfOnBkfHy87HfLBSnYAS/btt98uX75cdgoAMCSNVuvt29jbt7EQIupc5LHdO1oH9rh55ULr1q3HjRvn7+8vOyByQfEXlri4uPT09DJlysgOAgCFxcOrhodXjd6jJibdvhW2b/dr8xf+ua9LlSpVevbsOXr06BIlSsgOiBxQ/IXl66+/Dg4Olp0CAIzBuVjxlt1faNn9BV1W1oWIkyf37WnTtWfshTO+vr5BQUFBQUFWVtSNqWBLFJZNmzb99ttvslMAgFFptFovnwZePg2EEMn/JEUcObTutz3zlnx4J/Za48aNg4ODe/ToodEwvUwmir9QHDp0yMfHh+/hBaBmDkWc/doG+LUNEEIkxsdFhB5aueHHme++dyf2mp+fX69evfr06WNnZyc7pupQ/IVixYoVU6dOlZ0CAEyFS4mS/l26+3fpLoRIvHXzzPEj63fsnb9sedzlC97e3u3btw8JCfHw8JAdUxUofsOLj4+PiYmpU6eO7CAAYIpcirs17tClcYcuQojU5HvnT4X9deJI7yHDz5844u7u7ufn17Vr1+7du3MxoJBQ/Ib3ySefjBw5UnYKADADdg6OtZv4127iL4TQ6/WxVy6d/zPsiy2/zvnf0uvnIytUqNCoUaPAwMCAgAAbGxvZYS2EotfrZWewKGlpaa1atdq3bx9TWE3Nnj17Pv5+a7/xDMEA5iErMyPq3JmLEX9e+uvPmEsXrl84U7Zs2Xr16rVt27Zr167FihWTHdBcUU4G9uWXX/br14/WB4DnpLWy9vSu7eldW4hgIURWVua1i+evRP61ae/hxZ9+funPE87OztWqVWvYsGH79u1btmzJG28eccZvSFlZWc2bN9+xY4ejo6PsLHgcZ/yAhUm8dTPqbOTVs5FXL5z9++qVmHORrq6uXl5ePj4+rVq1atWqlYODg+yMpoi/jwzpq6++6tatG60PAEbgUtzNpambT9MW/z5y8/q1axfPX7twbvEX37w6d17UX386ODhUqFChWrVq9evXb968eYMGDSQGNhEUv8GkpaWtWLFi586dsoMAgEq5lSnnVqZcveat/33kXlLS9SsXr1++eODcpe937rkddyPmXKSjo2PZsmWrVKlSu3bthg0bNmnSxMnJSWJsI6P4DWbZsmWDBw/mdB8ATIejs3PVOvWq1qn38INJCbdvREfdiI6KiI7a9clnN9+ck5WRef3CmWLFipUpU8bT07NGjRo+Pj5+fn4WOYWQ4jeM69ev//TTT7t375YdBACQC2fXYs6uxR77a0CXlXU77u+4a9E3r187df3arhNf35r3flpq6rWzf9nZ2ZUsWbJUqVKVKlXy8vKqXr163bp1y5YtKyv/c6L4DWPSpEnvvfeeVquVHQQAUBAarbZE6bIlSudQ58l3/7n9d2z839dvx904FhWz49iftxYt+Ts6asl783r16mX8qM+J4jeAtWvXenh4NGnSRHYQAIDhOTgVcahSpFwVr4cf3PTJMjMd26X4n9dff/21Zs2aX3/9VXYQAAByR/E/l+vXr48YMWLdunW2trayswAAkDu+FLngrly58sILL3z88ccVKlSQnQUAgDyh+Avoxx9/DA4OXr16tY+Pj+wsAADkFZf680Gn0129enXfvn1r166tWbPm9u3bixQpIjsUAAD5wL3686po0aJ6vd7a2trJycnFxcXa2lp2ItXR6/VRUVEVK1Ys2K+npqZevnzZoInUSK/XZ2Zmsv/LlZWVpdfr+U4aubKysubMmfPyyy/LDpJv7Dd5Vb9+fe7PI1daWlr37t23b98uO4iqhYeHr1q1tWVT5QAAB45JREFUaunSpbKDqNr3339//fr1CRMmyA6iavPmzatTp47sFAXBGD8AACpC8QMAoCIUPwAAKkLxAwCgIhQ/AAAqQvEDAKAiFD8AACpC8QMAoCLcuS+vjh8/3qBBA9kp1I6tIF1KSsrly5e9vb1lB1G1mzdvpqSk8PVgcl26dMnV1dXV1VV2kHyj+AEAUBEu9QMAoCIUPwAAKkLxAwCgIhQ/AAAqQvEDAKAiFD8AACpC8QMAoCIUPwAAKkLxAwCgIhQ/AAAqQvEDAKAiFH9udIlHlw2s76ZVFKVojW5v/HI9Q3YiFcqK+dRPeVSjz2J1smOphe72zpFlnbv8kvTwYxwXRpbDVuC4MBrd7cMfvuhfsYiiKIq1e/1+83fHZf77b+Z3LFD8z5YZ/dWAti+daP7p2YRb577t+fd7XdrPCUuRnUp1Ui/uu6A0WHk1U/+v0KGl2XmNQXfn6MLePVZdT3v4QY4LI8txK3BcGEvGhQ8DW07aX+udfTeSUxPCl7eInNWu3dxTKUKY67GgxzOkhE33EG4v7knK/s+Mi0vqKY7dNt/SyY2lNhkXP6ituA3ff092ELVJvbZrQW8PIYS1EDadf77z4HGOC2N62lbguDCW1Ig3qgin3tsTHzyQfGRSWeEycM9dcz0W+OPwWTKid2yLsmvUs26R7P+2Ktuqc6V7f2z4857cXGqTfGHfJeHZtJKd7CAqc/fwq32m76vy+o+736r18OMcF8b0tK3AcWE0tjXfPK//Z2NA0QcPWLmUKSoSr/ydojfTY4Hif5a0mJPXhHuNMrYPHrBxr+4uEs+cS8ySGUtt0mOORNwTN78eWKuEjaIoLt7d3vglxvSH0cyfnfe0ndFRO+Z2Lm/7yOMcF8b0tK3AcSFNZszOTZGiTH1PR8VMjwWK/1my7sbfE/auDv+uJcXO2V4jkhOSmT9jRPfO7b8inCo0nbzxzJ3kG2HL/M++3bnZS3sS9bKDWTorN5965eyUJx7nuDCmp20FjgtJsmJ/nP56qOI7dZyPvbkeC1ayA5g0RaNVhBDisYNOn6Xj2DIi1+7b0/5b4XVDlq6P3Flv/oyNr+4bXk4rMZdqcVyYBI4LCbLid74a0O87XeDqdeO9bIRINc9jgTP+Z9E6lnASqXdS/r1oo0+9k6wTjiWcOK4ksqvSzq+I/tyBy6myk6gUx4VJ4rgoZPqUyFVB9dovvNz6f3vXDfW0EcJsjwWK/1lsy9cvJ+LO3kh/8ED6jTNxwtmrqotJb1SLp0tPzRS2RWzZe+XguDBNHBeFKf3S2oHNR353r/OHh3+a7ON4/xTfTI8FdpFnsSrbOrBScujmiPszNDNj9vxyyb5Z71qOcnOpS/LBUe6Kc59fEu5fO9MnhW06nOLs39mL2cxycFyYAo4LI8qIXj+s+ZBNml5rjnw/rqbDfxf2zfVYkP15QhOXEb22o5OoOPiLE9dvnv/59Ua2wuvVo3dlp1KZlPB36mlE+QErD1+7k3B57/+6lRT2rT86nyY7l2qkX1hU67FPkHNcGN0TW4HjwljSz33gpxGaBvP+TH7yH83yWKD4c5OVELokuL6bRgjh4Nl++o9RHFfGl3lz/+LBTcrZCSGEQ8WWY1afTMqSnUlFnix+jgvjy2ErcFwYRfrZ+TVyOmtuuOpapl5vlseCoteb9ORDAABgQIzxAwCgIhQ/AAAqQvEDAKAiFD8AACpC8QMAoCIUPwAAKkLxAwCgIhQ/AAAqQvEDAKAiFD8AACpC8QMAoCIUPwAAKkLxAwCgIhQ/AAAqQvEDAKAiFD8AACpC8QMAoCIUPwAAKkLxAwCgIhQ/AAAqQvEDAKAiFD8AACpC8QMAoCIUPwAAKkLxAwCgIhQ/AAAqQvEDAKAiFD8AACpC8QMAoCIUPwAAKkLxAwCgIhQ/AAAqQvEDAKAiFD8AACpC8QMAoCIUPwAAKkLxAwCgIhQ/AAAqQvEDAKAiFD8AACpC8QMAoCIUPwAAKkLxAwCgIhQ/AAAqQvEDyFVWzNddiyi2bT67liWEELqbm/u6KI6dvojOlJ0MQH4per1edgYAJi/z6uddagz968WDZ5Y2UY5Mq9VoeeVVkduHe1jJDgYgnyh+AHmSeeWTDt4TUt49/MG9F5vPdV52esfoStayQwHIN4ofQB5lXFze1nvcvnRh3XTp6d0TqtjIDgSgABjjB5BH1pV6jmxmLYTSYHD3SrQ+YKYofgB5o7v162tTdmcUddYffmXqjzeyZOcBUCAUP4C80N3e9cqwLxKaLNm/5x2fxI2jpvx8Uyc7E4ACYIwfQO70ib+Pqdl2pfu8vw696p0VNrth/Tm3hmyPXB1QjJMHwMxQ/AByo7+zd0LtVh85zQ47/lZdeyHEvaOv1fObf2/krr9WtHFRZMcDkB8UPwAAKsJlOgAAVITiBwBARSh+AABUhOIHAEBFKH4AAFSE4gcAQEUofgAAVITiBwBARSh+AABUhOIHAEBFKH4AAFSE4gcAQEUofgAAVITiBwBARSh+AABUhOIHAEBFKH4AAFSE4gcAQEUofgAAVITiBwBARSh+AABUhOIHAEBFKH4AAFSE4gcAQEX+Dyr36ClP/nx4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sp>
        <p:nvSpPr>
          <p:cNvPr id="5" name="AutoShape 6" descr="data:image/png;base64,iVBORw0KGgoAAAANSUhEUgAAAqgAAAJYCAIAAAAhSIMSAAAgAElEQVR4nO3dd2CM9wPH8e9zl52IBBE7BEGMWIkVe8SIXSMiVu1dVFtFBy1VfjVapUpbXahqFa0WRc1YoUnFJiJSERIp2bn7/RFaI2S43Pfunvfrn9+vJ3nuc8+4T57n+73nFL1eLwAAgDpoZAcAAADGQ/EDAKAiFD8AACpC8QMAoCIUPwAAKkLxAwCgIhQ/AAAqQvEDAKAiFD8AACpC8QMAoCIUPwAAKkLxAwCgIhQ/AAAqQvEDAKAiFD8AACpC8QMAoCIUPwAAKkLxAwCgIhQ/AAAqQvEDAKAiFD8AACpC8QMAoCIUPwAAKkLxAwCgIhQ/AAAqQvEDAKAiFD8AACpC8QMAoCIUPwAAKkLxAwCgIhQ/AAAqQvHjOWTdOvbFa/39vdzsFEVRFMXOzatZ3+lrQuMzDbH01EsbXmrr6aQoiqItWrX34o/a2yiKoth2+SXJEIvPm5QjE8ooiqIoDVZEZxXWMpN+7lyAl6a/d+XUpbv6p//Ao4vNjPqonqIoilJu8rGU530Jz1Swl1PY8pLKNJMLUTj7YWEvGSaL4kcB6W7tfaNVRd8h89cfOB+flv1YWvz5g9+9/2Ljyp0+CE9+RiPlReaVz4L6Lf798j0hhNAlRd0tVtT6eTNbDF1S+NdTWnlUG7LlJu/VAPLHSnYAmKe0s8t6dHh7f7oQQhRvPHBEn+bViun+PrF5xbLtUUIk7ZzS403/8AW+DgV/hpTzOyOEEEJ4zz0ZOs0zLUVzLzRzeWCqsK9S294gr8F02NeetCI/Ly315JzAgR9cFaKOQRdrKLKe9/mZb3IgHyh+FEBW7PcTX92fLoTQ1J35x+63mrlkXzoaMmps0OuNms47I8Sljxf88fp3HYsW+Dl0KYmpQgjh4OXr6WRbxMlWFA8YNsYg8U2Odfn8vjR9Xq6nPLpYgwy/5En+X46pMN/kQD5wqR/5lxWzefFvqUIIUWn6Z68/aH0hhFCcG7/y+bI35q3csPOPRc2chHhoaLn5qh/e7FDOSlEUl+aLzqTrbh9ePqpt9RI22dMD7N1rdZz02ckknRAi4/yCmopL9991QgiR/GOAs6K4jzr095Pjr2nXflswuEUVV62iKIptyZodJ64+nqh7KKnun4gNbw30r1zMRlEUTZGKjfvO/i7yWcPiIiv+wJKhzSo4KIpi7d4weOHeuCcLU5dw5JOx7aq5ahVF0bpUaTnsf7/HZjzPMh8fWtbdCVszqXPt0vYP1k3NDmNXHEnQCSGELvazRvYNFkULIYT4c7KntVJ6XGhSjiv5yI85j1hn3tj9/oAG7taKojhW9H9x2aFbD8YL9Lc2NFcURVFcgvfcvf9YwvctFUVRFOf+v9/9dxHPXPM5jJTntiHubGmnVRRFqbMwdM+y4S09iyiKojhXbTfxy9P38j5mlOv+kP0iky/+MCPQ21WjKBpX7y6vfHch5cFT5GmM/1nPkscV+Iyd/77c9pkCHFZ5XHJ2wHwfODAreiC/ErcF2gkhhCgzITQ5tx/OuPJh3ex9zebBTldmQujt8HfqK0/ujg6dv72eqU8/9573Y/9QcuTB2G2drIUQwqbzz3f0er0+9dzHAc5PLEHxmX3srk6v1+v1mX9vHVX5yedQvCduj8vMMasuYc+kqo//uDb7f+t/fDVTr9frs+J/G/fkUt1e+CY6o8DLvPPIS0s/v8T//nQGjZOri92DX6o351SyXp91fY3fo0srNfbwnRxX8t+PLPa/DaF9fM1Xm7ovUafX6/W6+PX+Qgghig7Y/c/9F3B7YwshhBBF+u26/1Bua/7OY1sqDxsi8ae2GiGEUFzshBAuHpVLP5jQUXr0H0m575L5SCVsiz92odPjpcN3s5fxePJ8P0ueVmDKs3b+PO4zBTis8ro3FuDAgZnhjB/5lpUUHZsqhBDCrarbg/fnrFunfv91+0N+3X3q1qMTz9KL9Vi2Nzxs53erp3pdWPtNuF4I22bzDtxIy0qN3TPDWwghkvdsiEgW1lVeOvrPtXXZb5f2XX+8/s8/l5c1enS+QNa1b0ZO/DVJCFE+eFVo9K0bp3+YUlsRQn9q7oQvr2YKobu1fdLAlReFEKLqwCU/Hw0/tv3DwdU1QuhPL+07+qe4J04EhUg/t3L8kvNCCOHWfcnBmHvJMXvntXZ49EUkH3172EcXhRBlgz89EZf8T9TOt5vbC3Fz49iXdyXmcEaUl2U+9hsX1y/fnyGEVavPo9P+uZ2QnHTs3cauLh51ikWfjM0QmlIDd8XuHltGCCGE97thcQlnFzb8b908tJLrPm2YOqtop/f3Xv0n5ebxlX1KCiHE2UXjPjn/rGsWj/x2bmv+MfnaEPrEspN2xN28cuHatU19XYUQInbTV+HJBk2Vltr83d3R99JuHfugjYMQQkSt++qvvH3OIb+vPUfJ4c/a+UV+95k8H1Z5XHJu2ytvLxKmTfZfHjA/mdGfNMzee2otPJ9+/8E7vwTaPrpr2XXbfkf/8KlJzffPpT+0GF3a7eirdzL1en3WveuhHwY4CiGEaL4hPvufEze3UYQQwqHnb9lnfI+cjWVd/7xp9rN0/iE++wRffzf8qyUr120/fO5mmk6fFftVy+wzGd9llx6ci2dcWdE0+2/dJquvPXHukhn1cQMhhBC2Hb+Lu7/M9PMLa2Wnzz4fSg4dXzp7qZ9ey8r+keQjk8oKIUSRvjufPDXNyzIfe2kZF/53f85ecd++U97/4pfjV/95LGvK8anlhRBC1Fmc/dpyXsl3cj7j1zT7LOZ+9qy/v2mTffrbcOXVzDydsOa65h/fUnnaEA/O+EW95VH3X+ztTa01QghhFbD1KWffD8lHKuE588/U+0/xffZT2HTedieHNZYa+cmkIYP+NezV9YdX5fIsebtk8uydP0/7TIEOq7wsOdftleu2gOljch/yTVu0ooejOHZPiOt/Xk8XVfL4KTunGnVLPfSjun8u7N/0+cbtew+GHrtwO4fz72dKjw3PHuUuW7+y0/2Lm461gifWevADKVGHzmUJIUSVzq3LPtjNrUq3CvQSB88IceFwVNqwso9eREiPO3tDCCFERf9aRe8v07q0b31XEZHw4GeSo07FCiGEODq8nHb4I7/+z9m/4jPbFnn0kMrLMh9jVTHojeD3e38dK24d3fC/oxv+J4SwqeA/YNzrb07s6GH3lN+677GVnKNSDWq63r/Up3HxblRe/H5ZiLhzNzNEedscflz/6ETCXNf8Y9LytSGs3Su43L/ybOVY1FaIFJGVkZX72HI+UikeDR68Tiun7KfISM3M6SnSY3as/vy7/yY2lHNs3C2XZ8lpMfonZ2I+c+fP3z6Tn8MqL0vOdXsJMSyHFwmzQvEj/xxrdauv+X6fTtze/tXxf1q0KCKEcO64JVUvhBDpp9+uVfON8zn8VnFH7YP/n3Hl876+Q3+MF0KIEjVb9w1qUjp8yZI/7gmh0eZt+OnBm2lGWo7v2U9b0INfU3IYCVUUzYNH/1ukYmX70EGi12Xevy7q3m5glwo24iE2Fas5PLHUPCzzCdpSvb74K6zr8o8+W/fDrxG3hBAi/er+z1/ptPXUlsgvA0s8awU9vJKfJjMl46Es9+NprB5Z7L+vU+gyUh4dBMh1zT8mXxvCytbq3weUnDbS0+Q9lbW97b+B8vUU+XqWZ6zA3Hb+/O0z+Tms8rTk/B84MDuM8SP/NO6dXurmJIQQcauGzdge9/AYYVbCxYt3cvwt7X/v6clH573yY7wQosorBxJvRPy+/sMZL1S2E0IIJY/Fb1O6djkhhBDXDv47leCfveMa1mzUvs/4jyOShW35hp4aIYS48Mve6w8GXzP//mPbOSGEULyaVnzi3NmmdK2y2cs8ceXBqHLW7dN/3vzvRxSH8tVLCCGEcA98a+Xq1atXr1798VtDXgiZMPP9JTMD3J8o3Tws8wm61FvXYlJK+L/83an4jMTLR39e/WrbokIIEf/j6hP37gfJXpV63WPndA+t5KeKO/BH9P0q0iX8efD+OWzNUjYPrf6UhHv3V1rGzfOPhM11zT8mnxuigMWS31R5UqTthn8evj4a/WGgXy7PkocVmOvOn799Jj+HVV6WnOv2yuvagwmj+FEAGrfAhQva2AshxMUPO1XxDXp10Seff75y4WuDW1Uq021t9vwfRfPom/hDZ1dZ//yd/Wkp14plnTRC6G4f/nbnLSGE0Gdm5OlWdBr3tsOaWwkhdAcmD3n3pxNnIw+ufXnk8uOnj+zcGJrpYCM0JduP6+gghBBHJnQa/tGvJ06H7fh4VOexB3VCCJc+07uUemLf15RsPaiRIoS4t2n6/N3xWUKkXlr/yqzQh3/G0WdQdzchhPjzjXFLD9/M0P0T9mFwh86t63kW95l7Ov3JnHlY5qOyYr7sWKpi7abtWnWZ/XucKFqxYUCfXv7ZEwuKlnOxEkIIxdo+++ru9cMHjobuPxn/7zrL0yns6Zl9p204dS327I4FQybsyRRCaJqEtCihEULYuFUqJoQQmQc//PrPpMzUmD2LX1p88ZFXlNuaf2IN5HtDFEB+UxXas+S+AnPd+fO3z+TnsMrLknPdXs+5DmES5EwtgPnLun3gnbauT9uv3FpN/zEqVa9/aBZS2UlHH3z2L+vvjT2KZP9gsfodu7au4fjvL9ZadCF7qtKzJ/fp9fqUyCVtHB9/XqHUmRmalD1vKSN63cByT0bT1Jr8282snF/UvbA5DR+ctTsUc1aEEFb3b1PwYCJe5vXvQ8o8udSqk/ck5LzQPCzz0Zd279T8Jg+aSutcrOiD/+8U8Mml7HWji9vQ/r9xXZvO227lsJKfOrnPpeZj+bUN3j5xL/tXdIm7hpV89F9tPbPPGv+bm5bbmn98S+VhQzyY3Gff49cHMySTfuvpIIQQSpvNiXnZIfObKqenyP3jfLk9S+4rMC87f+77TEEPqzzsjQU5cGBeKH48h6w7Ed+/OzzAp1wRRQghFPvino26j5m79kBMqu7Bz+T0DqXXZyUe+2hIozI2QgjhUL5x8Ls/bH3ZUwghNE1XZb/95Fr8er0+5fLWuQOaeDhlv7+61+4y+bOwxIffmrIST34zO7h5ZVfr7Cfy6zv7u8h/dPqny7oT9umYlhUdhBBWbj49Z/94bK3/o2+Len3633uXjmxXvbiNEEJoXL3ajVkRevsZ74i5LvPxl6a7d/6Ht4Kaed5/R9a6eDYNemvzxeT/gidHrh5Sv4QihLAuUX/sbzcu56P4W244t3/xoOyV71Cx5ehVJx5eZ7p/wteMaVnR8X7YmZv+OjzD86HeysOaz2FL5bYhDFD8BUhVgOLP7VnysgJz3/lz32cKeljlbQ8vwIEDc6Lo83TvTwAAYAkY4w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rGQHAJ4qNTV19+7du3fvPnXqVEpKilarvXv3rpOTk16vL1q0aIMGDdq0adOkSROtVis7KQCYDUWv18vOADwuMjJy6dKl4eHhHTp0aNeuXf369e3s7B7+gYSEhCNHjuzatWvfvn1+fn6jR4+uUaOGrLQAYEYofpiWq1evzpgxIzU1ddq0aY0bN87Lr+zbt++jjz5KS0ubPXt2vXr1CjshAJg1ih+mQqfTLVmyZPPmzQsWLPDz88vvr587d2727Nn29vbz5893d3cvjIQAYAGY3AeTEBcXFxgYmJGRsWvXrgK0vhDCy8tr3bp1Q4YM6dWr19q1aw2eEAAsA2f8kO/kyZNjxoxZvHhxo0aNnn9paWlps2bNioqKWrlypYuLy/MvEAAsCcUPyXbt2vXWW2+tW7euTJkyBlzszp07Z82atWLFCh8fHwMuFgDMHcUPmX755ZcPPvhg48aNzs7OBl/4tWvXQkJCJk6c2LNnT4MvHADMFMUPaXbt2vXee+/98MMPjo6OhfQUycnJQ4YMadas2aRJkwrpKQDAvFD8kOPEiRMvvfTSli1bCuNc/2E6nW7SpElFixadO3duoT4RAJgFZvVDgujo6PHjx69fv76wW18IodFoli1bpijKlClT+DMXACh+GFtKSkpISMjKlStLlSpltCedM2dORkZGHu8IBAAWjOKHsY0fP37cuHG1a9c28vP27t37UnRMkyZNjPy8AGBSKH4Y1dq1a52cnPr06SPl2dv07u9WvU5gYKCUZwcAU0Dxw3guXry4evXqBQsWSMww+JU37lrZjxo1SmIGAJCI4oeRZGVljRw5csWKFba2thJjKIoy7p1Fx85eXLhwocQYACALxQ8j+eCDD7p06WIKX56rtbJ+aeFHq7/dsG3bNtlZAMDYrGQHgCpcuHDhl19+2bFjh+wg9zkUcZ60YFlQz/ZhYWGVK1eWHQcAjIczfhjDpEmTli5dqtGY0P5WslyFVz5e26RJk/T0dNlZAMB4TOiNGJZq3bp1derUqVmzpuwgj6vRsFGPMS+1aNFCdhAAMB6KH4Xr7t27S5YsmTlzpuwgOes4YIh9aY/p06fLDgIARkLxo3DNmzdv0qRJhfc1PM9v1Jvzt/6+13TmHwBAoaL4UYiioqJCQ0P79esnO8iz2NjZjX3nf3369ElKSpKdBQAKHcWPQjRr1qy5c+cqiiI7SC7KVPQcOuvd5s2byw4CAIWO4kdhOXXqVGpqqrl8L07zwJ4lqtQw2bkIAGAoFD8KyxtvvDFnzhzZKfLhxZlzN27bfvLkSdlBAKAQUfwoFIcOHSpWrFi1atVkB8kHOwfHoTPe7tixo06nk50FAAoLxY9CMXfuXHO8bF61Tr3W/QYFBQXJDgIAhYXih+EdOnSodOnSnp6esoMURK9RE05HxfDpPgCWiuKH4c2fP/+1116TnaKAtFqrEbPf7devH7fyBWCRKH4YWFhYmLOzs1l/8025ylW7jZzQp08f2UEAwPAofhjY+++//8orr8hO8bwCB424HHf7t99+kx0EAAyM4ochXbp0KTk5uVatWrKDPC+NVjt81jsDBgzIzMyUnQUADInihyEtXrx48uTJslMYRrnKVQNChg8aNEh2EAAwJIofBpOQkHDq1KlWrVrJDmIwPYaPPXnu4vHjx2UHAQCDofhhMKtWrRo5cqTsFIaktbIePH12jx49ZAcBAIOh+GEYWVlZP/zwg+XNhK/qU79Oqw4zZsyQHQQADIPih2Fs3ry5c+fONjY2soMYXtDkV5YtW3bjxg3ZQQDAACh+GMaqVatGjBghO0WhcHAqMmruosDAQNlBAMAAKH4YQGRkpKura6lSpWQHKSxNO3YVTq6bNm2SHQQAnhfFDwNYsWLF6NGjZacoXENnvDVy5Ei+uA+AuaP48bxSUlKOHz/eokUL2UEKV6kKFdv0GzRmzBjZQQDguVD8eF4bNmywvMn8Oeo1csKe0OMxMTGygwBAwVH8eF5fffVVSEiI7BTGYGNn12P42O7du8sOAgAFR/HjuZw5c6ZkyZLFihWTHcRIGrXvpHdy2bZtm+wgAFBAFD+ey5o1a4YNGyY7hVENfnmW2l4yAEtC8aPgMjMz9+3b17p1a9lBjKpcFS+/Tt1nzZolOwgAFATFj4Lbvn17hw4dNBrV7UV9x01dsmTJ3bt3ZQcBgHxT3Vs2DOjLL78cPHiw7BQSODo7B02ZMWDAANlBACDfKH4UUEJCwu3btz09PWUHkaN934HnY/4+c+aM7CAAkD8UPwrou+++69u3r+wU0mi02r7jpqjkBgYALAnFjwLauHGjymvPp1lL+5JltmzZIjsIAOQDxY+CiIqKKlq0qIuLi+wgkg2cMmPkyJGyUwBAPlD8KIhvv/22X79+slPIV66Kl0+rDgsWLJAdBADyiuJHQfz88898P322vhOmvvvuu5mZmbKDAECeUPzIt9OnT1eqVMnOzk52EJPgUtyt85BR48aNkx0EAPKE4ke+rV+/vn///rJTmJCuQ0d98803iYmJsoMAQO4ofuTbzp0727VrJzuFCbG1sw955c3g4GDZQQAgdxQ/8ufUqVPe3t7W1tayg5iWNr36Xfr75sWLF2UHAYBcUPzIH5Xft+dpNFptj+HjgoKCZAcBgFxQ/Mif3bt3q+3r+PLIt02HNGu70NBQ2UEA4FkofuRDeHh4jRo1rKysZAcxUf3GTwsJCZGdAgCeheJHPmzatKl3796yU5iu6vV9XT0qb968WXYQAHgqih/5sHPnzrZt28pOYdKCJk0fO3as7BQA8FQUP/Lq/PnzHh4eNjY2soOYtApVq3v5Nfv0009lBwGAnFH8yKsffvihZ8+eslOYgX7jp7722muyUwBAzih+5NX27dsDAgJkpzADJctV8A3o+t5778kOAgA5oPiRJ7Gxsc7Ozk5OTrKDmIcXxkyaP3++TqeTHQQAHkfxI0+2bNnStWtX2SnMhkuJkm36hsyYMUN2EAB4HMWPPNm6dSvFny/dh4/9+OOP+bpeAKaG4kfu7t27d+/evZIlS8oOYk6cnIsGDhszYcIE2UEA4BEUP3L322+/tW/fXnYK89Nl0PCvv/46OTlZdhAA+A/Fj9xt3bq1W7duslOYHzsHx15jXxozZozsIADwH4ofudDpdJGRkd7e3rKDmKWOQUM2bdqUlJQkOwgA3EfxIxfHjh3z9fWVncJc2djZ9X/ptREjRsgOAgD3UfzIxbZt27p06SI7hRlr1yf45NmLt2/flh0EAISg+JGrvXv3tmzZUnYKM2ZtY9Omd/+hQ4fKDgIAQlD8eLbY2NhixYrZ2trKDmLe2vTqeyYqJi4uTnYQAKD48Uy//vprx44dZacwe1or6w79B3LSD8AUUPx4ll9++aVTp06yU1iCFt16X7x+IzY2VnYQAGpH8eOpMjMzY2Njy5cvLzuIJdBqrQKCBg8ePFh2EABqR/HjqQ4fPty4cWPZKSxH88CeV+MTYmJiZAcBoGoUP55q+/btDPAbkEar7RQ8dNCgQbKDAFA1ih9PtX//fn9/f9kpLEqzTt1iEpKio6NlBwGgXhQ/chYXF+fs7GxjYyM7iEXRaLWdB77ISD8AiSh+5Gznzp0dOnSQncICNevU9XriP5z0A5CF4kfOfv31V4q/MCgaTeeBLzLSD0AWih850Ov158+f9/Lykh3EMjXr1PXvpHuc9AOQguJHDiIiImrVqiU7hcVSNJpOwcMY6QcgBcWPHOzYsYPr/IWqWaeusXfuctIPwPgofuTg999/b9OmjewUlkzRaDoFDx0yZIjsIABUh+LH49LS0u7evVusWDHZQSxc045dYxKSuJEfACOj+PG4Q4cONW3aVHYKy6fRajsOGMJJPwAjo/jxuJ07d7Zr1052ClXw79w9+lYiX9kHwJgofjzu4MGDnPEbh0arDeg/aOjQobKDAFARih+PuHPnjq2trZ2dnewgauEf2OPKjfi4uDjZQQCoBcWPR/zxxx8tW7aUnUJFtFqr9v0GDhs2THYQAGpB8eMRu3bt4oN8RtaiW+8LMX/Hx8fLDgJAFSh+POLEiRMNGjSQnUJdtFqrNr2Dhg8fLjsIAFWg+PGfuLi4YsWKabVa2UFUp3XPPpFXrt2+fVt2EACWj+LHf/bs2dOqVSvZKdRIa2XdulffESNGyA4CwPJR/PjP7t27GeCXpXXPfr/99ltSUpLsIAAsHMWP/4SHh/OlfLJY29j0f+m1UaNGyQ4CwMJR/LgvNja2VKlSGg27hDTtXhiwdevWu3fvyg4CwJLxLo/7GOCXztrW9oXx08aNGyc7CABLRvHjPorfFHToH/LDDz+kpqbKDgLAYlH8uO/06dM1a9aUnULtbO3se4yaNGHCBNlBAFgsih9CCBEbG+vu7q4oiuwgEB0HDF6/fn16errsIAAsE8UPIbhFvymxc3Ds+uLYqVOnyg4CwDJR/BBCiL1797Zo0UJ2CtzXKXjo2rVrMzMzZQcBYIEofgghRHh4eO3atWWnwH0ORZwDQoa/9tprsoMAsEAUP0R8fHzx4sX5BL9JCRw0fNWqVTqdTnYQAJaG93qIffv2NW/eXHYKPMKpqEubfiGzZ8+WHQSApaH4If744w8G+E1QtyGjPvroI9kpAFgaih8iLCysXr16slPgcc7Firfo2X/u3LmygwCwKBS/2iUlJTk4OFhZWckOghx0f3H0Bx98IDsFAItC8avdwYMHmzZtKjsFcuZSomTjzj0WLVokOwgAy0Hxq93+/fuZ2WfKegwfN3/+fNkpAFgOil/tQkND/fz8ZKfAUxUvVbp+207Lly+XHQSAhaD4VS0tLU2n09nb28sOgmfpOXL8W2+9JTsFAAtB8ava8ePHGzZsKDsFclGybPla/q0/++wz2UEAWAKKX9X27dvXrFkz2SmQu16jJr7++uuyUwCwBBS/qjGl31yU9qhUtWGT9evXyw4CwOxR/Oql1+sTEhJKlCghOwjypPeoidOmTZOdAoDZo/jVKzIyslq1arJTIK/KVfGqULv+5s2bZQcBYN4ofvU6cOCAv7+/7BTIh96jJk6ePFl2CgDmjeJXrwMHDjDAb14qVvcuVdV7+/btsoMAMGMUv3qdP3++SpUqslMgf3qNmjB+/HjZKQCYMYpfpW7cuOHu7q4oiuwgyJ/KtXxcK3ju3r1bdhAA5oriV6lDhw41adJEdgoURK9RE0ePHi07BQBzRfGr1IEDB7h1j5mqVreBU+nyBw8elKr9iscAACAASURBVB0EgFmi+FXqxIkT9evXl50CBdRz+LgRI0bITgHALFH8apSWlqbX6+3s7GQHQQF5+za2dnU7evSo7CAAzA/Fr0ZhYWGc7ps7TvoBFAzFr0YHDx5kZp+5q93EX+dQ5OTJk7KDADAzFL8aMaXfMnQfNubFF1+UnQKAmaH41ej69etlypSRnQLPq17z1unW9qdPn5YdBIA5ofhV5+rVqxUqVJCdAobRdejIYcOGyU4BwJxQ/Kpz+PBhrvNbjAYt293Vac6fPy87CACzQfGrzqFDhxo3biw7BQxDUZTAwSOGDBkiOwgAs0Hxq87Jkyfr1q0rOwUMxrdtQEJ61sWLF2UHAWAeKH51SUtL02g0NjY2soPAYBRFCRw0fOjQobKDADAPFL+6hIWF1atXT3YKGFijdp1u3kuNioqSHQSAGaD41eXw4cMM8FseRaPpEvIiI/0A8oLiV5fQ0NBGjRrJTgHDaxIQGHvnbnR0tOwgAEwdxa8u0dHR5cuXl50ChqdoNJ0HDuOkH0CuKH4VuXHjhru7u+wUKCxNO3aNSUiKiYmRHQSASaP4VYTr/JZNo9V2HDCEk34Az0bxq0hoaCgz+yybf+fu0bcSOekH8AwUv4ocO3asQYMGslOgEGm02o5Bg/lMP4BnoPjVQqfTpaSkODo6yg6CwuXfpcfVm7djY2NlBwFgoih+tYiMjKxRo4bsFCh0Gq02IGgwI/0AnobiVwtm9qlH88CeUXG3OOkHkCOKXy2OHDni5+cnOwWMgZN+AM9A8asFl/pVhZN+AE9D8atCcnKyra2tVquVHQRGkn3SP3jwYNlBAJgcil8VwsLC6tevLzsFjKp5YM+rN2/zmX4Aj6H4VSE0NJQBfrXRaLUdg4cy0g/gMRS/Khw9epTiV6HsG/nxlX0AHkbxq0J0dHS5cuVkp4CxabRavrIPwGMofssXHx9fokQJ2SkgR7NO3WISkqKiomQHAWAqKH7Ld/ToUV9fX9kpIIei0QQOGs70fgD/ovgtHwP8KtckIDDubsrFixdlBwFgEih+y3fs2LGGDRvKTgFpFI0mcMhITvoBZKP4LV9CQoKrq6vsFJCpUbtOCelZ586dkx0EgHwUv4WLiory8PCQnQKSKYrSbejoQYMGyQ4CQD6K38JxnR/ZGrZuf1evjYiIkB0EgGQUv4U7cuQIU/ohhFAUpeeIcZz0A6D4LdzJkyfr1asnOwVMQr3mrTPtHMPCwmQHASATxW/JdDpdSkqKg4OD7CAwFS+MnsRJP6ByFL8lO3/+vJeXl+wUMCG1GjWzdnU7ePCg7CAApKH4LRkz+/CkF8ZMHjp0qOwUAKSh+C0ZN+vFk6rX93Uu67Fjxw7ZQQDIQfFbsvDw8Nq1a8tOAZPTd/zUkSNHyk4BQA6K32JlZmZmZWXZ2NjIDgKTU7lmndLVav3444+ygwCQgOK3WJGRkd7e3rJTwET1mzB1/PjxslMAkIDit1jM7MMzlK9SrUrDJl988YXsIACMjeK3WBQ/nq3vuCnTp0+XnQKAsVH8Fuv06dNc6sczlKpQsW7rgMWLF8sOAsCoKH7LlJGRoSiKlZWV7CAwaX3GvjRnzhzZKQAYFcVvmSIiImrVqiU7BUxdMfdS/t37zpo1S3YQAMZD8Vum48ePM8CPvOg5cvzSpUszMzNlBwFgJBS/ZTp+/HiDBg1kp4AZcHYt1mnQiIkTJ8oOAsBIKH7LFBkZWb16ddkpYB66Dh311VdfJScnyw4CwBgofguUnp6u1Wq1Wq3sIDAP9o5OL4yfNmzYMNlBABgDxW+BmNmH/AoIGnzizPm4uDjZQQAUOorfAnHrHuSXtY1Nx6BBAwcOlB0EQKGj+C0QM/tQAC269o6+lXjx4kXZQQAULorfAp09e7ZatWqyU8DMaLTaHsPHBQUFyQ4CoHBR/JaGmX0oMN82HVKtbENDQ2UHAVCIKH5Lw8w+PI9+46cNGjRIdgoAhYjitzQM8ON51Gjg5+pRefPmzbKDACgsFL+lofjxnIImTR8zZozsFAAKC8Vvac6cOcM9+/A8ylepVtO/9bJly2QHAVAoKH6Lwsw+GES/8dPeeOMNnU4nOwgAw6P4Lcpff/1Vs2ZN2Slg9oq5l2rTN2T69OmygwAwPIrfopw4caJ+/fqyU8AS9Bg+9pNPPuGbewDLQ/FbFGb2wVAcijj3mTh98ODBsoMAMDCK36JERkbWqFFDdgpYiID+g8IvXI6OjpYdBIAhUfyWIzMzUwhhZWUlOwgshJW1ddeho/r16yc7CABDovgtR2RkpLe3t+wUsCiNO3S5q9dyE1/AklD8luP48ePM7INhKYoSNPmV4OBg2UEAGAzFbzlOnDjBzD4YXLW6Ddy9an7zzTeygwAwDIrfcvAhfhSS4JdenTRpkuwUAAyD4rcQWVlZWVlZ1tbWsoPAApWqULFJYK+ZM2fKDgLAACh+C3Hu3Llq1arJTgGL9cLYl5YuXcr9fAALQPFbCO7Zh0Ll5Fy076RXQkJCZAcB8LwofgtB8aOwBfQP+evy1cuXL8sOAuC5UPwWIjw8vHbt2rJTwJJprax7jZrQq1cv2UEAPBeK3xLo9fq0tDQ7OzvZQWDhGrZqrylafPv27bKDACg4it8SXLx40dPTU3YKqMLAqTOGDRsmOwWAgqP4LUFYWBgD/DAOD68adVp1mDdvnuwgAAqI4rcE3KwXxtR/4svz589PTU2VHQRAQVD8luDUqVM+Pj6yU0AtnF2L9R43ddCgQbKDACgIit8S3Lt3z8nJSXYKqEin4CF/Xrh8/vx52UEA5BvFb/auXr1avnx52SmgLlor6xfGTOajfYA5ovjNHjP7IEX9Fm0c3Mtu3LhRdhAA+UPxm70TJ07Uq1dPdgqo0aDps8eMGSM7BYD8ofjNXlhYGMUPKUp7VPLv0XfKlCmygwDIB4rf7CUmJrq6uspOAZV6YczkVatWxcfHyw4CIK8ofvMWFxdXsmRJ2SmgXvaOTi/OntezZ0/ZQQDkFcVv3vhSPkjXvGuvf3Sa3bt3yw4CIE8ofvPGAD+kUxRl0PTZwcHBsoMAyBOK37wxpR+moGJ177ptOs6aNUt2EAC5o/jN240bN0qVKiU7BSCCJr2yePHixMRE2UEA5ILiN2N37twpWrSo7BSAEEI4OjsPeX1Ojx49ZAcBkAuK34ydPHmybt26slMA97Xq0TchQ8csP8DEUfxmjCn9MCmKogx55c0BAwbIDgLgWSh+M8aUfpgaj2o1fDt2mz59uuwgAJ6K4jdjV65c8fDwkJ0CeES/CdM+/vjjGzduyA4CIGcUv7lKTk62t7dXFEV2EOAR9o5Oo+Ys7Nq1q+wgAHJG8ZurP//8s06dOrJTADlo2qmb3tGFb+wFTBPFb67CwsKY2QeTNXTGWyNHjszMzJQdBMDjKH5zxcw+mLJSFSp2Gjxy6NChsoMAeBzFb67OnTvn5eUlOwXwVN1fHHvs9NmIiAjZQQA8guI3SxkZGVqtVqNh88F0WVlbD5z6OrP8AFNDc5il06dPe3t7y04B5KJGA7+qfs3mzp0rOwiA/1D8ZokBfpiLgdNmvvfee3FxcbKDALiP4jdL3KwX5sLJueioOQs7d+4sOwiA+yh+s/TXX39xqR/mommnblpXty+//FJ2EABCUPzmSKfTZWVl2djYyA4C5NWLr8+dMGFCamqq7CAAKH4zdP78+apVq8pOAeRDidJl+k56pXv37rKDAKD4zRAz+2COAvoP+vtuyvbt22UHAdSO4jc/zOyDOVI0muEz3wkODuY+voBcFL/54et5YKbKelbpPGT0gAEDZAcBVI3iNz/JyckODg6yUwAF0e3F0aevXNu/f7/sIIB6UfxmJioqysPDQ3YKoIC0WqsXZ87t1auXTqeTnQVQKYrfzDCzD+bOo1qNNv0GDRo0SHYQQKUofjNz4sQJih/mrvfoiSfOXjh48KDsIIAaUfxm5uTJkxQ/zJ3WyvrF1+f26NGDC/6A8VH8ZiYxMdHFxUV2CuB5VapRs23/wQMHDpQdBFAdit+c3Lhxw93dXXYKwDB6jZrw54Ure/fulR0EUBeK35xw6x5YEq2V9Yg33u3duze39AGMieI3J0zph4UpX6Va56FjevfuLTsIoCIUvznhjB+Wp/uw0VfiE7Zs2SI7CKAWFL85iYuLK1mypOwUgCEpGs3otxaEhIQkJyfLzgKoAsVvNhISEpjPD4vkXt4jaOrMDh06yA4CqALFbzbCwsK4zg9L1b5vcKaD88qVK2UHASwfxW82mNkHyzbqzfdefvnl2NhY2UEAC0fxmw1m9sGyFS1eYvz7H7Zs2VJ2EMDCUfxmIzo6unz58rJTAIWoYav2ng2bTpkyRXYQwJJR/Obh7t27Tk5OslMAhW7wK7N/3rMvNDRUdhDAYlH85uHkyZM+Pj6yUwCFztbOfsTseV26dElPT5edBbBMFL95YIAf6lGpRs2uIyZ07txZdhDAMlH85oHih6oEDh5xR6fh031AYaD4zcOlS5c8PT1lpwCMRFGUsXMXTZs2LSoqSnYWwNJQ/GYgJSXFzs5OURTZQQDjKVq8xNSlq5s3by47CGBpKH4zEB4eXqdOHdkpAGOr07S5X+eeQUFBsoMAFoXiNwPHjx9ngB/q1G/itNNXY9avXy87CGA5KH4zwMw+qJZWazX+3cUjRozgVr6AoVD8ZuD8+fNeXl6yUwByFC9VeuLC5U2aNJEdBLAQFL+pS0tLs7Ky0mjYUlCv+i3bNgjoxmA/YBDUiamLiIioVauW7BSAZP0nvRwZHfvll1/KDgKYPYrf1DHADwghtFqrCfMXjxs37vLly7KzAOaN4jd1x48fb9CggewUgHyubu4vL/+8adOmmZmZsrMAZoziN3VnzpypXr267BSASajp26RDyPCAgADZQQAzRvGbtIyMDK1Wq9VqZQcBTEW3YWNSbRznzp0rOwhgrih+kxYREVGzZk3ZKQAToijK2HcWff3DT3/88YfsLIBZovhN2okTJxjgBx5j7+g0du6ibt26xcfHy84CmB+K36Qxsw/IUVnPKqPf+cDX11d2EMD8UPwmLTIyskaNGrJTAKbIr11H3y69unbtKjsIYGYoftOVkZGhKAoz+4Cn6Tduys20rHfffVd2EMCcUPymi3v2Ac+maDTj5y3+8vsfd+zYITsLYDYoftPFAD+QKwenIhPmL+ndu3d0dLTsLIB5oPhNF8UP5EWpChWnLl3t6+ubnp4uOwtgBih+08XMPiCPajfx7zZqkp+fn+wggBmg+E1Ueno69+wD8q7jgCFlatUfOHCg7CCAqaP4TVR4eHjt2rVlpwDMydAZb52NiVuwYIHsIIBJo/hNFAP8QH5ptVaTFn742fqNW7ZskZ0FMF0Uv4k6duxYw4YNZacAzIyDU5HJCz8KDg4+ffq07CyAiaL4TdTZs2erVasmOwVgftzKlJu5Zr2/vz938gdyRPGbotTUVBsbG42GrQMURJXadUe980HdunX5gB/wJCvZAZCDU6dO+fj4yE4BmDHfNh3iY2N8fX1PnTolOwtgWjinNEUM8APPr1PwUE8//86dO8sOApgWit8UHT16lO8bBZ7fwKmv37N2GD16tOwggAmh+E3RpUuXPD09ZacAzJ6iKOPe+d+xsxfnzp0rOwtgKih+k3P37l1HR0dFUWQHASyBlbX1lP99vO6nn9esWSM7C2ASKH6Tw617AMOyc3CctuSTBR9+vG3bNtlZAPkofpPDAD9gcM7Fir+0aHn//v0PHjwoOwsgGcVvco4ePcqUfsDg3MqUe2f9to4dO0ZERMjOAshE8ZucmJiYsmXLyk4BWKBylavO+vw7f3//y5cvy84CSEPxm5abN2+6ubnJTgFYrMo167y8/IsGDRrExsbKzgLIQfGbFgb4gcJWo4HfhIXLa9euzc38oU4Uv2k5evSon5+f7BSAhfNp1nLk3P95e3snJibKzgIYG8VvWpjZBxhHw9bth8x6t3r16klJSbKzAEbFl/SYljt37ri4uMhOAahC4w5dsjKzqlevfu7cOScnJ9lxACOh+E3IpUuXKlWqJDsFoCLNOnfT63XVqlU7e/Ys3Q+VoPhNyJEjRxjgB4zMv0sPIYSXlxfn/VAJit+EHDlyJCgoSHYKQHX8u/QQQqlatWpkZCRjbbB4TO4zISdPnvTx8ZGdAlAj/y7dB772tpeXF5/xg8XjjN9UZGRk6PV6Gxsb2UEAlWoSEGhlbVO9evXw8PDSpUvLjgMUForfVJw6dYrTfUAu3zYdrG2W1axZ8/jx48y0haXiUr+pCA0NbdSokewUgNrV9W81ddmaevXq8V0+sFQUv6k4fPhw48aNZacAIGo0bPT66nVNmzblO3xhkSh+U3H58mUuLQImonItn7nrtgYEBGzZskV2FsDAKH6TEB8fX7x4cdkpAPynXOWqC3/6/eU33v70009lZwEMieI3CaGhoVznB0yNW5lyr3702eJVn7355puyswAGQ/GbBAb4AdPkXKz46yvXbtt7cNiwYbKzAIZB8ZuEo0eP+vr6yk4BIAe29g7TP/w06k5y69atZWcBDIDily8rKys5OZmbhAMmS2tlPfad/5Ws1aBatWrJycmy4wDPhRv4yBcREVGrVi3ZKQA8i6Io/cZPLVm2XMWKFY8ePerh4SE7EVBAFL98hw4datKkiewUAHLXume/EqXL1qlTZ8uWLS1atJAdBygILvXLd+jQoaZNm8pOASBPajf2n7tu68hJU1asWCE7C1AQFL98Fy9erFy5suwUAPKqrGeV11asXfn1+hEjRsjOAuQbxS/ZjRs33NzcZKcAkD9FXFxnrPgiKinV19c3PT1ddhwgHyh+ybjOD5gprZX16LcX1O3Us3z58pcvX5YdB8gril+yAwcONGvWTHYKAAXUKXjo+EUf+/j4bNq0SXYWIE8ofsmOHz/eoEED2SkAFFxN3yYLf9o9+71FkydPlp0FyB3FL1NqaqqiKLa2trKDAHguJUqXmbXq67+u36xfvz53+IGJo/hlOnr0aKNGjWSnAGAA1ra2Y+YsbNJ7YPny5Y8fPy47DvBUFL9M+/fvZ4AfsCRtXwiasXp98PBR8+bNk50FyBnFL9PBgweZ0g9YmEo1as5c9fXWfYf9/f1TU1NlxwEeR/FLo9PpkpKSXF1dZQcBYGAORZynfrDCu22XsmXLhoaGyo4DPILilyY8PJzv5gEsWMcBQ2Z+9t2QsROmT58uOwvwH4pfmn379jVv3lx2CgCFyKNajdlr1p2Mul6jRo24uDjZcQAhKH6J/vjjD4ofsHi2dvaj336/67hpVapU+eKLL2THASh+SfR6/fXr18uWLSs7CABjaNy+8wc///Hh51+3bt2aGX+Qi+KX49y5c9WqVZOdAoDxuLq5v/rx51VbdChduvS2bdtkx4F6Ufxy7N27t2XLlrJTADAqRVE6DhjyzoafZ7z7XmBgIF/rBykofjkofkC1SlWoOPvTb0vW8StVqtSWLVtkx4HqUPxyREVFeXh4yE4BQA5FowkcPGLu+m2z3lvUtm1bbu8PY6L4JTh37lzVqlVlpwAgWakKFWd9+k3VlgGlS5f+9NNPZceBWlD8Euzevbt169ayUwCQT1GUDv1CFm3du2bj5jp16kRHR8tOBMtH8UtA8QN4WLGS7tOWfBI4dlq7rj0nTJggOw4sHMVvbHq9Pjo6unz58rKDADAtDVu3f/Pz9THpws3N7eeff5YdBxaL4je2iIgIbtEPIEe29g4Dp8yYvXbTrPcW+fn5xcbGyk4EC0TxG9vvv//epk0b2SkAmK6ynlVe/+SrlgNHtOrUdfjw4ZmZmbITwaJQ/Ma2a9cuih9ArpoEBL71xXf3HIu5ubktX75cdhxYDorfqDIyMhITE93c3GQHAWAGbOzs+ox96f3Nv2/c+Uf58uV37dolOxEsAcVvVIcPH27cuLHsFADMSTH3UuPnfTB56ZqX33qnbt26Z86ckZ0I5s1KdgB12bFjR/v27WWnAGB+KnnXmrnq67B9u3uFDCnt7PjNN9+4u7vLDgWzxBm/Ue3bt8/f3192CgDmql7z1nPWfl+7U68WAV169uyZmJgoOxHMD8VvPAkJCQ4ODvb29rKDADBjikbTomuvuV9vKlm3cfny5QcMGHD37l3ZoWBOKH7j4To/AEPRWlkH9B/06YFwe0/v0qVLh4SEUP/II4rfeLZv396xY0fZKQBYDmtb2y4hL67a/6dNBa/SpUv369ePi//IFcVvJHq9/uzZs9WrV5cdBIClsbGz6zJo+KcHI4pWr9uoVbvAwEBu+YdnoPiNJCwsrG7durJTALBY1jY2HQcMmfv1Js/mHdoEdm/WrFlERITsUDBFFL+R/Pzzz507d5adAoCF01pZt+rRZ+7XP7YMGTVw1Ljq1atv27ZNdiiYForfSLhFPwCjURSlYev2s9esG/r2onnLPylVqtS8efN0Op3sXDAJFL8x3Lhxo0iRInyQD4CRVfWpP+V/K976dkvoxWsuLi5BQUE3btyQHQqSUfzGsHXr1sDAQNkpAKiUW5lyg16eufKPsKI16rXu0q1u3bpc/1czit8YtmzZQvEDkMvW3qFDv5C5X//4wrQ35n/8aYkSJSZOnMin/1WI4i909+7dS0pKKl26tOwgACCEEN6+jV9atPz9n3Yn2hZt2LyVr6/vli1bZIeC8VD8he7XX3/t1KmT7BQA8IiixUv0GD72nW9/6jbx1YWfflGsWLGQkJDo6GjZuVDoKP5Ct2nTpl69eslOAQA5UBSlpl/TSQuWLf3tkGPV2l36DqhYseKcOXPS09NlR0NhofgLV1pa2tWrVytXriw7CAA8i0MR5w79Qt78fMO0lV+H/51Qp1HTunXrrlmzRnYuGB7FX7i2b98eEBAgOwUA5FWZip79J778zrc/9Xt1zsbf9xcpUqRZs2YbN26UnQsGQ/EXrg0bNvTp00d2CgDIH0VRqtVrOHzWO5+FRrYbPnHlhh+cnZ2bN2++fv162dHwvCj+QpScnHzt2jUvLy/ZQQCggDRarU/TFmPmLFx9KKLN0HGrN211dnZu1KjRypUrMzMzZadDQVD8hWjLli3dunWTnQIADEBrZe3TrOXotxesOXy664RXtx0+Ucu3cfXq1WfOnBkfHy87HfLBSnYAS/btt98uX75cdgoAMCSNVuvt29jbt7EQIupc5LHdO1oH9rh55ULr1q3HjRvn7+8vOyByQfEXlri4uPT09DJlysgOAgCFxcOrhodXjd6jJibdvhW2b/dr8xf+ua9LlSpVevbsOXr06BIlSsgOiBxQ/IXl66+/Dg4Olp0CAIzBuVjxlt1faNn9BV1W1oWIkyf37WnTtWfshTO+vr5BQUFBQUFWVtSNqWBLFJZNmzb99ttvslMAgFFptFovnwZePg2EEMn/JEUcObTutz3zlnx4J/Za48aNg4ODe/ToodEwvUwmir9QHDp0yMfHh+/hBaBmDkWc/doG+LUNEEIkxsdFhB5aueHHme++dyf2mp+fX69evfr06WNnZyc7pupQ/IVixYoVU6dOlZ0CAEyFS4mS/l26+3fpLoRIvHXzzPEj63fsnb9sedzlC97e3u3btw8JCfHw8JAdUxUofsOLj4+PiYmpU6eO7CAAYIpcirs17tClcYcuQojU5HvnT4X9deJI7yHDz5844u7u7ufn17Vr1+7du3MxoJBQ/Ib3ySefjBw5UnYKADADdg6OtZv4127iL4TQ6/WxVy6d/zPsiy2/zvnf0uvnIytUqNCoUaPAwMCAgAAbGxvZYS2EotfrZWewKGlpaa1atdq3bx9TWE3Nnj17Pv5+a7/xDMEA5iErMyPq3JmLEX9e+uvPmEsXrl84U7Zs2Xr16rVt27Zr167FihWTHdBcUU4G9uWXX/br14/WB4DnpLWy9vSu7eldW4hgIURWVua1i+evRP61ae/hxZ9+funPE87OztWqVWvYsGH79u1btmzJG28eccZvSFlZWc2bN9+xY4ejo6PsLHgcZ/yAhUm8dTPqbOTVs5FXL5z9++qVmHORrq6uXl5ePj4+rVq1atWqlYODg+yMpoi/jwzpq6++6tatG60PAEbgUtzNpambT9MW/z5y8/q1axfPX7twbvEX37w6d17UX386ODhUqFChWrVq9evXb968eYMGDSQGNhEUv8GkpaWtWLFi586dsoMAgEq5lSnnVqZcveat/33kXlLS9SsXr1++eODcpe937rkddyPmXKSjo2PZsmWrVKlSu3bthg0bNmnSxMnJSWJsI6P4DWbZsmWDBw/mdB8ATIejs3PVOvWq1qn38INJCbdvREfdiI6KiI7a9clnN9+ck5WRef3CmWLFipUpU8bT07NGjRo+Pj5+fn4WOYWQ4jeM69ev//TTT7t375YdBACQC2fXYs6uxR77a0CXlXU77u+4a9E3r187df3arhNf35r3flpq6rWzf9nZ2ZUsWbJUqVKVKlXy8vKqXr163bp1y5YtKyv/c6L4DWPSpEnvvfeeVquVHQQAUBAarbZE6bIlSudQ58l3/7n9d2z839dvx904FhWz49iftxYt+Ts6asl783r16mX8qM+J4jeAtWvXenh4NGnSRHYQAIDhOTgVcahSpFwVr4cf3PTJMjMd26X4n9dff/21Zs2aX3/9VXYQAAByR/E/l+vXr48YMWLdunW2trayswAAkDu+FLngrly58sILL3z88ccVKlSQnQUAgDyh+Avoxx9/DA4OXr16tY+Pj+wsAADkFZf680Gn0129enXfvn1r166tWbPm9u3bixQpIjsUAAD5wL3686po0aJ6vd7a2trJycnFxcXa2lp2ItXR6/VRUVEVK1Ys2K+npqZevnzZoInUSK/XZ2Zmsv/LlZWVpdfr+U4aubKysubMmfPyyy/LDpJv7Dd5Vb9+fe7PI1daWlr37t23b98uO4iqhYeHr1q1tWVT5QAAB45JREFUaunSpbKDqNr3339//fr1CRMmyA6iavPmzatTp47sFAXBGD8AACpC8QMAoCIUPwAAKkLxAwCgIhQ/AAAqQvEDAKAiFD8AACpC8QMAoCLcuS+vjh8/3qBBA9kp1I6tIF1KSsrly5e9vb1lB1G1mzdvpqSk8PVgcl26dMnV1dXV1VV2kHyj+AEAUBEu9QMAoCIUPwAAKkLxAwCgIhQ/AAAqQvEDAKAiFD8AACpC8QMAoCIUPwAAKkLxAwCgIhQ/AAAqQvEDAKAiFH9udIlHlw2s76ZVFKVojW5v/HI9Q3YiFcqK+dRPeVSjz2J1smOphe72zpFlnbv8kvTwYxwXRpbDVuC4MBrd7cMfvuhfsYiiKIq1e/1+83fHZf77b+Z3LFD8z5YZ/dWAti+daP7p2YRb577t+fd7XdrPCUuRnUp1Ui/uu6A0WHk1U/+v0KGl2XmNQXfn6MLePVZdT3v4QY4LI8txK3BcGEvGhQ8DW07aX+udfTeSUxPCl7eInNWu3dxTKUKY67GgxzOkhE33EG4v7knK/s+Mi0vqKY7dNt/SyY2lNhkXP6ituA3ff092ELVJvbZrQW8PIYS1EDadf77z4HGOC2N62lbguDCW1Ig3qgin3tsTHzyQfGRSWeEycM9dcz0W+OPwWTKid2yLsmvUs26R7P+2Ktuqc6V7f2z4857cXGqTfGHfJeHZtJKd7CAqc/fwq32m76vy+o+736r18OMcF8b0tK3AcWE0tjXfPK//Z2NA0QcPWLmUKSoSr/ydojfTY4Hif5a0mJPXhHuNMrYPHrBxr+4uEs+cS8ySGUtt0mOORNwTN78eWKuEjaIoLt7d3vglxvSH0cyfnfe0ndFRO+Z2Lm/7yOMcF8b0tK3AcSFNZszOTZGiTH1PR8VMjwWK/1my7sbfE/auDv+uJcXO2V4jkhOSmT9jRPfO7b8inCo0nbzxzJ3kG2HL/M++3bnZS3sS9bKDWTorN5965eyUJx7nuDCmp20FjgtJsmJ/nP56qOI7dZyPvbkeC1ayA5g0RaNVhBDisYNOn6Xj2DIi1+7b0/5b4XVDlq6P3Flv/oyNr+4bXk4rMZdqcVyYBI4LCbLid74a0O87XeDqdeO9bIRINc9jgTP+Z9E6lnASqXdS/r1oo0+9k6wTjiWcOK4ksqvSzq+I/tyBy6myk6gUx4VJ4rgoZPqUyFVB9dovvNz6f3vXDfW0EcJsjwWK/1lsy9cvJ+LO3kh/8ED6jTNxwtmrqotJb1SLp0tPzRS2RWzZe+XguDBNHBeFKf3S2oHNR353r/OHh3+a7ON4/xTfTI8FdpFnsSrbOrBScujmiPszNDNj9vxyyb5Z71qOcnOpS/LBUe6Kc59fEu5fO9MnhW06nOLs39mL2cxycFyYAo4LI8qIXj+s+ZBNml5rjnw/rqbDfxf2zfVYkP15QhOXEb22o5OoOPiLE9dvnv/59Ua2wuvVo3dlp1KZlPB36mlE+QErD1+7k3B57/+6lRT2rT86nyY7l2qkX1hU67FPkHNcGN0TW4HjwljSz33gpxGaBvP+TH7yH83yWKD4c5OVELokuL6bRgjh4Nl++o9RHFfGl3lz/+LBTcrZCSGEQ8WWY1afTMqSnUlFnix+jgvjy2ErcFwYRfrZ+TVyOmtuuOpapl5vlseCoteb9ORDAABgQIzxAwCgIhQ/AAAqQvEDAKAiFD8AACpC8QMAoCIUPwAAKkLxAwCgIhQ/AAAqQvEDAKAiFD8AACpC8QMAoCIUPwAAKkLxAwCgIhQ/AAAqQvEDAKAiFD8AACpC8QMAoCIUPwAAKkLxAwCgIhQ/AAAqQvEDAKAiFD8AACpC8QMAoCIUPwAAKkLxAwCgIhQ/AAAqQvEDAKAiFD8AACpC8QMAoCIUPwAAKkLxAwCgIhQ/AAAqQvEDAKAiFD8AACpC8QMAoCIUPwAAKkLxAwCgIhQ/AAAqQvEDAKAiFD8AACpC8QMAoCIUPwAAKkLxAwCgIhQ/AAAqQvEDyFVWzNddiyi2bT67liWEELqbm/u6KI6dvojOlJ0MQH4per1edgYAJi/z6uddagz968WDZ5Y2UY5Mq9VoeeVVkduHe1jJDgYgnyh+AHmSeeWTDt4TUt49/MG9F5vPdV52esfoStayQwHIN4ofQB5lXFze1nvcvnRh3XTp6d0TqtjIDgSgABjjB5BH1pV6jmxmLYTSYHD3SrQ+YKYofgB5o7v162tTdmcUddYffmXqjzeyZOcBUCAUP4C80N3e9cqwLxKaLNm/5x2fxI2jpvx8Uyc7E4ACYIwfQO70ib+Pqdl2pfu8vw696p0VNrth/Tm3hmyPXB1QjJMHwMxQ/AByo7+zd0LtVh85zQ47/lZdeyHEvaOv1fObf2/krr9WtHFRZMcDkB8UPwAAKsJlOgAAVITiBwBARSh+AABUhOIHAEBFKH4AAFSE4gcAQEUofgAAVITiBwBARSh+AABUhOIHAEBFKH4AAFSE4gcAQEUofgAAVITiBwBARSh+AABUhOIHAEBFKH4AAFSE4gcAQEUofgAAVITiBwBARSh+AABUhOIHAEBFKH4AAFSE4gcAQEX+Dyr36ClP/nx4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sp>
        <p:nvSpPr>
          <p:cNvPr id="6" name="AutoShape 8" descr="data:image/png;base64,iVBORw0KGgoAAAANSUhEUgAAAqgAAAJYCAIAAAAhSIMSAAAgAElEQVR4nO3dd2CM9wPH8e9zl52IBBE7BEGMWIkVe8SIXSMiVu1dVFtFBy1VfjVapUpbXahqFa0WRc1YoUnFJiJSERIp2bn7/RFaI2S43Pfunvfrn9+vJ3nuc8+4T57n+73nFL1eLwAAgDpoZAcAAADGQ/EDAKAiFD8AACpC8QMAoCIUPwAAKkLxAwCgIhQ/AAAqQvEDAKAiFD8AACpC8QMAoCIUPwAAKkLxAwCgIhQ/AAAqQvEDAKAiFD8AACpC8QMAoCIUPwAAKkLxAwCgIhQ/AAAqQvEDAKAiFD8AACpC8QMAoCIUPwAAKkLxAwCgIhQ/AAAqQvEDAKAiFD8AACpC8QMAoCIUPwAAKkLxAwCgIhQ/AAAqQvHjOWTdOvbFa/39vdzsFEVRFMXOzatZ3+lrQuMzDbH01EsbXmrr6aQoiqItWrX34o/a2yiKoth2+SXJEIvPm5QjE8ooiqIoDVZEZxXWMpN+7lyAl6a/d+XUpbv6p//Ao4vNjPqonqIoilJu8rGU530Jz1Swl1PY8pLKNJMLUTj7YWEvGSaL4kcB6W7tfaNVRd8h89cfOB+flv1YWvz5g9+9/2Ljyp0+CE9+RiPlReaVz4L6Lf798j0hhNAlRd0tVtT6eTNbDF1S+NdTWnlUG7LlJu/VAPLHSnYAmKe0s8t6dHh7f7oQQhRvPHBEn+bViun+PrF5xbLtUUIk7ZzS403/8AW+DgV/hpTzOyOEEEJ4zz0ZOs0zLUVzLzRzeWCqsK9S294gr8F02NeetCI/Ly315JzAgR9cFaKOQRdrKLKe9/mZb3IgHyh+FEBW7PcTX92fLoTQ1J35x+63mrlkXzoaMmps0OuNms47I8Sljxf88fp3HYsW+Dl0KYmpQgjh4OXr6WRbxMlWFA8YNsYg8U2Odfn8vjR9Xq6nPLpYgwy/5En+X46pMN/kQD5wqR/5lxWzefFvqUIIUWn6Z68/aH0hhFCcG7/y+bI35q3csPOPRc2chHhoaLn5qh/e7FDOSlEUl+aLzqTrbh9ePqpt9RI22dMD7N1rdZz02ckknRAi4/yCmopL9991QgiR/GOAs6K4jzr095Pjr2nXflswuEUVV62iKIptyZodJ64+nqh7KKnun4gNbw30r1zMRlEUTZGKjfvO/i7yWcPiIiv+wJKhzSo4KIpi7d4weOHeuCcLU5dw5JOx7aq5ahVF0bpUaTnsf7/HZjzPMh8fWtbdCVszqXPt0vYP1k3NDmNXHEnQCSGELvazRvYNFkULIYT4c7KntVJ6XGhSjiv5yI85j1hn3tj9/oAG7taKojhW9H9x2aFbD8YL9Lc2NFcURVFcgvfcvf9YwvctFUVRFOf+v9/9dxHPXPM5jJTntiHubGmnVRRFqbMwdM+y4S09iyiKojhXbTfxy9P38j5mlOv+kP0iky/+MCPQ21WjKBpX7y6vfHch5cFT5GmM/1nPkscV+Iyd/77c9pkCHFZ5XHJ2wHwfODAreiC/ErcF2gkhhCgzITQ5tx/OuPJh3ex9zebBTldmQujt8HfqK0/ujg6dv72eqU8/9573Y/9QcuTB2G2drIUQwqbzz3f0er0+9dzHAc5PLEHxmX3srk6v1+v1mX9vHVX5yedQvCduj8vMMasuYc+kqo//uDb7f+t/fDVTr9frs+J/G/fkUt1e+CY6o8DLvPPIS0s/v8T//nQGjZOri92DX6o351SyXp91fY3fo0srNfbwnRxX8t+PLPa/DaF9fM1Xm7ovUafX6/W6+PX+Qgghig7Y/c/9F3B7YwshhBBF+u26/1Bua/7OY1sqDxsi8ae2GiGEUFzshBAuHpVLP5jQUXr0H0m575L5SCVsiz92odPjpcN3s5fxePJ8P0ueVmDKs3b+PO4zBTis8ro3FuDAgZnhjB/5lpUUHZsqhBDCrarbg/fnrFunfv91+0N+3X3q1qMTz9KL9Vi2Nzxs53erp3pdWPtNuF4I22bzDtxIy0qN3TPDWwghkvdsiEgW1lVeOvrPtXXZb5f2XX+8/s8/l5c1enS+QNa1b0ZO/DVJCFE+eFVo9K0bp3+YUlsRQn9q7oQvr2YKobu1fdLAlReFEKLqwCU/Hw0/tv3DwdU1QuhPL+07+qe4J04EhUg/t3L8kvNCCOHWfcnBmHvJMXvntXZ49EUkH3172EcXhRBlgz89EZf8T9TOt5vbC3Fz49iXdyXmcEaUl2U+9hsX1y/fnyGEVavPo9P+uZ2QnHTs3cauLh51ikWfjM0QmlIDd8XuHltGCCGE97thcQlnFzb8b908tJLrPm2YOqtop/f3Xv0n5ebxlX1KCiHE2UXjPjn/rGsWj/x2bmv+MfnaEPrEspN2xN28cuHatU19XYUQInbTV+HJBk2Vltr83d3R99JuHfugjYMQQkSt++qvvH3OIb+vPUfJ4c/a+UV+95k8H1Z5XHJu2ytvLxKmTfZfHjA/mdGfNMzee2otPJ9+/8E7vwTaPrpr2XXbfkf/8KlJzffPpT+0GF3a7eirdzL1en3WveuhHwY4CiGEaL4hPvufEze3UYQQwqHnb9lnfI+cjWVd/7xp9rN0/iE++wRffzf8qyUr120/fO5mmk6fFftVy+wzGd9llx6ci2dcWdE0+2/dJquvPXHukhn1cQMhhBC2Hb+Lu7/M9PMLa2Wnzz4fSg4dXzp7qZ9ey8r+keQjk8oKIUSRvjufPDXNyzIfe2kZF/53f85ecd++U97/4pfjV/95LGvK8anlhRBC1Fmc/dpyXsl3cj7j1zT7LOZ+9qy/v2mTffrbcOXVzDydsOa65h/fUnnaEA/O+EW95VH3X+ztTa01QghhFbD1KWffD8lHKuE588/U+0/xffZT2HTedieHNZYa+cmkIYP+NezV9YdX5fIsebtk8uydP0/7TIEOq7wsOdftleu2gOljch/yTVu0ooejOHZPiOt/Xk8XVfL4KTunGnVLPfSjun8u7N/0+cbtew+GHrtwO4fz72dKjw3PHuUuW7+y0/2Lm461gifWevADKVGHzmUJIUSVzq3LPtjNrUq3CvQSB88IceFwVNqwso9eREiPO3tDCCFERf9aRe8v07q0b31XEZHw4GeSo07FCiGEODq8nHb4I7/+z9m/4jPbFnn0kMrLMh9jVTHojeD3e38dK24d3fC/oxv+J4SwqeA/YNzrb07s6GH3lN+677GVnKNSDWq63r/Up3HxblRe/H5ZiLhzNzNEedscflz/6ETCXNf8Y9LytSGs3Su43L/ybOVY1FaIFJGVkZX72HI+UikeDR68Tiun7KfISM3M6SnSY3as/vy7/yY2lHNs3C2XZ8lpMfonZ2I+c+fP3z6Tn8MqL0vOdXsJMSyHFwmzQvEj/xxrdauv+X6fTtze/tXxf1q0KCKEcO64JVUvhBDpp9+uVfON8zn8VnFH7YP/n3Hl876+Q3+MF0KIEjVb9w1qUjp8yZI/7gmh0eZt+OnBm2lGWo7v2U9b0INfU3IYCVUUzYNH/1ukYmX70EGi12Xevy7q3m5glwo24iE2Fas5PLHUPCzzCdpSvb74K6zr8o8+W/fDrxG3hBAi/er+z1/ptPXUlsgvA0s8awU9vJKfJjMl46Es9+NprB5Z7L+vU+gyUh4dBMh1zT8mXxvCytbq3weUnDbS0+Q9lbW97b+B8vUU+XqWZ6zA3Hb+/O0z+Tms8rTk/B84MDuM8SP/NO6dXurmJIQQcauGzdge9/AYYVbCxYt3cvwt7X/v6clH573yY7wQosorBxJvRPy+/sMZL1S2E0IIJY/Fb1O6djkhhBDXDv47leCfveMa1mzUvs/4jyOShW35hp4aIYS48Mve6w8GXzP//mPbOSGEULyaVnzi3NmmdK2y2cs8ceXBqHLW7dN/3vzvRxSH8tVLCCGEcA98a+Xq1atXr1798VtDXgiZMPP9JTMD3J8o3Tws8wm61FvXYlJK+L/83an4jMTLR39e/WrbokIIEf/j6hP37gfJXpV63WPndA+t5KeKO/BH9P0q0iX8efD+OWzNUjYPrf6UhHv3V1rGzfOPhM11zT8mnxuigMWS31R5UqTthn8evj4a/WGgXy7PkocVmOvOn799Jj+HVV6WnOv2yuvagwmj+FEAGrfAhQva2AshxMUPO1XxDXp10Seff75y4WuDW1Uq021t9vwfRfPom/hDZ1dZ//yd/Wkp14plnTRC6G4f/nbnLSGE0Gdm5OlWdBr3tsOaWwkhdAcmD3n3pxNnIw+ufXnk8uOnj+zcGJrpYCM0JduP6+gghBBHJnQa/tGvJ06H7fh4VOexB3VCCJc+07uUemLf15RsPaiRIoS4t2n6/N3xWUKkXlr/yqzQh3/G0WdQdzchhPjzjXFLD9/M0P0T9mFwh86t63kW95l7Ov3JnHlY5qOyYr7sWKpi7abtWnWZ/XucKFqxYUCfXv7ZEwuKlnOxEkIIxdo+++ru9cMHjobuPxn/7zrL0yns6Zl9p204dS327I4FQybsyRRCaJqEtCihEULYuFUqJoQQmQc//PrPpMzUmD2LX1p88ZFXlNuaf2IN5HtDFEB+UxXas+S+AnPd+fO3z+TnsMrLknPdXs+5DmES5EwtgPnLun3gnbauT9uv3FpN/zEqVa9/aBZS2UlHH3z2L+vvjT2KZP9gsfodu7au4fjvL9ZadCF7qtKzJ/fp9fqUyCVtHB9/XqHUmRmalD1vKSN63cByT0bT1Jr8282snF/UvbA5DR+ctTsUc1aEEFb3b1PwYCJe5vXvQ8o8udSqk/ck5LzQPCzz0Zd279T8Jg+aSutcrOiD/+8U8Mml7HWji9vQ/r9xXZvO227lsJKfOrnPpeZj+bUN3j5xL/tXdIm7hpV89F9tPbPPGv+bm5bbmn98S+VhQzyY3Gff49cHMySTfuvpIIQQSpvNiXnZIfObKqenyP3jfLk9S+4rMC87f+77TEEPqzzsjQU5cGBeKH48h6w7Ed+/OzzAp1wRRQghFPvino26j5m79kBMqu7Bz+T0DqXXZyUe+2hIozI2QgjhUL5x8Ls/bH3ZUwghNE1XZb/95Fr8er0+5fLWuQOaeDhlv7+61+4y+bOwxIffmrIST34zO7h5ZVfr7Cfy6zv7u8h/dPqny7oT9umYlhUdhBBWbj49Z/94bK3/o2+Len3633uXjmxXvbiNEEJoXL3ajVkRevsZ74i5LvPxl6a7d/6Ht4Kaed5/R9a6eDYNemvzxeT/gidHrh5Sv4QihLAuUX/sbzcu56P4W244t3/xoOyV71Cx5ehVJx5eZ7p/wteMaVnR8X7YmZv+OjzD86HeysOaz2FL5bYhDFD8BUhVgOLP7VnysgJz3/lz32cKeljlbQ8vwIEDc6Lo83TvTwAAYAkY4w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KH4AAFSE4gcAQEUofgAAVITiBwBARSh+AABUhOIHAEBFrGQHAJ4qNTV19+7du3fvPnXqVEpKilarvXv3rpOTk16vL1q0aIMGDdq0adOkSROtVis7KQCYDUWv18vOADwuMjJy6dKl4eHhHTp0aNeuXf369e3s7B7+gYSEhCNHjuzatWvfvn1+fn6jR4+uUaOGrLQAYEYofpiWq1evzpgxIzU1ddq0aY0bN87Lr+zbt++jjz5KS0ubPXt2vXr1CjshAJg1ih+mQqfTLVmyZPPmzQsWLPDz88vvr587d2727Nn29vbz5893d3cvjIQAYAGY3AeTEBcXFxgYmJGRsWvXrgK0vhDCy8tr3bp1Q4YM6dWr19q1aw2eEAAsA2f8kO/kyZNjxoxZvHhxo0aNnn9paWlps2bNioqKWrlypYuLy/MvEAAsCcUPyXbt2vXWW2+tW7euTJkyBlzszp07Z82atWLFCh8fHwMuFgDMHcUPmX755ZcPPvhg48aNzs7OBl/4tWvXQkJCJk6c2LNnT4MvHADMFMUPaXbt2vXee+/98MMPjo6OhfQUycnJQ4YMadas2aRJkwrpKQDAvFD8kOPEiRMvvfTSli1bCuNc/2E6nW7SpElFixadO3duoT4RAJgFZvVDgujo6PHjx69fv76wW18IodFoli1bpijKlClT+DMXACh+GFtKSkpISMjKlStLlSpltCedM2dORkZGHu8IBAAWjOKHsY0fP37cuHG1a9c28vP27t37UnRMkyZNjPy8AGBSKH4Y1dq1a52cnPr06SPl2dv07u9WvU5gYKCUZwcAU0Dxw3guXry4evXqBQsWSMww+JU37lrZjxo1SmIGAJCI4oeRZGVljRw5csWKFba2thJjKIoy7p1Fx85eXLhwocQYACALxQ8j+eCDD7p06WIKX56rtbJ+aeFHq7/dsG3bNtlZAMDYrGQHgCpcuHDhl19+2bFjh+wg9zkUcZ60YFlQz/ZhYWGVK1eWHQcAjIczfhjDpEmTli5dqtGY0P5WslyFVz5e26RJk/T0dNlZAMB4TOiNGJZq3bp1derUqVmzpuwgj6vRsFGPMS+1aNFCdhAAMB6KH4Xr7t27S5YsmTlzpuwgOes4YIh9aY/p06fLDgIARkLxo3DNmzdv0qRJhfc1PM9v1Jvzt/6+13TmHwBAoaL4UYiioqJCQ0P79esnO8iz2NjZjX3nf3369ElKSpKdBQAKHcWPQjRr1qy5c+cqiiI7SC7KVPQcOuvd5s2byw4CAIWO4kdhOXXqVGpqqrl8L07zwJ4lqtQw2bkIAGAoFD8KyxtvvDFnzhzZKfLhxZlzN27bfvLkSdlBAKAQUfwoFIcOHSpWrFi1atVkB8kHOwfHoTPe7tixo06nk50FAAoLxY9CMXfuXHO8bF61Tr3W/QYFBQXJDgIAhYXih+EdOnSodOnSnp6esoMURK9RE05HxfDpPgCWiuKH4c2fP/+1116TnaKAtFqrEbPf7devH7fyBWCRKH4YWFhYmLOzs1l/8025ylW7jZzQp08f2UEAwPAofhjY+++//8orr8hO8bwCB424HHf7t99+kx0EAAyM4ochXbp0KTk5uVatWrKDPC+NVjt81jsDBgzIzMyUnQUADInihyEtXrx48uTJslMYRrnKVQNChg8aNEh2EAAwJIofBpOQkHDq1KlWrVrJDmIwPYaPPXnu4vHjx2UHAQCDofhhMKtWrRo5cqTsFIaktbIePH12jx49ZAcBAIOh+GEYWVlZP/zwg+XNhK/qU79Oqw4zZsyQHQQADIPih2Fs3ry5c+fONjY2soMYXtDkV5YtW3bjxg3ZQQDAACh+GMaqVatGjBghO0WhcHAqMmruosDAQNlBAMAAKH4YQGRkpKura6lSpWQHKSxNO3YVTq6bNm2SHQQAnhfFDwNYsWLF6NGjZacoXENnvDVy5Ei+uA+AuaP48bxSUlKOHz/eokUL2UEKV6kKFdv0GzRmzBjZQQDguVD8eF4bNmywvMn8Oeo1csKe0OMxMTGygwBAwVH8eF5fffVVSEiI7BTGYGNn12P42O7du8sOAgAFR/HjuZw5c6ZkyZLFihWTHcRIGrXvpHdy2bZtm+wgAFBAFD+ey5o1a4YNGyY7hVENfnmW2l4yAEtC8aPgMjMz9+3b17p1a9lBjKpcFS+/Tt1nzZolOwgAFATFj4Lbvn17hw4dNBrV7UV9x01dsmTJ3bt3ZQcBgHxT3Vs2DOjLL78cPHiw7BQSODo7B02ZMWDAANlBACDfKH4UUEJCwu3btz09PWUHkaN934HnY/4+c+aM7CAAkD8UPwrou+++69u3r+wU0mi02r7jpqjkBgYALAnFjwLauHGjymvPp1lL+5JltmzZIjsIAOQDxY+CiIqKKlq0qIuLi+wgkg2cMmPkyJGyUwBAPlD8KIhvv/22X79+slPIV66Kl0+rDgsWLJAdBADyiuJHQfz88898P322vhOmvvvuu5mZmbKDAECeUPzIt9OnT1eqVMnOzk52EJPgUtyt85BR48aNkx0EAPKE4ke+rV+/vn///rJTmJCuQ0d98803iYmJsoMAQO4ofuTbzp0727VrJzuFCbG1sw955c3g4GDZQQAgdxQ/8ufUqVPe3t7W1tayg5iWNr36Xfr75sWLF2UHAYBcUPzIH5Xft+dpNFptj+HjgoKCZAcBgFxQ/Mif3bt3q+3r+PLIt02HNGu70NBQ2UEA4FkofuRDeHh4jRo1rKysZAcxUf3GTwsJCZGdAgCeheJHPmzatKl3796yU5iu6vV9XT0qb968WXYQAHgqih/5sHPnzrZt28pOYdKCJk0fO3as7BQA8FQUP/Lq/PnzHh4eNjY2soOYtApVq3v5Nfv0009lBwGAnFH8yKsffvihZ8+eslOYgX7jp7722muyUwBAzih+5NX27dsDAgJkpzADJctV8A3o+t5778kOAgA5oPiRJ7Gxsc7Ozk5OTrKDmIcXxkyaP3++TqeTHQQAHkfxI0+2bNnStWtX2SnMhkuJkm36hsyYMUN2EAB4HMWPPNm6dSvFny/dh4/9+OOP+bpeAKaG4kfu7t27d+/evZIlS8oOYk6cnIsGDhszYcIE2UEA4BEUP3L322+/tW/fXnYK89Nl0PCvv/46OTlZdhAA+A/Fj9xt3bq1W7duslOYHzsHx15jXxozZozsIADwH4ofudDpdJGRkd7e3rKDmKWOQUM2bdqUlJQkOwgA3EfxIxfHjh3z9fWVncJc2djZ9X/ptREjRsgOAgD3UfzIxbZt27p06SI7hRlr1yf45NmLt2/flh0EAISg+JGrvXv3tmzZUnYKM2ZtY9Omd/+hQ4fKDgIAQlD8eLbY2NhixYrZ2trKDmLe2vTqeyYqJi4uTnYQAKD48Uy//vprx44dZacwe1or6w79B3LSD8AUUPx4ll9++aVTp06yU1iCFt16X7x+IzY2VnYQAGpH8eOpMjMzY2Njy5cvLzuIJdBqrQKCBg8ePFh2EABqR/HjqQ4fPty4cWPZKSxH88CeV+MTYmJiZAcBoGoUP55q+/btDPAbkEar7RQ8dNCgQbKDAFA1ih9PtX//fn9/f9kpLEqzTt1iEpKio6NlBwGgXhQ/chYXF+fs7GxjYyM7iEXRaLWdB77ISD8AiSh+5Gznzp0dOnSQncICNevU9XriP5z0A5CF4kfOfv31V4q/MCgaTeeBLzLSD0AWih850Ov158+f9/Lykh3EMjXr1PXvpHuc9AOQguJHDiIiImrVqiU7hcVSNJpOwcMY6QcgBcWPHOzYsYPr/IWqWaeusXfuctIPwPgofuTg999/b9OmjewUlkzRaDoFDx0yZIjsIABUh+LH49LS0u7evVusWDHZQSxc045dYxKSuJEfACOj+PG4Q4cONW3aVHYKy6fRajsOGMJJPwAjo/jxuJ07d7Zr1052ClXw79w9+lYiX9kHwJgofjzu4MGDnPEbh0arDeg/aOjQobKDAFARih+PuHPnjq2trZ2dnewgauEf2OPKjfi4uDjZQQCoBcWPR/zxxx8tW7aUnUJFtFqr9v0GDhs2THYQAGpB8eMRu3bt4oN8RtaiW+8LMX/Hx8fLDgJAFSh+POLEiRMNGjSQnUJdtFqrNr2Dhg8fLjsIAFWg+PGfuLi4YsWKabVa2UFUp3XPPpFXrt2+fVt2EACWj+LHf/bs2dOqVSvZKdRIa2XdulffESNGyA4CwPJR/PjP7t27GeCXpXXPfr/99ltSUpLsIAAsHMWP/4SHh/OlfLJY29j0f+m1UaNGyQ4CwMJR/LgvNja2VKlSGg27hDTtXhiwdevWu3fvyg4CwJLxLo/7GOCXztrW9oXx08aNGyc7CABLRvHjPorfFHToH/LDDz+kpqbKDgLAYlH8uO/06dM1a9aUnULtbO3se4yaNGHCBNlBAFgsih9CCBEbG+vu7q4oiuwgEB0HDF6/fn16errsIAAsE8UPIbhFvymxc3Ds+uLYqVOnyg4CwDJR/BBCiL1797Zo0UJ2CtzXKXjo2rVrMzMzZQcBYIEofgghRHh4eO3atWWnwH0ORZwDQoa/9tprsoMAsEAUP0R8fHzx4sX5BL9JCRw0fNWqVTqdTnYQAJaG93qIffv2NW/eXHYKPMKpqEubfiGzZ8+WHQSApaH4If744w8G+E1QtyGjPvroI9kpAFgaih8iLCysXr16slPgcc7Firfo2X/u3LmygwCwKBS/2iUlJTk4OFhZWckOghx0f3H0Bx98IDsFAItC8avdwYMHmzZtKjsFcuZSomTjzj0WLVokOwgAy0Hxq93+/fuZ2WfKegwfN3/+fNkpAFgOil/tQkND/fz8ZKfAUxUvVbp+207Lly+XHQSAhaD4VS0tLU2n09nb28sOgmfpOXL8W2+9JTsFAAtB8ava8ePHGzZsKDsFclGybPla/q0/++wz2UEAWAKKX9X27dvXrFkz2SmQu16jJr7++uuyUwCwBBS/qjGl31yU9qhUtWGT9evXyw4CwOxR/Oql1+sTEhJKlCghOwjypPeoidOmTZOdAoDZo/jVKzIyslq1arJTIK/KVfGqULv+5s2bZQcBYN4ofvU6cOCAv7+/7BTIh96jJk6ePFl2CgDmjeJXrwMHDjDAb14qVvcuVdV7+/btsoMAMGMUv3qdP3++SpUqslMgf3qNmjB+/HjZKQCYMYpfpW7cuOHu7q4oiuwgyJ/KtXxcK3ju3r1bdhAA5oriV6lDhw41adJEdgoURK9RE0ePHi07BQBzRfGr1IEDB7h1j5mqVreBU+nyBw8elKr9iscAACAASURBVB0EgFmi+FXqxIkT9evXl50CBdRz+LgRI0bITgHALFH8apSWlqbX6+3s7GQHQQF5+za2dnU7evSo7CAAzA/Fr0ZhYWGc7ps7TvoBFAzFr0YHDx5kZp+5q93EX+dQ5OTJk7KDADAzFL8aMaXfMnQfNubFF1+UnQKAmaH41ej69etlypSRnQLPq17z1unW9qdPn5YdBIA5ofhV5+rVqxUqVJCdAobRdejIYcOGyU4BwJxQ/Kpz+PBhrvNbjAYt293Vac6fPy87CACzQfGrzqFDhxo3biw7BQxDUZTAwSOGDBkiOwgAs0Hxq87Jkyfr1q0rOwUMxrdtQEJ61sWLF2UHAWAeKH51SUtL02g0NjY2soPAYBRFCRw0fOjQobKDADAPFL+6hIWF1atXT3YKGFijdp1u3kuNioqSHQSAGaD41eXw4cMM8FseRaPpEvIiI/0A8oLiV5fQ0NBGjRrJTgHDaxIQGHvnbnR0tOwgAEwdxa8u0dHR5cuXl50ChqdoNJ0HDuOkH0CuKH4VuXHjhru7u+wUKCxNO3aNSUiKiYmRHQSASaP4VYTr/JZNo9V2HDCEk34Az0bxq0hoaCgz+yybf+fu0bcSOekH8AwUv4ocO3asQYMGslOgEGm02o5Bg/lMP4BnoPjVQqfTpaSkODo6yg6CwuXfpcfVm7djY2NlBwFgoih+tYiMjKxRo4bsFCh0Gq02IGgwI/0AnobiVwtm9qlH88CeUXG3OOkHkCOKXy2OHDni5+cnOwWMgZN+AM9A8asFl/pVhZN+AE9D8atCcnKyra2tVquVHQRGkn3SP3jwYNlBAJgcil8VwsLC6tevLzsFjKp5YM+rN2/zmX4Aj6H4VSE0NJQBfrXRaLUdg4cy0g/gMRS/Khw9epTiV6HsG/nxlX0AHkbxq0J0dHS5cuVkp4CxabRavrIPwGMofssXHx9fokQJ2SkgR7NO3WISkqKiomQHAWAqKH7Ld/ToUV9fX9kpIIei0QQOGs70fgD/ovgtHwP8KtckIDDubsrFixdlBwFgEih+y3fs2LGGDRvKTgFpFI0mcMhITvoBZKP4LV9CQoKrq6vsFJCpUbtOCelZ586dkx0EgHwUv4WLiory8PCQnQKSKYrSbejoQYMGyQ4CQD6K38JxnR/ZGrZuf1evjYiIkB0EgGQUv4U7cuQIU/ohhFAUpeeIcZz0A6D4LdzJkyfr1asnOwVMQr3mrTPtHMPCwmQHASATxW/JdDpdSkqKg4OD7CAwFS+MnsRJP6ByFL8lO3/+vJeXl+wUMCG1GjWzdnU7ePCg7CAApKH4LRkz+/CkF8ZMHjp0qOwUAKSh+C0ZN+vFk6rX93Uu67Fjxw7ZQQDIQfFbsvDw8Nq1a8tOAZPTd/zUkSNHyk4BQA6K32JlZmZmZWXZ2NjIDgKTU7lmndLVav3444+ygwCQgOK3WJGRkd7e3rJTwET1mzB1/PjxslMAkIDit1jM7MMzlK9SrUrDJl988YXsIACMjeK3WBQ/nq3vuCnTp0+XnQKAsVH8Fuv06dNc6sczlKpQsW7rgMWLF8sOAsCoKH7LlJGRoSiKlZWV7CAwaX3GvjRnzhzZKQAYFcVvmSIiImrVqiU7BUxdMfdS/t37zpo1S3YQAMZD8Vum48ePM8CPvOg5cvzSpUszMzNlBwFgJBS/ZTp+/HiDBg1kp4AZcHYt1mnQiIkTJ8oOAsBIKH7LFBkZWb16ddkpYB66Dh311VdfJScnyw4CwBgofguUnp6u1Wq1Wq3sIDAP9o5OL4yfNmzYMNlBABgDxW+BmNmH/AoIGnzizPm4uDjZQQAUOorfAnHrHuSXtY1Nx6BBAwcOlB0EQKGj+C0QM/tQAC269o6+lXjx4kXZQQAULorfAp09e7ZatWqyU8DMaLTaHsPHBQUFyQ4CoHBR/JaGmX0oMN82HVKtbENDQ2UHAVCIKH5Lw8w+PI9+46cNGjRIdgoAhYjitzQM8ON51Gjg5+pRefPmzbKDACgsFL+lofjxnIImTR8zZozsFAAKC8Vvac6cOcM9+/A8ylepVtO/9bJly2QHAVAoKH6Lwsw+GES/8dPeeOMNnU4nOwgAw6P4Lcpff/1Vs2ZN2Slg9oq5l2rTN2T69OmygwAwPIrfopw4caJ+/fqyU8AS9Bg+9pNPPuGbewDLQ/FbFGb2wVAcijj3mTh98ODBsoMAMDCK36JERkbWqFFDdgpYiID+g8IvXI6OjpYdBIAhUfyWIzMzUwhhZWUlOwgshJW1ddeho/r16yc7CABDovgtR2RkpLe3t+wUsCiNO3S5q9dyE1/AklD8luP48ePM7INhKYoSNPmV4OBg2UEAGAzFbzlOnDjBzD4YXLW6Ddy9an7zzTeygwAwDIrfcvAhfhSS4JdenTRpkuwUAAyD4rcQWVlZWVlZ1tbWsoPAApWqULFJYK+ZM2fKDgLAACh+C3Hu3Llq1arJTgGL9cLYl5YuXcr9fAALQPFbCO7Zh0Ll5Fy076RXQkJCZAcB8LwofgtB8aOwBfQP+evy1cuXL8sOAuC5UPwWIjw8vHbt2rJTwJJprax7jZrQq1cv2UEAPBeK3xLo9fq0tDQ7OzvZQWDhGrZqrylafPv27bKDACg4it8SXLx40dPTU3YKqMLAqTOGDRsmOwWAgqP4LUFYWBgD/DAOD68adVp1mDdvnuwgAAqI4rcE3KwXxtR/4svz589PTU2VHQRAQVD8luDUqVM+Pj6yU0AtnF2L9R43ddCgQbKDACgIit8S3Lt3z8nJSXYKqEin4CF/Xrh8/vx52UEA5BvFb/auXr1avnx52SmgLlor6xfGTOajfYA5ovjNHjP7IEX9Fm0c3Mtu3LhRdhAA+UPxm70TJ07Uq1dPdgqo0aDps8eMGSM7BYD8ofjNXlhYGMUPKUp7VPLv0XfKlCmygwDIB4rf7CUmJrq6uspOAZV6YczkVatWxcfHyw4CIK8ofvMWFxdXsmRJ2SmgXvaOTi/OntezZ0/ZQQDkFcVv3vhSPkjXvGuvf3Sa3bt3yw4CIE8ofvPGAD+kUxRl0PTZwcHBsoMAyBOK37wxpR+moGJ177ptOs6aNUt2EAC5o/jN240bN0qVKiU7BSCCJr2yePHixMRE2UEA5ILiN2N37twpWrSo7BSAEEI4OjsPeX1Ojx49ZAcBkAuK34ydPHmybt26slMA97Xq0TchQ8csP8DEUfxmjCn9MCmKogx55c0BAwbIDgLgWSh+M8aUfpgaj2o1fDt2mz59uuwgAJ6K4jdjV65c8fDwkJ0CeES/CdM+/vjjGzduyA4CIGcUv7lKTk62t7dXFEV2EOAR9o5Oo+Ys7Nq1q+wgAHJG8ZurP//8s06dOrJTADlo2qmb3tGFb+wFTBPFb67CwsKY2QeTNXTGWyNHjszMzJQdBMDjKH5zxcw+mLJSFSp2Gjxy6NChsoMAeBzFb67OnTvn5eUlOwXwVN1fHHvs9NmIiAjZQQA8guI3SxkZGVqtVqNh88F0WVlbD5z6OrP8AFNDc5il06dPe3t7y04B5KJGA7+qfs3mzp0rOwiA/1D8ZokBfpiLgdNmvvfee3FxcbKDALiP4jdL3KwX5sLJueioOQs7d+4sOwiA+yh+s/TXX39xqR/mommnblpXty+//FJ2EABCUPzmSKfTZWVl2djYyA4C5NWLr8+dMGFCamqq7CAAKH4zdP78+apVq8pOAeRDidJl+k56pXv37rKDAKD4zRAz+2COAvoP+vtuyvbt22UHAdSO4jc/zOyDOVI0muEz3wkODuY+voBcFL/54et5YKbKelbpPGT0gAEDZAcBVI3iNz/JyckODg6yUwAF0e3F0aevXNu/f7/sIIB6UfxmJioqysPDQ3YKoIC0WqsXZ87t1auXTqeTnQVQKYrfzDCzD+bOo1qNNv0GDRo0SHYQQKUofjNz4sQJih/mrvfoiSfOXjh48KDsIIAaUfxm5uTJkxQ/zJ3WyvrF1+f26NGDC/6A8VH8ZiYxMdHFxUV2CuB5VapRs23/wQMHDpQdBFAdit+c3Lhxw93dXXYKwDB6jZrw54Ure/fulR0EUBeK35xw6x5YEq2V9Yg33u3duze39AGMieI3J0zph4UpX6Va56FjevfuLTsIoCIUvznhjB+Wp/uw0VfiE7Zs2SI7CKAWFL85iYuLK1mypOwUgCEpGs3otxaEhIQkJyfLzgKoAsVvNhISEpjPD4vkXt4jaOrMDh06yA4CqALFbzbCwsK4zg9L1b5vcKaD88qVK2UHASwfxW82mNkHyzbqzfdefvnl2NhY2UEAC0fxmw1m9sGyFS1eYvz7H7Zs2VJ2EMDCUfxmIzo6unz58rJTAIWoYav2ng2bTpkyRXYQwJJR/Obh7t27Tk5OslMAhW7wK7N/3rMvNDRUdhDAYlH85uHkyZM+Pj6yUwCFztbOfsTseV26dElPT5edBbBMFL95YIAf6lGpRs2uIyZ07txZdhDAMlH85oHih6oEDh5xR6fh031AYaD4zcOlS5c8PT1lpwCMRFGUsXMXTZs2LSoqSnYWwNJQ/GYgJSXFzs5OURTZQQDjKVq8xNSlq5s3by47CGBpKH4zEB4eXqdOHdkpAGOr07S5X+eeQUFBsoMAFoXiNwPHjx9ngB/q1G/itNNXY9avXy87CGA5KH4zwMw+qJZWazX+3cUjRozgVr6AoVD8ZuD8+fNeXl6yUwByFC9VeuLC5U2aNJEdBLAQFL+pS0tLs7Ky0mjYUlCv+i3bNgjoxmA/YBDUiamLiIioVauW7BSAZP0nvRwZHfvll1/KDgKYPYrf1DHADwghtFqrCfMXjxs37vLly7KzAOaN4jd1x48fb9CggewUgHyubu4vL/+8adOmmZmZsrMAZoziN3VnzpypXr267BSASajp26RDyPCAgADZQQAzRvGbtIyMDK1Wq9VqZQcBTEW3YWNSbRznzp0rOwhgrih+kxYREVGzZk3ZKQAToijK2HcWff3DT3/88YfsLIBZovhN2okTJxjgBx5j7+g0du6ibt26xcfHy84CmB+K36Qxsw/IUVnPKqPf+cDX11d2EMD8UPwmLTIyskaNGrJTAKbIr11H3y69unbtKjsIYGYoftOVkZGhKAoz+4Cn6Tduys20rHfffVd2EMCcUPymi3v2Ac+maDTj5y3+8vsfd+zYITsLYDYoftPFAD+QKwenIhPmL+ndu3d0dLTsLIB5oPhNF8UP5EWpChWnLl3t6+ubnp4uOwtgBih+08XMPiCPajfx7zZqkp+fn+wggBmg+E1Ueno69+wD8q7jgCFlatUfOHCg7CCAqaP4TVR4eHjt2rVlpwDMydAZb52NiVuwYIHsIIBJo/hNFAP8QH5ptVaTFn742fqNW7ZskZ0FMF0Uv4k6duxYw4YNZacAzIyDU5HJCz8KDg4+ffq07CyAiaL4TdTZs2erVasmOwVgftzKlJu5Zr2/vz938gdyRPGbotTUVBsbG42GrQMURJXadUe980HdunX5gB/wJCvZAZCDU6dO+fj4yE4BmDHfNh3iY2N8fX1PnTolOwtgWjinNEUM8APPr1PwUE8//86dO8sOApgWit8UHT16lO8bBZ7fwKmv37N2GD16tOwggAmh+E3RpUuXPD09ZacAzJ6iKOPe+d+xsxfnzp0rOwtgKih+k3P37l1HR0dFUWQHASyBlbX1lP99vO6nn9esWSM7C2ASKH6Tw617AMOyc3CctuSTBR9+vG3bNtlZAPkofpPDAD9gcM7Fir+0aHn//v0PHjwoOwsgGcVvco4ePcqUfsDg3MqUe2f9to4dO0ZERMjOAshE8ZucmJiYsmXLyk4BWKBylavO+vw7f3//y5cvy84CSEPxm5abN2+6ubnJTgFYrMo167y8/IsGDRrExsbKzgLIQfGbFgb4gcJWo4HfhIXLa9euzc38oU4Uv2k5evSon5+f7BSAhfNp1nLk3P95e3snJibKzgIYG8VvWpjZBxhHw9bth8x6t3r16klJSbKzAEbFl/SYljt37ri4uMhOAahC4w5dsjKzqlevfu7cOScnJ9lxACOh+E3IpUuXKlWqJDsFoCLNOnfT63XVqlU7e/Ys3Q+VoPhNyJEjRxjgB4zMv0sPIYSXlxfn/VAJit+EHDlyJCgoSHYKQHX8u/QQQqlatWpkZCRjbbB4TO4zISdPnvTx8ZGdAlAj/y7dB772tpeXF5/xg8XjjN9UZGRk6PV6Gxsb2UEAlWoSEGhlbVO9evXw8PDSpUvLjgMUForfVJw6dYrTfUAu3zYdrG2W1axZ8/jx48y0haXiUr+pCA0NbdSokewUgNrV9W81ddmaevXq8V0+sFQUv6k4fPhw48aNZacAIGo0bPT66nVNmzblO3xhkSh+U3H58mUuLQImonItn7nrtgYEBGzZskV2FsDAKH6TEB8fX7x4cdkpAPynXOWqC3/6/eU33v70009lZwEMieI3CaGhoVznB0yNW5lyr3702eJVn7355puyswAGQ/GbBAb4AdPkXKz46yvXbtt7cNiwYbKzAIZB8ZuEo0eP+vr6yk4BIAe29g7TP/w06k5y69atZWcBDIDily8rKys5OZmbhAMmS2tlPfad/5Ws1aBatWrJycmy4wDPhRv4yBcREVGrVi3ZKQA8i6Io/cZPLVm2XMWKFY8ePerh4SE7EVBAFL98hw4datKkiewUAHLXume/EqXL1qlTZ8uWLS1atJAdBygILvXLd+jQoaZNm8pOASBPajf2n7tu68hJU1asWCE7C1AQFL98Fy9erFy5suwUAPKqrGeV11asXfn1+hEjRsjOAuQbxS/ZjRs33NzcZKcAkD9FXFxnrPgiKinV19c3PT1ddhwgHyh+ybjOD5gprZX16LcX1O3Us3z58pcvX5YdB8gril+yAwcONGvWTHYKAAXUKXjo+EUf+/j4bNq0SXYWIE8ofsmOHz/eoEED2SkAFFxN3yYLf9o9+71FkydPlp0FyB3FL1NqaqqiKLa2trKDAHguJUqXmbXq67+u36xfvz53+IGJo/hlOnr0aKNGjWSnAGAA1ra2Y+YsbNJ7YPny5Y8fPy47DvBUFL9M+/fvZ4AfsCRtXwiasXp98PBR8+bNk50FyBnFL9PBgweZ0g9YmEo1as5c9fXWfYf9/f1TU1NlxwEeR/FLo9PpkpKSXF1dZQcBYGAORZynfrDCu22XsmXLhoaGyo4DPILilyY8PJzv5gEsWMcBQ2Z+9t2QsROmT58uOwvwH4pfmn379jVv3lx2CgCFyKNajdlr1p2Mul6jRo24uDjZcQAhKH6J/vjjD4ofsHi2dvaj336/67hpVapU+eKLL2THASh+SfR6/fXr18uWLSs7CABjaNy+8wc///Hh51+3bt2aGX+Qi+KX49y5c9WqVZOdAoDxuLq5v/rx51VbdChduvS2bdtkx4F6Ufxy7N27t2XLlrJTADAqRVE6DhjyzoafZ7z7XmBgIF/rBykofjkofkC1SlWoOPvTb0vW8StVqtSWLVtkx4HqUPxyREVFeXh4yE4BQA5FowkcPGLu+m2z3lvUtm1bbu8PY6L4JTh37lzVqlVlpwAgWakKFWd9+k3VlgGlS5f+9NNPZceBWlD8Euzevbt169ayUwCQT1GUDv1CFm3du2bj5jp16kRHR8tOBMtH8UtA8QN4WLGS7tOWfBI4dlq7rj0nTJggOw4sHMVvbHq9Pjo6unz58rKDADAtDVu3f/Pz9THpws3N7eeff5YdBxaL4je2iIgIbtEPIEe29g4Dp8yYvXbTrPcW+fn5xcbGyk4EC0TxG9vvv//epk0b2SkAmK6ynlVe/+SrlgNHtOrUdfjw4ZmZmbITwaJQ/Ma2a9cuih9ArpoEBL71xXf3HIu5ubktX75cdhxYDorfqDIyMhITE93c3GQHAWAGbOzs+ox96f3Nv2/c+Uf58uV37dolOxEsAcVvVIcPH27cuLHsFADMSTH3UuPnfTB56ZqX33qnbt26Z86ckZ0I5s1KdgB12bFjR/v27WWnAGB+KnnXmrnq67B9u3uFDCnt7PjNN9+4u7vLDgWzxBm/Ue3bt8/f3192CgDmql7z1nPWfl+7U68WAV169uyZmJgoOxHMD8VvPAkJCQ4ODvb29rKDADBjikbTomuvuV9vKlm3cfny5QcMGHD37l3ZoWBOKH7j4To/AEPRWlkH9B/06YFwe0/v0qVLh4SEUP/II4rfeLZv396xY0fZKQBYDmtb2y4hL67a/6dNBa/SpUv369ePi//IFcVvJHq9/uzZs9WrV5cdBIClsbGz6zJo+KcHI4pWr9uoVbvAwEBu+YdnoPiNJCwsrG7durJTALBY1jY2HQcMmfv1Js/mHdoEdm/WrFlERITsUDBFFL+R/Pzzz507d5adAoCF01pZt+rRZ+7XP7YMGTVw1Ljq1atv27ZNdiiYForfSLhFPwCjURSlYev2s9esG/r2onnLPylVqtS8efN0Op3sXDAJFL8x3Lhxo0iRInyQD4CRVfWpP+V/K976dkvoxWsuLi5BQUE3btyQHQqSUfzGsHXr1sDAQNkpAKiUW5lyg16eufKPsKI16rXu0q1u3bpc/1czit8YtmzZQvEDkMvW3qFDv5C5X//4wrQ35n/8aYkSJSZOnMin/1WI4i909+7dS0pKKl26tOwgACCEEN6+jV9atPz9n3Yn2hZt2LyVr6/vli1bZIeC8VD8he7XX3/t1KmT7BQA8IiixUv0GD72nW9/6jbx1YWfflGsWLGQkJDo6GjZuVDoKP5Ct2nTpl69eslOAQA5UBSlpl/TSQuWLf3tkGPV2l36DqhYseKcOXPS09NlR0NhofgLV1pa2tWrVytXriw7CAA8i0MR5w79Qt78fMO0lV+H/51Qp1HTunXrrlmzRnYuGB7FX7i2b98eEBAgOwUA5FWZip79J778zrc/9Xt1zsbf9xcpUqRZs2YbN26UnQsGQ/EXrg0bNvTp00d2CgDIH0VRqtVrOHzWO5+FRrYbPnHlhh+cnZ2bN2++fv162dHwvCj+QpScnHzt2jUvLy/ZQQCggDRarU/TFmPmLFx9KKLN0HGrN211dnZu1KjRypUrMzMzZadDQVD8hWjLli3dunWTnQIADEBrZe3TrOXotxesOXy664RXtx0+Ucu3cfXq1WfOnBkfHy87HfLBSnYAS/btt98uX75cdgoAMCSNVuvt29jbt7EQIupc5LHdO1oH9rh55ULr1q3HjRvn7+8vOyByQfEXlri4uPT09DJlysgOAgCFxcOrhodXjd6jJibdvhW2b/dr8xf+ua9LlSpVevbsOXr06BIlSsgOiBxQ/IXl66+/Dg4Olp0CAIzBuVjxlt1faNn9BV1W1oWIkyf37WnTtWfshTO+vr5BQUFBQUFWVtSNqWBLFJZNmzb99ttvslMAgFFptFovnwZePg2EEMn/JEUcObTutz3zlnx4J/Za48aNg4ODe/ToodEwvUwmir9QHDp0yMfHh+/hBaBmDkWc/doG+LUNEEIkxsdFhB5aueHHme++dyf2mp+fX69evfr06WNnZyc7pupQ/IVixYoVU6dOlZ0CAEyFS4mS/l26+3fpLoRIvHXzzPEj63fsnb9sedzlC97e3u3btw8JCfHw8JAdUxUofsOLj4+PiYmpU6eO7CAAYIpcirs17tClcYcuQojU5HvnT4X9deJI7yHDz5844u7u7ufn17Vr1+7du3MxoJBQ/Ib3ySefjBw5UnYKADADdg6OtZv4127iL4TQ6/WxVy6d/zPsiy2/zvnf0uvnIytUqNCoUaPAwMCAgAAbGxvZYS2EotfrZWewKGlpaa1atdq3bx9TWE3Nnj17Pv5+a7/xDMEA5iErMyPq3JmLEX9e+uvPmEsXrl84U7Zs2Xr16rVt27Zr167FihWTHdBcUU4G9uWXX/br14/WB4DnpLWy9vSu7eldW4hgIURWVua1i+evRP61ae/hxZ9+funPE87OztWqVWvYsGH79u1btmzJG28eccZvSFlZWc2bN9+xY4ejo6PsLHgcZ/yAhUm8dTPqbOTVs5FXL5z9++qVmHORrq6uXl5ePj4+rVq1atWqlYODg+yMpoi/jwzpq6++6tatG60PAEbgUtzNpambT9MW/z5y8/q1axfPX7twbvEX37w6d17UX386ODhUqFChWrVq9evXb968eYMGDSQGNhEUv8GkpaWtWLFi586dsoMAgEq5lSnnVqZcveat/33kXlLS9SsXr1++eODcpe937rkddyPmXKSjo2PZsmWrVKlSu3bthg0bNmnSxMnJSWJsI6P4DWbZsmWDBw/mdB8ATIejs3PVOvWq1qn38INJCbdvREfdiI6KiI7a9clnN9+ck5WRef3CmWLFipUpU8bT07NGjRo+Pj5+fn4WOYWQ4jeM69ev//TTT7t375YdBACQC2fXYs6uxR77a0CXlXU77u+4a9E3r187df3arhNf35r3flpq6rWzf9nZ2ZUsWbJUqVKVKlXy8vKqXr163bp1y5YtKyv/c6L4DWPSpEnvvfeeVquVHQQAUBAarbZE6bIlSudQ58l3/7n9d2z839dvx904FhWz49iftxYt+Ts6asl783r16mX8qM+J4jeAtWvXenh4NGnSRHYQAIDhOTgVcahSpFwVr4cf3PTJMjMd26X4n9dff/21Zs2aX3/9VXYQAAByR/E/l+vXr48YMWLdunW2trayswAAkDu+FLngrly58sILL3z88ccVKlSQnQUAgDyh+Avoxx9/DA4OXr16tY+Pj+wsAADkFZf680Gn0129enXfvn1r166tWbPm9u3bixQpIjsUAAD5wL3686po0aJ6vd7a2trJycnFxcXa2lp2ItXR6/VRUVEVK1Ys2K+npqZevnzZoInUSK/XZ2Zmsv/LlZWVpdfr+U4aubKysubMmfPyyy/LDpJv7Dd5Vb9+fe7PI1daWlr37t23b98uO4iqhYeHr1q1tWVT5QAAB45JREFUaunSpbKDqNr3339//fr1CRMmyA6iavPmzatTp47sFAXBGD8AACpC8QMAoCIUPwAAKkLxAwCgIhQ/AAAqQvEDAKAiFD8AACpC8QMAoCLcuS+vjh8/3qBBA9kp1I6tIF1KSsrly5e9vb1lB1G1mzdvpqSk8PVgcl26dMnV1dXV1VV2kHyj+AEAUBEu9QMAoCIUPwAAKkLxAwCgIhQ/AAAqQvEDAKAiFD8AACpC8QMAoCIUPwAAKkLxAwCgIhQ/AAAqQvEDAKAiFH9udIlHlw2s76ZVFKVojW5v/HI9Q3YiFcqK+dRPeVSjz2J1smOphe72zpFlnbv8kvTwYxwXRpbDVuC4MBrd7cMfvuhfsYiiKIq1e/1+83fHZf77b+Z3LFD8z5YZ/dWAti+daP7p2YRb577t+fd7XdrPCUuRnUp1Ui/uu6A0WHk1U/+v0KGl2XmNQXfn6MLePVZdT3v4QY4LI8txK3BcGEvGhQ8DW07aX+udfTeSUxPCl7eInNWu3dxTKUKY67GgxzOkhE33EG4v7knK/s+Mi0vqKY7dNt/SyY2lNhkXP6ituA3ff092ELVJvbZrQW8PIYS1EDadf77z4HGOC2N62lbguDCW1Ig3qgin3tsTHzyQfGRSWeEycM9dcz0W+OPwWTKid2yLsmvUs26R7P+2Ktuqc6V7f2z4857cXGqTfGHfJeHZtJKd7CAqc/fwq32m76vy+o+736r18OMcF8b0tK3AcWE0tjXfPK//Z2NA0QcPWLmUKSoSr/ydojfTY4Hif5a0mJPXhHuNMrYPHrBxr+4uEs+cS8ySGUtt0mOORNwTN78eWKuEjaIoLt7d3vglxvSH0cyfnfe0ndFRO+Z2Lm/7yOMcF8b0tK3AcSFNZszOTZGiTH1PR8VMjwWK/1my7sbfE/auDv+uJcXO2V4jkhOSmT9jRPfO7b8inCo0nbzxzJ3kG2HL/M++3bnZS3sS9bKDWTorN5965eyUJx7nuDCmp20FjgtJsmJ/nP56qOI7dZyPvbkeC1ayA5g0RaNVhBDisYNOn6Xj2DIi1+7b0/5b4XVDlq6P3Flv/oyNr+4bXk4rMZdqcVyYBI4LCbLid74a0O87XeDqdeO9bIRINc9jgTP+Z9E6lnASqXdS/r1oo0+9k6wTjiWcOK4ksqvSzq+I/tyBy6myk6gUx4VJ4rgoZPqUyFVB9dovvNz6f3vXDfW0EcJsjwWK/1lsy9cvJ+LO3kh/8ED6jTNxwtmrqotJb1SLp0tPzRS2RWzZe+XguDBNHBeFKf3S2oHNR353r/OHh3+a7ON4/xTfTI8FdpFnsSrbOrBScujmiPszNDNj9vxyyb5Z71qOcnOpS/LBUe6Kc59fEu5fO9MnhW06nOLs39mL2cxycFyYAo4LI8qIXj+s+ZBNml5rjnw/rqbDfxf2zfVYkP15QhOXEb22o5OoOPiLE9dvnv/59Ua2wuvVo3dlp1KZlPB36mlE+QErD1+7k3B57/+6lRT2rT86nyY7l2qkX1hU67FPkHNcGN0TW4HjwljSz33gpxGaBvP+TH7yH83yWKD4c5OVELokuL6bRgjh4Nl++o9RHFfGl3lz/+LBTcrZCSGEQ8WWY1afTMqSnUlFnix+jgvjy2ErcFwYRfrZ+TVyOmtuuOpapl5vlseCoteb9ORDAABgQIzxAwCgIhQ/AAAqQvEDAKAiFD8AACpC8QMAoCIUPwAAKkLxAwCgIhQ/AAAqQvEDAKAiFD8AACpC8QMAoCIUPwAAKkLxAwCgIhQ/AAAqQvEDAKAiFD8AACpC8QMAoCIUPwAAKkLxAwCgIhQ/AAAqQvEDAKAiFD8AACpC8QMAoCIUPwAAKkLxAwCgIhQ/AAAqQvEDAKAiFD8AACpC8QMAoCIUPwAAKkLxAwCgIhQ/AAAqQvEDAKAiFD8AACpC8QMAoCIUPwAAKkLxAwCgIhQ/AAAqQvEDAKAiFD8AACpC8QMAoCIUPwAAKkLxAwCgIhQ/AAAqQvEDyFVWzNddiyi2bT67liWEELqbm/u6KI6dvojOlJ0MQH4per1edgYAJi/z6uddagz968WDZ5Y2UY5Mq9VoeeVVkduHe1jJDgYgnyh+AHmSeeWTDt4TUt49/MG9F5vPdV52esfoStayQwHIN4ofQB5lXFze1nvcvnRh3XTp6d0TqtjIDgSgABjjB5BH1pV6jmxmLYTSYHD3SrQ+YKYofgB5o7v162tTdmcUddYffmXqjzeyZOcBUCAUP4C80N3e9cqwLxKaLNm/5x2fxI2jpvx8Uyc7E4ACYIwfQO70ib+Pqdl2pfu8vw696p0VNrth/Tm3hmyPXB1QjJMHwMxQ/AByo7+zd0LtVh85zQ47/lZdeyHEvaOv1fObf2/krr9WtHFRZMcDkB8UPwAAKsJlOgAAVITiBwBARSh+AABUhOIHAEBFKH4AAFSE4gcAQEUofgAAVITiBwBARSh+AABUhOIHAEBFKH4AAFSE4gcAQEUofgAAVITiBwBARSh+AABUhOIHAEBFKH4AAFSE4gcAQEUofgAAVITiBwBARSh+AABUhOIHAEBFKH4AAFSE4gcAQEX+Dyr36ClP/nx4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2520424"/>
            <a:ext cx="3059832" cy="2623076"/>
          </a:xfrm>
          <a:prstGeom prst="rect">
            <a:avLst/>
          </a:prstGeom>
        </p:spPr>
      </p:pic>
      <p:sp>
        <p:nvSpPr>
          <p:cNvPr id="8" name="7 Rectángulo"/>
          <p:cNvSpPr/>
          <p:nvPr/>
        </p:nvSpPr>
        <p:spPr>
          <a:xfrm>
            <a:off x="1835696" y="3860308"/>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s-MX" sz="1200" dirty="0"/>
              <a:t>Una prueba de </a:t>
            </a:r>
            <a:r>
              <a:rPr lang="es-MX" sz="1200" dirty="0" err="1"/>
              <a:t>chi</a:t>
            </a:r>
            <a:r>
              <a:rPr lang="es-MX" sz="1200" dirty="0"/>
              <a:t>-cuadrada es una prueba de hipótesis que compara la distribución observada de los datos con una distribución esperada de los datos.</a:t>
            </a:r>
            <a:endParaRPr lang="es-PA" sz="1200" dirty="0"/>
          </a:p>
        </p:txBody>
      </p:sp>
    </p:spTree>
    <p:extLst>
      <p:ext uri="{BB962C8B-B14F-4D97-AF65-F5344CB8AC3E}">
        <p14:creationId xmlns:p14="http://schemas.microsoft.com/office/powerpoint/2010/main" val="4283306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778246"/>
            <a:ext cx="5904656" cy="857400"/>
          </a:xfrm>
        </p:spPr>
        <p:txBody>
          <a:bodyPr/>
          <a:lstStyle/>
          <a:p>
            <a:pPr algn="ctr"/>
            <a:r>
              <a:rPr lang="es-MX" sz="2800" dirty="0"/>
              <a:t>Limitaciones de las pruebas no paramétricas</a:t>
            </a:r>
            <a:br>
              <a:rPr lang="es-MX" sz="2800" dirty="0"/>
            </a:br>
            <a:endParaRPr lang="es-PA" sz="2800" dirty="0"/>
          </a:p>
        </p:txBody>
      </p:sp>
      <p:sp>
        <p:nvSpPr>
          <p:cNvPr id="3" name="2 Marcador de texto"/>
          <p:cNvSpPr>
            <a:spLocks noGrp="1"/>
          </p:cNvSpPr>
          <p:nvPr>
            <p:ph type="body" idx="1"/>
          </p:nvPr>
        </p:nvSpPr>
        <p:spPr>
          <a:xfrm>
            <a:off x="107504" y="1059582"/>
            <a:ext cx="5832648" cy="3155100"/>
          </a:xfrm>
        </p:spPr>
        <p:txBody>
          <a:bodyPr/>
          <a:lstStyle/>
          <a:p>
            <a:pPr marL="114300" indent="0" algn="just">
              <a:buNone/>
            </a:pPr>
            <a:r>
              <a:rPr lang="es-MX" sz="1400" dirty="0"/>
              <a:t>Las pruebas no paramétricas tienen las siguientes limitaciones</a:t>
            </a:r>
            <a:r>
              <a:rPr lang="es-MX" sz="1400" dirty="0" smtClean="0"/>
              <a:t>:</a:t>
            </a:r>
          </a:p>
          <a:p>
            <a:pPr marL="114300" indent="0" algn="just">
              <a:buNone/>
            </a:pPr>
            <a:endParaRPr lang="es-MX" sz="1400" dirty="0" smtClean="0"/>
          </a:p>
          <a:p>
            <a:pPr algn="just"/>
            <a:r>
              <a:rPr lang="es-MX" sz="1400" dirty="0" smtClean="0"/>
              <a:t>Las </a:t>
            </a:r>
            <a:r>
              <a:rPr lang="es-MX" sz="1400" dirty="0"/>
              <a:t>pruebas no paramétricas por lo general son menos potentes que la prueba paramétrica correspondiente cuando se cumple el supuesto de normalidad. Por lo tanto, es menos probable que </a:t>
            </a:r>
            <a:r>
              <a:rPr lang="es-MX" sz="1400" dirty="0" smtClean="0"/>
              <a:t>se </a:t>
            </a:r>
            <a:r>
              <a:rPr lang="es-MX" sz="1400" dirty="0"/>
              <a:t>rechace la hipótesis nula cuando sea falsa si los datos provienen de la distribución normal</a:t>
            </a:r>
            <a:r>
              <a:rPr lang="es-MX" sz="1400" dirty="0" smtClean="0"/>
              <a:t>.</a:t>
            </a:r>
          </a:p>
          <a:p>
            <a:pPr marL="114300" indent="0" algn="just">
              <a:buNone/>
            </a:pPr>
            <a:endParaRPr lang="es-MX" sz="1400" dirty="0"/>
          </a:p>
          <a:p>
            <a:pPr algn="just"/>
            <a:r>
              <a:rPr lang="es-MX" sz="1400" dirty="0"/>
              <a:t>Las pruebas no paramétricas suelen requerir que se modifiquen las hipótesis. Por ejemplo, la mayoría de las pruebas no paramétricas acerca del centro de la población son pruebas sobre la mediana y no sobre la media. La prueba no responde a la misma pregunta que el procedimiento paramétrico correspondiente si la población no es simétrica.</a:t>
            </a:r>
          </a:p>
          <a:p>
            <a:pPr algn="just"/>
            <a:endParaRPr lang="es-PA" sz="1400" dirty="0"/>
          </a:p>
        </p:txBody>
      </p:sp>
      <p:sp>
        <p:nvSpPr>
          <p:cNvPr id="5" name="4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24</a:t>
            </a:fld>
            <a:endParaRPr lang="es-PA"/>
          </a:p>
        </p:txBody>
      </p:sp>
    </p:spTree>
    <p:extLst>
      <p:ext uri="{BB962C8B-B14F-4D97-AF65-F5344CB8AC3E}">
        <p14:creationId xmlns:p14="http://schemas.microsoft.com/office/powerpoint/2010/main" val="3429942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323528" y="195486"/>
            <a:ext cx="5416388" cy="857400"/>
          </a:xfrm>
        </p:spPr>
        <p:txBody>
          <a:bodyPr/>
          <a:lstStyle/>
          <a:p>
            <a:pPr algn="just"/>
            <a:r>
              <a:rPr lang="es-MX" sz="2000" dirty="0" smtClean="0"/>
              <a:t>Lista </a:t>
            </a:r>
            <a:r>
              <a:rPr lang="es-MX" sz="2000" dirty="0"/>
              <a:t>de las pruebas no paramétricas y sus alternativas </a:t>
            </a:r>
            <a:r>
              <a:rPr lang="es-MX" sz="2000" dirty="0" smtClean="0"/>
              <a:t>paramétricas</a:t>
            </a:r>
            <a:endParaRPr lang="es-PA" sz="2000" dirty="0"/>
          </a:p>
        </p:txBody>
      </p:sp>
      <p:sp>
        <p:nvSpPr>
          <p:cNvPr id="5" name="4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25</a:t>
            </a:fld>
            <a:endParaRPr lang="es-PA"/>
          </a:p>
        </p:txBody>
      </p:sp>
      <p:graphicFrame>
        <p:nvGraphicFramePr>
          <p:cNvPr id="10" name="9 Tabla"/>
          <p:cNvGraphicFramePr>
            <a:graphicFrameLocks noGrp="1"/>
          </p:cNvGraphicFramePr>
          <p:nvPr>
            <p:extLst>
              <p:ext uri="{D42A27DB-BD31-4B8C-83A1-F6EECF244321}">
                <p14:modId xmlns:p14="http://schemas.microsoft.com/office/powerpoint/2010/main" val="2339378503"/>
              </p:ext>
            </p:extLst>
          </p:nvPr>
        </p:nvGraphicFramePr>
        <p:xfrm>
          <a:off x="323528" y="1347614"/>
          <a:ext cx="5616624" cy="3096341"/>
        </p:xfrm>
        <a:graphic>
          <a:graphicData uri="http://schemas.openxmlformats.org/drawingml/2006/table">
            <a:tbl>
              <a:tblPr firstRow="1" bandRow="1">
                <a:tableStyleId>{3C2FFA5D-87B4-456A-9821-1D502468CF0F}</a:tableStyleId>
              </a:tblPr>
              <a:tblGrid>
                <a:gridCol w="2736304"/>
                <a:gridCol w="2880320"/>
              </a:tblGrid>
              <a:tr h="410515">
                <a:tc>
                  <a:txBody>
                    <a:bodyPr/>
                    <a:lstStyle/>
                    <a:p>
                      <a:pPr algn="ctr" fontAlgn="t"/>
                      <a:r>
                        <a:rPr lang="es-PA" b="1" dirty="0" smtClean="0">
                          <a:solidFill>
                            <a:srgbClr val="333333"/>
                          </a:solidFill>
                          <a:effectLst/>
                          <a:latin typeface="Open Sans"/>
                        </a:rPr>
                        <a:t>Prueba </a:t>
                      </a:r>
                      <a:r>
                        <a:rPr lang="es-PA" b="1" dirty="0">
                          <a:solidFill>
                            <a:srgbClr val="333333"/>
                          </a:solidFill>
                          <a:effectLst/>
                          <a:latin typeface="Open Sans"/>
                        </a:rPr>
                        <a:t>no paramétrica</a:t>
                      </a:r>
                    </a:p>
                  </a:txBody>
                  <a:tcPr marL="28575" marR="28575" marT="28575" marB="28575" anchor="ctr"/>
                </a:tc>
                <a:tc>
                  <a:txBody>
                    <a:bodyPr/>
                    <a:lstStyle/>
                    <a:p>
                      <a:pPr algn="ctr" fontAlgn="t"/>
                      <a:r>
                        <a:rPr lang="es-PA" b="1" dirty="0">
                          <a:solidFill>
                            <a:srgbClr val="333333"/>
                          </a:solidFill>
                          <a:effectLst/>
                          <a:latin typeface="Open Sans"/>
                        </a:rPr>
                        <a:t>Prueba paramétrica alternativa</a:t>
                      </a:r>
                    </a:p>
                  </a:txBody>
                  <a:tcPr marL="28575" marR="28575" marT="28575" marB="28575" anchor="ctr"/>
                </a:tc>
              </a:tr>
              <a:tr h="521883">
                <a:tc>
                  <a:txBody>
                    <a:bodyPr/>
                    <a:lstStyle/>
                    <a:p>
                      <a:pPr fontAlgn="t"/>
                      <a:r>
                        <a:rPr lang="es-MX" b="0" dirty="0">
                          <a:solidFill>
                            <a:srgbClr val="333333"/>
                          </a:solidFill>
                          <a:effectLst/>
                          <a:latin typeface="Open Sans"/>
                        </a:rPr>
                        <a:t>Prueba de signos de 1 muestra</a:t>
                      </a:r>
                    </a:p>
                  </a:txBody>
                  <a:tcPr marL="28575" marR="28575" marT="28575" marB="28575" anchor="ctr"/>
                </a:tc>
                <a:tc>
                  <a:txBody>
                    <a:bodyPr/>
                    <a:lstStyle/>
                    <a:p>
                      <a:pPr fontAlgn="t"/>
                      <a:r>
                        <a:rPr lang="es-MX" b="0" dirty="0">
                          <a:solidFill>
                            <a:srgbClr val="333333"/>
                          </a:solidFill>
                          <a:effectLst/>
                          <a:latin typeface="Open Sans"/>
                        </a:rPr>
                        <a:t>Prueba Z de 1 muestra, prueba t de 1 muestra</a:t>
                      </a:r>
                    </a:p>
                  </a:txBody>
                  <a:tcPr marL="28575" marR="28575" marT="28575" marB="28575" anchor="ctr"/>
                </a:tc>
              </a:tr>
              <a:tr h="521883">
                <a:tc>
                  <a:txBody>
                    <a:bodyPr/>
                    <a:lstStyle/>
                    <a:p>
                      <a:pPr fontAlgn="t"/>
                      <a:r>
                        <a:rPr lang="es-MX" b="0">
                          <a:solidFill>
                            <a:srgbClr val="333333"/>
                          </a:solidFill>
                          <a:effectLst/>
                          <a:latin typeface="Open Sans"/>
                        </a:rPr>
                        <a:t>Prueba de Wilcoxon de 1 muestra</a:t>
                      </a:r>
                    </a:p>
                  </a:txBody>
                  <a:tcPr marL="28575" marR="28575" marT="28575" marB="28575" anchor="ctr"/>
                </a:tc>
                <a:tc>
                  <a:txBody>
                    <a:bodyPr/>
                    <a:lstStyle/>
                    <a:p>
                      <a:pPr fontAlgn="t"/>
                      <a:r>
                        <a:rPr lang="es-MX" b="0" dirty="0">
                          <a:solidFill>
                            <a:srgbClr val="333333"/>
                          </a:solidFill>
                          <a:effectLst/>
                          <a:latin typeface="Open Sans"/>
                        </a:rPr>
                        <a:t>Prueba Z de 1 muestra, prueba t de 1 muestra</a:t>
                      </a:r>
                    </a:p>
                  </a:txBody>
                  <a:tcPr marL="28575" marR="28575" marT="28575" marB="28575" anchor="ctr"/>
                </a:tc>
              </a:tr>
              <a:tr h="410515">
                <a:tc>
                  <a:txBody>
                    <a:bodyPr/>
                    <a:lstStyle/>
                    <a:p>
                      <a:pPr fontAlgn="t"/>
                      <a:r>
                        <a:rPr lang="es-PA" b="0">
                          <a:solidFill>
                            <a:srgbClr val="333333"/>
                          </a:solidFill>
                          <a:effectLst/>
                          <a:latin typeface="Open Sans"/>
                        </a:rPr>
                        <a:t>Prueba de Mann-Whitney</a:t>
                      </a:r>
                    </a:p>
                  </a:txBody>
                  <a:tcPr marL="28575" marR="28575" marT="28575" marB="28575" anchor="ctr"/>
                </a:tc>
                <a:tc>
                  <a:txBody>
                    <a:bodyPr/>
                    <a:lstStyle/>
                    <a:p>
                      <a:pPr fontAlgn="t"/>
                      <a:r>
                        <a:rPr lang="es-MX" b="0" dirty="0">
                          <a:solidFill>
                            <a:srgbClr val="333333"/>
                          </a:solidFill>
                          <a:effectLst/>
                          <a:latin typeface="Open Sans"/>
                        </a:rPr>
                        <a:t>Prueba t de 2 muestras</a:t>
                      </a:r>
                    </a:p>
                  </a:txBody>
                  <a:tcPr marL="28575" marR="28575" marT="28575" marB="28575" anchor="ctr"/>
                </a:tc>
              </a:tr>
              <a:tr h="410515">
                <a:tc>
                  <a:txBody>
                    <a:bodyPr/>
                    <a:lstStyle/>
                    <a:p>
                      <a:pPr fontAlgn="t"/>
                      <a:r>
                        <a:rPr lang="es-PA" b="0">
                          <a:solidFill>
                            <a:srgbClr val="333333"/>
                          </a:solidFill>
                          <a:effectLst/>
                          <a:latin typeface="Open Sans"/>
                        </a:rPr>
                        <a:t>Prueba de Kruskal-Wallis</a:t>
                      </a:r>
                    </a:p>
                  </a:txBody>
                  <a:tcPr marL="28575" marR="28575" marT="28575" marB="28575" anchor="ctr"/>
                </a:tc>
                <a:tc>
                  <a:txBody>
                    <a:bodyPr/>
                    <a:lstStyle/>
                    <a:p>
                      <a:pPr fontAlgn="t"/>
                      <a:r>
                        <a:rPr lang="es-PA" b="0" dirty="0">
                          <a:solidFill>
                            <a:srgbClr val="333333"/>
                          </a:solidFill>
                          <a:effectLst/>
                          <a:latin typeface="Open Sans"/>
                        </a:rPr>
                        <a:t>ANOVA de un solo factor</a:t>
                      </a:r>
                    </a:p>
                  </a:txBody>
                  <a:tcPr marL="28575" marR="28575" marT="28575" marB="28575" anchor="ctr"/>
                </a:tc>
              </a:tr>
              <a:tr h="410515">
                <a:tc>
                  <a:txBody>
                    <a:bodyPr/>
                    <a:lstStyle/>
                    <a:p>
                      <a:pPr fontAlgn="t"/>
                      <a:r>
                        <a:rPr lang="es-MX" b="0">
                          <a:solidFill>
                            <a:srgbClr val="333333"/>
                          </a:solidFill>
                          <a:effectLst/>
                          <a:latin typeface="Open Sans"/>
                        </a:rPr>
                        <a:t>Prueba de la mediana de Mood</a:t>
                      </a:r>
                    </a:p>
                  </a:txBody>
                  <a:tcPr marL="28575" marR="28575" marT="28575" marB="28575" anchor="ctr"/>
                </a:tc>
                <a:tc>
                  <a:txBody>
                    <a:bodyPr/>
                    <a:lstStyle/>
                    <a:p>
                      <a:pPr fontAlgn="t"/>
                      <a:r>
                        <a:rPr lang="es-PA" b="0" dirty="0">
                          <a:solidFill>
                            <a:srgbClr val="333333"/>
                          </a:solidFill>
                          <a:effectLst/>
                          <a:latin typeface="Open Sans"/>
                        </a:rPr>
                        <a:t>ANOVA de un solo factor</a:t>
                      </a:r>
                    </a:p>
                  </a:txBody>
                  <a:tcPr marL="28575" marR="28575" marT="28575" marB="28575" anchor="ctr"/>
                </a:tc>
              </a:tr>
              <a:tr h="410515">
                <a:tc>
                  <a:txBody>
                    <a:bodyPr/>
                    <a:lstStyle/>
                    <a:p>
                      <a:pPr fontAlgn="t"/>
                      <a:r>
                        <a:rPr lang="es-PA" b="0">
                          <a:solidFill>
                            <a:srgbClr val="333333"/>
                          </a:solidFill>
                          <a:effectLst/>
                          <a:latin typeface="Open Sans"/>
                        </a:rPr>
                        <a:t>Prueba de Friedman</a:t>
                      </a:r>
                    </a:p>
                  </a:txBody>
                  <a:tcPr marL="28575" marR="28575" marT="28575" marB="28575" anchor="ctr"/>
                </a:tc>
                <a:tc>
                  <a:txBody>
                    <a:bodyPr/>
                    <a:lstStyle/>
                    <a:p>
                      <a:pPr fontAlgn="t"/>
                      <a:r>
                        <a:rPr lang="es-PA" b="0" dirty="0">
                          <a:solidFill>
                            <a:srgbClr val="333333"/>
                          </a:solidFill>
                          <a:effectLst/>
                          <a:latin typeface="Open Sans"/>
                        </a:rPr>
                        <a:t>ANOVA de dos factores</a:t>
                      </a:r>
                    </a:p>
                  </a:txBody>
                  <a:tcPr marL="28575" marR="28575" marT="28575" marB="28575" anchor="ctr"/>
                </a:tc>
              </a:tr>
            </a:tbl>
          </a:graphicData>
        </a:graphic>
      </p:graphicFrame>
    </p:spTree>
    <p:extLst>
      <p:ext uri="{BB962C8B-B14F-4D97-AF65-F5344CB8AC3E}">
        <p14:creationId xmlns:p14="http://schemas.microsoft.com/office/powerpoint/2010/main" val="535985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539552" y="195486"/>
            <a:ext cx="5138700" cy="672825"/>
          </a:xfrm>
          <a:prstGeom prst="rect">
            <a:avLst/>
          </a:prstGeom>
        </p:spPr>
        <p:txBody>
          <a:bodyPr spcFirstLastPara="1" wrap="square" lIns="91425" tIns="91425" rIns="91425" bIns="91425" anchor="b" anchorCtr="0">
            <a:noAutofit/>
          </a:bodyPr>
          <a:lstStyle/>
          <a:p>
            <a:pPr lvl="0" algn="ctr"/>
            <a:r>
              <a:rPr lang="es-PA" b="1" dirty="0"/>
              <a:t>Análisis paramétricos</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2 Marcador de texto"/>
          <p:cNvSpPr>
            <a:spLocks noGrp="1"/>
          </p:cNvSpPr>
          <p:nvPr>
            <p:ph type="body" idx="1"/>
          </p:nvPr>
        </p:nvSpPr>
        <p:spPr>
          <a:xfrm>
            <a:off x="395536" y="771550"/>
            <a:ext cx="5482952" cy="3960440"/>
          </a:xfrm>
        </p:spPr>
        <p:txBody>
          <a:bodyPr/>
          <a:lstStyle/>
          <a:p>
            <a:pPr marL="114300" indent="0">
              <a:buNone/>
            </a:pPr>
            <a:r>
              <a:rPr lang="es-MX" sz="1600" dirty="0"/>
              <a:t>Para realizar análisis paramétricos debe partirse de los siguientes </a:t>
            </a:r>
            <a:r>
              <a:rPr lang="es-MX" sz="1600" dirty="0" smtClean="0"/>
              <a:t>supuestos:</a:t>
            </a:r>
          </a:p>
          <a:p>
            <a:pPr marL="114300" indent="0">
              <a:buNone/>
            </a:pPr>
            <a:endParaRPr lang="es-MX" sz="1600" dirty="0"/>
          </a:p>
          <a:p>
            <a:pPr marL="114300" indent="0">
              <a:buNone/>
            </a:pPr>
            <a:r>
              <a:rPr lang="es-MX" sz="1600" b="1" dirty="0" smtClean="0"/>
              <a:t>1. </a:t>
            </a:r>
            <a:r>
              <a:rPr lang="es-MX" sz="1600" dirty="0" smtClean="0"/>
              <a:t>La </a:t>
            </a:r>
            <a:r>
              <a:rPr lang="es-MX" sz="1600" i="1" dirty="0"/>
              <a:t>distribución poblacional de la variable dependiente es normal</a:t>
            </a:r>
            <a:r>
              <a:rPr lang="es-MX" sz="1600" dirty="0"/>
              <a:t>: el universo tiene una </a:t>
            </a:r>
            <a:r>
              <a:rPr lang="es-MX" sz="1600" dirty="0" smtClean="0"/>
              <a:t>distribución </a:t>
            </a:r>
            <a:r>
              <a:rPr lang="es-PA" sz="1600" dirty="0" smtClean="0"/>
              <a:t>normal.</a:t>
            </a:r>
          </a:p>
          <a:p>
            <a:pPr marL="114300" indent="0">
              <a:buNone/>
            </a:pPr>
            <a:endParaRPr lang="es-PA" sz="1600" dirty="0"/>
          </a:p>
          <a:p>
            <a:pPr marL="114300" indent="0">
              <a:buNone/>
            </a:pPr>
            <a:r>
              <a:rPr lang="es-MX" sz="1600" b="1" dirty="0"/>
              <a:t>2. </a:t>
            </a:r>
            <a:r>
              <a:rPr lang="es-MX" sz="1600" dirty="0"/>
              <a:t>El </a:t>
            </a:r>
            <a:r>
              <a:rPr lang="es-MX" sz="1600" i="1" dirty="0"/>
              <a:t>nivel de medición </a:t>
            </a:r>
            <a:r>
              <a:rPr lang="es-MX" sz="1600" dirty="0"/>
              <a:t>de las variables es </a:t>
            </a:r>
            <a:r>
              <a:rPr lang="es-MX" sz="1600" i="1" dirty="0"/>
              <a:t>por intervalos o razón</a:t>
            </a:r>
            <a:r>
              <a:rPr lang="es-MX" sz="1600" dirty="0" smtClean="0"/>
              <a:t>.</a:t>
            </a:r>
          </a:p>
          <a:p>
            <a:pPr marL="114300" indent="0">
              <a:buNone/>
            </a:pPr>
            <a:endParaRPr lang="es-MX" sz="1600" dirty="0"/>
          </a:p>
          <a:p>
            <a:pPr marL="114300" indent="0">
              <a:buNone/>
            </a:pPr>
            <a:r>
              <a:rPr lang="es-MX" sz="1600" b="1" dirty="0"/>
              <a:t>3. </a:t>
            </a:r>
            <a:r>
              <a:rPr lang="es-MX" sz="1600" dirty="0"/>
              <a:t>Cuando </a:t>
            </a:r>
            <a:r>
              <a:rPr lang="es-MX" sz="1600" i="1" dirty="0"/>
              <a:t>dos o más poblaciones son estudiadas, tienen una varianza homogénea</a:t>
            </a:r>
            <a:r>
              <a:rPr lang="es-MX" sz="1600" dirty="0"/>
              <a:t>: las poblaciones </a:t>
            </a:r>
            <a:r>
              <a:rPr lang="es-MX" sz="1600" dirty="0" smtClean="0"/>
              <a:t>en cuestión poseen </a:t>
            </a:r>
            <a:r>
              <a:rPr lang="es-MX" sz="1600" dirty="0"/>
              <a:t>una dispersión similar en sus distribuciones</a:t>
            </a:r>
            <a:r>
              <a:rPr lang="es-MX" sz="1600" dirty="0" smtClean="0"/>
              <a:t>.</a:t>
            </a:r>
          </a:p>
          <a:p>
            <a:pPr marL="114300" indent="0">
              <a:buNone/>
            </a:pPr>
            <a:endParaRPr lang="es-MX"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4</a:t>
            </a:fld>
            <a:endParaRPr lang="es-PA"/>
          </a:p>
        </p:txBody>
      </p:sp>
      <p:sp>
        <p:nvSpPr>
          <p:cNvPr id="6" name="5 Título"/>
          <p:cNvSpPr>
            <a:spLocks noGrp="1"/>
          </p:cNvSpPr>
          <p:nvPr>
            <p:ph type="title"/>
          </p:nvPr>
        </p:nvSpPr>
        <p:spPr>
          <a:xfrm>
            <a:off x="179512" y="699542"/>
            <a:ext cx="5760640" cy="857400"/>
          </a:xfrm>
        </p:spPr>
        <p:txBody>
          <a:bodyPr/>
          <a:lstStyle/>
          <a:p>
            <a:r>
              <a:rPr lang="es-MX" b="1" dirty="0"/>
              <a:t>Análisis de normalidad: gráficos y contrastes de </a:t>
            </a:r>
            <a:r>
              <a:rPr lang="es-MX" b="1" dirty="0" smtClean="0"/>
              <a:t>hipótesis</a:t>
            </a:r>
            <a:endParaRPr lang="es-PA" dirty="0"/>
          </a:p>
        </p:txBody>
      </p:sp>
      <p:sp>
        <p:nvSpPr>
          <p:cNvPr id="7" name="6 Marcador de texto"/>
          <p:cNvSpPr>
            <a:spLocks noGrp="1"/>
          </p:cNvSpPr>
          <p:nvPr>
            <p:ph type="body" idx="1"/>
          </p:nvPr>
        </p:nvSpPr>
        <p:spPr>
          <a:xfrm>
            <a:off x="179512" y="1491630"/>
            <a:ext cx="5616624" cy="3346620"/>
          </a:xfrm>
        </p:spPr>
        <p:txBody>
          <a:bodyPr/>
          <a:lstStyle/>
          <a:p>
            <a:pPr marL="76200" indent="0" algn="just">
              <a:buNone/>
            </a:pPr>
            <a:r>
              <a:rPr lang="es-MX" sz="2000" dirty="0"/>
              <a:t>Los análisis de normalidad, también llamados contrastes de normalidad, tienen como objetivo analizar cuánto difiere la distribución de los datos observados respecto a lo esperado si procediesen de una distribución normal con la misma media y desviación típica. </a:t>
            </a:r>
            <a:endParaRPr lang="es-MX" sz="2000" dirty="0" smtClean="0"/>
          </a:p>
          <a:p>
            <a:pPr marL="76200" indent="0" algn="just">
              <a:buNone/>
            </a:pPr>
            <a:r>
              <a:rPr lang="es-MX" sz="2000" dirty="0" smtClean="0"/>
              <a:t>Pueden </a:t>
            </a:r>
            <a:r>
              <a:rPr lang="es-MX" sz="2000" dirty="0"/>
              <a:t>diferenciarse </a:t>
            </a:r>
            <a:r>
              <a:rPr lang="es-MX" sz="2000" dirty="0" smtClean="0"/>
              <a:t>dos </a:t>
            </a:r>
            <a:r>
              <a:rPr lang="es-MX" sz="2000" dirty="0"/>
              <a:t>estrategias: </a:t>
            </a:r>
            <a:r>
              <a:rPr lang="es-MX" sz="2000" b="1" dirty="0"/>
              <a:t>las basadas en representaciones </a:t>
            </a:r>
            <a:r>
              <a:rPr lang="es-MX" sz="2000" b="1" dirty="0" smtClean="0"/>
              <a:t>gráficas</a:t>
            </a:r>
            <a:r>
              <a:rPr lang="es-MX" sz="2000" dirty="0" smtClean="0"/>
              <a:t> y </a:t>
            </a:r>
            <a:r>
              <a:rPr lang="es-MX" sz="2000" dirty="0"/>
              <a:t>en </a:t>
            </a:r>
            <a:r>
              <a:rPr lang="es-MX" sz="2000" b="1" dirty="0"/>
              <a:t>test de hipótesis.</a:t>
            </a:r>
            <a:endParaRPr lang="es-PA" sz="2000" b="1" dirty="0"/>
          </a:p>
        </p:txBody>
      </p:sp>
      <p:sp>
        <p:nvSpPr>
          <p:cNvPr id="8" name="AutoShape 2" descr="data:image/png;base64,iVBORw0KGgoAAAANSUhEUgAAA8AAAAJmCAMAAACkOhnuAAADAFBMVEUAAAABAQECAgIDAwMEBAQFBQUGBgYHBwcICAgJCQkKCgoLCwsMDAwNDQ0ODg4PDw8QEBARERESEhITExMUFBQVFRUWFhYXFxcYGBgZGRkaGhobGxscHBwdHR0eHh4fHx8gICAhISEiIiIjIyMkJCQlJSUmJiYnJycoKCgpKSkqKiorKyssLCwtLS0uLi4vLy8wMDAxMTEyMjIzMzM0NDQ1NTU2NjY3Nzc4ODg5OTk6Ojo7Ozs8PDw9PT0+Pj4/Pz9AQEBBQUFCQkJDQ0NERERFRUVGRkZHR0dISEhJSUlKSkpLS0tMTExNTU1OTk5PT09QUFBRUVFSUlJTU1NUVFRVVVVWVlZXV1dYWFhZWVlaWlpbW1tcXFxdXV1eXl5fX19gYGBhYWFiYmJjY2NkZGRlZWVmZmZnZ2doaGhpaWlqampra2tsbGxtbW1ubm5vb29wcHBxcXFycnJzc3N0dHR1dXV2dnZ3d3d4eHh5eXl6enp7e3t8fHx9fX1+fn5/f3+AgICBgYGCgoKDg4OEhISFhYWGhoaHh4eIiIiJiYmKioqLi4uMjIyNjY2Ojo6Pj4+QkJCRkZGSkpKTk5OUlJSVlZWWlpaXl5eYmJiZmZmampqbm5ucnJydnZ2enp6fn5+goKChoaGioqKjo6OkpKSlpaWmpqanp6eoqKipqamqqqqrq6usrKytra2urq6vr6+wsLCxsbGysrKzs7O0tLS1tbW2tra3t7e4uLi5ubm6urq7u7u8vLy9vb2+vr6/v7/AwMDBwcHCwsLDw8PExMTFxcXGxsbHx8fIyMjJycnKysrLy8vMzMzNzc3Ozs7Pz8/Q0NDR0dHS0tLT09PU1NTV1dXW1tbX19fY2NjZ2dna2trb29vc3Nzd3d3e3t7f39/g4ODh4eHi4uLj4+Pk5OTl5eXm5ubn5+fo6Ojp6enq6urr6+vs7Ozt7e3u7u7v7+/w8PDx8fHy8vLz8/P09PT19fX29vb39/f4+Pj5+fn6+vr7+/v8/Pz9/f3+/v7////isF19AAAACXBIWXMAAB2HAAAdhwGP5fFlAAAgAElEQVR4nO2deWDUZN7Hf6WltMoNcgoCKgiueKAvrqiIoovadfFgXdxl1UVRcbeCB8WLoeUqgpyuiDeKCnhwqIAUAYUFlUsuARWQSzkEAblK28mbcybJZGaSNNcz/X7+YJInyfM8Cfk0eZLn94Q4AACzkN8VAADYBw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IDwDAQGACGgcAAMAwEBoBhIDAADAOBAWAYCAwAw0BgABgGAgPAMBAYAIaBwAAwDAQGgGEgMAAMA4ErCu1JoEaiVfZ+NnnMkAnvLzlpOlPrW1ivFUgEBHaNYSTRukxJWSwl9PSlOslU2f5E2zS5xlnXjTtuIkezWygHQiCtxlmd+hWFTdcKJAECu0bkvJ2spARY4H0PZZKaBmPK4qxpfYthpOfsyCExKfD+kMicZOtVPCCwa0TO23NL5JTgCvxt0xjJbjqcMDsLW8QKTPTXUyZqFWWjtNUjydareEBg14iet6/LKYEV+PPTDRxrcyBBbla2MBKY7kxeKxUQOB4Q2DWi520z+XITVIF31I1UtVaz7Mj0jWGjla1vYSgwTU1WKzUQOB4Q2DVU5+1LUkpABS77o1zNasN387PLuivVHh4vL2tbyAei9Xs8L92nXLpbJqmVBggcDwjsGiqBz5ReswRU4A/lWjbZKie8Lj9crvV7nLysbSEfiI7S3LZm8sYbE9dKAwSOBwR2DfWd4zgxxUjgI/PeeH7ohPd/iJPJ5qkj89/VpIS/fHnIKxuUuRUTBo+ffUyzQtnGOa8/P2TIuDeXaGyKr8r/SdWqvC6S8qxc7efj1MraFlqBudnyqhPj1MroiEDgeEBg11AL3EB8SxojcMlb7dPlNRr23RFJjpzVn18pTFzIJ12oJL3dQpzqILozt7U4k90/8hJ2yQPtT4uUmnbFK6diM9WzSl67TzTp+JlSUmvjPbO4hU7gErnNnG9UK6MjEiIdg4yrVSGBwK4hn7ftxH9HCil6gVecoz4tKw9SHgEpZ/UY6cZUJXC4l7J2jQUcV1BJmbvqqLzp07pz/cLItTquwKPkVTer0p6R0/YZ7pnFLXQCc42k+b4GtTI8IhA4ARDYNeTz9qUmwr9nCIbpBJ5WRXdi3iK/MJbP6qlyclsuIrDKz9r7nldt+qCcp15gariT02QaW8+/SCu2Uacp19iPDPfM4hb6K3CWNG9wBTY+IhA4ARDYNeTz9o2XxJ+hnF7gr7L0Jyb1lpZIZ3WVGnLqBZwicJp65Q4ZqplK26RNYwSmv3DqTA0Ebiat9w912qnKUmLIcM8sbqET+FO5Yi/H1CrOEYHACYDArqEIfKq58FP7sE7g0pby6dgpf8R9iqvzxUXttedrVGCeqtdepurC2Pp6+X5Uup7xAle6ov97y7ft27dl3hPSC5u07zhVpgYCVzWyQq7cvw33zOIWuqfQzeUaxzyFjndERtSvL792Pq2+yOhkh74CAYFdQxGYe10xTCPwG9JM5Q+EmV9kQa8QF0UEvnHugRM/vvs4FxX4dv7vwKrq8sxpn/Bn/T3SdBep0FW7ohX4SloyklNlGivwKTmzcZrUy6TEu4x2zOoW6vfAE++T7Td4D5zgiOApdDwgsGtEBC49VzxJD2oF7iTNPCut/L18Byq+WFUEfiqamXw6tyoWZnrKyycIM79JW55lUAPp6nybNBNP4F/lzF7VpF4jJeaIM3kPRxhobgujA6FjSkytEhwRCBwPCOwaEYG5yeLE0xqBj0vPa9L3ymv/WVqmahjS5aqOiReqlOXGSjM1pXdE52vNLFn4xE3n1FE9DWovpccTuFhe7QVNqvymt5s4Uyea2dnmtjA6EFq6hfW1SnREIHA8ILBrRAUuayNMVN2vFvhbafoCZe2R0rzYhJQFnqzKTBb4e3HmXWlGfjzVUZzJkFd8KyZK6FxpQdw2sNy3cagmsZWqqnqBTWxhdCA03FYcU6tERwQCxwMCu0ZUYE56IfSEWuAijYSR3ol/E6ZlgXeqMpMEriSF3E6XludJi64RZ9KlmdxYV86UlsQVWDb+X+q0EvlBmfScSi9w8i2MDoSK5pOUZapaJToiEDgeENg1VAKH2wpTp32gEvgD1ekpMFeav1GYbq9WUkISuKo087G07jBp7krV2u/G+kuNpdXiCpwjrXaJOm2NvO10cU4vcPItjA6ESFr1ph0f/ywa+q+qVaIjAoHjAYFdQyWwfM28VCWw/nrzker0NXDtQnWSLPAIaa6DSmCpayW1eeO7vfv3729iSuARslqq59fcQCmt0h5xTi9w8i2MDkRHo4OU4AqsPiIQOB4Q2DXUAnPtVFchk21gGwJvkRa0kjtW1jEl8HK5Wqqb3+JmUtIVxntmcQuTAqMNbAcI7BoagZXuRxGBlWeuSt/hW6Rlsd2TJMwJLF/ECqQFu8mUwNxF0nrVohfUIXJNX4mza9a2MClwoiOySZrOjVOfCgwEdg2NwNzlOoGVt54DpMUG74FtCCw/9xkoLQiZFPg9uV4XKiPiTJWDJBoXx9k1a1uYFDjREdkuTd8Rpz4VGAjsGlqBi/QCS/2zEvTEsiHwQmlBu1Jh5stMkwKXXiJXrMErv/Gza/6lVPT9eLtmbQuzAic4Ir9LM9mL49WowgKBXUMrMHe1TuASJXLu2oKR9ys9f4vERbYF/k2Opb3xy1/WD1AiA5IKzG2tpVQt/czWkWnqEX/fLG1hVuAER0SJn6Ds+vXrXxy/XhUPCOwaOoG/0AnM/U8fO0fUS1pi/yl0jia7DJMCc3OzKZYb4t1AW93CrMAJjgj3oCqtcYJ6VTggsGvoBOY66wTm3svUna03xx8s2aTAa9UBeY+dZVZgbkWTGHXuTvxxBgtbmBY4/hHhNql2DAKrgMCuoRd4mV5g7uvm6pM1I6T0b7AvMPdB9CL2QNi8wNzeB7XunPlOst0zv4V5geMeEY77sGokGQKrgMCuoReYu0kvMHfqzf9TRoBq8MhPkeRyCMytlLpG0wW8TxYE5rid/S+OjNBDlb4xsYNmt7AgcLwjwrN7UKcGWRBYDwT2mcOfvTZiyItTNydf0yxbJg0f+c56O1seKHp3XIEUlHDmjuSr29oiOc4fkVQGAgMt26XxJc/71cUtgGNAYKBjQ23Rx/bHkq9qewvgFBAY6FkmxfveWJJ8VdtbAIeAwCCGOVIvxh7xP25W/i2AM0BgEMts6XvaG93cAjgCBAaAYSAwAAwDgQFgGAgMAMNAYAAYBgIDwDAQGACGgcAAMAwEBoBhIDAADAOBAWAYCAwAw0BgABgGAgPAMBAYAIaBwAAwDAQGgGEgMAAMA4EBYBgIDADDQGAAGAYCA8AwEBgAhoHAADAMBAaAYSAwAAwDgQFgGAgMAMNAYAAYBgIDwDAQGACGgcAAMAwEBoBhIDAADAOBAWAYCAwAw0BgABgGAgPAMBAYAIaBwAAwDAQGgGEgMAAMA4EBYBgIDADDQGAAGAYCA8AwEBgAhoHAADBMQoHDvx7zqh4AABvECly6bt1ucaLk6bpElxZ5XSMAgGliBV5E9K448XcSqPSR11UCAJglVuCnqWqx8PsFb28N/hpc56DnlQIAmCNW4KspR/z9G9HIcFkB0Viv6wQAMEmswOdSnvBTWo0u5X/CzehPXtcJAGCSWIFr0Ujh5xuiEcLvw3Smx1UCAJglVuB0Gi38jCFaKfwOoWyPqwQAMEuswNXpaeHnNjqtRPgdQRkeVwkAYJZYgdvSdfy/x6rRteJsf6rjcZWibH8qD4BUosDprlGxAvemtAUcl09UKM7eTO0cLtI8/QiA1GKqw47ECrwijSrfeCVRlV3CXEktusfhIs3Tl3IKAWCMYYOGxlt0Mb3tsCMGfaH7Sn8qBooznxG95HCR5ulLo3wrGwA7nFw8MT8UGjv3kOHSf3ghcPj5RkT1RoTFmVuItjlcpHkgMGCMH54LSQz6n9FiTwTmFd6zOyxPLiha6HCJFoDAgC3W5Yv2DhD+mWOw3COBgwIEBkyxZ7Asr8i3sStAYACCy9shNSOKY1aAwAAElt9CWtbErOGRwCdfu7VZ1fRF/NSpGdO/crhEC0BgwBLLdQJ/GLOGNwIvaSK+R1ooTHekuqccLtI8EBiwxHydwK/HrOGJwIsq8/ZWlwWeTjTX4SLNA4EBS8zTCfxqzBpeCHy0PtEDWzhZ4JPV6XGHizQPBAYssUwncGy3SS8EHk00RFggCcx1pk4OF2keCAxYYo9O4G9i1vBC4Gvp7DIuKnAfauRwkeaBwIApXlLrO2DI0ZgVvBC4HuWKC2SBB/kY0A+BAVNs0VyAF8Wu4IXAlWmYuEAWOJ+qOFykeSAwYIuFKn/fLotd7oXAtegZcYEs8H24hQbALP/LV/pSflRisNgLgc+nv4gLJIHDLehqh4s0DwQGHvHbV7OmffzNkfJntP+DIby9+ZO2GC71QuCHKWsfFxH4HaKQw0WaBwIDTzjy4UDxqpn/8fHyZ1ayZ8uuE3GWeSHwMqJbSxWBl1anjK0OF2keCAy84JfnIw3XcQdcLcmTnli3EXVaJgq8LjeT6EGHS7QABAYecGSk6tHT+HgXT0fwROBDbaSulOfUEXpEt3N1hxIDgYEHvK95+TPbzaK8CWY4eEt0EL1bHGjX2wYCA/fZr+0+VRDb/cI5vIoHXnCHePWtmuNfIIMABAbus1jXAXKVi2V5F9Af3rF6+Vb/AgklIDBwnw91Art50cKIHAA4zGSdwG5+0R4CA+AwuAK7BgQG7pOabeBAAIGB+/yaMk+hG8fB4SLNA4GBB6TMe+B4H1RzuEjzQGDgAd71xPrtclcFTo9DuQo4unXNsjVb7d2WQGDgBd70hS6eeUcWsdUGPvTWbc3TxIt4WrPb3j5seXsIDDzhdyejkYxZ2rsOUaWGLAlcXFhDcyde8zmrHUMgMPCIg8tmTp31jfVrjDm2F7bkBWgT2sbSU+jD10repmXXypYuw3S9xY7VEBiwz2+TOvPnf6PcxRxbr5G6Cn9zBn6+QxgZqGzH5wNb8/O3W8sCAgPGOTmrWyZRdrdZ0gA7DAk8m79nnqJJeZe/ozb6Zmp8IDBgmhW5dfmGb4eJvysJDAncndL0w2ouILrLUh4QGJjh2CGjAeRkTvzmU0zOxtDZwk1o4S+qNNc7cvQ26s5hK+PmBl90uIZaWMoDAoOk7PxgWCgUmrjUUNNfPxbe8Y7//JjXtTowsQPf8D0zd7U22fWOHHcadeewlXE29Y1J62NxkHgIDJJQMlN5gztqZ8zC8KICeeGwDV5W6sSsbpWJavSYVapf4q7A6enpdxl157CVcU16ICatF9WylAcEBokpnRTtQzUoZvTFj1U9rFZ4VaWyxb2qE6V3nmTUeYmhNvAF1EI/Mn1Zc2prKQ8IDBIzV92Lefjv2oUrVcsGFOz2pEIbQs3Fhu9e48UMCdyP6EldUh5Rf0t5QGCQkF8L1AKHPtYsLH5OszD2a9uO8/OYDry9TfI2x12DIYG/zyLqukaVsPoWoqwfLOUBgUFC5msjAYdoHmSt0S4M7Xe3Lsen5WQQ1exRFE6wEkMCC98ZJmrVs3Dy9E+nTy7s2UqYHWctCwgMEjJR56jmeyYf6RZ+5WJF+IZvVaIqOZOS9KX2QuD27VeqZ99v395m1mMydE+zM8ZbzAECg4SM0DmqGUzjTd3Cz1yrxvq8hsII6mP2JV3TC4GVzxLKjLcfD7zpjkyVvlX+Gr9pEAcIDBLynM5RzaPmN3QLXRrrateYi/mz+6w8U61DtgTmuMNT8nIubdW01aU5/abYiPSAwCAhE3SOfq9e+IFu4VIXKnB4Uk46Ua1eixM1fFX4IPBoynC4SPNAYJCQz7SKDjqpXrhKJ/Aep0svLepxOlFWzjTzfTV9EPgRquNwkXGYcG4LPafTPd6UDdhkz0CNoh9qFh4fplk40eGy1+fVFwIVxvxqZSPvBf66Ll3hcJFx+KfRcFx2H6CBikGkI2VoQCg05KB24f/U/g7c5mS5OwqFtyqtQ8af8Y6PywKPPZuHqNHZCs2q8dUc6nCRcSjZEsP59BdvygaMckr1Imngd7qF4akqvRc7V6gUoV+nl40sXRY4ZHQRPM/+9wn3fLVW6s69vk+nq7q/YTkk5BIIDBJz8l3F0cLvYxaWfRppHX/jVIHFs3qcxjd8u82yFaToucDVLiuwPU7Qhk7836l6r/JT49LFzJp/bTEHCAySsunNfN7QUfMMLw873xvMLxw+86DRQhusyD1DjNC3e1FzWeCSEzxEn51Q0IcjWGF1delvwCRuTiVlWLuN1rKAwMAEJ/fuOBT3NU7Jvh0HynMaq/ip8FxpaDr7WfjwFNouJX/gd7ZGNlH2wVZ0+r9fe+ku/jLc0VoeEBgEhYNihH7j3JXJV02AFwL/8IMjY+N+yDfzi7iS8Wl0DzUSe6l8wdtsrSkCgUEg0A1NZx+Gghn+TjRV+P0XfyGWv7g6hOgJS3lAYOA/ZYtz64gR+r8nXzcZDAl8HtUU/1wtJKovt0H2pxuMk5UICAz85rtQi5ih6ezjkcClS8Y/2/eRCLYyrkZXib+/Et2kpJ1H1gbIg8DAVw5MFCL0z8z91qkMPRE4/N9GDgxqlyHLV0p0t5L2JzrdUh4QGPjHiWk54tB0CSP0LeKJwPc5MiplXbpeLoF6KmldydoAeRAY+ETZ4l7VxIavswPSeiHwTF7Zlv3f/Gh6BFsZt6YL5RKiAl9HNSzlAYGBL6wPNRMj9OMMTWcfLwS+mejRmPFsrdOZ6ksTeXmRIJHz6A+W8oDAwHt2j2nH29s0L7ZrZvnxQuB61MqJniv9ifQBmMfTqZulPCAw8BhpaLpajjZ8VXghcGV62ImM+Ttx/b03n2QtQB8CAy8pLeohDk03rditErwQuLHF3hZx2Hf22UN0SXcQrbeUBwQG3rE+r4HY8HVz+Flv2sAWv+JrlpOPPvKUtS0gMPCInWMuEkJnQz+6W4wXAn9E1Q44XIhdIDDwgkOTOlciqm0nQt8inrwHvp3ucOAptBNAYKDi1M8/7nAk0EaDjaHp7OOJwEdvpysWBEJhCAwi7JkqxObnv2Ht6zzJWJFbT4zQtz1shTW8ELhdu3b8/US1Nu0iOFykeSAwkAl/ERmA8sPyxvRF2F7YUozQj/kuqWt4E9DvSFdKJ4DAQKZINcDkZEdG2JCGpmuU637DVwUEBhWSzZohnr8od36ORehbxAuBf4nB4SLNA4GBSPgFtb8DhhwtX3YrcuuKDV8HIvQtwlBAvxNAYCCyS/eVlOXlyGtT6BwHI/QtAoFBRWSJTuD37WZ0QB6ablXyVV0BAoOKyFydwK/byuXErG5ihP4s/96RQmBQEZmnE3iS9SzKFveqLkbol7P9XD4gMKiIfK0TeIbVDDaEmosNX8c/MWoRrwRe9lzP22+O4HCR5oHAQOSA5iF0KGQtqO3nMcLQdE3yNrlUOwt4I/CSC/AeGASKtzQX4FEWui1LEfo13YrQt4gnAs9MR0cOECz2DBKvvDKmL8DS0HRVchwems4+Xgh8gG/rd/tkItHaLydcR/TkunUOF2keCFxBOfn1W2OGvzBDFbewNj96B11kMpf1eQ3FCP19rtTRFl4IPIyoP8cVSRfeWVVpnMMlWgACV0zWPCfL+lr0s6A/jJDThpj7SO2uMZfw9p6V52zwUnnxQuBOVP9URGBuBlXRf/jcOyBwhWRRtLU7PNpfqnjJywWhgeOLzHya9/AkcWi6XosD0fBV4YXA9ekeThRYet3dnh51uEjzQOCKyDrN8yp16zV83EwckhSh7+bQdPbxQuBMKuDEb5JJXb2ftjiWs5NA4ApI8UjNE+c5Fjdfn1dfCFQY86srlSsvXgicRUP5f5cTSeN7jaRaDhdpHghcAVml7bMx2Mp1dMeYC/mGb+vQFtdqV068ELipOKzsL0QzxdlcynS4SPNA4ArIFF2vK9PdLw6JEfp1PBiazj5eCHwD/Vn4qUf3Cj/FzaiJw0WaBwJXQCboBF5maiu+4XsaUVa3WV4MTWcfLwTOp7rC46v7qNKkMHekO9FdDhdpHghcARmnE9jM8Bsrcs8QI/TNPKH2FS8E/oZoPv+zPoOoXuvK/HH5yuEizQOBKyCv6QRemWyD7YXnikPTbfOgcuXFk66UXdo9KfyMlztSFjpcogUgcAVEHzqYuB/VQXlouqSaBwNPwwnnd86kjCs/drhAK0DgCsjPWn9fSrCqX0PT2cfjeODwYX/Hd4fAFZFpGoHjd4UUh6ZL7zzJ+6Hp7IOAfpDyHB+r8ndunJU2hs72b2g6+0BgkPocir5JmmfYd/LARCFC/8zc1V7XrNxAYFABKFkihR69ts1goTI0XTAi9C3ihcBvxOBwkeaBwBWDU5uXfbFyrzolvPPbrzccil1TitDnG75BidC3SCp/WuW7whgaU443ZQMfOT53sHi9fTFpp8n14tB07cbsTbZiYEllgXNiCya6yJuygX/sGR1p8X6aKFpwtzg0XdO8zZ7VzAW8EDj6BPCJO+pQpd6hkMNFxmFVXgz1yb8RMYE3/PZc9IQLzY63VrCGprOP1w+xjocqNfVvQA60gSsAbyR/68s3fKsGNULfIt4/hR5O5/k3lD0ETnm2avtdTYxdY31eA7Hhu9/7yjmP9wKXNKHRDhdpHgic8szS9Xw+oF28c8xFvL3nhX70p3aO48N74Hvo/xwu0jwQOOXRR/+uVS07NCknnah28Iams48PAvejOg4XaR4InPKM1Am8VFkgDU2XlTMt2BH6FvFB4B6U5XCR5oHAKc94ncByWOD6vHpihP5hf2vnON4LfLA2tXC4SPNA4JTnHZ3AP/FpOwpbihH6W/2unPN4LvCm9kT3O1ykeSBwyrNC6+/wst/ECP2GuUEems4+Xgj8QIRe3S/ij2Wmf11fIHDKox0F+plhPbLZitC3iA9dKbM+cLhEC0Dg1GdDKPLdwV7tq7IxNJ19PBe4xj1+dj2FwBWAJZK9fTrXFiP0f/a7Pq7ihcBzIsxd8oO/b+AgcEXgu1GhvJwmvL21e6/yuy5ug4B+wCYntLPFqsHWTky/Pp1v+Hae5O8AbJ4AgQF7nFz88qBQwYsL5CD88NrJQ0OhUR/vEWbKFufWESP0/etx7yUQGDDHJiVgcKg4htWvSu/JgZ+WfhdqITZ89/hdR6/wSOB9X05/c9rCxCNqewEETgFWDYy+JvqS4/YUilMDQqF+OcIXFZrkmf56WQrghcB7nz4/TXoE3epZn/8yQmD22VmgftH7/Ul5/I2nu7WsRFSV+Qh9i7gvcFlBluot0mlD5UFO/HmxDoHZ51VNT6txC8TL773tMvmGb8uuz6REkK8FXBf42A2SuWmny1fhm8THh5+PcLhYc0Bg5vlF19eZv4Hu3bEmf2I17PJEKP647amK2wKXdeUPbfWHP/6ljCvbO7uPcKBv5ZNnZ4UcLtYcEJh5FusEfrRLQ6F/UIf/SLMv+F0/j3Fb4LH8we0ZDeH6/SH+OvwyNz2TQg4Xaw4IzDyfqO2VGr5Z7e4doKQM9rt+HuOywL+fQaS9WeaNbvB6BtE4h4s1BwRmnpkRewf0aCs2fLs9EzV6QEHFeobltsCTiO7ULf+n2BK+z5/jDIGZZ4Gsau8OVYnSmnTpp72j9m+8NX9wWeDuRPrRw3YKD7Me9OnvJARmHnHUyb5d6vNnUd2OuaHQoAEagaf7XT+PcVng8+jCmBX+j6i3X/c5EJh5ykb37yr0tspud6/4EPpD7RU4BQfdSIjLAteOuYMWxsTyr7clBGad0qI/VybKaNP9WUnYZYeGqP2d7Hf9vMZlgSsbDJ/zH8pwuEjzQGBGCf9U9P67H69dmltPaPjmPKkIOyXMbVD1rBxdMSIYVLgscH26LWaFv1EDh4s0DwQONHu+nD5t9ho5UPC3r2ZN+/gbaTCNbUK8ghyhH9paFBF2phAw+N1QZTblxpxMjssCt6VmMSu0MmgXewUEDjB7J0kaDl3Ea/n7h9KFNf/j4xz3TX4oT2z4Vms/ROiDu+sdoT90/ptyg/fIJ2I8wwvLE32LMEVxWeAHiZbqlq8iesjhIs0DgYPLpmhj9o0TvzwfmRl34Ltn/tYmXWn4fiiufHLH5u2qT3KX/bJ5228+1dtfXBZ4JtEftcMilHUkmuVwkeaBwIFl1yDVs6g3nlfNPN7hNL7h26Kr3PBl+nO+juOywKWtiP6pNrjsPqJW5Rvp5OjWNcvWbLX3tAICB4F9X82b97UcNlT83aI5izae4sr+GzLk4Y61+FvnMzo/Fkl5xd/KBwy3+0JP54/+5d9GZtdfxc+X4137obduay5FNaU1u+1t648sILD/bH9FEvG1nby+n0v3zUMXrtVoK3fO6CcOTVe9/QOahRXvSVUCXA8nzBNsu3Lw3NU/fjtv2DXCTH/bWRcX1tAMUVvzOavfqYLAvrM0XxExf/mhCYqqocKYa+/T3dtUIqrStscA3YJU+TKoI7gucPgx3bjuj9nuhXX4Wjm0OLtWthxcfL3FIbshsN+sVF9mRxnfNofECP0qYsP3qdhl6/zehyDhwZA6M89R6XvOTPs5C6HFbQZ+vkN4WVC24/OBrfn5261lAYF95tDguM6qUCL0HzdcusXvnQgSXoyJVfb+XY1Fext1n1aON3Wz+XvmKZqUd/k76jmW8oDAPvNpcnsf7dJEjND/d5zlA3/3eyeChFfDyhKBUSwAACAASURBVB7e+u3WQ+XLuDulLdIlLSC6y1IeENhfwiOS2CtH6Osbvuq51/3eiUDB0LjQzalTTNo1Fr81DIH95XBCe5Wh6bo9o9V3oGYOd9BqGBI4m/rGpPWhbEt5QGB/0Y9Ip0aM0JeHptPybr5q5mO/9yFYMCRwTXogJq0X1bKUBwT2l4Px7H20SwPe3jod5aHp3lT3xBp3Yk20l9YHFeB7R1ZgSOALqIX+EVhZc2prKQ8I7C+lQ/UvdQX6d22ZRpR9aWRoOl1faI7b/Zo0PXJlBRvyKikMCdyP6EldUp7VbiEQ2Gemxdg7oEdbIUK/Zbdnf1Cikb4QopE+kqORPjkubvjzlzM/nLfZn88BBBmGBP4+i6jrGlXC6luIsn6wlAcE9pndOn17dzhdjNDvHwq9zzeRv5w+9dNIPPCymVOVeGAQD4YE5kaLn1fqWTh5+qfTJxf2bCXMWhydFgL7Rfjw7v3C9XOOyt6+N9QRAhU6PiLMjEAXZzuwJDA3JkPXLTNjvMUcILA/HJk9knd00Ds/cWXvy/bmdW3BN3yrtr9Xmh2+0+86sglTAnOb7shU6Vvlr5ZDQyGwL6yNdKCcXhJeVhgKPdNdaPhmdXvnDTl9csUMxy8/bAnMcYen5OVc2qppq0tz+k2xcc8Fgf1gheq2+e0y7vjkm6oRVfrjRKF9u3Pe5JffKdrtdxWZhTWBrVC2bYue8yGw9/xcoH539F7hOeLQdD/5Xa3UIJUFvo8MuNzvWqU6pSei0+Hjwmvbt6L25uU04Ru+jXNX+la9VCOVBR7VIoYqdI3ftUppDsweGwoVvPaV8Lz56IL/5ofyJyzao9j7THdxaLprZ+FtrnN4JPDJ125tVjVdCCY6NWP6Vw6XaAG0gd0kvLBAdnXUDm61Mlqz9ABrwL3ts6UIfadPuIqNNwIvaSLevi4UpjtSXasD4ajR9qbcvXGjpa0hsIuEp4umir4OmqHpr6EMTSdE6P/X73qmFJ4IvKiyMDSZLPB0orl28575pxppZ9y5JJpwu8XvLEFgF1kWMkYZmu5BafZFv+uZUngh8NH6RA9s4WSBT1anx+3lHL5ffhDVIzImAwQODseGRZ2NPnaWIvTVQ9O943dFUwovBB5NNERYIAnMdTYIzDdFfuRRcislqBsC+8+hha+MfO7F2bu+jr32ShH6uqHpfHwEkoJ4IfC1dLbQclUE7kONbGW8kz8XLpq6fsHDVYjOlGMYILDfhBcqsboj9foaD003tMJ9QNBVvBC4HuWKC2SBB1kcRUOhgOhKMbTsu4t4g6XBgSGwz5RNidPwfbRLQ3Fouv/o76mXJM8UmMcLgSvTMHGBLHA+VbGV8TWUJj9yPnqLYjAE9pl5hvbGGZpOYBoi8h3FC4Fr0TPiAlng+2zeQtenC5TJ0r8TNRHawRDYX/bnx9o7oEdbeWi6aJoSzDDwswr4BVBX8UJguQOyLHC4BV1tK+NM+nNkuvQuoqZbIbDfxA7zbDA0HX8Z3rDwBX6i8KM9flc45fBC4Icpax8XEfgdopCtjLPphuhMaTeis36CwD5x5Kupr701a2PpGK29fcWh6ep2zNVZPaqU44oPYkB2F/BC4GVEt5YqAi+tThlbbWXcnM5XzZ3i28HNd0BgPyiZJz95Hqu+g+7ftQVvb3a7e+Wrroo1yfME9vCkJ9ZtRJ2WiQKvy+WbRw/ay/gvVEkdAVx8I9HZV0Bg7znxqvruONLwlYemk2YHvKTy178Puqc+ngh8qI3UlfIcYQgkancidg0zjCR6Tz1/orPYqcNSHhDYPj8v+ui9WauOceG31U+sxH97tZeGpntSSS5YUTY7sk4RHjy7hzfBDAdviQbk3mJ3nMFNRF00CcevgcCesfdNycbBRat0Ddw+nSND0w3b8KowGOzQ6Qf5LXZMFmKTBr2L0TbcxKt44AV3iFffqjm2Axk47mJKW6tJOHolBPaIzUMil1zNB0LzxIZvNXloupkcd2zHj3uUeN+Tu37cXexrtVMf7wL6wztWL99ankBCbj5/N6ZNOXL/nXdaygIC22O34Wd95Qj9Nt2fla/OGJnOc1J5RA4DILAtwhMM9O3V/jRtwxcPm30AAoP4nNr8xWeLNp3iNsXYq0ToPzZg4AD5UfSg1X5XtyICgUE8Ti2SRsUZsuBDrb1KhP4DwsyIueJaBVP3+13fCgkEBnE48rLhc6unu7cRI/S7yxfed7iSratXbD7ud3UrKO4K3DgODhdpHghsmlPqrhgKA+5tV0UXoY8bZ19xV2CjgZktv7t1EghsGoNAQSlCXxqaTmEcPrjtK+4KnB4Hh4s0DwQ2y7FBOnsf6yI2fDv8W5M6aJffFa3goA0MDNH2t9JG6A+JpA/93u96VnQgMDBEFekrDU2X3rLr03LC8vVyGOGUA35Xs8IDgYEhymd8DSL03yrjwtsXz563/JDflQQQGOg4vG3jjmKO+1h09VExQl8Ymq4g4u/reGMUIDwTeM+M4f37D5/h85gqEDgx4bUTBUcHT927VIjQb5nGN3zb3Ss0fD97R271foHHzkHCI4EXd0mTXiBVuvF/DpdnCQickBORUN/8z7QR+qF93P4lM9+fs9ZmMDdwCU8EDj+eFn0HXCnP4QKtAIETcUrpe8U3fMUI/S79pKdYodB7ybcGfuCJwH14b7NuenLEyP43ZfGTjzlcogUgcCLkJ899pQj961RD0w0/6HfdgDFeCLw4jdKekJ9YHuIvxmn+3UVD4AQcEIaoy4sMTffC8Ii/w37yu24gDl4I3J1I9UnJF4n+7nCR5oHARpyURnz9IvRMd7HhK0fob31L9vfNX/2uIYiHFwKfSZeqZy+lJg4XaR4IHMOx+WOFe+QZe7kCXYT+Sm7nvLcnvv3Zdr+rCOLjhcCZ9Kx69hmb30ZyAgisZ4MU8xvqc31jZWg6hUV+1w0kxwuB69NI9exIauBwkeaBwBKlJ+WJlaKqeXKEfq+QmsW+VhGYwguBr6be6tmH6BqHizQPBObZ98noUGjwpFVlHLe7IHZougjr/K4oSI4XAr9E9VS9Zg+dQa86XKR5IDBX9pnyPZTxe7g3B9wrNnxbdH0ypCf/mN9VBcnxQuDi9nRTpP/s8Zvoj+UaXLZcQOCw6ovcQ2YpQ9PF2DsgFPrQ76oCE3jSkeOXq6nFK+KYZ/tfaUFX+9gfukIIXLLirZH5I978OvJ3ctcn4wcPeWH2L8L0goijytB0D8bYK1KIQZ5ZwAuB27W7SOhD2eiCCxoJvxe1U3C4ZBNUBIG3jJIVHClF25/8QJ4fOPMUd0geaEOK0K8iR+grjIh+rWzQFp93A5jCC4HjjYzlQ+BhCgpc+u2U8YXjp64tk+fXRj/5mb+Knz/xYlTQV4oXiffHYoS+Zmg6eflSZfzJsRgqhw0gMONsGysrN36HOP/zIOWTgQNCAwr4NPW3BEPvv6oMTdewi3poOplp3OGiFwpCQyatQMwgI3gh8C/xcLhkE6ScwOuigfaDNgoJr2uMnBjeqFX06S4N5Qh9I5aLeeJ7ZAyBETlYonjV1IkvvLkw+g2E3eqxI4fs5f9Y6pTc/qbaXs3QdLEMxYsj5oDADLFmhCRa/gylI9WrGgEncdyXOicjL31DA3q0zRQj9J9RL89Xu7zE170DdoDA7DA/qtqLR8WUXTpd93KzdCmT5d/YoelECtTCTw37vIPAOhCYGVaozXtNfOi8QKtjaDGn+wxZ6A3hn77i0HR1O+aG9EzlVke+ezS7LFkNQPDwSuCfZrz0/IgIDhcZh/c6x1CNOntTdjn5dfEHk6Yt1DzlOzZMo94KIU2v68yYD6J8GOrftUWaGKEv3SxPUy8dxLemD38q3JgPnor3RkzijcAfXuzH+6O/Gr26ujT5dr7zu9L14h3VSDaLtWaOFdLe0+n6gf5LvgNevkwzNF1o4skXVIulD5OFD+/+Fa+NGMUTgfv68wL4yPwiPeeycAu9b1TEsOHRYHrt8yphmEhl8OYoc7lTz6lme7WvKkbo948mLeWOvaFMD17r3z4Ch/BC4Om8svX/mT9qdASHizQPC23gY6NVDkZHkxse0iK89f1Wl7aB475WpvuIQ9O1eaZ/KNo/MjS6hL/gfit+OLRwFj6skAJ4IfB1RLknDdb0ARYE1l5W31GS9V8L/JZPOz5Uk1RYzOs5VZiShqar9qcvOG5btKtHaPBuKa8j23/Yg5vmlMALgWvS+UF5QcGAwL/na6QMKbFbo7TJoR+ExEWaJHG0z5LpkQj9KWI80o+FyvIRGN0q5fBC4GzKdbgM2zAg8EqdqAvl9KnaZCncvlTd0Wqy+B5oRW4taWi6iRvlLX//RLxQF85FR6vUwwuBW9KjDpdhGwYE/kwn8DQ5fb02+S0p9eQ7kZSp/A30ptA5QsM3f8m3m9XhvCXb167bgXvmVMQLge+lGxwuwzYMCDxDJ/AkOT08QZO8U0n+dpw4/8K68IGJHdKIGueu8qvqwHu8EHhVWsZ3DhdiFwYE1nfF+EBZsFf9xGqhaou9a75eu+/ErG6Viar3mIULbYXCk/fAw6jVNodLsUmABC77acWS1QYRlWt1AkcjDLZH3/EWaZ8Kli3uVZ0ovfOko27XGgQMb3piPV+lau6c77ZFcLhI8wRG4JLF0nvdcWv1D+hPDNYE+w08EF10ZKb0SmiidribDSHhnVGbQp+/vQz8wBuBD9/l91AcMkER+PDEiKHv68fonK/2N/SRZtmJDUsWrtivTvl1Ygf+gDbJ2+R2lUEg8UTgpbV9H0tHJiACazokT9Ndg4tfUi0cnfDVz/FpORlENXsUBeU9O/AaLwTeJoSiVr3gig4RHC7SPAEReKbmIrtSt/TIS5HOj2P3G24vwjd8qxFVyZmE17sVGC8EfoCo7efBCDYNhsAHtJ2tntcfm1PzpSDdgk+PG24vsD50Fv9nsd2Yfe5WFQQcLwQ+l2oH5QOzwRBYExnIX2y3xqxxYl3RzM9Wx7207hpzCW/vWXk/uFpNwABeCJxF9zhchm2CIbA+jPdLS1tLDd9avRaj4Qs8EbgB9XO4DNsEQ2B9aO9s85uWFvU4XWj4TsPYr0DAC4E7098dLsM2wRD4LZ3An5vdcH1efaJKHcYEpUUCfMcLgd+mOkccLsQuwRD4E53Aq01ttWPMhXzDt3UIHy0CUbwQuOwG+kcwHkIHRODvtf7mm+gAeWhS5zSi2r0Wu187wBKedOQ49Ge65otAKBwMgcv+qxF4RrL1+YbvaURZ3Wb592FlEFC8+bzoJZWIqrVp5+N3RWWCITD3U4Gqv/OIJO2LFbn1hIbvxKA0Q0CQ8OfrhA4XaZ6ACMytjnblKNyZaMXthecKgQqhbR5VDDAGBPaHLcpXQV8/EH+lg2LDt1Guvq8lAAr+fF7U4SLNExiBudK10/476qVZP8Zd4eSsbplE2d1mlXhYK8Aa+DZSMFmRW1eM0P/d74qAYAOBA8jG0NlihL5/dyqAFSBw0DggRuifmWuudweo4EDgQCENTVcDEfrAJBA4OEgR+nzDFxH6wCxeCbzsuZ633xzB4SLNE2CBN4SaixH6e/2uCGAJbwRecgHeAydk9xih4ds0b7PfFQGM4YnAM9Od7MhxdOuaZWu22hsBOZACY2g6YBsvBD5QnajbJxOJ1n454TqiJ9ets535obdua54m/g1Ia3bb24ctbx88gfmGb1VE6AO7eCHwMKL+HFckXXhnVaVxdrMuLqyhuZDXfM5qeE7QBF6f10Bs+CYYfBKABHghcCeqfyoiMDeDqtj8UtLhayVv07JrZUuXYbreYohOoATeOeYifhfOC8XvTglAErwQuL44qB0vsPTdrfZ2vzbaVeieNPDzHUJkcdmOzwe25udvt5ZFcAQ+NCknXYzQR8MXlAMvBM6kAv7fhURSx96n6Q+2Mp7N3zNP0aS8y99Rz7GUR0AEloamy8qZhgh9UD68GVZ2KP/vciLpXnEk1bKVcXdKW6RLWkB0l6U84gkc3rXwo/fnbHDiQdK+JTOmfRp/SGdOaPhKEfrWn8EBoMMLgZvSE/y/vxDNFGdzKdNWxs2pU0zaNdTCUh5xBN7xshScO/yr8t7Q/vqOlNPg+XGiAHcUthQj9GMHcwfAOl4IfAP9WfipR/cKP8XNqImtjLOpb0xaH8q2lIexwKsKIuNjTClf9O2WYZHvLbxs8Kb6NzFCv2EuhqYDDuGFwPlUV3h8dR9VmhTmjnS3eturUJMeiEnrZfF23FDg79WfKppuq24ye4eqcnqtVLvw5CxhaDpE6AMn8ULgb4jm8z/rM4jqta7MN/++spXxBdRCP7JlWXNqaykPI4GLR2rGiPzeVuVEwq+EQqrR6paql63IPQND0wHH8aQrZZd2Two/4+X+F4X2Mu5H9KQuKU/sImIBI4G/0lgXesVe7QS2aMd7Hh65BP9UeI4Yof+z/bwBMMLTcML5nTMp48qPbWb8fRZR1zWqhNW3EGVZ+0CfkcBvaLUL2X84rP/igvSg6uDEDnzDt3HuKtv5AhAPj+OBw4dLEy1OzGjh8t2qZ+Hk6Z9On1zYs5Uwa7FbppHAw3Xa2f9m5+u6nJYpEfrVe8wqx34DEBemAvrHZOiimjLGW8zBQODwwAFa7dbart8LOoHnL86tI0bo2wudAiApTAnMbbojU6Vvlb9aDp/18gr8cMfGYsN3j+38AEiGlwKHl456dszS8nWVODwlL+fSVk1bXZrTb4qNxqqZNrD958SqNnC/nCa8vU3yNtnODAATuC3w7m3blNeeG9uJ1822ng23uOPliXqaSn1KNOieQr9qv0DlKfTT3VpWIsq6ZB4CFYDLuCzw8WxqKAu8tbYSxbvB4RLjcUvsN12IYj+s5uB74Ff5vwUD7m3H3+ent+z61NLkWwBQPlwWeDbRU/Lkdbw9Z1zWkP+3g8MlxmNhrxhaid2ydTjZE6t3x5r8Hjbs8kQo9DoePAPXcVngp4jkL3N9TZQ2powLv8tfnv7ncJHm6UujDFKd6gu9a8z5vL01OvxHuCl/BY+egfu4LHAXqiNP5RI9JE6MIrsB/QbMmzDB0vrGAnM7lWikr+23WuWh6a69V2xQx41GAsBJXBb4HLpOnvqDEg58/HS6xrHCbrc4wmUcgbnwzgUfTStHPHBpUQ9laLp9S6ZPTRwPDIBjuCxwNfqnNHGkErWR066hxo4VZl3gOi0sUqVS5WRkVBKH6kpPuqLDpKdleF2kWQJctQzv/6PMkpFW1erpWdVdgdPpQWniC6J/yWl3U1XHCrMq8FijB9MAsEua08HlGqNOo79LE6Oj3ZYfoHTHCrMqMPfTFqucTp8uCijn0wt+VyEeOfSY31WIRy7d6ncV4jGa2ls+Px2PcNMY1YQukSbuJFJei95JNW1lvNCAq93/TEt1CuzYVVf4+Dw/Cb1oot9ViMc4+o/fVYjHAoNRozxHY9RNVGmH8Ftcm6ooT4j+SK3tZWxM+WqbHAhsBwhsh+AJzN853y68mRlHkT6MJdl0m72MIbAOCGwHCJwYjVF7TyO6+s2pD6URfSQnLSQaZi9jqnyWntMgcDCBwHYInsDcSOVC2V7pIvFgtDVsjSZUPaabheWHWNaBwHaAwHYIoMDc49JXjFpsk+cPVad69joJdyWKCTSAwAEFAtshiAJzS+5u2+LKIREJprZrF7KX8SCi9/RpEDigQGA7BFJgx5hN9Lg+DQIHFAhsh9QWeC/Rtfo0CBxQILAdUltgbsSgsfqkUydOuFacDAS2AwS2Q4oL7A8Q2A4Q2A4Q2AUgsB0gsB0gsAtAYDtAYDtAYBeAwHaAwHaAwC4Age0Age0AgV0AAtsBAtsBArsABLYDBLYDBHaBJlkn/a5CPG6k9X5XIR6P0xS/qxCPSfS031WIx0rq6ncVUk/g71b6XYO47F7gdw3icuSTwA5rX/JxcEfsnv+L3zVIPYEBqFBAYAAYBgIDwDAQGACGgcAAMAwEBoBhIDAADAOBAWAYCAwAw0BgABgGAgPAMBAYAIaBwAAwDAQGgGEgMAAMA4EBYBgIDADDQGAAGAYCA8AwEBgAhoHAADAMBAaAYSAwAAwDgQFgGAgMAMOknMCbx9x29mmZ9TsV7PS7JjHsnTP41qZEtNDvimj5oX/bWtkt7prjdz1iCegBEwjMaZZiAs9vRwqZBWG/a6NlhFKzhX7XRMO4LLlatx/xuyo6AnrAuECdZikmcIg/pGmtr8/5Qxo/0cvv2mgZJPx/V6scsPNxPF+p5r36XMP/XH/K78poCeYBEwjQaZZqAqfd8PZvwsTGK/lDO8vv6mgY2+mxdzeHzwrW+bg5gyivjJ9YUIPoOb9royWQB0wkQKdZiglctEaZOn4h0Z/8rEocAnY+/pXoFmnqXaKaQfy2csAOmEiATrMUE1jFVKIaftfBgGCdj4erEK2Wp1sTve1rZYwJ1gGLwe/TLHUFXs83U8r8rkQswTof+dOvlTI9kOg2P+sSh2AdsBj8Ps1SV+AFRGf4XQcDgnU+5hH1VKY/J2ruZ13iEKwDFoPfp1nqCvww0Z1+18GAYJ2POUSFyvQO/lpy1M/KGBOsAxaD36dZygr8Hd+6W+J3JQwI1vl4KdFkZbosjWirn5UxJlgHTI/vp1mqCnz0YqIeflfCiGCdj62IpkdmsonWJFjXJ4J1wHT4f5qlqMCltxC1/N3vWhgRrPOxKdGnkZlaRMt8rEscgnXAtATgNGNf4IUPS+Sq0sr+QdT4R9+qpGBUtWCdj7gCl4cgnGbsCzxa7pSaHk0q5Q9so+/9q5KCQdUCdj6iDVwOAnGapaLAJX/jD+xmH6ukEHyB8RTaPsE4zdgXOIZTt/E3Nn7/YYxLsM7Hfqr3wAuImvlZlzgE64BFCchplnoCn+SvKk38b//GI1jn4xRVT6x8olv9rEscgnXAIgTlNEs5gY/fQNR0i9+1iE+wzsfDmdEHV22I3vK1MsYE64ApBOY0SzWBj3bibwS3+V2LBATsfLyDqKs0xV+MaxzytzKGBOyASQTnNEsxgX+/iqjFdr9rkYiAnY+bMoieFDrjL6qpep4VJAJ2wEQCdJqlmMD3E9EVt0fY7Xd91JwSq3Qa0dXC7zy/qyMzhj9iLR7o2ymN6NpivyujJZgHTCBAp1mKCXwnadjod33UnNBUbYLf1VEYrYyJ1TVo4fwBPWBcoE4zCOwZQT0fv+93Qc3s5t1n+12PGIJ6wAJ1mqWYwABULCAwAAwDgQFgGAgMAMNAYAAYBg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J7zC9E7bwpKZ0au7i6M0QK9aX0VAACuwVvagx/d1fgklBobHTOGYFLZz10YYPMOufd9dbv5aqbQpw6QmCbQGC38EHgE0RnR+ccEXh6q0jlzxhbVs76CcSpIwS2CQR2i99ul6lBdJk8OdZLge+6s7eVjY0UCvcXzD2r6/3d2goTtx4rdxXj1REC2wQCu86FRG9H57wT2CJGCj3GW3v5UnHyx7/y0zeU/xocp44Q2CYQ2HXYFXgW72yPUmXuOX5ukO3sFSCws0Bg1zES+KObz8yslzNTtdZX/7mgduUGnceo7lKLX8k5s0qNNr2/0WwbnprTNJN+iN3mh2hbu70wr3ZixaOXnJFR7Q/3TCuW5r8p+FPT7CoNrhv+W2SVWIXKzuFzKo3O9yTK2itMzCF6QEkMEb0RL8/YfY1bR3XpsYdiRe8Lq2fUbtnxmS9U1QECENh1YgU+ert8Et8XllMPKSnUcLGy5ooWclLavcXRbQ/cIKZ9H7tNfIF/uyOypJeY0CUyX/NTpbhYgd/nl3+rmj9cnehpYcJQYIM8Y/fVhMCxhyLcNy2y1brkx7tiAYFdJ1bgO6jqbY/3Fp7v/ldKPHg+f3H7yzND/302UabU5uSWVyWq9vdB/S+Ptj35bS+5iSpf0/NvzTfHbnN84WdEjRYKrBTWjjixXyjp4keGPNv9TOopprSjujlPDM2/uz5RhlycgcB3EV2pSXiY6Hzh11Bggzxj9zVuHSMTBofief5vWKenRj33RJfTIbAeCOw6MQJXoq6/8lNlj/LnsnRLeAtR133CROlgoqbi9fbEuURX/CxMTcskKoxu23E7PxUuNdzG+BXNdUT154tT4S/eFH/7F0nlFucRtdWvHqEx0WBNwse8Sfu5OAIb5Gm0r8leI8XuVrgRVV4gLTw5eTcHNEBg14kRmC4vESdLeUeXCBMLiDopjbteRK8Lv6/yt5ByY3IiUa1jyrYtj0uJRtsYy/EJ0ekb41WuG9FX2tUjHOZLm6tJEcr/kovXBo7N02hfkwhssFt7iG6MV30AgV0nVmD5esL1Jxov/PJNVOVGlvuR6Fbh9yp5GU+YP/nfU7Z9R0402sZYjpuJQnErx9v9nHb1CFv50lZrUsr4tuh0LqnAkTyN9jWJwAa7tVt/Jw9UQGDXiRG4qnKJeZPoWf4nXIeqR1eoQc34f09lEf2iJD1J9LC8baUjUpLRNsZylFYj2mZQrT0rFxUVFfFX956a1aN8y+v3ozbpdCLhHjyuwLo8DfY1icBGuxU+g2jICYM9ABwE9oAYgdso0x8R9eV/dpCWqpx49WkQ2eZ9ohvkbZvJSUbbGMuxjeiMmDptuL9eZNPbNatH2ap7CC1dgadx8QSOzdNgX5MIbLhbI/iJ6rePWY5XSAZAYNeJ35FjOtEj/M9q3VmbzqctJ/pDZJuFRJfK214kT0KY0AAABLVJREFUJxltYyzHCvnRsZrxGapNb9asHuUQv2yeJmUvn7KQiyOwQZ4G+5pEYMPdCocyxZnqdy3mgA4I7DpJBeZlPWehikVS2gWRbXiBL9Nta7RNXIGjfwok5vO34vfM+OEIf0lbG19grhHRME3CbN4i4QmxkcBGeVoX2HC3OG7XsE6niQ7fXcIBDRDYdZIKzN+r1tFvtIWoYWRGdQutbGu0jelb6M5Ek+TJLxMI3J2okyahD1Er4Xeu0iGE5wlZYKM8rQtsuFsiJcuHt+MNfsZ4acUFArtOUoFPnU60XreR8BBrjzLzFNG/ddsabRPnIVZ1/UOscCbVU7qATUgg8DRemA2q+aO1ZIGWEHVXErtJAhvmaV1gw92KMJL/WxSOu7RiAoFdJ6nAwoueXP1WVxG9IE+GW0ZfI0W2NdqmLPqQi4vK8Wf9a6TDRK2V6esSCFx6NlFHlTAPE2WLT8Z/ILpYTjteRxLYME+jfTWuo/qdV8xuRQjXIPo17tKKCQR2neQCz412oBQ4JfzzKlHjw9I8P1n7mH5bo224alQtmqQ4MUffkaM0nSrLb6NmJXiIxXEz+KUPRgx+MU3pmcWLlLZZShxIksCGeRrtq3EdIxOGu6VQVpfIgZDklAICu05ygbkcourvSqacnHHNDOFX6Ep5lXgT/UEVVVfKaCiiwTbcZUSR0KWoHDcQNZC7Ui4Su1J24G+Bxb6XM6omFFiMB+4kdebYdQ8/3UV+k3M30R+FbmKlz1WqJLeBjfI03FfjOkYmYndrQdf5UrHhAs/GE2MHCOw6JgQ+dBF/0re4v2Bw3+urS52dOG453xys/o9BT/6R1MEM0RPYaBv+DD+jz+jx498XZqLBDPwtOF3cZ+iAuxpLPSyEa2SzR0Y+fTnRkwkFDucJj37Pu+s/d7cXAoK6Kt0pNvF/U+rc3e/eptTkIVlgozwN99W4jpGJ2N0qIqp7y5Mjh/67GVGlIpMHvcIAgV3HhMDcsfvTI+8+68qdk5c3V1LuORm7reE2h8+TZnXhhAdviaz4oJgwWI7Pyxy3LqHAmjGxGkyMJk+tLKW13BB5D2yQp+G+GtcxWnrMbi2Mvhau/WH8w1xBgcCuY0Zgjvvx2asaZmY1vKrP7Ei7r/jlmxtnVj/voW+MtjXe5vDgK2pnGAT0L+19fs306m17zpDfoy7tfmZmzfP7fsclE5grnflg2/qiUq+rkzfe1zyr1mUjjqh6YsXmabyvhnVUl67fra0T/nFh7YwqjW4YfdCohhUbCAzM0JsoY7rflQCxQGBghvAD/M3xHL9rAWKAwMAU4fuIshckXw94CwQG5giPC4VGoCty0IDAADAMBAaAYSAwAAwDgQFgGAgMAMNAYAAYBgIDwDAQGACGgcAAMAwEBoBhIDAADAOBAWAYCAwAw0BgABgGAgPAMBAYAIaBwAAwDAQGgGEgMAAMA4EBYBgIDADDQGAAGAYCA8AwEBgAhoHAADAMBAaAYSAwAAwDgQFgGAgMAMNAYAAYBgIDwDAQGACGgcAAMAwEBoBhIDAADAOBAWAYCAwAw0BgABgGAgPAMBAYAIaBwAAwDAQGgGEgMAAMA4EBYBgIDADDQGAAGOb/AQvZXQFShW5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sp>
        <p:nvSpPr>
          <p:cNvPr id="9" name="AutoShape 4" descr="data:image/png;base64,iVBORw0KGgoAAAANSUhEUgAAA8AAAAJmCAMAAACkOhnuAAADAFBMVEUAAAABAQECAgIDAwMEBAQFBQUGBgYHBwcICAgJCQkKCgoLCwsMDAwNDQ0ODg4PDw8QEBARERESEhITExMUFBQVFRUWFhYXFxcYGBgZGRkaGhobGxscHBwdHR0eHh4fHx8gICAhISEiIiIjIyMkJCQlJSUmJiYnJycoKCgpKSkqKiorKyssLCwtLS0uLi4vLy8wMDAxMTEyMjIzMzM0NDQ1NTU2NjY3Nzc4ODg5OTk6Ojo7Ozs8PDw9PT0+Pj4/Pz9AQEBBQUFCQkJDQ0NERERFRUVGRkZHR0dISEhJSUlKSkpLS0tMTExNTU1OTk5PT09QUFBRUVFSUlJTU1NUVFRVVVVWVlZXV1dYWFhZWVlaWlpbW1tcXFxdXV1eXl5fX19gYGBhYWFiYmJjY2NkZGRlZWVmZmZnZ2doaGhpaWlqampra2tsbGxtbW1ubm5vb29wcHBxcXFycnJzc3N0dHR1dXV2dnZ3d3d4eHh5eXl6enp7e3t8fHx9fX1+fn5/f3+AgICBgYGCgoKDg4OEhISFhYWGhoaHh4eIiIiJiYmKioqLi4uMjIyNjY2Ojo6Pj4+QkJCRkZGSkpKTk5OUlJSVlZWWlpaXl5eYmJiZmZmampqbm5ucnJydnZ2enp6fn5+goKChoaGioqKjo6OkpKSlpaWmpqanp6eoqKipqamqqqqrq6usrKytra2urq6vr6+wsLCxsbGysrKzs7O0tLS1tbW2tra3t7e4uLi5ubm6urq7u7u8vLy9vb2+vr6/v7/AwMDBwcHCwsLDw8PExMTFxcXGxsbHx8fIyMjJycnKysrLy8vMzMzNzc3Ozs7Pz8/Q0NDR0dHS0tLT09PU1NTV1dXW1tbX19fY2NjZ2dna2trb29vc3Nzd3d3e3t7f39/g4ODh4eHi4uLj4+Pk5OTl5eXm5ubn5+fo6Ojp6enq6urr6+vs7Ozt7e3u7u7v7+/w8PDx8fHy8vLz8/P09PT19fX29vb39/f4+Pj5+fn6+vr7+/v8/Pz9/f3+/v7////isF19AAAACXBIWXMAAB2HAAAdhwGP5fFlAAAgAElEQVR4nO2deWDUZN7Hf6WltMoNcgoCKgiueKAvrqiIoovadfFgXdxl1UVRcbeCB8WLoeUqgpyuiDeKCnhwqIAUAYUFlUsuARWQSzkEAblK28mbcybJZGaSNNcz/X7+YJInyfM8Cfk0eZLn94Q4AACzkN8VAADYBw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IDwDAQGACGgcAAMAwEBoBhIDAADAOBAWAYCAwAw0BgABgGAgPAMBAYAIaBwAAwDAQGgGEgMAAMA4ErCu1JoEaiVfZ+NnnMkAnvLzlpOlPrW1ivFUgEBHaNYSTRukxJWSwl9PSlOslU2f5E2zS5xlnXjTtuIkezWygHQiCtxlmd+hWFTdcKJAECu0bkvJ2spARY4H0PZZKaBmPK4qxpfYthpOfsyCExKfD+kMicZOtVPCCwa0TO23NL5JTgCvxt0xjJbjqcMDsLW8QKTPTXUyZqFWWjtNUjydareEBg14iet6/LKYEV+PPTDRxrcyBBbla2MBKY7kxeKxUQOB4Q2DWi520z+XITVIF31I1UtVaz7Mj0jWGjla1vYSgwTU1WKzUQOB4Q2DVU5+1LUkpABS77o1zNasN387PLuivVHh4vL2tbyAei9Xs8L92nXLpbJqmVBggcDwjsGiqBz5ReswRU4A/lWjbZKie8Lj9crvV7nLysbSEfiI7S3LZm8sYbE9dKAwSOBwR2DfWd4zgxxUjgI/PeeH7ohPd/iJPJ5qkj89/VpIS/fHnIKxuUuRUTBo+ffUyzQtnGOa8/P2TIuDeXaGyKr8r/SdWqvC6S8qxc7efj1MraFlqBudnyqhPj1MroiEDgeEBg11AL3EB8SxojcMlb7dPlNRr23RFJjpzVn18pTFzIJ12oJL3dQpzqILozt7U4k90/8hJ2yQPtT4uUmnbFK6diM9WzSl67TzTp+JlSUmvjPbO4hU7gErnNnG9UK6MjEiIdg4yrVSGBwK4hn7ftxH9HCil6gVecoz4tKw9SHgEpZ/UY6cZUJXC4l7J2jQUcV1BJmbvqqLzp07pz/cLItTquwKPkVTer0p6R0/YZ7pnFLXQCc42k+b4GtTI8IhA4ARDYNeTz9qUmwr9nCIbpBJ5WRXdi3iK/MJbP6qlyclsuIrDKz9r7nldt+qCcp15gariT02QaW8+/SCu2Uacp19iPDPfM4hb6K3CWNG9wBTY+IhA4ARDYNeTz9o2XxJ+hnF7gr7L0Jyb1lpZIZ3WVGnLqBZwicJp65Q4ZqplK26RNYwSmv3DqTA0Ebiat9w912qnKUmLIcM8sbqET+FO5Yi/H1CrOEYHACYDArqEIfKq58FP7sE7g0pby6dgpf8R9iqvzxUXttedrVGCeqtdepurC2Pp6+X5Uup7xAle6ov97y7ft27dl3hPSC5u07zhVpgYCVzWyQq7cvw33zOIWuqfQzeUaxzyFjndERtSvL792Pq2+yOhkh74CAYFdQxGYe10xTCPwG9JM5Q+EmV9kQa8QF0UEvnHugRM/vvs4FxX4dv7vwKrq8sxpn/Bn/T3SdBep0FW7ohX4SloyklNlGivwKTmzcZrUy6TEu4x2zOoW6vfAE++T7Td4D5zgiOApdDwgsGtEBC49VzxJD2oF7iTNPCut/L18Byq+WFUEfiqamXw6tyoWZnrKyycIM79JW55lUAPp6nybNBNP4F/lzF7VpF4jJeaIM3kPRxhobgujA6FjSkytEhwRCBwPCOwaEYG5yeLE0xqBj0vPa9L3ymv/WVqmahjS5aqOiReqlOXGSjM1pXdE52vNLFn4xE3n1FE9DWovpccTuFhe7QVNqvymt5s4Uyea2dnmtjA6EFq6hfW1SnREIHA8ILBrRAUuayNMVN2vFvhbafoCZe2R0rzYhJQFnqzKTBb4e3HmXWlGfjzVUZzJkFd8KyZK6FxpQdw2sNy3cagmsZWqqnqBTWxhdCA03FYcU6tERwQCxwMCu0ZUYE56IfSEWuAijYSR3ol/E6ZlgXeqMpMEriSF3E6XludJi64RZ9KlmdxYV86UlsQVWDb+X+q0EvlBmfScSi9w8i2MDoSK5pOUZapaJToiEDgeENg1VAKH2wpTp32gEvgD1ekpMFeav1GYbq9WUkISuKo087G07jBp7krV2u/G+kuNpdXiCpwjrXaJOm2NvO10cU4vcPItjA6ESFr1ph0f/ywa+q+qVaIjAoHjAYFdQyWwfM28VCWw/nrzker0NXDtQnWSLPAIaa6DSmCpayW1eeO7vfv3729iSuARslqq59fcQCmt0h5xTi9w8i2MDkRHo4OU4AqsPiIQOB4Q2DXUAnPtVFchk21gGwJvkRa0kjtW1jEl8HK5Wqqb3+JmUtIVxntmcQuTAqMNbAcI7BoagZXuRxGBlWeuSt/hW6Rlsd2TJMwJLF/ECqQFu8mUwNxF0nrVohfUIXJNX4mza9a2MClwoiOySZrOjVOfCgwEdg2NwNzlOoGVt54DpMUG74FtCCw/9xkoLQiZFPg9uV4XKiPiTJWDJBoXx9k1a1uYFDjREdkuTd8Rpz4VGAjsGlqBi/QCS/2zEvTEsiHwQmlBu1Jh5stMkwKXXiJXrMErv/Gza/6lVPT9eLtmbQuzAic4Ir9LM9mL49WowgKBXUMrMHe1TuASJXLu2oKR9ys9f4vERbYF/k2Opb3xy1/WD1AiA5IKzG2tpVQt/czWkWnqEX/fLG1hVuAER0SJn6Ds+vXrXxy/XhUPCOwaOoG/0AnM/U8fO0fUS1pi/yl0jia7DJMCc3OzKZYb4t1AW93CrMAJjgj3oCqtcYJ6VTggsGvoBOY66wTm3svUna03xx8s2aTAa9UBeY+dZVZgbkWTGHXuTvxxBgtbmBY4/hHhNql2DAKrgMCuoRd4mV5g7uvm6pM1I6T0b7AvMPdB9CL2QNi8wNzeB7XunPlOst0zv4V5geMeEY77sGokGQKrgMCuoReYu0kvMHfqzf9TRoBq8MhPkeRyCMytlLpG0wW8TxYE5rid/S+OjNBDlb4xsYNmt7AgcLwjwrN7UKcGWRBYDwT2mcOfvTZiyItTNydf0yxbJg0f+c56O1seKHp3XIEUlHDmjuSr29oiOc4fkVQGAgMt26XxJc/71cUtgGNAYKBjQ23Rx/bHkq9qewvgFBAY6FkmxfveWJJ8VdtbAIeAwCCGOVIvxh7xP25W/i2AM0BgEMts6XvaG93cAjgCBAaAYSAwAAwDgQFgGAgMAMNAYAAYBgIDwDAQGACGgcAAMAwEBoBhIDAADAOBAWAYCAwAw0BgABgGAgPAMBAYAIaBwAAwDAQGgGEgMAAMA4EBYBgIDADDQGAAGAYCA8AwEBgAhoHAADAMBAaAYSAwAAwDgQFgGAgMAMNAYAAYBgIDwDAQGACGgcAAMAwEBoBhIDAADAOBAWAYCAwAw0BgABgGAgPAMBAYAIaBwAAwDAQGgGEgMAAMA4EBYBgIDADDQGAAGAYCA8AwEBgAhoHAADBMQoHDvx7zqh4AABvECly6bt1ucaLk6bpElxZ5XSMAgGliBV5E9K448XcSqPSR11UCAJglVuCnqWqx8PsFb28N/hpc56DnlQIAmCNW4KspR/z9G9HIcFkB0Viv6wQAMEmswOdSnvBTWo0u5X/CzehPXtcJAGCSWIFr0Ujh5xuiEcLvw3Smx1UCAJglVuB0Gi38jCFaKfwOoWyPqwQAMEuswNXpaeHnNjqtRPgdQRkeVwkAYJZYgdvSdfy/x6rRteJsf6rjcZWibH8qD4BUosDprlGxAvemtAUcl09UKM7eTO0cLtI8/QiA1GKqw47ECrwijSrfeCVRlV3CXEktusfhIs3Tl3IKAWCMYYOGxlt0Mb3tsCMGfaH7Sn8qBooznxG95HCR5ulLo3wrGwA7nFw8MT8UGjv3kOHSf3ghcPj5RkT1RoTFmVuItjlcpHkgMGCMH54LSQz6n9FiTwTmFd6zOyxPLiha6HCJFoDAgC3W5Yv2DhD+mWOw3COBgwIEBkyxZ7Asr8i3sStAYACCy9shNSOKY1aAwAAElt9CWtbErOGRwCdfu7VZ1fRF/NSpGdO/crhEC0BgwBLLdQJ/GLOGNwIvaSK+R1ooTHekuqccLtI8EBiwxHydwK/HrOGJwIsq8/ZWlwWeTjTX4SLNA4EBS8zTCfxqzBpeCHy0PtEDWzhZ4JPV6XGHizQPBAYssUwncGy3SS8EHk00RFggCcx1pk4OF2keCAxYYo9O4G9i1vBC4Gvp7DIuKnAfauRwkeaBwIApXlLrO2DI0ZgVvBC4HuWKC2SBB/kY0A+BAVNs0VyAF8Wu4IXAlWmYuEAWOJ+qOFykeSAwYIuFKn/fLotd7oXAtegZcYEs8H24hQbALP/LV/pSflRisNgLgc+nv4gLJIHDLehqh4s0DwQGHvHbV7OmffzNkfJntP+DIby9+ZO2GC71QuCHKWsfFxH4HaKQw0WaBwIDTzjy4UDxqpn/8fHyZ1ayZ8uuE3GWeSHwMqJbSxWBl1anjK0OF2keCAy84JfnIw3XcQdcLcmTnli3EXVaJgq8LjeT6EGHS7QABAYecGSk6tHT+HgXT0fwROBDbaSulOfUEXpEt3N1hxIDgYEHvK95+TPbzaK8CWY4eEt0EL1bHGjX2wYCA/fZr+0+VRDb/cI5vIoHXnCHePWtmuNfIIMABAbus1jXAXKVi2V5F9Af3rF6+Vb/AgklIDBwnw91Art50cKIHAA4zGSdwG5+0R4CA+AwuAK7BgQG7pOabeBAAIGB+/yaMk+hG8fB4SLNA4GBB6TMe+B4H1RzuEjzQGDgAd71xPrtclcFTo9DuQo4unXNsjVb7d2WQGDgBd70hS6eeUcWsdUGPvTWbc3TxIt4WrPb3j5seXsIDDzhdyejkYxZ2rsOUaWGLAlcXFhDcyde8zmrHUMgMPCIg8tmTp31jfVrjDm2F7bkBWgT2sbSU+jD10repmXXypYuw3S9xY7VEBiwz2+TOvPnf6PcxRxbr5G6Cn9zBn6+QxgZqGzH5wNb8/O3W8sCAgPGOTmrWyZRdrdZ0gA7DAk8m79nnqJJeZe/ozb6Zmp8IDBgmhW5dfmGb4eJvysJDAncndL0w2ouILrLUh4QGJjh2CGjAeRkTvzmU0zOxtDZwk1o4S+qNNc7cvQ26s5hK+PmBl90uIZaWMoDAoOk7PxgWCgUmrjUUNNfPxbe8Y7//JjXtTowsQPf8D0zd7U22fWOHHcadeewlXE29Y1J62NxkHgIDJJQMlN5gztqZ8zC8KICeeGwDV5W6sSsbpWJavSYVapf4q7A6enpdxl157CVcU16ICatF9WylAcEBokpnRTtQzUoZvTFj1U9rFZ4VaWyxb2qE6V3nmTUeYmhNvAF1EI/Mn1Zc2prKQ8IDBIzV92Lefjv2oUrVcsGFOz2pEIbQs3Fhu9e48UMCdyP6EldUh5Rf0t5QGCQkF8L1AKHPtYsLH5OszD2a9uO8/OYDry9TfI2x12DIYG/zyLqukaVsPoWoqwfLOUBgUFC5msjAYdoHmSt0S4M7Xe3Lsen5WQQ1exRFE6wEkMCC98ZJmrVs3Dy9E+nTy7s2UqYHWctCwgMEjJR56jmeyYf6RZ+5WJF+IZvVaIqOZOS9KX2QuD27VeqZ99v395m1mMydE+zM8ZbzAECg4SM0DmqGUzjTd3Cz1yrxvq8hsII6mP2JV3TC4GVzxLKjLcfD7zpjkyVvlX+Gr9pEAcIDBLynM5RzaPmN3QLXRrrateYi/mz+6w8U61DtgTmuMNT8nIubdW01aU5/abYiPSAwCAhE3SOfq9e+IFu4VIXKnB4Uk46Ua1eixM1fFX4IPBoynC4SPNAYJCQz7SKDjqpXrhKJ/Aep0svLepxOlFWzjTzfTV9EPgRquNwkXGYcG4LPafTPd6UDdhkz0CNoh9qFh4fplk40eGy1+fVFwIVxvxqZSPvBf66Ll3hcJFx+KfRcFx2H6CBikGkI2VoQCg05KB24f/U/g7c5mS5OwqFtyqtQ8af8Y6PywKPPZuHqNHZCs2q8dUc6nCRcSjZEsP59BdvygaMckr1Imngd7qF4akqvRc7V6gUoV+nl40sXRY4ZHQRPM/+9wn3fLVW6s69vk+nq7q/YTkk5BIIDBJz8l3F0cLvYxaWfRppHX/jVIHFs3qcxjd8u82yFaToucDVLiuwPU7Qhk7836l6r/JT49LFzJp/bTEHCAySsunNfN7QUfMMLw873xvMLxw+86DRQhusyD1DjNC3e1FzWeCSEzxEn51Q0IcjWGF1delvwCRuTiVlWLuN1rKAwMAEJ/fuOBT3NU7Jvh0HynMaq/ip8FxpaDr7WfjwFNouJX/gd7ZGNlH2wVZ0+r9fe+ku/jLc0VoeEBgEhYNihH7j3JXJV02AFwL/8IMjY+N+yDfzi7iS8Wl0DzUSe6l8wdtsrSkCgUEg0A1NZx+Gghn+TjRV+P0XfyGWv7g6hOgJS3lAYOA/ZYtz64gR+r8nXzcZDAl8HtUU/1wtJKovt0H2pxuMk5UICAz85rtQi5ih6ezjkcClS8Y/2/eRCLYyrkZXib+/Et2kpJ1H1gbIg8DAVw5MFCL0z8z91qkMPRE4/N9GDgxqlyHLV0p0t5L2JzrdUh4QGPjHiWk54tB0CSP0LeKJwPc5MiplXbpeLoF6KmldydoAeRAY+ETZ4l7VxIavswPSeiHwTF7Zlv3f/Gh6BFsZt6YL5RKiAl9HNSzlAYGBL6wPNRMj9OMMTWcfLwS+mejRmPFsrdOZ6ksTeXmRIJHz6A+W8oDAwHt2j2nH29s0L7ZrZvnxQuB61MqJniv9ifQBmMfTqZulPCAw8BhpaLpajjZ8VXghcGV62ImM+Ttx/b03n2QtQB8CAy8pLeohDk03rditErwQuLHF3hZx2Hf22UN0SXcQrbeUBwQG3rE+r4HY8HVz+Flv2sAWv+JrlpOPPvKUtS0gMPCInWMuEkJnQz+6W4wXAn9E1Q44XIhdIDDwgkOTOlciqm0nQt8inrwHvp3ucOAptBNAYKDi1M8/7nAk0EaDjaHp7OOJwEdvpysWBEJhCAwi7JkqxObnv2Ht6zzJWJFbT4zQtz1shTW8ELhdu3b8/US1Nu0iOFykeSAwkAl/ERmA8sPyxvRF2F7YUozQj/kuqWt4E9DvSFdKJ4DAQKZINcDkZEdG2JCGpmuU637DVwUEBhWSzZohnr8od36ORehbxAuBf4nB4SLNA4GBSPgFtb8DhhwtX3YrcuuKDV8HIvQtwlBAvxNAYCCyS/eVlOXlyGtT6BwHI/QtAoFBRWSJTuD37WZ0QB6ablXyVV0BAoOKyFydwK/byuXErG5ihP4s/96RQmBQEZmnE3iS9SzKFveqLkbol7P9XD4gMKiIfK0TeIbVDDaEmosNX8c/MWoRrwRe9lzP22+O4HCR5oHAQOSA5iF0KGQtqO3nMcLQdE3yNrlUOwt4I/CSC/AeGASKtzQX4FEWui1LEfo13YrQt4gnAs9MR0cOECz2DBKvvDKmL8DS0HRVchwems4+Xgh8gG/rd/tkItHaLydcR/TkunUOF2keCFxBOfn1W2OGvzBDFbewNj96B11kMpf1eQ3FCP19rtTRFl4IPIyoP8cVSRfeWVVpnMMlWgACV0zWPCfL+lr0s6A/jJDThpj7SO2uMZfw9p6V52zwUnnxQuBOVP9URGBuBlXRf/jcOyBwhWRRtLU7PNpfqnjJywWhgeOLzHya9/AkcWi6XosD0fBV4YXA9ekeThRYet3dnh51uEjzQOCKyDrN8yp16zV83EwckhSh7+bQdPbxQuBMKuDEb5JJXb2ftjiWs5NA4ApI8UjNE+c5Fjdfn1dfCFQY86srlSsvXgicRUP5f5cTSeN7jaRaDhdpHghcAVml7bMx2Mp1dMeYC/mGb+vQFtdqV068ELipOKzsL0QzxdlcynS4SPNA4ArIFF2vK9PdLw6JEfp1PBiazj5eCHwD/Vn4qUf3Cj/FzaiJw0WaBwJXQCboBF5maiu+4XsaUVa3WV4MTWcfLwTOp7rC46v7qNKkMHekO9FdDhdpHghcARmnE9jM8Bsrcs8QI/TNPKH2FS8E/oZoPv+zPoOoXuvK/HH5yuEizQOBKyCv6QRemWyD7YXnikPTbfOgcuXFk66UXdo9KfyMlztSFjpcogUgcAVEHzqYuB/VQXlouqSaBwNPwwnnd86kjCs/drhAK0DgCsjPWn9fSrCqX0PT2cfjeODwYX/Hd4fAFZFpGoHjd4UUh6ZL7zzJ+6Hp7IOAfpDyHB+r8ndunJU2hs72b2g6+0BgkPocir5JmmfYd/LARCFC/8zc1V7XrNxAYFABKFkihR69ts1goTI0XTAi9C3ihcBvxOBwkeaBwBWDU5uXfbFyrzolvPPbrzccil1TitDnG75BidC3SCp/WuW7whgaU443ZQMfOT53sHi9fTFpp8n14tB07cbsTbZiYEllgXNiCya6yJuygX/sGR1p8X6aKFpwtzg0XdO8zZ7VzAW8EDj6BPCJO+pQpd6hkMNFxmFVXgz1yb8RMYE3/PZc9IQLzY63VrCGprOP1w+xjocqNfVvQA60gSsAbyR/68s3fKsGNULfIt4/hR5O5/k3lD0ETnm2avtdTYxdY31eA7Hhu9/7yjmP9wKXNKHRDhdpHgic8szS9Xw+oF28c8xFvL3nhX70p3aO48N74Hvo/xwu0jwQOOXRR/+uVS07NCknnah28Iams48PAvejOg4XaR4InPKM1Am8VFkgDU2XlTMt2BH6FvFB4B6U5XCR5oHAKc94ncByWOD6vHpihP5hf2vnON4LfLA2tXC4SPNA4JTnHZ3AP/FpOwpbihH6W/2unPN4LvCm9kT3O1ykeSBwyrNC6+/wst/ECP2GuUEems4+Xgj8QIRe3S/ij2Wmf11fIHDKox0F+plhPbLZitC3iA9dKbM+cLhEC0Dg1GdDKPLdwV7tq7IxNJ19PBe4xj1+dj2FwBWAJZK9fTrXFiP0f/a7Pq7ihcBzIsxd8oO/b+AgcEXgu1GhvJwmvL21e6/yuy5ug4B+wCYntLPFqsHWTky/Pp1v+Hae5O8AbJ4AgQF7nFz88qBQwYsL5CD88NrJQ0OhUR/vEWbKFufWESP0/etx7yUQGDDHJiVgcKg4htWvSu/JgZ+WfhdqITZ89/hdR6/wSOB9X05/c9rCxCNqewEETgFWDYy+JvqS4/YUilMDQqF+OcIXFZrkmf56WQrghcB7nz4/TXoE3epZn/8yQmD22VmgftH7/Ul5/I2nu7WsRFSV+Qh9i7gvcFlBluot0mlD5UFO/HmxDoHZ51VNT6txC8TL773tMvmGb8uuz6REkK8FXBf42A2SuWmny1fhm8THh5+PcLhYc0Bg5vlF19eZv4Hu3bEmf2I17PJEKP647amK2wKXdeUPbfWHP/6ljCvbO7uPcKBv5ZNnZ4UcLtYcEJh5FusEfrRLQ6F/UIf/SLMv+F0/j3Fb4LH8we0ZDeH6/SH+OvwyNz2TQg4Xaw4IzDyfqO2VGr5Z7e4doKQM9rt+HuOywL+fQaS9WeaNbvB6BtE4h4s1BwRmnpkRewf0aCs2fLs9EzV6QEHFeobltsCTiO7ULf+n2BK+z5/jDIGZZ4Gsau8OVYnSmnTpp72j9m+8NX9wWeDuRPrRw3YKD7Me9OnvJARmHnHUyb5d6vNnUd2OuaHQoAEagaf7XT+PcVng8+jCmBX+j6i3X/c5EJh5ykb37yr0tspud6/4EPpD7RU4BQfdSIjLAteOuYMWxsTyr7clBGad0qI/VybKaNP9WUnYZYeGqP2d7Hf9vMZlgSsbDJ/zH8pwuEjzQGBGCf9U9P67H69dmltPaPjmPKkIOyXMbVD1rBxdMSIYVLgscH26LWaFv1EDh4s0DwQONHu+nD5t9ho5UPC3r2ZN+/gbaTCNbUK8ghyhH9paFBF2phAw+N1QZTblxpxMjssCt6VmMSu0MmgXewUEDjB7J0kaDl3Ea/n7h9KFNf/j4xz3TX4oT2z4Vms/ROiDu+sdoT90/ptyg/fIJ2I8wwvLE32LMEVxWeAHiZbqlq8iesjhIs0DgYPLpmhj9o0TvzwfmRl34Ltn/tYmXWn4fiiufHLH5u2qT3KX/bJ5228+1dtfXBZ4JtEftcMilHUkmuVwkeaBwIFl1yDVs6g3nlfNPN7hNL7h26Kr3PBl+nO+juOywKWtiP6pNrjsPqJW5Rvp5OjWNcvWbLX3tAICB4F9X82b97UcNlT83aI5izae4sr+GzLk4Y61+FvnMzo/Fkl5xd/KBwy3+0JP54/+5d9GZtdfxc+X4137obduay5FNaU1u+1t648sILD/bH9FEvG1nby+n0v3zUMXrtVoK3fO6CcOTVe9/QOahRXvSVUCXA8nzBNsu3Lw3NU/fjtv2DXCTH/bWRcX1tAMUVvzOavfqYLAvrM0XxExf/mhCYqqocKYa+/T3dtUIqrStscA3YJU+TKoI7gucPgx3bjuj9nuhXX4Wjm0OLtWthxcfL3FIbshsN+sVF9mRxnfNofECP0qYsP3qdhl6/zehyDhwZA6M89R6XvOTPs5C6HFbQZ+vkN4WVC24/OBrfn5261lAYF95tDguM6qUCL0HzdcusXvnQgSXoyJVfb+XY1Fext1n1aON3Wz+XvmKZqUd/k76jmW8oDAPvNpcnsf7dJEjND/d5zlA3/3eyeChFfDyhKBUSwAACAASURBVB7e+u3WQ+XLuDulLdIlLSC6y1IeENhfwiOS2CtH6Osbvuq51/3eiUDB0LjQzalTTNo1Fr81DIH95XBCe5Wh6bo9o9V3oGYOd9BqGBI4m/rGpPWhbEt5QGB/0Y9Ip0aM0JeHptPybr5q5mO/9yFYMCRwTXogJq0X1bKUBwT2l4Px7H20SwPe3jod5aHp3lT3xBp3Yk20l9YHFeB7R1ZgSOALqIX+EVhZc2prKQ8I7C+lQ/UvdQX6d22ZRpR9aWRoOl1faI7b/Zo0PXJlBRvyKikMCdyP6EldUp7VbiEQ2Gemxdg7oEdbIUK/Zbdnf1Cikb4QopE+kqORPjkubvjzlzM/nLfZn88BBBmGBP4+i6jrGlXC6luIsn6wlAcE9pndOn17dzhdjNDvHwq9zzeRv5w+9dNIPPCymVOVeGAQD4YE5kaLn1fqWTh5+qfTJxf2bCXMWhydFgL7Rfjw7v3C9XOOyt6+N9QRAhU6PiLMjEAXZzuwJDA3JkPXLTNjvMUcILA/HJk9knd00Ds/cWXvy/bmdW3BN3yrtr9Xmh2+0+86sglTAnOb7shU6Vvlr5ZDQyGwL6yNdKCcXhJeVhgKPdNdaPhmdXvnDTl9csUMxy8/bAnMcYen5OVc2qppq0tz+k2xcc8Fgf1gheq2+e0y7vjkm6oRVfrjRKF9u3Pe5JffKdrtdxWZhTWBrVC2bYue8yGw9/xcoH539F7hOeLQdD/5Xa3UIJUFvo8MuNzvWqU6pSei0+Hjwmvbt6L25uU04Ru+jXNX+la9VCOVBR7VIoYqdI3ftUppDsweGwoVvPaV8Lz56IL/5ofyJyzao9j7THdxaLprZ+FtrnN4JPDJ125tVjVdCCY6NWP6Vw6XaAG0gd0kvLBAdnXUDm61Mlqz9ABrwL3ts6UIfadPuIqNNwIvaSLevi4UpjtSXasD4ajR9qbcvXGjpa0hsIuEp4umir4OmqHpr6EMTSdE6P/X73qmFJ4IvKiyMDSZLPB0orl28575pxppZ9y5JJpwu8XvLEFgF1kWMkYZmu5BafZFv+uZUngh8NH6RA9s4WSBT1anx+3lHL5ffhDVIzImAwQODseGRZ2NPnaWIvTVQ9O943dFUwovBB5NNERYIAnMdTYIzDdFfuRRcislqBsC+8+hha+MfO7F2bu+jr32ShH6uqHpfHwEkoJ4IfC1dLbQclUE7kONbGW8kz8XLpq6fsHDVYjOlGMYILDfhBcqsboj9foaD003tMJ9QNBVvBC4HuWKC2SBB1kcRUOhgOhKMbTsu4t4g6XBgSGwz5RNidPwfbRLQ3Fouv/o76mXJM8UmMcLgSvTMHGBLHA+VbGV8TWUJj9yPnqLYjAE9pl5hvbGGZpOYBoi8h3FC4Fr0TPiAlng+2zeQtenC5TJ0r8TNRHawRDYX/bnx9o7oEdbeWi6aJoSzDDwswr4BVBX8UJguQOyLHC4BV1tK+NM+nNkuvQuoqZbIbDfxA7zbDA0HX8Z3rDwBX6i8KM9flc45fBC4Icpax8XEfgdopCtjLPphuhMaTeis36CwD5x5Kupr701a2PpGK29fcWh6ep2zNVZPaqU44oPYkB2F/BC4GVEt5YqAi+tThlbbWXcnM5XzZ3i28HNd0BgPyiZJz95Hqu+g+7ftQVvb3a7e+Wrroo1yfME9vCkJ9ZtRJ2WiQKvy+WbRw/ay/gvVEkdAVx8I9HZV0Bg7znxqvruONLwlYemk2YHvKTy178Puqc+ngh8qI3UlfIcYQgkancidg0zjCR6Tz1/orPYqcNSHhDYPj8v+ui9WauOceG31U+sxH97tZeGpntSSS5YUTY7sk4RHjy7hzfBDAdviQbk3mJ3nMFNRF00CcevgcCesfdNycbBRat0Ddw+nSND0w3b8KowGOzQ6Qf5LXZMFmKTBr2L0TbcxKt44AV3iFffqjm2Axk47mJKW6tJOHolBPaIzUMil1zNB0LzxIZvNXloupkcd2zHj3uUeN+Tu37cXexrtVMf7wL6wztWL99ankBCbj5/N6ZNOXL/nXdaygIC22O34Wd95Qj9Nt2fla/OGJnOc1J5RA4DILAtwhMM9O3V/jRtwxcPm30AAoP4nNr8xWeLNp3iNsXYq0ToPzZg4AD5UfSg1X5XtyICgUE8Ti2SRsUZsuBDrb1KhP4DwsyIueJaBVP3+13fCgkEBnE48rLhc6unu7cRI/S7yxfed7iSratXbD7ud3UrKO4K3DgODhdpHghsmlPqrhgKA+5tV0UXoY8bZ19xV2CjgZktv7t1EghsGoNAQSlCXxqaTmEcPrjtK+4KnB4Hh4s0DwQ2y7FBOnsf6yI2fDv8W5M6aJffFa3goA0MDNH2t9JG6A+JpA/93u96VnQgMDBEFekrDU2X3rLr03LC8vVyGOGUA35Xs8IDgYEhymd8DSL03yrjwtsXz563/JDflQQQGOg4vG3jjmKO+1h09VExQl8Ymq4g4u/reGMUIDwTeM+M4f37D5/h85gqEDgx4bUTBUcHT927VIjQb5nGN3zb3Ss0fD97R271foHHzkHCI4EXd0mTXiBVuvF/DpdnCQickBORUN/8z7QR+qF93P4lM9+fs9ZmMDdwCU8EDj+eFn0HXCnP4QKtAIETcUrpe8U3fMUI/S79pKdYodB7ybcGfuCJwH14b7NuenLEyP43ZfGTjzlcogUgcCLkJ899pQj961RD0w0/6HfdgDFeCLw4jdKekJ9YHuIvxmn+3UVD4AQcEIaoy4sMTffC8Ii/w37yu24gDl4I3J1I9UnJF4n+7nCR5oHARpyURnz9IvRMd7HhK0fob31L9vfNX/2uIYiHFwKfSZeqZy+lJg4XaR4IHMOx+WOFe+QZe7kCXYT+Sm7nvLcnvv3Zdr+rCOLjhcCZ9Kx69hmb30ZyAgisZ4MU8xvqc31jZWg6hUV+1w0kxwuB69NI9exIauBwkeaBwBKlJ+WJlaKqeXKEfq+QmsW+VhGYwguBr6be6tmH6BqHizQPBObZ98noUGjwpFVlHLe7IHZougjr/K4oSI4XAr9E9VS9Zg+dQa86XKR5IDBX9pnyPZTxe7g3B9wrNnxbdH0ypCf/mN9VBcnxQuDi9nRTpP/s8Zvoj+UaXLZcQOCw6ovcQ2YpQ9PF2DsgFPrQ76oCE3jSkeOXq6nFK+KYZ/tfaUFX+9gfukIIXLLirZH5I978OvJ3ctcn4wcPeWH2L8L0goijytB0D8bYK1KIQZ5ZwAuB27W7SOhD2eiCCxoJvxe1U3C4ZBNUBIG3jJIVHClF25/8QJ4fOPMUd0geaEOK0K8iR+grjIh+rWzQFp93A5jCC4HjjYzlQ+BhCgpc+u2U8YXjp64tk+fXRj/5mb+Knz/xYlTQV4oXiffHYoS+Zmg6eflSZfzJsRgqhw0gMONsGysrN36HOP/zIOWTgQNCAwr4NPW3BEPvv6oMTdewi3poOplp3OGiFwpCQyatQMwgI3gh8C/xcLhkE6ScwOuigfaDNgoJr2uMnBjeqFX06S4N5Qh9I5aLeeJ7ZAyBETlYonjV1IkvvLkw+g2E3eqxI4fs5f9Y6pTc/qbaXs3QdLEMxYsj5oDADLFmhCRa/gylI9WrGgEncdyXOicjL31DA3q0zRQj9J9RL89Xu7zE170DdoDA7DA/qtqLR8WUXTpd93KzdCmT5d/YoelECtTCTw37vIPAOhCYGVaozXtNfOi8QKtjaDGn+wxZ6A3hn77i0HR1O+aG9EzlVke+ezS7LFkNQPDwSuCfZrz0/IgIDhcZh/c6x1CNOntTdjn5dfEHk6Yt1DzlOzZMo94KIU2v68yYD6J8GOrftUWaGKEv3SxPUy8dxLemD38q3JgPnor3RkzijcAfXuzH+6O/Gr26ujT5dr7zu9L14h3VSDaLtWaOFdLe0+n6gf5LvgNevkwzNF1o4skXVIulD5OFD+/+Fa+NGMUTgfv68wL4yPwiPeeycAu9b1TEsOHRYHrt8yphmEhl8OYoc7lTz6lme7WvKkbo948mLeWOvaFMD17r3z4Ch/BC4Om8svX/mT9qdASHizQPC23gY6NVDkZHkxse0iK89f1Wl7aB475WpvuIQ9O1eaZ/KNo/MjS6hL/gfit+OLRwFj6skAJ4IfB1RLknDdb0ARYE1l5W31GS9V8L/JZPOz5Uk1RYzOs5VZiShqar9qcvOG5btKtHaPBuKa8j23/Yg5vmlMALgWvS+UF5QcGAwL/na6QMKbFbo7TJoR+ExEWaJHG0z5LpkQj9KWI80o+FyvIRGN0q5fBC4GzKdbgM2zAg8EqdqAvl9KnaZCncvlTd0Wqy+B5oRW4taWi6iRvlLX//RLxQF85FR6vUwwuBW9KjDpdhGwYE/kwn8DQ5fb02+S0p9eQ7kZSp/A30ptA5QsM3f8m3m9XhvCXb167bgXvmVMQLge+lGxwuwzYMCDxDJ/AkOT08QZO8U0n+dpw4/8K68IGJHdKIGueu8qvqwHu8EHhVWsZ3DhdiFwYE1nfF+EBZsFf9xGqhaou9a75eu+/ErG6Viar3mIULbYXCk/fAw6jVNodLsUmABC77acWS1QYRlWt1AkcjDLZH3/EWaZ8Kli3uVZ0ovfOko27XGgQMb3piPV+lau6c77ZFcLhI8wRG4JLF0nvdcWv1D+hPDNYE+w08EF10ZKb0SmiidribDSHhnVGbQp+/vQz8wBuBD9/l91AcMkER+PDEiKHv68fonK/2N/SRZtmJDUsWrtivTvl1Ygf+gDbJ2+R2lUEg8UTgpbV9H0tHJiACazokT9Ndg4tfUi0cnfDVz/FpORlENXsUBeU9O/AaLwTeJoSiVr3gig4RHC7SPAEReKbmIrtSt/TIS5HOj2P3G24vwjd8qxFVyZmE17sVGC8EfoCo7efBCDYNhsAHtJ2tntcfm1PzpSDdgk+PG24vsD50Fv9nsd2Yfe5WFQQcLwQ+l2oH5QOzwRBYExnIX2y3xqxxYl3RzM9Wx7207hpzCW/vWXk/uFpNwABeCJxF9zhchm2CIbA+jPdLS1tLDd9avRaj4Qs8EbgB9XO4DNsEQ2B9aO9s85uWFvU4XWj4TsPYr0DAC4E7098dLsM2wRD4LZ3An5vdcH1efaJKHcYEpUUCfMcLgd+mOkccLsQuwRD4E53Aq01ttWPMhXzDt3UIHy0CUbwQuOwG+kcwHkIHRODvtf7mm+gAeWhS5zSi2r0Wu187wBKedOQ49Ge65otAKBwMgcv+qxF4RrL1+YbvaURZ3Wb592FlEFC8+bzoJZWIqrVp5+N3RWWCITD3U4Gqv/OIJO2LFbn1hIbvxKA0Q0CQ8OfrhA4XaZ6ACMytjnblKNyZaMXthecKgQqhbR5VDDAGBPaHLcpXQV8/EH+lg2LDt1Guvq8lAAr+fF7U4SLNExiBudK10/476qVZP8Zd4eSsbplE2d1mlXhYK8Aa+DZSMFmRW1eM0P/d74qAYAOBA8jG0NlihL5/dyqAFSBw0DggRuifmWuudweo4EDgQCENTVcDEfrAJBA4OEgR+nzDFxH6wCxeCbzsuZ633xzB4SLNE2CBN4SaixH6e/2uCGAJbwRecgHeAydk9xih4ds0b7PfFQGM4YnAM9Od7MhxdOuaZWu22hsBOZACY2g6YBsvBD5QnajbJxOJ1n454TqiJ9ets535obdua54m/g1Ia3bb24ctbx88gfmGb1VE6AO7eCHwMKL+HFckXXhnVaVxdrMuLqyhuZDXfM5qeE7QBF6f10Bs+CYYfBKABHghcCeqfyoiMDeDqtj8UtLhayVv07JrZUuXYbreYohOoATeOeYifhfOC8XvTglAErwQuL44qB0vsPTdrfZ2vzbaVeieNPDzHUJkcdmOzwe25udvt5ZFcAQ+NCknXYzQR8MXlAMvBM6kAv7fhURSx96n6Q+2Mp7N3zNP0aS8y99Rz7GUR0AEloamy8qZhgh9UD68GVZ2KP/vciLpXnEk1bKVcXdKW6RLWkB0l6U84gkc3rXwo/fnbHDiQdK+JTOmfRp/SGdOaPhKEfrWn8EBoMMLgZvSE/y/vxDNFGdzKdNWxs2pU0zaNdTCUh5xBN7xshScO/yr8t7Q/vqOlNPg+XGiAHcUthQj9GMHcwfAOl4IfAP9WfipR/cKP8XNqImtjLOpb0xaH8q2lIexwKsKIuNjTClf9O2WYZHvLbxs8Kb6NzFCv2EuhqYDDuGFwPlUV3h8dR9VmhTmjnS3eturUJMeiEnrZfF23FDg79WfKppuq24ye4eqcnqtVLvw5CxhaDpE6AMn8ULgb4jm8z/rM4jqta7MN/++spXxBdRCP7JlWXNqaykPI4GLR2rGiPzeVuVEwq+EQqrR6paql63IPQND0wHH8aQrZZd2Two/4+X+F4X2Mu5H9KQuKU/sImIBI4G/0lgXesVe7QS2aMd7Hh65BP9UeI4Yof+z/bwBMMLTcML5nTMp48qPbWb8fRZR1zWqhNW3EGVZ+0CfkcBvaLUL2X84rP/igvSg6uDEDnzDt3HuKtv5AhAPj+OBw4dLEy1OzGjh8t2qZ+Hk6Z9On1zYs5Uwa7FbppHAw3Xa2f9m5+u6nJYpEfrVe8wqx34DEBemAvrHZOiimjLGW8zBQODwwAFa7dbart8LOoHnL86tI0bo2wudAiApTAnMbbojU6Vvlb9aDp/18gr8cMfGYsN3j+38AEiGlwKHl456dszS8nWVODwlL+fSVk1bXZrTb4qNxqqZNrD958SqNnC/nCa8vU3yNtnODAATuC3w7m3blNeeG9uJ1822ng23uOPliXqaSn1KNOieQr9qv0DlKfTT3VpWIsq6ZB4CFYDLuCzw8WxqKAu8tbYSxbvB4RLjcUvsN12IYj+s5uB74Ff5vwUD7m3H3+ent+z61NLkWwBQPlwWeDbRU/Lkdbw9Z1zWkP+3g8MlxmNhrxhaid2ydTjZE6t3x5r8Hjbs8kQo9DoePAPXcVngp4jkL3N9TZQ2powLv8tfnv7ncJHm6UujDFKd6gu9a8z5vL01OvxHuCl/BY+egfu4LHAXqiNP5RI9JE6MIrsB/QbMmzDB0vrGAnM7lWikr+23WuWh6a69V2xQx41GAsBJXBb4HLpOnvqDEg58/HS6xrHCbrc4wmUcgbnwzgUfTStHPHBpUQ9laLp9S6ZPTRwPDIBjuCxwNfqnNHGkErWR066hxo4VZl3gOi0sUqVS5WRkVBKH6kpPuqLDpKdleF2kWQJctQzv/6PMkpFW1erpWdVdgdPpQWniC6J/yWl3U1XHCrMq8FijB9MAsEua08HlGqNOo79LE6Oj3ZYfoHTHCrMqMPfTFqucTp8uCijn0wt+VyEeOfSY31WIRy7d6ncV4jGa2ls+Px2PcNMY1YQukSbuJFJei95JNW1lvNCAq93/TEt1CuzYVVf4+Dw/Cb1oot9ViMc4+o/fVYjHAoNRozxHY9RNVGmH8Ftcm6ooT4j+SK3tZWxM+WqbHAhsBwhsh+AJzN853y68mRlHkT6MJdl0m72MIbAOCGwHCJwYjVF7TyO6+s2pD6URfSQnLSQaZi9jqnyWntMgcDCBwHYInsDcSOVC2V7pIvFgtDVsjSZUPaabheWHWNaBwHaAwHYIoMDc49JXjFpsk+cPVad69joJdyWKCTSAwAEFAtshiAJzS+5u2+LKIREJprZrF7KX8SCi9/RpEDigQGA7BFJgx5hN9Lg+DQIHFAhsh9QWeC/Rtfo0CBxQILAdUltgbsSgsfqkUydOuFacDAS2AwS2Q4oL7A8Q2A4Q2A4Q2AUgsB0gsB0gsAtAYDtAYDtAYBeAwHaAwHaAwC4Age0Age0AgV0AAtsBAtsBArsABLYDBLYDBHaBJlkn/a5CPG6k9X5XIR6P0xS/qxCPSfS031WIx0rq6ncVUk/g71b6XYO47F7gdw3icuSTwA5rX/JxcEfsnv+L3zVIPYEBqFBAYAAYBgIDwDAQGACGgcAAMAwEBoBhIDAADAOBAWAYCAwAw0BgABgGAgPAMBAYAIaBwAAwDAQGgGEgMAAMA4EBYBgIDADDQGAAGAYCA8AwEBgAhoHAADAMBAaAYSAwAAwDgQFgGAgMAMOknMCbx9x29mmZ9TsV7PS7JjHsnTP41qZEtNDvimj5oX/bWtkt7prjdz1iCegBEwjMaZZiAs9vRwqZBWG/a6NlhFKzhX7XRMO4LLlatx/xuyo6AnrAuECdZikmcIg/pGmtr8/5Qxo/0cvv2mgZJPx/V6scsPNxPF+p5r36XMP/XH/K78poCeYBEwjQaZZqAqfd8PZvwsTGK/lDO8vv6mgY2+mxdzeHzwrW+bg5gyivjJ9YUIPoOb9royWQB0wkQKdZiglctEaZOn4h0Z/8rEocAnY+/pXoFmnqXaKaQfy2csAOmEiATrMUE1jFVKIaftfBgGCdj4erEK2Wp1sTve1rZYwJ1gGLwe/TLHUFXs83U8r8rkQswTof+dOvlTI9kOg2P+sSh2AdsBj8Ps1SV+AFRGf4XQcDgnU+5hH1VKY/J2ruZ13iEKwDFoPfp1nqCvww0Z1+18GAYJ2POUSFyvQO/lpy1M/KGBOsAxaD36dZygr8Hd+6W+J3JQwI1vl4KdFkZbosjWirn5UxJlgHTI/vp1mqCnz0YqIeflfCiGCdj62IpkdmsonWJFjXJ4J1wHT4f5qlqMCltxC1/N3vWhgRrPOxKdGnkZlaRMt8rEscgnXAtATgNGNf4IUPS+Sq0sr+QdT4R9+qpGBUtWCdj7gCl4cgnGbsCzxa7pSaHk0q5Q9so+/9q5KCQdUCdj6iDVwOAnGapaLAJX/jD+xmH6ukEHyB8RTaPsE4zdgXOIZTt/E3Nn7/YYxLsM7Hfqr3wAuImvlZlzgE64BFCchplnoCn+SvKk38b//GI1jn4xRVT6x8olv9rEscgnXAIgTlNEs5gY/fQNR0i9+1iE+wzsfDmdEHV22I3vK1MsYE64ApBOY0SzWBj3bibwS3+V2LBATsfLyDqKs0xV+MaxzytzKGBOyASQTnNEsxgX+/iqjFdr9rkYiAnY+bMoieFDrjL6qpep4VJAJ2wEQCdJqlmMD3E9EVt0fY7Xd91JwSq3Qa0dXC7zy/qyMzhj9iLR7o2ymN6NpivyujJZgHTCBAp1mKCXwnadjod33UnNBUbYLf1VEYrYyJ1TVo4fwBPWBcoE4zCOwZQT0fv+93Qc3s5t1n+12PGIJ6wAJ1mqWYwABULCAwAAwDgQFgGAgMAMNAYAAYBg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J7zC9E7bwpKZ0au7i6M0QK9aX0VAACuwVvagx/d1fgklBobHTOGYFLZz10YYPMOufd9dbv5aqbQpw6QmCbQGC38EHgE0RnR+ccEXh6q0jlzxhbVs76CcSpIwS2CQR2i99ul6lBdJk8OdZLge+6s7eVjY0UCvcXzD2r6/3d2goTtx4rdxXj1REC2wQCu86FRG9H57wT2CJGCj3GW3v5UnHyx7/y0zeU/xocp44Q2CYQ2HXYFXgW72yPUmXuOX5ukO3sFSCws0Bg1zES+KObz8yslzNTtdZX/7mgduUGnceo7lKLX8k5s0qNNr2/0WwbnprTNJN+iN3mh2hbu70wr3ZixaOXnJFR7Q/3TCuW5r8p+FPT7CoNrhv+W2SVWIXKzuFzKo3O9yTK2itMzCF6QEkMEb0RL8/YfY1bR3XpsYdiRe8Lq2fUbtnxmS9U1QECENh1YgU+ert8Et8XllMPKSnUcLGy5ooWclLavcXRbQ/cIKZ9H7tNfIF/uyOypJeY0CUyX/NTpbhYgd/nl3+rmj9cnehpYcJQYIM8Y/fVhMCxhyLcNy2y1brkx7tiAYFdJ1bgO6jqbY/3Fp7v/ldKPHg+f3H7yzND/302UabU5uSWVyWq9vdB/S+Ptj35bS+5iSpf0/NvzTfHbnN84WdEjRYKrBTWjjixXyjp4keGPNv9TOopprSjujlPDM2/uz5RhlycgcB3EV2pSXiY6Hzh11Bggzxj9zVuHSMTBofief5vWKenRj33RJfTIbAeCOw6MQJXoq6/8lNlj/LnsnRLeAtR133CROlgoqbi9fbEuURX/CxMTcskKoxu23E7PxUuNdzG+BXNdUT154tT4S/eFH/7F0nlFucRtdWvHqEx0WBNwse8Sfu5OAIb5Gm0r8leI8XuVrgRVV4gLTw5eTcHNEBg14kRmC4vESdLeUeXCBMLiDopjbteRK8Lv6/yt5ByY3IiUa1jyrYtj0uJRtsYy/EJ0ekb41WuG9FX2tUjHOZLm6tJEcr/kovXBo7N02hfkwhssFt7iG6MV30AgV0nVmD5esL1Jxov/PJNVOVGlvuR6Fbh9yp5GU+YP/nfU7Z9R0402sZYjpuJQnErx9v9nHb1CFv50lZrUsr4tuh0LqnAkTyN9jWJwAa7tVt/Jw9UQGDXiRG4qnKJeZPoWf4nXIeqR1eoQc34f09lEf2iJD1J9LC8baUjUpLRNsZylFYj2mZQrT0rFxUVFfFX956a1aN8y+v3ozbpdCLhHjyuwLo8DfY1icBGuxU+g2jICYM9ABwE9oAYgdso0x8R9eV/dpCWqpx49WkQ2eZ9ohvkbZvJSUbbGMuxjeiMmDptuL9eZNPbNatH2ap7CC1dgadx8QSOzdNgX5MIbLhbI/iJ6rePWY5XSAZAYNeJ35FjOtEj/M9q3VmbzqctJ/pDZJuFRJfK214kT0KY0AAABLVJREFUJxltYyzHCvnRsZrxGapNb9asHuUQv2yeJmUvn7KQiyOwQZ4G+5pEYMPdCocyxZnqdy3mgA4I7DpJBeZlPWehikVS2gWRbXiBL9Nta7RNXIGjfwok5vO34vfM+OEIf0lbG19grhHRME3CbN4i4QmxkcBGeVoX2HC3OG7XsE6niQ7fXcIBDRDYdZIKzN+r1tFvtIWoYWRGdQutbGu0jelb6M5Ek+TJLxMI3J2okyahD1Er4Xeu0iGE5wlZYKM8rQtsuFsiJcuHt+MNfsZ4acUFArtOUoFPnU60XreR8BBrjzLzFNG/ddsabRPnIVZ1/UOscCbVU7qATUgg8DRemA2q+aO1ZIGWEHVXErtJAhvmaV1gw92KMJL/WxSOu7RiAoFdJ6nAwoueXP1WVxG9IE+GW0ZfI0W2NdqmLPqQi4vK8Wf9a6TDRK2V6esSCFx6NlFHlTAPE2WLT8Z/ILpYTjteRxLYME+jfTWuo/qdV8xuRQjXIPo17tKKCQR2neQCz412oBQ4JfzzKlHjw9I8P1n7mH5bo224alQtmqQ4MUffkaM0nSrLb6NmJXiIxXEz+KUPRgx+MU3pmcWLlLZZShxIksCGeRrtq3EdIxOGu6VQVpfIgZDklAICu05ygbkcourvSqacnHHNDOFX6Ep5lXgT/UEVVVfKaCiiwTbcZUSR0KWoHDcQNZC7Ui4Su1J24G+Bxb6XM6omFFiMB+4kdebYdQ8/3UV+k3M30R+FbmKlz1WqJLeBjfI03FfjOkYmYndrQdf5UrHhAs/GE2MHCOw6JgQ+dBF/0re4v2Bw3+urS52dOG453xys/o9BT/6R1MEM0RPYaBv+DD+jz+jx498XZqLBDPwtOF3cZ+iAuxpLPSyEa2SzR0Y+fTnRkwkFDucJj37Pu+s/d7cXAoK6Kt0pNvF/U+rc3e/eptTkIVlgozwN99W4jpGJ2N0qIqp7y5Mjh/67GVGlIpMHvcIAgV3HhMDcsfvTI+8+68qdk5c3V1LuORm7reE2h8+TZnXhhAdviaz4oJgwWI7Pyxy3LqHAmjGxGkyMJk+tLKW13BB5D2yQp+G+GtcxWnrMbi2Mvhau/WH8w1xBgcCuY0Zgjvvx2asaZmY1vKrP7Ei7r/jlmxtnVj/voW+MtjXe5vDgK2pnGAT0L+19fs306m17zpDfoy7tfmZmzfP7fsclE5grnflg2/qiUq+rkzfe1zyr1mUjjqh6YsXmabyvhnVUl67fra0T/nFh7YwqjW4YfdCohhUbCAzM0JsoY7rflQCxQGBghvAD/M3xHL9rAWKAwMAU4fuIshckXw94CwQG5giPC4VGoCty0IDAADAMBAaAYSAwAAwDgQFgGAgMAMNAYAAYBgIDwDAQGACGgcAAMAwEBoBhIDAADAOBAWAYCAwAw0BgABgGAgPAMBAYAIaBwAAwDAQGgGEgMAAMA4EBYBgIDADDQGAAGAYCA8AwEBgAhoHAADAMBAaAYSAwAAwDgQFgGAgMAMNAYAAYBgIDwDAQGACGgcAAMAwEBoBhIDAADAOBAWAYCAwAw0BgABgGAgPAMBAYAIaBwAAwDAQGgGEgMAAMA4EBYBgIDADDQGAAGOb/AQvZXQFShW5o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70" y="0"/>
            <a:ext cx="3106630" cy="198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7" descr="data:image/png;base64,iVBORw0KGgoAAAANSUhEUgAAA8AAAAJmCAIAAAAchn6LAAAACXBIWXMAAB2HAAAdhwGP5fFlAAAgAElEQVR4nOzdeWAT1d7w8ZMmXZJu0BZaKGDZRWURQYXLThUB0YIsCoogi4CIuHGv9yLKVS+IKHhFL+AVAVGRRZFdpOwCKogsKkvZKcUWWkq3pGmS9495n3nydEkzyTSZlO/nr+nMyZzfyWy/npyZ0TkcDgEAAADAPUH+DgAAAAAIJCTQAAAAgAIk0AAAAIACJNAAAACAAiTQAAAAgAIk0AAAAIACJNAAAACAAiTQAAAAgAIk0AAAAIACJNAAAACAAiTQAAAAgAIGfwcAAAA0qri4ePbs2cXFxUKIlJSUNm3a+DsiQBN0DofD3zEAAAAtmjRp0gcffCCEeOCBB9avX6/X6/0dEaAJDOEIMCkpKTqdTqfTvfnmm/6OBQBQoWpwuv7222+l7Ll169YrVqxQJXuuBl8LIEigfeCll16SThZxcXHulJ89e7buf5SUlFR1eAAAlHXhwoWRI0cKIRITE9evXx8ZGenviAANIYGGSE5OlvL12bNn+zsWAIAQ/j4zl5SUPPbYYzk5OREREevXr69Xr57vYwC0jAQaAAD8H1OnTt27d69er//qq6+4cRAoi6dwBJjPP//carUKIYxGo79jAQBUQ1u2bJk1a5YQ4t///nefPn3UXTlXMVQPJNABJjw83N8hAACqs/vvv99ut1fRyrmKoXpgCAcAAACgAAl0gKn0AUA2m23VqlWPPfZY8+bNo6KiDAZDeHh4gwYNunbt+ve//33Hjh3S8/CFEPn5+dKqUlNTpTkvv/yy7v+KiIgot5br16/PnTv3/vvvr1+/flhYWM2aNVu0aPH0009v3brVzYbs379/9OjRTZo0MZlMcXFxd95556uvvnrhwgUhRElJiRzA8ePHS32wXbt20qLFixdL7f3mm28GDBjQtGlTk8lU6oYbi8WyYcOGF198sVu3bnXr1jUajWFhYYmJiT169PjnP/+ZkZHhOshSdZWUlCxfvrx379633HJLaGhorVq1+vXr991335X61O+//z5hwoRbb73VaDRGRES0atVq2rRpN27ccFGRl3EqsmvXrueff75t27YJCQkhISGRkZG33nrr4MGDFy5ceO3atYo+5fEWL/UdOhyOdevW9e/fv2HDhmFhYXFxcZ07d37vvffMZrOPW+d6N5PJh4lOp7t06ZLr1pW7N3bs2FEq88wzz1Qaf48ePaTCTz/9dKlFVb2TqLil1NpbKjq6q+WBKfPmzCyESE1NfeaZZ1q2bBkXFxcaGlq3bt1u3brNmjUrOzvbndqretsJJY+xU3qy8sv2ws3LgSr24osvSl91bGysO+XfeecdeetYrdZSSx9++GFp0RtvvFH2s6dOnar0bo/x48dLhfPy8irdPcLDw8vWsnjx4tjY2Io+kpycnJ6e7qKBJSUlzzzzjE6nK/vZiIiIL7/8UhoeJ/njjz9Kffyuu+6SFn366afp6eldunQptZJZs2ZJJb/66quoqCgXrQsNDX377bddhOpcV0ZGRufOnctdzz/+8Q/5I2+99Va5j0qtX79+WlpaubV4H6ebjh8/3q1bN9cVlRukN1vc+TvMzs5+8MEHy11J48aNz5w548vWud7NZM6HycWLF120rqK98cMPP5Sm4+LiiouLXTTh0qVLQUH/v1Nj165dzot8sJOotaXU2ltcHN2BcmC6Pl1XxOMz84kTJ1wcAjVr1vzss89cV+2Dbefm1+LBycpnJ1JAwhjo6uP69evdunVLT0+X/qxRo8btt99es2ZNi8WSmZn5xx9/SH3P8si2kJCQ1157TQixdOnSs2fPCiHuu+++jh07Oq8zJCSkVC1vv/323/72N/nPxMTExo0bFxQUHDt2zGKxCCG2bt3aqVOnbdu2JSUllRvnyJEjP/vsM2lap9O1bNkyMTExOzv7l19+yc/PHzp0qMlkcqe9hYWFycnJf/zxhxBCr9fXrl3bYrFkZ2c7/uflmmfOnJG7l2JiYho1ahQVFVVcXHz69GmpK8Jisfz1r3+9ceNGpR0hRUVFvXr1OnLkiBAiNja2bt26OTk5cn/kW2+9Vbdu3QkTJkyfPv31118XQhgMhqSkpNDQ0NOnT0s9dhcvXuzbt++RI0fKfqUqxunCrl27UlJScnJypD+DgoKaN28eHx9fXFx87ty5y5cvSxUVFRWV+qD3W1xisVh69+79448/CiEiIyPr169vtVpPnz4t7ZCnT59+4IEHDh8+HBYW5svWqcXF3jhkyJDJkydbrdarV69u3ry5X79+Fa3k888/l76NpKSkTp06OS/yzU4i8WZLqbW3VHp0S6rBgVmWZ2fmH3/8sW/fvnK/rMlkuv322yMjIy9fviz9wJKTk/PEE0/k5OQ8++yz5dbr423ngmeHs7+2F25e/s3fbwY+64H++9//Li2KiYlZuXJlSUmJ89Li4uLU1NQxY8Y8//zzpT7Ys2dP6YPvvPOO69i2bt0q9xw3btx469at8qKcnBzpd0ZpaYcOHUoFIPn000/l1t1///3OXVnZ2dnSz9YxMTFyGRc90PHx8UKIxMTEpUuX5uXlSUvT09OPHDkiTc+YMaNly5Zz5sw5ffp0qZX8+uuvvXv3ltYTFBS0f//+ctsr11WnTh0hxF133bVr1y673S4t/emnn5o0aSIVqF279saNG3U6XWho6MyZM3NycqQy+fn58g4ghPjggw/K1uJ9nJU6d+5czZo1pfWEhoZOnTo1MzPTucD58+ffeeedpKSko0ePOs/3fovL32FiYqIQ4rbbbtu4caO8Y2dmZj755JPy9zN79myftU7dHmjXe+NDDz0kFRs8eLCLhrRs2VIq5tx1KvHBTuL9llJxb3H9fQbKgelZD7TM/TNzRkZG7dq1pcJ169b94osvnH/rOHXqlBytwWD48ccfy67BZ9vOUdnX4vHJygfHCOCMBLrK+SyBbtWqlbTI9e908mVG5uZp2m63N23aVCrZoEGDy5cvly0jPflIsnDhwlJLzWZzrVq1pKXJycnl/pz93HPPCScuEmghRFJS0qVLlyoK+OrVq66bM2TIEGk9FaU1znV16NChoKCgVIE//vjDYPj/P+OEhIQEBQVt2rSp7HoeeeQRqUy7du2qIs5K9erVS1pDWFjYtm3bKipmtVrNZrNz1V5uccf//Q7vuuuu3NzcsmXka9vtt9/us9apm0C73htXrFghlTEajTdu3Ci3zNGjR13E44OdxMstpfre4uL7DJQD02cJ9IABA6SSjRo1ysjIKFugpKREDqZLly5l2+Kzbeeo7Gvx7HB2+OQYAZyRQFc5534OpRQl0HLH7alTpxRF6OZpeuPGjXJg3377bbll7HZ7hw4dpDItW7YstfSLL76QFgUHB1c0jLKwsND5lVeuE+jNmze73cpyXL58WRpyajKZXPepBAUFnTx5styVyCmFEGLs2LHlltm5c6e8nrIXe+/jdO2XX36RI3z33Xfd/6D3W9zh9B3qdLrff/+93JVs375drkjuI3STx61TPYF2sTcWFRVFR0dLxT799NNyy0yZMkUqUG4yVykvdxKH11tK3b3F9fcZKAembxLoEydOyN3Du3fvrqjYn3/+KT93We4Mlvhy2zlcfi0eH87u8P4YAZzxFI7qQx6SePDgwapY/5o1a6SJRo0ayT9Jl6LT6eQu5KNHj54+fdp56YYNG6SJ+++/v2HDhuWuwWg0Dh8+3J14mjVrJvdVeKZOnTpSv0thYeFvv/3momTPnj3lHppS5IuKEGLcuHHllrn77rulE7fdbj958mTVxVku+f+WuLg4dx4EIfN+izvr0aNHixYtyl3UsWPH4OBgadrFAzHK5XHr1OV6bwwLCxs4cKA0vWzZsrIFHA7Hl19+KU0//vjjHgTg5U7izLMtpe7e4ubRHdAHplqWLVvmcDiEEPfcc0+pofPOateu3bdvX2l627Ztzov8su3KVaWHs0a2F6oNbiL0qdDQ0ErL2Gy2kpISD1Z+1113SXdXPPPMMwaDISUlpdy7zj0m3VQkhHD9Yqq+ffsGBQVJ9xvt37+/cePG8qKffvpJmujRo4eLNXTv3v1f//pXpfF079690jISu91+7Nixo0eP/vnnn3l5ec5dj3L/4qVLl+QxMGX95S9/qWiRNGBUCBEeHt66detyy4SFhcXGxmZlZQkh5DtjqiLOcu3evVuaeOihh9zZA2Xeb3FnLi7tISEh8fHx0r1fLr6fcnncOnVVujc+8cQTn3zyiRBi+/btly9frlu3rvPSHTt2XLx4UQhhMBgee+wxF+upop3EmWdbSt29xc2jO6APTLXs2rVLmqg0bW3Xrt2qVatEmU4Wv2y7cqlyOGt8e6HaIIH2ndjY2KtXr1ZabPbs2S+//LIH63/uuefWr1/vcDiuXbs2cODA2rVr9+7du2vXrp06daqok0aRtLQ0aUK+1alcERERDRs2lPonSvVSSI95FkLceuutLtZQUe9XKc2aNau0TH5+/owZM6RnXbkumZub62JpQkJCRYvkZ4bUqlVLfgaZi2KFhYVVF2e5pNvhhRDOv7G6w/st7ky636si8svJyv1+XPC4deqqdG/s0qVLgwYNLly4YLfbv/zyy1Ijuz7//HNp4r777pPvBiulSncSZ55tKXX3FneObhHgB6Za5NHzR48edf18iQMHDkgT0v8MMr9su3J5eTgHxPZCtUECXX307Nlz7ty5L7zwgs1mE0JkZmYuWbJkyZIlQoh69eqlpKSMGTPG4/+5S0pKCgoKpOm4uDjXhWvVqiWdXp07dSwWi/QsJCFEjRo1XHxcHi3qWqXF0tLSkpOTz58/787a5NjK5U5fiJv9JY4yz3JSMc6ybDab3OlSUWZWLu+3eCkefz8ueNw61VW6N+p0uqFDh86cOVMIsWzZMucE2mKxSP2CQognnnii3I9X6U5SigdbSvW9xc2TQOAemGqx2+3Xr1+Xpr/55ptvvvnGnU85p4/+2nZleXk4B8T2QnXCGOhqZdKkSUeOHBkxYkRkZKTz/EuXLs2bN69NmzYjR45U2sMncT7dlH0EaSnyFcv5U+4nRi66i5y5HqBSXFzcp08f6WRqNBqffvrpNWvWHD9+PDc31/npH/fcc4+bUVWRqo7TYrHI37yiRyx7v8V9wOPWqc6d4VJycvzrr786D8Fct26dlNBERETI91c50/7OrPreou7wMw9o/zuXFBUVyY/2d5/zR7Sz7bw5nANle6E6oQe6urnttts+/fTTjz/++Oeff961a9fOnTt3796dn58vhHA4HIsXL7527dratWuVrjY8PNxgMEiDsyt9UZb8NHvnnuawsLDQ0FDptOv65zO5Q8UbixcvPnXqlBAiIiLihx9+qKjr3Z2XflWpqo7TZDKFhIRI79BR9Kul91vcBzxunfuk33NUcdttt915552HDh0SQixbtmzGjBnSfPm2wgEDBpT7FiHt78wBsbcoov3vXBIeHh4cHCwN812zZk25/4BVugaNbDtvDudA2V6oTuiBrp4MBkOHDh3++te/bty48erVqytXrmzevLm0aN26dfJNJ4rIv+6dOXPGdUm5gPzUZ0n9+vWlCXmgW7lcL3XTunXrpIkJEyZUdDJ1OBzSbZd+5IM45XGiSp8z4P0W9wGPW6fX6+XfOpxvMypF6U2Nrsmd0F988YXU2ZaTk7Np06ZSS0sJiJ05IPYW9wXEdy6RRztIGaQHtLPtPD6cA2h7odogga7+QkNDBw4cuH37dvn1Tt9//71zAfkXN9ejLOS7Ovbv3++i2O+//y53HpS6EeTuu++WJpyfJluW66Vukk/0cqVl/fHHH6r0dnvDB3Hee++90oT81Fs3eb/FfcDj1ul0uoiICGnaxd290mui1fLYY49Jh9uFCxekBw6sWLFC6nKrW7duRU+nCYidOSD2Fvdp4Tt388wsHwKpqameVaSdbefx4ayF7YWbDQn0zaJOnTry06kyMzOdF7n5AIQuXbpIE1u2bHGRcHz22WfShNFobNeunfMi+RlJ3333XUW3epjN5qVLl7oIw01ms1makF8xUJbze8X9xQdx3n///dLErl27FPXue7/FfcDj1gkhGjRoIE0cPny4ojKrV6/2OLayEhIS5LdjSCM35PEbQ4cOrWj0f0DszAGxt7hPC9+5m2fmBx54QJr4/vvv5edpKKKdbefx4ayF7YWbDQn0TaSoqEiakN9ZKJEfSev65Dt8+HDpHQrFxcWvvvpquWUuXrz4wQcfSNNDhw4tNaDzkUceiY2NFUJYrdaxY8eW+7jrf/zjH9IDcb0UHx8vTfzwww/lFjhx4sS8efO8r8hLPohz6NCh0k+0Dofj6aefdv8p495vcR/wuHXCqRdt+fLl5RY4dOiQ/H4TtcjjNFauXHny5El5u7t4f0pA7MwBsbe4TwvfuZtn5mHDhknR2my2is6rrmln23l8OGthe+FmQwJdTfz555/JycnfffddRXdkb926VR4a0bVrV+dFchqxbt06F6PoEhISRo8eLU3Pnz9/zpw5pQpcvny5b9++0hORwsLCyj7NOiws7O2335amt2zZ0q9fv3PnzslLc3JyJk6c+N5775XK7z0jt3HBggXSbVvOTp061bt3b7nTwo98EKfRaPznP/8pTe/evfuRRx4pd1xvcXHxJ5984vzfi/db3Ac8bp0QYsCAAdLEjz/++O9//7vURw4fPtyvXz8Xw6M9079/f6ln8fr168OHD5d+nb/jjjsqetmHCJCdOSD2Fvdp4Tt388xsNBrlG1K3b9/+0EMPlXrMs8xqta5Zs6Zjx47SbeUy7Ww7jw9nLWwv3Gx4Ckc14XA4UlNTU1NTExISHnzwwbvvvrtJkyY1a9a0Wq1nz55dv379l19+KT1P4J577pF/JpOkpKRMnDixsLAwNzf3tttua9u2bXx8vPRrstFodO6BmzVrlvwr4QsvvPDtt98+8cQTjRs3Liws3L1794IFC+ST3dtvvy3ftuhs1KhR27Ztk97Xunnz5kaNGrVu3bpOnTo5OTm//PJLcXGxTqdbtGhRSkqKVL7SxypVZNy4ce+9915xcXFBQUHnzp2fffbZ+++/v0aNGhkZGZs3b/7444/NZnObNm3sdru6g1y1Gef48eN37tz51VdfCSHWrl3buHHjxx9/vHPnzvHx8cXFxefOndu7d++3336bnZ199OhR+V5PocYW9wGPW9enT5/bb79deqLcc889t3Xr1v79+8fFxWVmZm7dunXlypU2m23ChAkfffSRitGGh4f3799fGrkhvwGuotsHJYGyMwfE3uImLXzn7p+ZR44c+fPPP//nP/8RQmzatCkpKenRRx/t2rVrYmJicHDw9evX09LSDhw4sGnTpooGAWtn23l2OGthe+Gm40AVk9+YEBsb6075d955R946Vqu11FL5KUVvvPGG8/xKX7wkadGixcWLF8tW+tlnnxkM5fw3FR4eXqrkpUuXbrvtNte1vPXWWy4aaLVax40bV+5INZPJtGzZMufekatXr5b6uNwr8+mnn7r+Jj/55BMX4+GSkpLOnj0rPxa03LW5U5d8GWvevLmLYG655Rap2Lp161SP0x1Wq3XMmDGuN5wQ4ujRo6U+6OUWd3N7yZfklStX+rJ1Bw8ejIqKqqj8I4884pxwlD123N8bnW3evNm5lqCgoHKPSmc+2ElU2VK+2VsC5cCs6HTtPvfPzHa7ffr06S4CdpaXl1e2Lt9sO4cbX4tnh7NvTqSAjCEc1UTNmjVnzZrVrVu3il67lZCQMG3atAMHDtSrV6/s0scff/zgwYMTJkxo3bp1dHS0iyfhJyYm/vzzz9OnTy93oEXHjh13797997//3UWoBoPhP//5zw8//DBy5MiGDRuGhYXFxMS0bt36lVdeOXbs2LBhw+TfHw0Gg8cvtRJCPPXUU1IHRqn5RqNx1KhRv/76a1JSkscrV5Fv4jQYDAsXLtyyZUuHDh3KvczUr1//lVdeKVuX91vcBzxuXdu2bXft2iXf+y+rVavW7NmzV65cWRVv9EhOTnZ+B3XXrl3LPSqdBcrOHBB7i5u08J27f2bW6XTTpk379ddfBw0aVNFVoGHDhhMnTvzpp5/k588408628+xw1sL2wk1F51Dy4lxoX3Fx8ZEjR06dOpWRkVFQUGA0GuPi4lq1atW6dWt1UwGbzbZv377jx49fvXo1NDS0Tp06nTt3TkxM9H7Nq1atGjRokBCiTZs2ZUezeRDnjz/+eOjQoevXr8fExNSvX79bt27lXj/8y5dxXrlyZc+ePRkZGbm5uSaTqV69eq1bt670Z9mq2+Lq8qx1v/322759+7KysqKjoxs1atSjRw+Phw9VnUDZmUXg7C2VCqDvXFZUVLR3796zZ89eu3bN4XBERUUlJSXdcccd8mNnXNPUtlN6OAfi9kKAIoGG5vTr12/9+vVCiGeeeYb7pgEAgNYwhAPasnz5cil7FkKMHDnSv8EAAACURQINXxsxYsSMGTPOnj1bav61a9emTp0qPw33wQcf1PKLygAAwE2LIRzwteTkZOmVsw0aNLj11ltr1qxpsVguXLhw+PBh6UF7QoikpKT9+/fLz8YHAADQDp4DDV+T76q+cOHChQsXyhZITk5etmwZ2TMAANAmeqDhazk5OevWrdu5c+fvv/+elZWVlZVVVFRUo0aNevXqderUafDgwZ06dfJ3jAAAABUigQYAAAAU4CZCAAAAQAESaAAAAEABEmgAAABAARJoAAAAQAESaAAAAEABEmgAAABAARJoAAAAQAESaAAAAEABEmgAAABAARJoAAAAQAGDvwOo3JkzZ1avXn3s2LG8vLwaNWq0bt164MCBiYmJ7nw2MzPzhx9+OHz48NmzZ2/cuBEaGlq3bt277777wQcfjIiIUL06AAAAVHs6h8Ph7xhc2bNnz7vvvmuz2cLCwmJjY7OysoqLi0NCQqZOndqmTRvXn01PT58wYYLcwJCQkOLiYmm6Zs2a06dPT0pKUrE6AAAA3Aw0nUBfuXLlmWeesVqtffv2HTFiRGhoaGFh4fz583fs2GEymRYsWBAdHe3i4+fPn588eXKnTp06d+582223RUREFBYW7t+/f9GiRTdu3EhISPjwww+Dg4PVqg4AAAA3A00P4VixYoXVam3WrNnYsWN1Op0QwmQyTZo06dSpU+np6WvWrHnyySddfDwuLu7jjz+Oi4uT55hMph49esTGxr766qtXrlw5dOjQ3XffrVZ1pYwbN66goEBxmyvgcDjsdrsQIigoSIot4EhN0Ov1/g7EQzabTZoI3CbIu5C/A/GEfAjodLqAbkLgHsJ2u13qcAn0JgTuIVwNzkI2my3QD2Gh8CxkNBoXLlxYlXHBP7SbQNtstr179woh+vTp43yyNhgMvXr1WrRo0e7du11ntOHh4eHh4WXnt27dOjo6Ojc3Nz09XcXqSjl58mRcXFyjRo3c/4gLNputpKREiidAT51SE0JDQ/0diIesVqt06gzoJuh0OoNBu0e9Cw6HQxqCpdfrA7oJwcHBAZo9lJSUSAlcQDfBbreHhIT4OxAPFRcXOxwOnU4X0E3Q6/UBehWz2+1Wq1UouRCfPXv24sWLVRwX/EO716ELFy4UFhYKIe64445Si1q1aiWEyMzMzM7OjomJ8bgKo9FYpdXdd999Y8aM8Tg8Z2azOT8/XwgRHh7uHHYAkZoQGxsboH1X169fl/6HCegm6PX6yMhIfwfiiZKSkuvXrwshQkNDA7QJNpstJycnOjraeeRYACkoKCgqKhJCREVFBWgCV1BQUFxcXLNmTX8H4qFr1645HI6goCBvLnz+de3aNaPRaDKZ/B2IJywWS15enhDCZDK52YRFixYtXbq0iuOCf2i3F0HqHjYYDLVq1Sq1qE6dOs5llDp8+HBubq5Op2vZsqUPqgMAAEB1ot0eaOn/vIiIiLK9fUajUa/X22w2qVNWkaKiovnz5wshunTp4vxwOo+rO3HixJtvvll2vt1uN5vNUp+Z9+R7PYuKiiwWiyrr9DFp/ENubq6/A/GQPPowoJtgs9nU2id9TD4ErFZrQDchPz8/QH/BkA5hIUR+fn6ADuGQxkAH6P4j/mcXstvtAd0Es9ksPxErsMiHgPtNMJvNWn5UA7yh3QRa2jsrGuwYEhLiQSpps9lmzZqVnp5eu3btp59+WpXqCgsL//jjj7LzIyIi7Ha79KO/iux2u3wMByLVvxDfC/QmBHr8gX4IyP+JBa5A3wSBfgiIAG9CoO8/QkkTAr2lcEG7vQjSGLuKThNSvqvodi673T5nzpyDBw/WqFFj+vTppV6konp1AAAAqJa02wMtJbj5+fnSTcfOi8xms9SLU9HbBMuSsuddu3ZFR0e/9dZbZd8s6HF1rVq12rZtW9n5KSkpRqMxNjbWzQhdM5vN0kPxTCZTgN5EaLFY8vPzY2JiAvT369zcXOn/q4Bugl6vd/+o0ZSSkhJp8ExoaGiANkEaPxMVFRWgNxEWFhZKNxFGRkYG6E2EhYWFxcXFNWrU8HcgHsrOzpZuIgzc+yCzs7ONRmNAX8WEkgux0WgM0OsFKqXdBLpevXpCiJKSkqysrNq1azsvunz5sjTh5hu2bTbbe++9t3v3bil7rl+/vorV6fX6qKiocuvV6XRqHTnyelRcp18Eevwi8JsQoME7hx3QTQj0/UcEfhMCOnhJoDchQOP34CwUoC2FO7Q7hKNBgwbSY2KOHTtWatGRI0eEELVq1XLnUT42m2327Nly9tygQYMqrQ4AAADVm3YTaL1e36FDByHExo0bnW9itdls3333nRCic+fOla5Eumvwhx9+cJ09q1UdAAAAqj3tJtBCiCFDhhgMhpMnTy5cuFC6ja+oqOj9999PT083mUz9+/d3Lrxhw4bRo0dPnjxZniNlz/v27as0e/agOgAAANyctDsGWgiRkJAwefLkOXPmbNiwITU1NS4uLisry2KxhISETJkyJdNpBRMAACAASURBVDo62rlwfn5+ZmamdI+L5PDhw/v27RNCFBUVvfLKK2XXf//99zu/nVtRdQAAALg5aTqBFv/zupPVq1f/9ttvV65ciYqK6tix4+DBg928fVBSXFxc7jPPzWZzVVQHAACAakzrCbQQonHjxlOmTKm02JAhQ4YMGeI8p23btmvXrq2i6gAAAHBz0vQYaAAAAEBrSKABAAAABUigAQAAAAVIoAEAAAAFSKABAAAABUigAQAAAAUC4DF2gEa8//773nz8jTfeUCsSAADgR/RAAwAAAAqQQAMAAAAKkEADAAAACpBAAwAAAAqQQAMAAAAKkEADAAAACpBAAwAAAAqQQAMAAAAKkEADAAAACpBAAwAAAAqQQAMAAAAKkEADAAAACpBAAwAAAAqQQAMAAAAKkEADAAAACpBAAwAAAAqQQAMAAAAKkEADAAAACpBAAwAAAAqQQAMAAAAKkEADAAAACpBAAwAAAAqQQAMAAAAKkEADAAAACpBAAwAAAAqQQAMAAAAKkEADAAAACpBAAwAAAAqQQAMAAAAKkEADAAAACpBAAwAAAAqQQAMAAAAKkEADAAAACpBAAwAAAAqQQAMAAAAKkEADAAAACpBAAwAAAAoY/B1AdeZwOBwOh1qrUn2dPiaFHaDBq0IjbddIGEo5hx3QTQjcQ1gW6E0I6OAlAd2EwN1/PDgLBWhL4Q4S6KricDiKioquXbum7moLCwsLCwvVXacvZWdn+zsEv1F9Z/BASUmJxWLxdxResVgsAd2EGzdu+DsEb+Xl5fk7BK9o4Uj0ht1uD+gmFBUVFRUV+TsKr7h/IS4qKiKHrq5IoKuKTqcLCQmJjIxUZW1Wq9VsNgshQkNDQ0JCVFmnj0lNiIiI0Ol0/o7FE97/36LWzuCxgoKCoKAgo9Ho3zA8Y7PZpE0QHBwcFhbm73A8YbfbCwoKTCaTXq/3dyyesFgsxcXFQgij0WgwBOS1w2KxlJSUhIeH+zsQD+Xn5zscDp1OFxER4e9YPJSfnx8cHBwaGurvQDzhwYU4JCQkQC95qFRAngQDhcFgUOs0If8Lq+I6fUxqQmhoaICeTbzvMvH7hisqKtLr9X4PwzMlJSVSAh0UFBSgTbDZbAUFBcHBwcHBwf6OxRMlJSXSRHBwcID+G19SUmKz2QJ0/xFC5OfnCyF0Ol1ANyFwr2JCCCmBdv9EGqD/asId3EQIAAAAKEACDQAAAChAAg0AAAAoQAINAAAAKEACDQAAAChAAg0AAAAoQAINAAAAKEACDQAAAChAAg0AAAAoQAINAAAAKEACDQAAAChAAg0AAAAoQAINAAAAKEACDQAAAChAAg0AAAAoQAINAAAAKEACDQAAAChAAg0AAAAoQAINAAAAKEACDQAAAChAAg0AAAAoQAINAAAAKEACDQAAAChAAg0AAAAoQAINAAAAKEACDQAAAChAAg0AAAAoQAINAAAAKEACDQAAAChAAg0AAAAoQAINAAAAKEACDQAAAChAAg0AAAAoQAINAAAAKEACDQAAAChAAg0AAAAoQAINAAAAKGDwdwAAAACAh9LS0pYtWyaESElJadOmjW8qJYEGAABAoEpLS5s+fboQIikpyWcJNEM4AAAAAAVIoAEAAAAFSKABAAAABUigAQAAbiI5OTmzZs3q0aNHnTp1QkJCIiMjW7ZsOXr06A0bNtjt9rLlf/755zFjxjRr1iwiIiIyMrJ58+bjx48/fPhwuSufOnWqTqfT6XTnzp0rt8CDDz6o0+ni4uJKzV++fLn0wTVr1gghfvnllyeeeOKWW24JDQ1NSEh45JFH9u/fX+oj+/fv1+l0vXv3lv4cOXKkzkm7du2UfCvKcBMhgOpszpw53nz8+eefVysSANCC5cuXjx8//vr16/Icq9V67NixY8eOffLJJ2vWrHn44YflRXa7/cUXX3z//fcdDoc88+TJkydPnly4cOFf//rXf/3rX1UR5EcffTR58mSr1Sr9+eeff3799dfffPPNf//736eeeqoqalQqABLoM2fOrF69+tixY3l5eTVq1GjduvXAgQMTExPd+Wxubu6hQ4fS0tLS0tLOnDljNpuDgoKk/2zKWrVq1dKlS8td1KNHj8mTJ3veBgAAAH/75JNPxowZI2XDnTt3fuihh+rXr2+1Wk+ePLl169Z9+/Y5J8pCiMmTJ3/wwQdCCKPROHLkyHvvvdfhcOzevXvJkiVWq3XGjBk6ne6tt95SN8hvv/12yZIl0dHRQ4cOveOOO4qLizdu3LhlyxaHwzFhwoTOnTs3bdpUKnnnnXeePXt2586dI0aMEEK88847AwcOlNcTGhqqbmDOtJ5A79mz591337XZbGFhYfHx8VlZWampqbt37546dao7TyrZs2fPggULFNVoMBiMRmOpmWXnAAAABJATJ05MnDjR4XCEhoYuWbJkyJAhzkv/+c9//v7778HBwfKcnTt3Stlz7dq1t2/fftttt0nzhw8fPnbs2OTk5Bs3bsycOTMlJaV9+/Yqxrl48eL27dtv2LChVq1a0pznnntu2rRpb7zxhsVi+fDDD+fOnSvNDw0NTUpKOn78uPRnXFxcUlKSipG4oOkE+sqVK3PmzLHZbH379h0xYkRoaGhhYeH8+fN37Ngxc+bMBQsWREdHu16D0Whs1apVkyZNmjRpkpub604y3aFDh5dfflmlFgAAAGjCzJkzzWazEGL27NmlsmeJnCJL3n33XWni448/LrWoffv2c+bMGTVqlN1uf/fdd5cvX65inCaT6ZtvvpGzZ8mrr746f/78rKysLVu2qFiXxzR9E+GKFSusVmuzZs3Gjh0r9cObTKZJkyYlJiYWFhZWNBLDWY8ePd58880RI0Z06tQpNja26kMGAADQnJKSklWrVgkhEhMTx40bV2l5s9n83XffCSGaNm360EMPlS0wfPjw+Ph4IcT69ettNpuKoQ4aNKjsSN3g4OCuXbsKIU6cOKFudZ7RbgJts9n27t0rhOjTp49Op5PnGwyGXr16CSF2797tt+AAAAACx+HDh/Pz84UQDzzwgMFQ+QCEw4cPFxcXCyGSk5PLLWAwGLp16yaEKCgo+O2331QMtWPHjuXOl7Jqu92el5enYnWe0e4QjgsXLhQWFgoh7rjjjlKLWrVqJYTIzMzMzs6OiYlRt96TJ0++/PLLWVlZoaGh9erV69ChQ7du3dzZ1QAAALQpPT1dmmjRooU75TMyMqQJ+Y69suRFV65ckXIzVVQ0ZCAsLEyakAai+Jd280JpSxsMhlKDYIQQderUkcuonkD/+eeff/75pzSdkZHx888/r1279tVXXy0bBgAAQECQe20jIiLcKS91VwshTCZTRWXCw8NLrVwVer1exbVVEe0m0NLGiIiIcB6/ITEajXq93mazyVtXFTExMY899tidd94ZHx8fGRmZmZm5c+fOVatWnTt37p///OecOXPK7YdOS0t77733ys53OBxmszk3N1eV2OQHmxcVFUk/qQQcqQk3btzwdyAe8n7ElVo7g8dsNpvdbvd7GJ6Rn6xktVp92QQV65KaUFBQUPacFhDkQ6CgoKCoqMi/wXgmoA8B8T+7UKA3wWw2yw/3DSzyhdhisbjZBLPZXOqpcH4UGRkpTbiZO8l5tjQcoFwFBQWlVu4OLYxg9p52E2gpTaxo7ERISEhRUZHFYlGxxh49ejj/Wbdu3ccee6xFixavvfba+fPnt23bdv/995f9VF5e3k8//VR2fkREhN1uV/00Ybfby31LUKAI0POmKrTQdofDEdD7j/D5IaD6VispKVF3hb5ns9kC+vqnhSPRSwHdhEC/igklh4CmWlqvXj1p4o8//nCnvPxrf1paWkVlTp06VaqwcHr6ckX9fVlZWe4EoHHavYkwJCREVHyxkbZKlT4iW9KmTZu77rpLCFFulgwAAKB9rVq1kjqVN23a5M5/8m3atJEysa1bt5ZbwGaz7dixQwgRHh7u/JC7GjVqSBMXL14s+6n8/PyjR48qjt4leciHL/v7tdsDLW3m/Px8h8NR6hdPs9ks/fPn5jgeLzVv3vzAgQNXrlwpd2mrVq22bdtWdn5KSorRaFTr2Xlms1n6ocRkMgXoW10sFkt+fn5MTEyA/n7t/W+mfn+QYm5url6v981Ro7qSkhJpE4SGhvqyCSpuNZvNdv369aioKOf3FASQwsJCaeRGZGSkdFkNOIWFhcXFxfLVPeBkZ2c7HI6goKCaNWv6OxYPZWdnG43GgL6KCSUXYqPRqJ1LnsFgGDRo0Keffnr58uX58+dPnDjRdfnQ0NBevXqtW7fu5MmTGzZs6Nu3b6kCn332mXTPWL9+/ZxHLcvJ9Pfff9+zZ89Sn5o3b57qI1Hlodjqjux1TbsJtPRbQ0lJSVZWVu3atZ0XXb58WZpw84XeXgoKChIV/1uj1+ujoqLKXaTT6dQ6cuT1qLhOvwj0+L2hkYZrJAylnMP2ZRNUrEtaVTU4BAK9CQEdvCTQmxCg8XtwFtJaS//2t799+eWXZrP5pZdeqlWrVtl3qfzxxx8Gg0F+tsZLL720bt06IcTo0aN37NjRvHlzueTBgweff/55IURQUNALL7zgvJIOHTpERkbm5eV99NFHI0eOdP7U2rVrX3/9ddXb1bBhQ2ni0KFDqq+8ItpNoBs0aGAymQoLC48dO1ZqdPKRI0eEELVq1VL9ERzlkkb/8BQOAAAQuJo1azZv3rzRo0dbLJZHH330ww8/fOihh+rXr19SUpKWlpaamrpnz56vv/5aTqC7dOny7LPPfvDBB1euXGnbtu1TTz11zz33OByOPXv2LF68WOpI/tvf/lbqPd4mk2n8+PGzZs3Ky8u7++67R40a1aJFi9zc3O+//37Lli1NmzaNj4/fs2ePiu2qU6fOrbfeevz48WXLltWuXfvee++VHngXHR3doUMHFStypt0EWq/Xd+jQITU1dePGjd27d5f/jbPZbNKrcTp37qxidWUHikhOnTr1448/CiGkkdAAAAABatSoUWFhYePHj8/Ly9u9e3fZd9JJv7rL5s6dq9PpPvjgg8LCwnnz5s2bN8+55JQpU956662ytbz22mv79+/ftWvXjRs35syZI89v3LjxunXrXnzxRVXbJIQQb7755qBBg6xW69tvvy3PvOuuuw4cOKB6XRLt3kQohBgyZIjBYDh58uTChQulf3SKioref//99PR0k8nUv39/58IbNmwYPXr05MmTPavr3LlzU6dO3b17d05OjjQnPz9/06ZNr776qt1uj4+PL/cRHAAAAAFk2LBhZ86ceeONNzp27BgXF2cwGCIjI1u2bDl27NgtW7b069fPuXBQUND777//448/jho1qnHjxiaTyWQyNW3adOzYsQcPHpwxY0a5VZhMpu+//37OnDnt2rWLiIgIDw+/4447pk+ffuDAAecRHSp65JFHduzYMXDgwPr16/vgCRNCyz3QQoiEhITJkyfPmTNnw4YNqampcXFxWVlZFoslJCRkypQp0dHRzoXz8/MzMzNLPZ00Nzd3woQJ0rR0z6ndbh82bJg0p3nz5tOmTZOmHQ7HkSNHpMEhISEhBoOhqKhIGveckJAwbdo032wPAACAKhUXFzd16tSpU6e6Wb59+/alxmlUKiQkZPLkyeV2a65fv77cjzz66KOPPvqoi3XOnDlz5syZFS3t0qVLly5dFAXpDU0n0EKILl26JCYmrl69+rfffrty5UpUVFTHjh0HDx7s5u2D5b4wXZ4jPwBcCJGQkPDUU0/9/vvv58+fz83NtVgskZGRt9xyy7333nvffffJb48EAADATU7rCbQQonHjxlOmTKm02JAhQ8reT1qzZs21a9e6U4vJZEpJSUlJSfEkRAAAANw0ND0GGgAAANAaEmgAAABAARJoAAAAQAESaAAAAEABEmgAAABAARJoAAAAQAESaAAAAEABEmgAAABo0cyZM3UVGDFihB8DC4AXqQAAAOCmFRISEhkZWWpm2Tm+RAINAAAA7erfv//y5cv9HcX/wRAOAAAAQAESaAAAAEABEmgAAABo108//dShQ4fExMSmTZv269dv0aJFxcXF/g2JMdAAAADQrrNnz549e1aaTktLW79+/fvvv79u3boGDRr4KyQSaAAAgGrLbDbfuHGj3EUOh+PatWvqVhcaGlrR8zF0Ol2tWrUUra1OnTqvvfZar169GjZsGBMTc/78+S+++GLGjBlHjhzp27fvwYMHQ0JC1IhaMRJoAACAais7O/v06dPlLnI4HN9//7261dWpU6dly5YVVac0gX7yySed/2zatOlrr73WsWPHXr16HTt2bOnSpaNHj/Y8Vi+QQAMAAFRbNptty5YtPqsuIyMjIyOj3EUxMTFdunTxvor77ruvd+/eGzduXLt2rb8SaG4iBAAAqM4qepmf76nVog4dOgghzpw5o9YKlSKBBgAAQCAJCgoSQjgcDn8FwBAOAACA6kzFrl9vqBjGgQMHhBB+fAoHPdAAAADQnIo6mH/++ee1a9cKIXr37u3biP4XCTQAAAA058iRIz179ly+fLl8V2JOTs78+fPvu+8+m83WsGFDf91BKBjCAQAAUL0F6BAOh8Oxbdu2bdu2CSHCwsJCQkLy8vKkbunGjRuvX7/eZDJVSaBuIIEGAACA5jRq1Ojdd9/dvXv3sWPHsrKyCgoKYmNjW7ZsmZKSMmrUqPDwcD/GRgINAABQban7/DhvKA0jKirqhRdeeOGFF6ooHm8wBhoAAABQgAQaAAAAUIAhHAAAANVZgA7h0DJ6oAEAAAAFSKABAAAABRjCAQAAUJ1pZOyERsJQBT3QAAAAgAL0QAMAAFRnGun61UgYqqAHGgAAAFCAHmgAAIBqSztvIqxO6IEGAAAAFCCBBgAAABRgCAcAAEB1ppEhHBoJQxX0QAMAAAAKkEADAAAACjCEAwAAoDrTyNgJjYShCnqgAQAAAAXogQYAAKjONNL1q5EwVEEPNAAAAKAAPdBVyOFwOBwOtVal+jp9TAo7QINXhUbarpEwlHIO25dNULEu+RAI0E0gC/QmBHTwkoBuQuDuPx6chbTTUo10/WokDFWQQFcVh8NRVFR07do1dVdbWFhYWFio7jp9KTs7298h+I3qO4MHSkpKLBaLv6PwisVi8WUTVN9qN27cUHeFvpeXl+fvELyihSPRG3a7PaCbUFRUVFRU5O8ovOL+hbioqEg7OTTURQJdVXQ6XUhISEREhCprs1qtUtIQEhISEhKiyjp9TGpCeHh4gP4D6v3/LWrtDB4rLCwMCgoKCwvzbxiesdls0kXXYDD4sgkqbjW73V5YWGg0GvV6vVrr9KXi4uLi4mIhRFhYmMEQkNcOi8Vis9lMJpO/A/FQQUGBw+HQ6XTh4eH+jsVD+fn5gXsVKykpMZvNQsmFOCQkJEAveahUQJ4EA4W6V3opgQ4ODg7QBEgIYbFYwsLCAvRsIp03veH3DWc2m/V6vd/D8ExJSYmUQPu4CSrWZbPZCgsLQ0JCgoOD1VqnL9lsNmkicBMgm81mt9sD9BAQQhQUFAghdDpdQDfBx/8Dq8hisUgXAveboJF/NXU6nUauvBoJQxXcRAgAAAAoQAINAAAAKKCJHxcAAABQRTQydkIjYaiCHmgAAABAARJoAACA6kynDd435MKFC1FRUdLajh075v0KPUYCDQAAgAAwZswYjTyKngQaAACgOvNvx7Mzb1rxySefbNmyZcCAAWp9Ld7wKoHeuHGj/GRQAAAAoCqkp6e/+OKLDRs2fOONN/wdixBeJtB9+/ZNSkp69dVXz5w5o1ZAAAAAgLOnn346Nzd34cKFGnmZqLdDOC5duvTmm282adKkZ8+eX3zxhfdvawMAAIBa/D1q4//wrAlLlizZsGHDiBEjkpOT1f1yPOZVAj1t2rQGDRoIIRwOx7Zt24YNG1anTp2JEyceOnRIpfAAAABw88rIyHj++edr16797rvv+juW/+VVAj19+vSzZ89u3rx58ODBoaGhQojr169/+OGHbdu2bdu27YcffpiTk6NSnAAAALjpjBs3Licn54MPPoiJifF3LP/L2zcRBgUF9erVq1evXtnZ2cuWLVu0aNHhw4eFEIcOHZo4ceJLL700YMCAUaNGde/e3eN+ewAAAHhGr9d37ty5oqV79uxRt7ratWs3a9ZMrbV98cUXa9eu7dev3+DBg9VapypUe4xdTEzMpEmTfv311wMHDowfP75GjRpCCLPZ/MUXX/Ts2bNx48ZvvvnmpUuX1KoOAAAA7rBUoCpuXbPZbBVVZ7VaFa0qMzNz0qRJUVFRH330kepxesnbHuiy7rrrrrvuuuu9995bvXr1okWLtm/f7nA4zp49++qrr7722mu9evUaM2ZMv379DAb1qwYAAIAzm8124MCBipaqPkAgOzs7Ozu73EU1atTo2LGj+6uaNGnStWvXPvroo3r16qkUnWqq6kUqYWFhw4YNW7Zs2dixY+WZdrt906ZNAwYMaNSo0YIFC+x2exXVDgAAgIAm5f2vv/56gpP27dtLS7t165aQkPDiiy/6JbYq6Qa2Wq3r169ftGjRpk2b5DetRERE3H333Xv27CkuLr548eK4ceOWL1++fv368PDwqogBAAAAogq6mT3jWRiZmZnlzr927ZoQIjc316uYPKVyD/Tvv//+0ksv1atXb8CAAevXr5ey5/bt2y9cuDAjIyM1NfXy5cuzZ8+uW7euEGLHjh2zZs1SNwAAAABUA2lpaY4yzp49Ky09evSow+H473//65fY1OmBvnHjxldfffXJJ5/8+OOP8szo6Ohhw4aNHTu2devW8szY2NgXX3xx7Nix3bt3P3jw4FdffTV9+nRVYgCgWUuXLvX4s8OHD1cxEgAAvOdVAu1wOHbt2rVo0aJVq1YVFhbK8//yl7+MGTNm8ODBRqOx3A9GRkZOnDhx5MiR8r8RAAAAqAoBPYRDm7xKoJs2bXr69Gn5z9jY2OHDh48ZM6ZFixaVfjYhIUEIUVxc7E0AAAAAgI95lUBL2bNOp+vWrduYMWMGDBggvY/QHfHx8Q8//LA3tQMAAMA1nU5Xnbp+k5KSHA6Hv6PwLoGOj48fMWLE6NGjmzRpovSzd95555o1a7ypHQAAAPA9rxLoixcvBgcHqxUKAAAAoH1eJdBkzwAAABqnkSEcGglDFV49B7pdu3bt2rXLyMiotOS+ffukwt5UBwAAAPidVz3QBw8eFEJYLJZKS+bm5kqFAQAA4Esa6frVSBiqUPlNhAAAAED15qMEWnrNSlhYmG+qAwAAAKqIOq/yrpT0iu/4+HjfVAcAAACJRsZOaCQMVShLoH/99ddff/211MxVq1bFxcWVW97hcOTn5x86dGjZsmVCiHvuucezKAEAAACNUJZAr1mzZvr06aVmvvzyy+58NigoaNKkSYqqAwAAgDe08yZCjYShCh+NgW7RosWqVav+8pe/+KY6AAAAoIoo64F+/PHH7733XvnP3r17CyEWL15c0eBmvV4fHh7esGHDOnXqeBMlAAAAPKORrl+NhKEKZQl0kyZNmjRpUmpm165dk5KSVIsIAAAA0DCvnsKxb98+IQS9ywAAAJqlka5fjYShCq8SaOfhHAAAAMDNgDcRAgAAAAoo6IGeP3++NNGhQ4fWrVs7z3HfuHHjlH4EAAAAHqtOYyc0QkECPX78eGninXfekRJoeY77SKABAAAQ0BjCAQAAACigoAd69+7d0kTDhg1LzQEAAIA2aWQIh0bCUIWCBLpTp06VzgEAAACqN68eYwcAAAAt0+l0Gun61UgYqgiABPrMmTOrV68+duxYXl5ejRo1WrduPXDgwMTERHc+m5ube+jQobS0tLS0tDNnzpjN5qCgoDVr1lRRdQAAAKj2qiqBvnTp0uzZs/fu3Wuz2Vq3bj158uRWrVp5sJ49e/a8++67NpstLCwsPj4+KysrNTV19+7dU6dObdOmjTsfX7Bggc+qAwAA0BqNdP1qJAxVeJVA79y5s2fPnjqdbt++fe3atZPnnzlzpkOHDpmZmdKfv/zyy7Jly1auXPnwww8rWv+VK1fmzJljs9n69u07YsSI0NDQwsLC+fPn79ixY+bMmQsWLIiOjna9BqPR2KpVqyZNmjRp0iQ3N9d1Mu19dQAAAKj2vHqM3aZNm2w222233eacPQshnn32WSl7Dg4OjomJEUJYrdYnn3xSTqndtGLFCqvV2qxZs7Fjx4aGhgohTCbTpEmTEhMTCwsLXY/EkPTo0ePNN98cMWJEp06dYmNjq7o6AAAAVHteJdC7du0SQvTq1ct55unTpzdu3CiEuO+++65evXrt2rXly5fr9frc3NyPP/7Y/ZXbbLa9e/cKIfr06ePc528wGKQa1X2Ino+rAwAA8A2dZvj7m1CNVwl0RkaGEOL22293nvntt99KEx9++GFUVJQQYsiQIf369RNCbN682f2VX7hwobCwUAhxxx13lFokDafOzMzMzs72PHq/VgcAAIAA5VUCffXqVSFEqaERUrd0mzZtmjZtKs+87777hBDHjx93f+Xp6elCCIPBUKtWrVKL6tSp41xGFT6uDgAAAK7t3r37lVde6d69e1JSkslkMhqNTZo0GTFixM8//+zfwLy6idBsNgshpI5b2b59+4QQ3bt3d54ZHx8vhMjNzXV/5Xl5eUKIiIiIsh3+RqNRr9fbbLb8/HyPAlezurS0tPfee6/sfIfDYTabFTXZBbvdLk0UFRUVFxersk4fk5pw48YNfwfiIZvN5uUa1NoZPGaz2ex2u9/DUEoK2OFwSH9arVZfNkHFuqQmFBQUBOiPmPIhUFBQUFRU5N9gPBOgh4BM2oUCvQlms9lqtfo7EE/IF2KLxeJmE8xms3zu8i+NnHY8COPtt9/esGGDNB0WFmaxWE6fPn369OmlS5f+61//+tvf/qZ2jO7yKoGuWbNmVlbW+fPn5TmH5th03QAAIABJREFUDx+W7hTs3Lmzc0mLxSKEMBgUVCeliRV9JCQkpKioSFqtKjyuLi8v76effio7PyIiwm63q36asNvt8jEciAL0vKkKLbTd4XAE3P5T6nvz8SGg+lYrKSlRd4W+Z7PZvP9/0o+0cCR6KaCbEOhXMaHkEAj0lmpBt27dkpOTu3Tp0qhRoxo1ahQXF//yyy//+Mc/tm3b9sorr3Tu3Pkvf/mLXwLzagiHNDj4q6++kneRRYsWCSGCgoK6dOniXFJKsqV+aDeFhISIii82Ur4rPStDFT6uDgAAwAf8etNgaUqDf+mllyZPnty2bdsaNWoIIUJCQu69997169dLb7hbuXKl+t+Xe7zqge7fv39qaurBgwcHDx78+OOPHzly5KOPPhJC9OzZs9TA6P379wshWrRo4f7KIyIihBD5+fkOh6PUN242m6V//qQyqvC4ulatWm3btq3s/JSUFKPRWOmz89xkNpsLCgqEENIAIFXW6WMWiyU/Pz8mJsaD40cLvP/NVK2dwWO5ubl6vV7Fo8Y3pO+tpKRE2gShoaG+bIKKW81ms12/fj0qKio4OFitdfpSYWGhNHIjMjJS6nEIOIWFhcXFxdJlOBBlZ2c7HI6goKCaNWv6OxYPZWdnG43GgL6KCSUXYqPRGKCXPI2T3vKRnp4upUZ+4VUCPWrUqHnz5h0/fnz16tWrV6+WZur1+tdff925WEFBwffffy/KDIx2rV69ekKIkpKSrKys2rVrOy+6fPmyNKHiG7Y9rk6v10sPGynLs3+2KlqV6uv0i0CP3xsaabhGwnCfFLBz2L5sgop1yQ0JuE1QSqA3IaCDlwR6EwI0fg/OQtppqXYiUUVRUdGRI0eEEO3bt/dXDF4N4QgLC9uyZUu3bt3kOTVr1lyyZEnHjh2diy1btkzqt0hOTnZ/5Q0aNDCZTEKIY8eOlVokfWu1atWS3tKiCh9XBwAAAEVycnJ27NjRp0+f9PT0e++9d+TIkf6KxKsEWghRv3797du3nzlzZsuWLT/88MPly5eHDRtWtsx//vOfBQsWtGnTxv016/X6Dh06CCE2btzofBOrzWb77rvvRJn7FL3k4+oAAADgjh07dki/fcXExHTv3v23336bMWPG9u3b/TgizqshHLKGDRs2bNiwoqV9+vTxbLVDhgzZuXPnyZMnFy5cOHLkSOlRGP/5z3/S09NNJlP//v2dC2/YsOGbb76JiIiYO3euD6oDAADQPrmLsFzSXWoqiouLa9KkSbmLPH6oX1hY2C233OJwODIzM81mc1ZW1sqVKzt27FjqkRW+pE4CXUUSEhImT548Z86cDRs2pKamxsXFZWVlWSyWkJCQKVOmREdHOxfOz8/PzMws9XTS3NzcCRMmSNPSEzbsdrvcR968efNp06Z5Vh0AAID2ORyOil6lXBWPqS4uLq6oOr1e79k677333nPnzknTJ0+enDFjxuLFi5OTk1NTU/01QEDTCbQQokuXLomJiatXr/7tt9+uXLkSFRXVsWPHwYMHu3n7oN1ul96Q4kyeU/bmTS+rAwAA0BS73X7q1KmKlqp+f2FeXl7Z1EsSGRnp/W1/zZo1+/TTT+12+9KlS1955ZU9e/Z4uULPqJlA22y2vLw86fWEFUlISFC62saNG0+ZMqXSYkOGDBkyZEipmTVr1ly7dm1VVAcAAAC/GDRo0NKlSw8ePGi324OCvL2jzwMqJNAnT5786KOPtmzZcuLEiUpfuqORd1oCAADcJDTyGDsVw5BeDu3Hd7t6m0B//PHHEydOlF7UBwAAAFQph8OxePFiIUSbNm380v0svEygf/jhh6efflrqVK5du7Y0gDgsLEyl2AAAAHCTOnDgwLRp00aMGNG9e/datWoJIaxW64EDB2bOnLl+/XohxMsvv+yv2LxKoGfPni1lz6+//vo//vEPg0HrtyQCAADcVLTz9lClYZSUlGzatGnTpk1CiLCwsLCwsLy8PJvNJoQwGAxvvfXW4MGDqyRQN3iV8u7du1cI8cADD7z22msqxQMAAACIVq1aff7551u2bDlw4MCVK1euX78eERHRuHHjrl27jh079tZbb/VjbF4l0Dk5OUKI3r17qxQMAAAAIIQQJpNp6NChQ4cO9Xcg5fAqgY6Pj7906VJISIha0QAAAEBdATqEQ8u8unVReoPisWPHVAoGAAAA0DqvEujJkycbDIYvvvji6tWragUEAAAAFek0w9/fhGq8SqDbt28/Z86c69ev9+nTJz09Xa2YAAAAAM3yagz0mjVr6tWr9+STTy5evLhZs2aDBg3q2LFjbGysXq+v6CMpKSne1AgAAABFqlPXr0Z4lUD3799fni4sLFyyZMmSJUtcf4RXeQMAACCg+ef9hwAAAECA8qoH+ssvv1QrDgAAAKhOO3fvaSQMVXiVQD/66KNqxQEAAAAEBK8SaAAAAGicRrp+NRKGKhgDDQAAACigWg+02Wz++eefjx8/npOTU1xcPHXqVLXWDAAAAI9ppOtXI2GoQoUEOj8/f/r06QsXLrxx44Y80zmBnjJlytdff52YmLhz507vqwMAAAD8yNsE+uLFiz179jx16pSLMoMGDXrnnXdOnz69d+/ejh07elkjAAAA3KeRrl+NhKEKr8ZAl5SUPPjgg1L23LNnz88//3zTpk1li7Vv375JkyZCiA0bNnhTHQAAAOB3XvVAf/rpp0eOHBFCvPHGG9KYjUuXLpVbskePHmlpafv27fOmOgAAAMDvvEqgV6xYIYTo1KlTpbcMtm7dWghx/Phxb6oDAACAUhoZO6GRMFTh1RCOw4cPCyEGDx5cacnY2FghRHZ2tjfVAQAAAH7nVQ/09evXhRB16tSptKTVahVCBAXx2GkAAADf4VXeVcGrjDY6Olq416985swZIURcXJw31QEAAAB+51UC3bRpUyHErl27Ki357bffCiHuvPNOb6oDAAAA/M6rBLpv375CiFWrVrm+O3Dx4sW//PKLEKJPnz7eVAcAAACldNrg769BTV4l0OPGjYuOjrZYLL1795ZS5FKsVuvcuXPHjh0rhKhTp86TTz7pTXUAAACA33l1E2FsbOyCBQsee+yxc+fOtW/fvmvXrrfffru0aO7cub///vvGjRvT09OFEHq9funSpWFhYSqEDAAAALdppPdXI2GowttXeQ8ZMsRqtY4bN66goGD79u3bt2+X5j///PNymYiIiMWLFycnJ3tZFwAAAOB3KjxX7vHHHz969Oj48eNr1KhRalFERMSoUaOOHDnyyCOPeF8RAAAA4Hfe9kBLGjZs+NFHH82bN++33347f/58bm5ueHh4YmLinXfeaTCoUwUAAAA8oJGxExoJQxVqZrdBQUEtW7Zs2bKliusEAAAANIXuYQAAgGpLO4+Q8yCM8+fPr1y5cuvWrUeOHLl69arRaGzWrFm/fv2effbZmjVrVkWQbiKBBgAAgOacOHGiRYsWDodD+jMsLOzGjRsHDhw4cODA/PnzN2/e3KpVK3/FpsJNhAAAANAsv706pQxFYVutVoPBMHTo0LVr12ZnZxcVFeXm5i5ZsiQuLi4jI6N///4Wi6WKvrFKKeiBjoiI8L6+/Px871cCAACA6q1evXqnT5+uX7++PCcqKmr48OGJiYnJyclnzpzZsmVLv379/BKbggS6oKCg6uIAAAAAZDVq1Cj7iGQhRM+ePWvVqpWVlXXixIkASKAffvjhcudnZGT89NNP0nSDBg0aNWoUHh5eUFBw+vTpixcvSvPvueeehIQEL2MFAACAUkrHTlQRFcOQVhUZGanWCpVSkECvWbOm7Mxt27YNGTJEr9c/88wzzz33XKNGjZyXpqWlzZ07d/78+WfPnn3nnXc6d+7sbbwAAAC4iaWmpmZmZup0uu7du/srBq+ewnH27NlHHnkkNzf366+/TklJKVugSZMm8+bN69at2+DBg/v37//rr7/Wq1fPmxoh2bBhgzcf79u3r1qRBBwvv7rAxT7jF3zt8CX2N1SkOvVA5+XlPfPMM0KIxx57rFmzZt6v0DNeJdBz5sy5fv36sGHDys2eZQMHDhw0aNCKFSvmzp07e/Zsb2oEAACA+/R6fdu2bSta+ssvv6hbXUxMTFJSUrmLbDablysvKSkZMmTIiRMnkpKS5s2b5+XavOFVAr1582YhRJ8+fSot2adPnxUrVqxfv54EGgAAwGfsdvuVK1fKXeRwOFTvnDabzRVVp9frvRmJYLPZhg8fvmnTpvj4+M2bNwfwi1QuXbokhDAajZWWNJlMQgj5nkIAAAD4gMPhyMjI8Fl1RUX/j737DoyiWv8G/sy2bDabXiEJCSGNBJJQBOkQmgKCBaRIExUpXkBFrw3v1Vd/V70XsVyVagGVSAcFCwQIAaSEFgMkJCSkQXrdvjs77x8De2MoZpNNZjf5fv7anJk955mdPbtPzp45o9VqtXfcxGeDzcNnz5s3b/bz8zt48GBUVFSzq7KJFiXQcrlcq9WeP3/+kUceufee586d4/dvSXOOheM4jUZTUVFh22rVanXL1xO0eVRNV1lZKVTTghPwZW85AYNv1LRer2/LlfOFPWv2+Z6pq6sTOoQWsc9XtenMZnMrHULbvDIajUaj0bRBQ62n6Yeg0Wgsd9GDljCZTLNmzUpKSuKz55iYGKEjalkCHRcXl5KS8sUXXyxatMjf3/9uu12/fn3t2rVEFB8f35LmHAvDMDKZzCZ3nyEio9HIJw0ymUwmk7WwNltFZRX+EFxcXOzkUoa2J8jLbisCBs83zbIsP6QhkUja8l9xYc+aXb1nDAaDwWAgIrlcLpG06LtDKHq9nmXZloyBCUutVvM/uLu4uLRG/W3wflOpVDb5FhOEyWTS6XRkzRexTCazh6+8ZtwCsJU0LwyTyTR9+vRt27bx2XNsbKzNA2uGFn0IPv300ykpKeXl5UOHDt20aVO/fv1u3+fEiROzZs3ixx2feuqpljTncGz7Tc8n0FKptOV1CvVTgF6vl8vldtKN255D/wIjYPB80yaTiU+gxWJxWwYj7Fmzq/eM5eofx02AWJY1m8129apahf/5kWGYVjqENnhl1Gp1G/8PbEN6vZ5PoJt+CA76r6ZdMRqNU6dO3blzp11lz9TCBHrmzJmbN2/et2/flStX+vfv379//xEjRoSFhSkUCo1Gc/Xq1UOHDlnusfLQQw898cQTtogZAAAAAJrKToaurA3DbrNnamECTUTbt29/8sknk5KSiOjkyZMnT568425PPPHEhg0bWtgWAAAAAHQQBw8e3LlzJxHV19cPGzbs9h2efvrp9957r83jImp5Ai2Xyzdv3jx37tyPP/54//79JpOp4VapVDp69Ohly5aNHj26hQ0BAAAAQDM46Ai05RLMu63soVKpbBBWs9hmds7YsWPHjh2r1WrT09OvX7+uVqtdXFw6d+4cHx/voFOdAAAAAEBADzzwgN0uY2LL6e3Ozs79+/e3YYUAAAAAAPYG14cCAAAAtGcOOoXDnomEDgAAAAAAwJEggQYAAAAAsAKmcAAAAAC0W45+J0L7hBFoAAAAAAArYAQaAAAAoD2zk6FfOwnDJjACDQAAAABgBYxAAwAAALRn7Wno105gBBoAAAAAwApIoAEAAAAArIApHABgf1iW0elEOh1jMFSfP29Sq1mWrSsv50wmiURS7+xs2VHs7CySycROTmJnZ6mbm1guFzs7S5RKAWMHALA3djKFw07CsAkk0ADQ5lhWXFsrqq9namsZlUpcX8+oVKL6epFGQzodo9MxRqNl36Nr11pbPSMWyzw9ZZ6eMi+vgKoq1tmZlctNbm5GpdKkVJpcXTmx2KbHAwAAHQsSaABoRRzLqvPzZZcviyorRTU14qoqUXW1qK6OzOZWbVRfUaGvqCCiO45Fsy4uJldXvbu70dPT6Olp8PAwenggqwaA9spOhn7tJAybQAINALakLy+vycioz8qqu3KlPjtblZNjNhhcmvx0Tibj5HJOLuecnTm5nCSS8J49iYikUhPDEJFUoZBwXMOnsDodq9OZ6utNGg2r1ZrUapNKpS8vN6nVd2tFrFaL1WqnkpL/FYlERqVS7+tr8PXV+/jofXxMmAcCAAB3gQQaAFrEWFtbk55e88cfNX/8UfvHH9obN/7iCSKR2d2d9fIye3iYlUrOzc3s4sK5uZmVSrOLC4kaX9kcN3s2EZlMppqaGiJycnJydXVtSmBmg8FQXf3lJ5+I1WqJTieuq5OqVJL6eolKJa2rY0ymP+9tltbVSevq6OpVvoCVyw2+vpkc55mQ4Nm7t8zDo0kvBwCAncGtvFsDEmgAsJqupKTy9OmqtLTKU6dUOTnc3edjyP38XCMiiliW9fFhPT05Ly/Wze32LLk1iGQyub+/3seHfHxu3yrWaGTV1dKaGml1tVN1tbS6WqpSNZxYItbpnAsLsz/7jP/TpWtXz4QEr969vfv1U4aHt0H8AABgt5BAA0CT6MrKKo4dKz92rCotTVNYeMd9GLHYNTLSIy7OPTbWNSLCLTJS6uFBRBs3bmzbYP8aq1BoFQptYKClRGQ0yiornSoqnMrLZRUVTpWVDUep1Xl56ry8op07iUju5+d9//0+99/vM3CgIjhYgOgBAKxhJ0O/dhKGTSCBBoC7Mxi4q1e5zMyUzz6ry8q64y4uISGevXt7xMV59Ozp1r27WC5v4xhtxSyV6gICdAEBt/42y6qrJ/ToUX32bPX586rcXLo191pXVla8Z0/xnj1E5BwY6DtkiP+wYT6DBklcmj7ZGwAAHBgSaAC4TU0Nl5FBGRlcdjYZjURU12AjP8zsfd99Xn37et13n9zPT6gwW5dIZPD2Dpk2LWTaNCIy1tRUnz9fdeZMxe+/16SncyzL76UtLi5ISipIShJJpV59+/oNG+Y3fLhrRISgoQMAQOtCAg0ARETEcVxhIfF5c1HR7dtdQkN9Bw/2HTzYu39/qZtb2wcoLKmHh9/w4X7DhxORSa2uOn264vffK37/ve7yZX4KuNlo5EsuvfeeIji40wMPBIwZQxxH7egnSwBwUHYyd8JOwrAJJNAAHRvHcfn5dOECnT/PVVY23urszERHU1RU4sKFiqAgIeKzRxIXF0sybaiuLk9NLT18uPzIEUN1Nb+DprDw6rp1V9etY9zduR49RPHxXEQEg3WmAQDaCyTQAB0Sx3HXrtGFC9z581RV1Wgj4+NDPXowPXpw3brxaR+y57uReXoGTpwYOHEiZzbXpKeXpaSUHjxYm5HBb+Vqa+nYMfOxY6RQUK9eTJ8+1K0bxqQBoI3ZydCvnYRhE0igATqY8nLu9GlKS+MqKv5UzjAUHMwkJFCPHsytC+naz0dd62NEIs+EBM+EhKilS7XFxTd++63kt98q09JuLo2n0XDHjnHHjpG7O9O7N9OnD3XpInTIAADQTEigAToGlYo7e5bS0rhr1/5UzjDUpQuTkEAJCYy3tzCxtTvOgYFhTz4Z9uSTe3/4gUtP5y5coKysm5l0bS136BB36BD5+TH9+jH9+hFu0QIArcl+bqTSniCBBmjPOJYtO3y4YOtW7uBBy8IRNwUHM336MAkJ5OUlUHQdgFLJDBzIDBxIKhV37hx39ixZlsMrK+N++onbu5eioph+/Zj4eJJKhQ4XAACaBAk0QPukvnatcNu2wh07dKWlf9rg5cXcdx/Tpw9ZFjyGNqBUMkOGMEOGUE0Nd+YMd+YM8UudcBxlZnKZmeTszPXuzQwaxGC6OQCA3UMCDdCumI3GGz//nJ+UVHnqlOXGH0TEODtTr17MffdRWBguYhOShwczciQzciQVF3MnT3JpaaRSERGn1dKxY9yxY1yXLszAgUzfviSTCR0rALQTdjKFw07CsAkk0ADthLa4OH/z5oItW/QNV6NjGO9+/bpMmXKBYTBDwL4EBjKPPkqTJtGlS9yJE8ylSzfn2BQUcAUF3K5d1KdPXViYW/fuQgcKACCYsrKy/fv3p6WlpaWlnTt3Tq1Wi8Vik8kkdFxIoAEcHGc2l6emXvv227LDh/k7evDk/v7Bjz4aPGWKS0gIEV3Yu1e4GOGuGLGYevZkevak+no6cYJ+//3m6ig6HR07ljJhgtd993WdPTtgzBiRBB/XANBMdjL024wwtmzZ8re//a01gmkhfCIDOCqTWl24fXveN9+oGy6swTC+gwaFPvGE/8iRuHOHI3F1ZUaPplGjKCuLO36c+eMPfkC66vTpqtOn5f7+oU880WXaNCeslAIAHYmrq2tiYmLfvn379OlTVlZmP8k0EmgAx6MpLMzbtKlwyxZjfb2lUOruHjx5cuj06S5duwoYG7QIwzDR0Ux0NNXV0YkTTmlpupISItKVlmZ++OGV//638/jx3ebNc4uJETpQAHAkjjsCPWfOnDlz5vCPd+3aZeuImg8JNIAjqUpLu7phQ2lycsM16dxjY7vOnt15wgSxXC5gbGBLbm7MmDGjPvyw5Lff8jZtqjx5kojMBkPRzp1FO3f6DBzY7amn/IYNw/WgAACCQAIN4AA4s7lk//6r69ZVnztnKWTE4oDRo7vOmePdr5+AsUHrYcTiTg8+2OnBB+syM/M2bSrevZvVaomo4vjxiuPHleHhYU8+GfzIIyInJ6EjBQDoWJBAA9g1s8Fwfe/e7C++UF29aimUKJXBjz0WNm+eAmsGdwxu0dHx774b88orhdu3X123jp/XocrJSX/99cyVK0NnzgybM0eKOxoCwF047hQOu4UEGsBOGWtrr337bd433zRclk4RFBQ2b17wlCkShULA2EAQUlfXsLlzQ2fMKP7xx9wNG+qysojIUFV15ZNPcjdsCJkxI+zJJ+X+/kKHCQDQ/iGBBrA7+oqK3C+/vPbddyaVylLoHhvbbf78zg8+iLU1OjiRTBb82GPBjz5afuzY1XXryo8eJSKTWn113bq8b74JevTR8Pnz+bULAQCISCwWd7/7ivKZmZm2bc7Nza1z58533MQ2uHrH0SGBBrAj2uLiq+vXF2zZwup0N4sYxm/IkG7PPOMzcKCgoYGdYRjfwYN9Bw+uzcjIWbPmxi+/cGaz2WAoSEoq3Lq184QJEYsWuYaHCx0lAAiP47gbN27cbZPNm9NqtXdrTiKReHl52bxFQSCBBrALmsLC7M8+K9q503zrBkuMSNTpgQfCFy50x5plcHfuPXr0+fRT9bVrOevWFe3YYTYYOJYt3r37+o8/BowdG7l4Me5lCNDBcRxXV1d3t602n5dsMpnu1py8HS0VhQQaQGDq/Pzszz4r2rXLsjKdSCIJnDQpfMECZViYsLGBo3AJDY1/992opUtzv/wy/7vvTBoNZzbf+PnnG7/84p+YGPnccx5xcULHCADQfjhAAp2bm7t9+/aMjIz6+noPD4/4+PjJkycHBgbavIZt27Zt3LjxjjUkJiYuW7as+ccAcCfqvLwrn31WvGePJXUWy+VdHn+829NPO1vzDgfgyf38Yl55JXzBgtwvv7y2caOxvp44rjQ5uTQ52X/EiMilSz169hQ6RgAQQHta/sJO2HsCffTo0ZUrV7IsK5fL/f39y8vLk5OTU1NT33jjjYSEhNaoQSKRODs7Nyq8vQSgJdT5+Vc+/fRPqbOzc8i0ad3mz5f7+QkbGzg6mYdH9AsvdHv66byNG/O++spQU0NEpYcOlR4+7J+YGLV0qXtsrNAxAgA4NrtOoEtKSlatWsWy7Pjx4+fOnevk5KTRaFavXn348OH33ntvzZo17u7uNq9hwIABL730UqsdE3R0mqKi7P/+t3DHjj+lzjNmhM+f7+TjI2xs0J5I3dwin3su7Mknr23adHX9ekN19c3R6IMHA0aOjFq6FPcDBwBoNpHQAdzLli1bjEZjZGTk/PnznZyciEihUCxZsiQwMFCj0TTllugtrwHAVnQlJekrVhwaNapg61Y+exYrFN2eeWZkSkrsa68he4bWIHFxCV+wYGRKSvSLL9680wrHlRw4kDJxYtpzz6lycoQOEADaAmM3rI28rKzM55bZs2cTEcuylpIJEya0wqvVJPabQLMse/z4cSIaN25cw1dcIpGMHTuWiFJTU1u7BgCbkOh0XdLSkkeMyP/+e7PRSERiuTxs3ryRhw/HvPKKk7e30AFCOydxcYlYtGhUSkr0Cy9I+Z/dOO7Gzz8fHjfu3PLlmsJCoQMEALgzs9lceUt9fT1faCmpqakRKjD7ncJRUFCg0WiIqEePHo02xcXFEVFZWVlVVdU9FhRsXg1Xrlx56aWXysvLnZycgoKCBgwYMHz4cInEfl8osGdig6FTZmZAZqbIZDITEZFIJguZNi18wQLcMQ7amESpjFi8OHT27Lyvvrq6YYNJpeJYtmjnzus//hj8+OORixfLAwKEjhEAbK95Q7+toRlhBAQEtMZi1S1nv3lhcXExEUkkEl9f30abOnXqZNnnHgl082ooLS0tLS3lH9+4ceP06dN79uxZsWLF7ZUA3IPIZPLPzu506ZJEr79ZIpEET54csXix811u0QTQBqSurpFLloTOnn11zZq8TZtYrdZsMuV//33Rjh2hs2ZFLFhwc6YHAADcnf0m0PxAvVKpvP3/FWdnZ7FYzLKsqsGNjlteg5eX1/Tp03v16uXv7+/q6lpWVpaSkrJt27Zr1669/fbbq1atuuM4dE5Ozocffnh7OcdxOp2utra2aYf7F8xmfviStFqtwWBoYW22isoq/CHcYy33doPhON+cnMCMDKlWe6uIqQwJeeCTT5yDggxEBiFe/xYS5D3TsGnLCITRaGzLYAQ88NZtnWE6L1jgM3ly4Zdf3tixw2wwsDrd1XXr8pOSgmbPDpoxQ3Tb0kOWe/Cq1Wqt5b3tUFiWNZvNwp7TluB7QesdQhu8Mvw3o9FobO2GWoPli1iv1zfxEHQ6nZ2MnjruCLTdst8Emk8T7zZ3QiaTabVa/a2xPZvUkJiY2HCHzp07T58+vXs9GjVdAAAgAElEQVT37v/4xz/y8/MPHjw4ZsyY2+upr68/derU7eVKpdJsNtv8Y8JsNlv6cLMJ+OHloJ+bTcQQeebnB6Wny2/N0yKi6sDA4vh4jYeHxN/fcQ/fft4zNukCzW69jbV264y7e5fnn/efPr1ow4byvXs5ljXV11/77LPrP/wQOG+e36RJojt9frIsa0mmHZHjdkOLVjqEtnll2rgLt4amdwFHP1K4B/u9iFAmkxGR6dZtjRvhk2N+YY3Wq4GIEhIS+vTpQ0R3zJIBLNxKSmJ++SX82DFL9lzn53dpzJjsYcM0+E0c7JhTQEC311+P//577xEjiGGIyFBRkffBBxemTq08cIDsY/wMAMCu2O8ItFKpJCKVSsVxXKMxf51Ox//zx+/TejXwoqKi0tLSSkpK7rg1NjZ29+7dt5fPnDlTLpd7enr+Zf1Nodfr+QsinZ2dW34reVtFZRX+EDw8PNrTLzg8RXV18Pnz7jduWEo0np6FCQm1t6ba8wR52W1FwOD5plmW5ef/yGQyFxeXNm5dKG3ZuqenZ+c1a2rT0zP/85/KEyeISFdUdOX11903b47++9+9+/fXarU6nY6IlEqlVCpts8BsSKPRGI3Gv7yBgN2qqanhOE4kErXSIbTB+62mpsbJyclB701mMBjUajVZ80Usl8vt5CsPYdic/SbQQUFBRGQymcrLy/3+fG+269ev8w/ufUPvltfAE4lE1GAKZiMymeyOlTAMIxKJxGLxX9bfFHwM/IOW12mrqKzCH4JYLG5P/UemVgelp/tcu2YZpdMrlcVxcRUhIXTbYQrystuKgMHzTVs6IMMwbRmMsGet7Vv36tVr4HfflaemXv73v2svXiSi2oyMk7Nm+Q0bFvq3v4mDg8lGn0KCEIlEbfz+aSWtdAht88o49PuHf9D0d5HlKdD+2O+p7dKli0KhIKKMjIxGm9LT04nI19f3Hktw2KQGXk5ODr+zFdFDeycxGILPnYv76SefvDw+ezY6OeX36ZM+YUJFaOjt2TOAA/EdMmTIrl29V61SBAfzJWUpKacff/zq22/rby1SBAAOpC1vlXJvQr8SNmO/CbRYLB4wYAAR7du3r+HoL8uyv/76KxENGTLEhjXcbYA5Ozv75MmTRMTPhAYQmc2dMjPjfvyx0+XLIpYlIlYiud6jR/rEiaVRURzGG6BdYESiwIkTR+zfH/vGGzJPTyLizOayvXvPT5mSvWqV6Z4rIAEAtHt2/WU/depUiURy5cqVtWvX8tf8abXajz/+uLi4WKFQPPLIIw133rt379NPP71s2bLm1XDt2rU33ngjNTW1urqaL1GpVD///POKFSvMZrO/v/8dl+CADoUh8srP7/nTT8Fnz/KrO3MMUxYenj5hQlFcHOuYs0IB7kEklYY9+WTioUMRCxeKnZ2JyKzX565dmzxixLVNm8x3uUQbAOyN0OPO/yP0K2Ez9jsHmogCAgKWLVu2atWqvXv3Jicn+/j4lJeX6/V6mUz28ssvN7qKQqVSlZWVNVqdtOk1cByXnp7OT+2QyWQSiUSr1fLD0gEBAW+++eZfrtcB7Vxubsxvv7lUVFgKqgMDi3r10rq5CRgUQBuQurpGL1/u99hjVz76qGLfPs5sNlRV/fHPf+Z+803Myy8HYHABADoeu06giWjo0KGBgYHbt2+/ePFiSUmJm5vbwIEDH3/88aZc/GdVDQEBAfPmzbt06VJ+fn5tba1er3d1dQ0JCbn//vtHjx7d8oUvwIFVVHB79nDnz1uWflB7exckJNTjXtzQkTj5+YWvWNF52rSiL76oPHaMiNR5eacXLvTu1y/mtdc8evYUOkAAgLZj7wk0EXXr1u3ll1/+y92mTp06derUZtegUCgefvjhhx9+uDkhQnulVnO//MIdPUq31szXu7gUxcdXhYZiaVzomBQREX3Xr689ceLS++/XZWYSUeWpU6mPPBI0aVL08uXOf166EQDsQTubO2EnHCCBBhAAy3Kpqdyvv5JazRcwzs4FUVGlUVFmx1yACcCGfIcOHTpoUOGOHVmrVulKS4njinbtuvHLL2Hz5oUvWCBpw4W6AQAEgQQa4Dbp6ebdu6m8nP+LEYtp0CDmwQdv/PGHsHEB2A9GLO4yZUrg+PE5a9de3bCB1WhYnS77888LtmyJev75LlOmMPhXE8Bu2MkItJ2EYRN2vQoHQFsrLDR/8ol5/fr/Zc89e9IrrzCTJxMG1QBuI1YoopYtSzxwIPixxxiRiIj0FRXpr79+5KGHyo8eFTo6AIDWghFoACIiqq3lfvyRO33ack9BCgpiHn6YiYwUNCwAByD390/44IOuc+de+r//q/j9dyKqy8o6MWeO/4gRMa++quzWTegAATo6Oxn6tZMwbAIJNHR4BgN38CCXnEx6/c0Sd3fRhAnUrx9uKAjQdO4xMQO+/bbkwIHL77+vys0lotJDh8pTU0NmzIhculTm4SF0gAAANoMEGjowjuPS0rgff6SampslMhkzYgQzahRh2W+AZgkYNcpv+PD8777L+uQTY02N2WTK27ixaPfuyOeeC509WyTBlw6AAOxk6NdOwrAJzIGGDorLyzN/+CG3adPN7JlhmL59RW+8wYwfj+wZoCVEEknXOXNGJieHPfkknzEba2svvvvu4QceKDlwQOjoAABsAAk0dDxVVeavvuI++ojy82+WhIYyzz/PzJ5N+JUZwEakHh6xb7wx/JdfAkaN4kvUeXmnn33291mz+AWkAQAcF35Ngw7EpNFwe/dyBw+S0XizyMuLmTiR6dUL050BWoNL1673rVlTcfz4xXff5fPmiuPHj0yc2OXxx6Oef97J21voAAHaP/u5kYqdhGETGIGGDoEzmwu3bTs0ciT36683s2eZjBk/XvT660zv3sieAVqVz8CBQ/fsiXvnHT5j5lg2f/PmQyNHXl23zmz5bxYAwHFgBBrav6rTpzPeeac2I+Pm3wxD/foxEyYw7u6CxgXQgTBiccj06Z0nTMj5/PPcr782GwzG+vpL772X//33Ma++GjBmjNABArRndjL0aydh2ARGoKE90xQWnvnb345Nm2bJnpnwcNFLL4meeALZM0Dbk7q6dv/730f89lunBx7gS9QFBacXLjw+Y0btpUvCxgYA0HQYgYb2yaRWZ3/+ee5XX5lvre6sCA6OeeWVsywrbGAAoAgO7vvZZ5WnTl18553aixeJqPLkydRJk4InT45+4QUnX1+hAwRob+xk6NdOwrAJjEBDe8OxbMEPPxxMTMxZvZrPniVKZaNBLwAQnHe/fkN27Yp/7z25nx8RcWZzwZYtB0eOzP7iC8v/vQAA9gkJNLQrFSdOHJk06cJrr+krKoiIEYu7TJuWmJwcPn++SCYTOjoA+BNGJOoyZcqIAwciFi4UOTkRkUmtzvzPfw6NGXN9717iOKEDBAC4MyTQ0E6o8/NPL1jw+xNP1F2+zJf4DBgwdM+e+HffdfLxETY2ALgHiYtL9PLlI377rfP48fySOJqiojNLlhybOrUmPV3o6ADaA8ZuCP1K2AzmQENbO3nyZEue3r9//0Ylxvr67P/+N++bbyzrYbmEhMS8+mrA6NEtacjmWnjgwnLo4FvCoQ/c5n2t1Zt+4gnPvn1VmzYZc3OJqOrMmaOPPRY4aVL3l16S+/u3euu3tOTAOzJhX3ac9Pbt/Pnz77//fkpKSmVlpZ+f36hRo1599dXIyEgBQ8IINDgwjmWvfffdwcTEq+vX89mz1M0t5tVXh//6q71lzwDQFNKoKI+3307497/5jJkzm4t27jw4atSVTz9ltVqhowNwSEIPOv9P8+LfsmVLv379kpKS6uvru3btWllZ+fXXXyckJOzfv9+2L5RVkECDoyo/ciRl/Pg/3nzTUFVF/CqzM2YkJid3e/ppkVQqdHQA0EyMSBT86KOJBw5E/u1vYmdnImI1mqyPPjo4alTRrl2YGA3QoeTm5s6ePdtoNC5evLi0tDQzM7OkpGTmzJlarXbKlCnl5eVCBYYEGhxPfU7OyXnzTjz5ZH12Nl/iO2TIsL174/7f/5N5eQkbGwDYhFihiFq2bMT+/YGTJvETo3UlJedefDH10Uer0tKEjg7AwQg99Pw/1kb+zjvv6PX6/v37f/rppwqFgojc3Nw2bNgQFRVVW1u7cuXKVni1mgQJNDgSrr7+jzffTBk3riwlhS9Rhof337Dh/q+/do2IEDY2ALA5506den/44eBt2zx79eJLatLTj02dmvbcc5rCQmFjA4DWZjQad+zYQUQLFy5smHzLZLL58+cTUVJSklCx4SJCcBBGo/qXX7S7d5drNHyBzMMjatmykBkzGLFY2NAAoFV5JiQM3rr1+r59lz/4QFNUREQ3fv65NDm565w5EYsWSd3chA4QAFrFpUuXamtriWjYsGGNNo0YMYKI8vPzr1+/3rlz57aPDQk02D2O0588qdq8mb011UkklYbOnh25eLEUt+MG6CAYpvP48QGjRuV+/XX255+bVCqzwXB13brCbdsilywJmTFDJMHXGcBdNWPuRGuwNoysrCwikslkXbp0abQpPDzcso8gCTSmcIBdM2ZnV//zn7WffGLJnjuNHTv8119jX3sN2TNARyNycgp/9tnEgwdDpk/nf3oyVFdnvPVWyoMPlhw4IHR0AGBjVVVVROTp6SkSNc5XXV1dpVIpEVVXVwsQGUagwW6xZWWqpCT9yZOWi+6lYWHKmTP7zpkjbGAAICwnb++4d97pOnv2xX/9q/zIESJS5eaefvZZn/vvj3ntNffYWKEDBLAvDMMEBwffbWtRUZFtm1MoFF53uaDfbDZbVZVWqyUi2V1uJCyXy41Go+bWxM42hgQa7A6nVqt37dL8+iuZTHyJ2NvbZepU+aBBZB8/QgGA4FwjI+//6qvyI0cu/utf9VeuEFHFiROpDz8c9PDD7IgRYm9voQMEsBcymYy7+/qPoaGhNm/RVjNGnJ2dichgMNxxq06nIyJ+aY62hwQa7AhnMmkPHNDs2GFWqfgSRi5XTJyoGDeOucs/oADQkfkOHTps0KCCrVuzPvpIX17Omc2FO3YwP/2kePBBxcSJjLOz0AECCK9568fZA09PTyKqrq7mOK7RIahUKqPRaNmn7SGBBvvAXymYlMSWld0sEYmcExNdJk8W4RJ7ALg7RiwOmTYtcOLEnNWrc7/8ktVqOYNBvXu35uBB5eTJ8sRELNQD4KCio6OJyGAw5OfnNxopz751I4ioqKi2D4yQQIM9MGZmqr7/3piTYylx6tVLOWOGODBQwKgAwIFIFIroF14InTEj88MPi3bu5Mxmrr6+/quvtL/+6jJtmlPfvkIHCABWi4mJcXd3r62tPXLkSKME+tChQ0TUpUsXQZbgIKzCAcJir1+vXbmy+u23LdmzJDTU4/XX3V96CdkzAFhLHhCQ8MEHnu++K+vZky8xXb9e++GH1f/8p/HWeBUAOAqpVPrII48Q0eeff95wGrfRaFy7di0RTZ06VajYkECDMNjq6voNGypffll/5gxfIvLxcV+82POdd2S4iB4AWkASEuLx6qser7wiubXygPHKlep//KN21SrT9evCxgYAVnnjjTdkMtnJkyeXLFnCL8pRX18/b968rKwsNze35cuXCxUYpnBAW+O0WvWPP2p/+YXT6fgSxsXFZdIkxQMPEG6FAAA2IouL8+rRQ3vkiHrbNnNVFRHpT582nD0rHzHC5bHHRFhIHsARdOvW7euvv549e/Z///vfr7/+OigoqKCgQKPRyOXyH374wc/PT6jAkK9A2zEbjblff1358cfm+vqbRRKJYuxYl0mTGKVS0NAAoD0SiZyHD5cPHKj95RfNnj1mjYZjWe2BA7rUVMW4cYoJE7BMB4D9mz59elRU1Pvvv3/kyJHc3FwfH5/HHnvs9ddfF+ryQR4SaGgLnNl848cfsz/5RH/r91NGJHIaNEg5ZYrIx0fY2ACgfWNkMsXEifLERM3Ondr9+zmTidPr1Tt3ag8cUEyapBgzBr99Adi53r17//DDD0JH8Sf41IBWV5qcnLlyZV1WlqVEFhennD5dEhIiYFQA0KGIlErlrFnOY8eqt27V//47Zzab6+tV336r+eUXl8mT5YMHM7fdKxgA4G6QQEMrqjp9+vK//1116zJBIvKIi6OHHsJlggAgCLGfn9vixabx41U//GC4cIGIzBUV9atXa/fudXn8cafevXG7UwBoCiTQ0CrqLl26vHJl2eHDlhKXrl0Dn3kmcsqUU6dPCxcXAABJQkM9/v534+XLqs2b+TU0TYWFtStXSsPDXaZOpf79hQ4QAOwdEmiwMVVubtZHH13ft49uLdkoDwiIWrLEd8IEtVaL0R0AsBPS7t0933pLn5am2rKFLS4mImNOTs277544fDj6xRc94uOFDhAA7BcSaLAZTVHRlU8/Ldq5k2NZvkTm4RG+YEHorFliuVx3a9E6AAB7wTBO993n1KeP7uhR1bZt5ooKIio/dqz8+PGAUaOinn/eTdDL/AHAbiGBBhvQlZZmf/FFQVKS2WjkSyQuLmHz5oU99ZTU1VXY2AAA/oJIJB861GngQN3Bg+qdO821tcRxJfv3lyYndx43LnLJEmW3bkKHCAD2BQk0tIi+oiJnzZr8779nbw0wi+Xy0Fmzwp99VubpKWxsAABNx0gkzmPGyIcO9c7IuLp+vbGujjObi3/66frPPwdNmhS5ZIni1n0NAQCQQEMzGaqqctauvfbtt6xWy5eIpNIuU6dGLFok9/cXNjYAgOZh5PKIxYtDZ826un593tdfm9RqjmULd+wo3rMnaPLkyEWLnAMDhY4RAISHBBqsZqypubp+fd4335g0Gr6EEYuDHnkk8rnnMEIDAO2A1M0t+oUXwp58MmfNGn6YwGwyFSQlFW3fHjx5csSiRc6dOwsdIwAICQk0WMFQU5O7YUPeN9+Y1Gq+hBGLAydOjHzuOZfQUEFDAwCwMZmnZ8wrr3R76qnsL77IT0oy6/VmozF/8+bCbduCp0yJWLgQaTRAh4UEGprEUF19df36a5s2/S91Fok6jx8f+be/4fIaAGjHnHx9e7z5Zvizz+asXp2flGQ2GMxGY/733xdu3Ro8ZUrEggWY1AHQASGBbi0cx2k0moqKCttWq1ar1bdS2GazKipjdfWN774r2bbNMteZEYm8EhODnnpKERamI9JZU1tlZaV1sd7G5i8p2LlGZ1yv1+v1eqGCaWPCvtvv1npdXZ1QTbeNO7cuFgcsXuw1ZUrxxo2lu3ZxRuPNNHrLFp8HHwycO1ceFNQ24ZnN5lZ6fezxZbfL1jUajebWDMa/3JO7dUsEaGeQQLcWhmFkMplSqbRJbUajkU8aZDKZTCZrYW1NjEpfWpr/1VdFf06d/R94oOuCBc0YdeYPwcXFxdonNmKrlxQcBX/GWZbVarVEJJFI5HK50EG1EWHf7Y1aNxgMBoOBiORyuUTSut8ddnXgjbZ5/fOfEQsWXFu/vnj7drPBYDaZyn78sXzfvoDx47s+84xLWFjrBaZWqzmOYxim5R+kd2S/L7t9tG4ymfgbGjT9i1gmkzG4fVg7hQS6Fdn2m55PoKVSacvr/MsaNIWFOatXF27fblnXmRGLO0+YELlokTI8vNnt6vX6Ngge2hn+jJtMJj6BFovFHec9IOyRNmqdtdwgyRb/xlvVdBv7y9bloaEJ77wT/dxzOWvWFGzZwup0HMve2LOn5KefOj34YMSCBW4xMa0RGP/zI8MwrfT62PnLLnjrer2eT6Cb/uXe2v9qgoBwauFP6rOzc9asKd6zx3I3QUYsDpo0KXzhQmVrjqwAADgWeUBAj3/8I2LRopx16/I3b2Y1Gs5svr537/V9+/yGDo1YtMirb1+hYwSA1oIEGm6qPncuZ/XqkuRkujVhSySTBU+eHD5/PhanAwC4Iydf39jXXotYsCD3yy/zNm0yqVTEcWUpKWUpKV733RexcKHf0KGEH/EB2h0k0B0ex5UdOZKzenXlqVOWMrFCETJtWrenn8YtUQAA/pLMyyt6+fJuzzxz7dtvc7/6ylBdTURVp0+fPH3aLSYm/JlnOo8fz4jFQocJADaDBLrjMptMN/bty1m7tu7yZUuh1N09dObMsLlzZV5eAsYGAOBwpO7uEYsXhz35ZP6WLVfXrdOVlBBR3aVLZ59/PnPlyrB587pMmSJWKIQOEwBsAAl0R2RSqQp++CH366+1169bCuX+/mHz5oVMny5pneu7AQA6ArFCETZ3bugTTxTt3Jmzdq06L4+INEVFGW+/feWTT0JnzgydPdvJ21voMAGgRZBAdzB1ddyxYwdWrDDW1lrKFMHBXefODZ0+XeTkJGBoAADthkgq7fL448GTJ5cdOpSzenXV2bNEZKipufLf/+asXdt5/PjwZ591jYgQOkwAaCYk0B1GYSF3+DB39iyxrPFWmVfv3t2eecZ/1ChGJBIyNgCA9ogRifxHjvQfObLq9OmctWtLDx0ijjMbDEU7dxbt2uU3dGjYU0/5DhokdJgAYDUk0O2d2cylp3MpKXT1qqWMEYkCRo/u9swznr16CRgaAEAH4XXfff3uu68+O/vq+vXFe/aYDQbLYh1u0dFh8+YFPvSQqJVX1wYAG0IC3W5xWi1z4gR35AjX8O7ZMhnTv/+It95yCQkRLjQAgI7INSIi4f33uy9fnrdpU/733/OLddRlZp5/+eXL77/fZdq00CeewNpHAA4BCXR7VFbGnTjBHTvG3boFNxGRmxszaBAzbBgpFMieAQCE4uTrG/3CC5HPPXd9796c1avrc3KISF9Zmf3ZZzmrV/sNG9Z17lzM6wCwc0ig2xGzmfvjD0pN5a5c+VN5SAgzYgTFx2MVUgAAOyGSyYIeeSRw0qSylJS8b74pP3qUOI5j2dKDB0sPHvTo2TN05szOEyaIO8yN6wEcCxLo9qKuzvyf/1BNzf9KxGImPp4ZPpxCQwWLCgAA7o4RifxHjPAfMUJ19Wrexo1FO3aYNBoiqvnjj/N///vFf/2ry+TJITNm4GdDAHuDBLq9cHMjV1c+gWbc3WngQBo4kHF3FzosAAD4a8pu3Xq+9Vb08uWFW7de27RJXVBARMaamqvr1+d++aXP4MGhTzwhiYsjrJgEYB+QQLcfzNCh3JEjouHDud69MVsDAMDhSF1dw+bN6zp3bsXvvxckJd349VeOZTmzufzIkfIjR2Q+Pr7jxgU8+ijhTrEAQkMC3X4w/fsz/fsTESN0JAAA0GyMSOQ7aJDvoEHa4uL8zZsLtmzRV1YSkaGionjjxuvffls4ZEjI9On+iYkYKwEQCn4MAgAAsEfOgYHRy5ePOnq096pV3v37E8MQEWc2l6WknF6w4MDgwZc/+ECVmyt0mAAdERJoAAAA+yWSyQInThz4/fe9fvih04wZUg8PvlxXVpazZs2h0aOPPf54wdatJrVa2DgBOhQk0AAAAA7AOTQ0dOnSvnv39v7oI5/77+cHpImo6syZC6+8sv/++7nvvuOys4njhI0ToCPAHGgAAACHIZLJAh96KPChhzSFhYXbthVu3669cYOITBoNnTxJJ09ynp7MffcxfftSQIDQwQK0W0igAQAAHI8iODjq+ecjly6tOHq0YNu2kgMHzHo9EVF1Nffbb9xvv1GXLky/fkyvXuTqKnSwAO0NEmgAAABHxYhEvkOH+g4daqyr++2997hTp7i8vJvbCgq4ggJuxw6KjGT69KG4OMbZWdBgAdoPJNAAAAAOT+rmRoMGMYMGMRUV3KlT3OnTVFlJRGQ2U2Yml5lJW7Zw3bszffowsbEkkwkdL4BjQwINAADQjvj4MOPGMQ8+SHl5XFoad+4c8Qt0GI2Uns6lp3NOTkxsLJOQQDExyKQBmgcJNAAAQLvDMBQWxoSF0WOPMVlZ3Nmz3IULxE+S1uu5s2e5s2fJkkl3705OTkJHDOBIkEADAAC0W4xYTDExTEwMM3Uql5FB585xFy+S0UjUIJOWSpno6EK93j8xUXZrnWkAuAck0AAAAB2AVMr06kW9ejF6PV26xDXMpI1G7o8/zr/0EiMWe/fvHzB6dMDIkc6BgUJHDGC/kEADAAB0JE5O1KsX06sXo9dzFy9yFy7QpUv87A6OZSuOH684fjzjrbfcoqP9ExP9R470iItjRLjtGsCfIIEGAADokJycmN69md69yWTisrKCa2pK9u83VFXxG+syM+syM7M//9zJx8d/xAi/4cN9Bg2SYklpACJCAg0AANDRSSRMbGz8+PFx/+//VZ05U5qcXHLggPraNX6jvqKiYOvWgq1bGbHYq29fv6FD/YYNc4uOttxLHKADQgINAAAARESMWOzdr593v34xr76qys0tTU4uPXSoKi2NY1ki4li28uTJypMnL//733J/f99Bg3wHD/YZNMjJx0fowAHaGhJoAAAAaEwZFqYMC+v2zDPGmpqyo0fLDh8uP3JEz9+chUhXWlq4Y0fhjh3EMG7R0b6DBhm8vaXR0QyWw4OOAQk0AAAA3JXUwyNwwoTACRM4s7n24sXyI0fKDh+uvnCBH5Ymjqu7fLnu8mUiYiQSSbdusthYWWysNDycpFKBQwdoNUigAQAA4K8xIpFHz54ePXtGLF5srK2tOHGi/OjRiqNH1QUF/A6cyWTMyjJmZal37CCpVBYRIe3eXRodLQ0Px8g0tDNIoAEAAMA6Unf3TmPHdho7log0hYXlR49e+eknw6VL5rq6m3sYjYZLlwyXLhERIxZLwsKkUVGy6GhpZCSjVAoYOYBNIIEGAACA5lMEB4dMn14SFkZEbFmZISPDmJFhyMgwq1T8DhzLGrOzjdnZmp9+IiKxn580KkrStassKkocEoJFpsERIYEGAAAA2xD7+TknJjonJnJmM1tYaMzKMmZmGjIzzTU1ln3YsjK2rIxSU4mIcXGRdusmDQ8vVas94uOdvL2Fix3ACjoFnFkAABhpSURBVEigAQAAwMYYkUgSEiIJCXEeM4aI2JISQ2amMTPTmJPD3rhBHMfvxqnVhvR0Q3r6qR07iEgRFOQRH+/Rs6d7jx7usbFSNzchjwHg7pBAAwAAQOsSBwQ4BwQ4Dx9ORGaVynjliiknx5CVZcrL43Q6y26aoiJNUdH1vXv5P126dHHv2dM9NtY9JsYtJgbj02A/kEADAABA2xEplU69ezv17u1CRGazqbDQePWqZ11dzYUL9Tk5N1fHIyIidUGBuqDAkk/L/fzcoqPdYmLcY2Jco6KUXbsyYrEwxwAdHhJoAAAAEMitmR7x/fsTkUmjqc3IqM3IqL14sSYjQ52by5nNln11ZWW6srKyI0duPlUqVYaHu0ZEuEVF6TlOEhQk8vHBJYnQNpBAAwAAgF2QKBT8vcT5P00aTd2lS7UXL9ZeulR3+XL9lStmo9Gys9lo5O/hUnyrhJHJxJ06SQIDJUFB4sBAp/vua/MjgI4CCTQAAADYI4lC4dW3r1ffvvyfZpNJlZNTd/lyXVZWXWZm/ZUrutLShvtzBoMpP9+Un09EYk9PJNDQepBAAwAAgAMQSSRu0dFu0dGWEmNNTd2VK/XZ2TlHjpiKi01FRVx9Pb9J3LmzQGFCh4AEGgAAAByS1MODn/JRGh7Ol5hVKraoyHT9ugj3O4TW5AAJdG5u7vbt2zMyMurr6z08POLj4ydPnhwYGNhKNbS8OQAAABCESKkURUdLG4xSA7QGe79Y9ejRoy+++GJqaqpWq/X396+rq0tOTl66dOn58+dbo4aWNwcAAAAA7ZtdJ9AlJSWrVq1iWXb8+PGbNm364osvNm7cOHz4cIPB8N5779XW1tq2hpY3BwAAAADtnl0n0Fu2bDEajZGRkfPnz3dyciIihUKxZMmSwMBAjUaza9cu29bQ8uYAAAAAoN2z3wSaZdnjx48T0bhx4xiGsZRLJJKxY8cSUWpqqg1raHlzAAAAANAR2G8CXVBQoNFoiKhHjx6NNsXFxRFRWVlZVVWVrWpoeXMAAAAA0BHYbwJdXFxMRBKJxNfXt9GmTp06NdzHJjW0vDkAAAAA6Ajsdxm7+vp6IlIqlQ0nVPCcnZ3FYjHLsiqVylY1NLu5nJycDz/88PZyjuN0Op2tLj00m838A61WazAYWlibIBdE8odQV1fXwnpwNWdHw59xjuP4P41GY8d5Dwh7pI1aZ1mWf6BWq7VabVs23cbs9g3G9wKz2dxKEXbkl70prVu+iPV6vbHBHcXvQafTWT67oJ2x3wSaTxMlkjtHKJPJtFqtXq+3VQ3Nbq6+vv7UqVO3lyuVSrPZ3MQ+1nRms9nSh5vN5lG1ZdMCBg+CaHTGbdIFHIWw7/a7tc6yrCWZbuOm24b9f8i0UoQd+WW3qvWmd4GO82HVAdlvAi2TyYjIZDLdcSuf7/JrZdikhpY315b69+8vdAjN161bNwFbb8lLh5fdEVufNWuWUE1TB37ZO+yBC0vYzyicdOhQ7DeBViqVRKRSqTiOazStQqfT8f/8Ke95o06ramh2c7Gxsbt37769fObMmXK53NPT8y+PtCn0ej1/jaOzs7NcLrdJnW2MPwQPD4/bJ8k4hLq6Ov5t4NCHIBaLXVxchA6kOViW5ef/yGQyhz4EV1fXu/3SZee0Wq1OpyMipVIplUqFDqc5NBqN0Wh0d3cXOpBmqqmp4ThOJBI59CE4OTk5OzsLHUhzGAwGtVpN1nwRy+VyB/2+gL9kv5/jQUFBRGQymcrLy/38/Bpuun79Ov/g3nfYtqqGZjcnk8nuWM4wjEgkEovF94iw6UQikeWBrepsY/whiMViB/00sYTt0IfAMIyDvn8s8wgd9xB4jtuFLW97xz0EkUjk6O8fnkMfgkO/f/gHTX8XWZ4C7Y/9ntouXbooFAoiysjIaLQpPT2diHx9fb28vGxVQ8ubAwAAAICOwH4TaLFYPGDAACLat29fw4tYWZb99ddfiWjIkCE2rKHlzQEAAABAR2C/CTQRTZ06VSKRXLlyZe3atfxlfFqt9uOPPy4uLlYoFI888kjDnffu3fv0008vW7as2TVYtTMAAAAAdEz2OweaiAICApYtW7Zq1aq9e/cmJyf7+PiUl5fr9XqZTPbyyy83uopCpVKVlZU1Wp3Uqhqs2hkAAAAAOia7TqCJaOjQoYGBgdu3b7948WJJSYmbm9vAgQMff/zxe18+2OwaWt4cAAAAALRv9p5AE1G3bt1efvnlv9xt6tSpU6dObUkNzdgZAAAAADoau54DDQAAAABgb5BAAwAAAABYAQk0AAAAAIAVkEADAAAAAFgBCTQAAAAAgBWQQAMAAAAAWAEJNAAAAACAFZBAAwAAAABYAQk0AAAAAIAVkEADAAAAAFjBAW7l7bjOnz//zTff2KQqk8mk1+uJSCaTSaVSm9TZxvhDUCgUDMMIHUtzaLVas9lMRA59CCKRyMnJSehAmsNsNmu1WiKSSCQOfQhyuVwsFgsdS3MYDAaj0UhEDn0ILMs6OzsLHUgzaTQajuMYhlEoFELH0kwajUYqlTr0txhZ80V87ty5Vg4KBIMEurW4urpevnz58uXLNqmNT914IpGj/m7Af/QLHUUzWU6BQ7/+RIRTICB0AWGhCwjOoU8Bx3GW+Jt+CK6urq0ZFAiG4d8NYOe2bt36/vvvE9Hy5cunTZsmdDgd0ezZsy9dukRER44ccdzhH8eVnZ09ffp0Iho9evS//vUvocPpiFauXLl582Yi+vTTTwcMGCB0OB3R0KFDNRqNn5/fvn37hI6lI9q/f/+rr75KRM8888yzzz4rdDggMEf9LxYAAAAAQBBIoAEAAAAArIAEGgAAAADACkigAQAAAACsgAQaAAAAAMAKSKABAAAAAKyAZewcQ1lZ2bVr14goJCTE399f6HA6oosXL6rVaiLq27ev4y7C6rg0Gk1GRgYReXl5hYeHCx1OR5Sfn19aWkpEUVFR7u7uQofTEaWlpZnNZqlU2qtXL6Fj6YiqqqpycnKIqHPnzkFBQUKHAwJDAg0AAAAAYAUMpAEAAAAAWAEJNAAAAACAFZBAAwAAAABYAQk0AAAAAIAVJEIHAEREtbW1586dy8nJycnJyc3N1el0IpFo165d93hKbm7u9u3bMzIy6uvrPTw84uPjJ0+eHBgY2GYxtzNWnYJt27Zt3LjxjpsSExOXLVvWmpG2T2VlZceOHbtw4UJeXl5dXZ2Tk1Pnzp379es3YcIEpVJ5x6egC9iWVacAXcDmLl68eObMmaysrNLS0pqaGiLy8vKKiYkZP358RETEHZ+CLmBbVp0CdAFAAm0Xjh49umbNGqv2X7lyJcuycrnc39+/vLw8OTk5NTX1jTfeSEhIaL042zFrTwERSSQSZ2fnRoW3l8BfKi4uXrRokWVFIJlMptFo+H9mfv7557feeis0NLTRU9AFbKsZp4DQBWxq+/btaWlp/GOZTGY0GktKSkpKSg4dOjRr1qzJkyc32h9dwOasPQWELtCxIYG2C87OznFxceHh4eHh4bW1tffO5EpKSlatWsWy7Pjx4+fOnevk5KTRaFavXn348OH33ntvzZo1WKK1Gaw6BbwBAwa89NJLbRBbu2cymUQi0eDBg4cMGRITE6NUKjUazYkTJ7788svq6ur/+7//++yzz6RSqWV/dAGbs/YU8NAFbKhnz54JCQmxsbEBAQEuLi4mk+nq1aubNm1KT0/fuHFjbGxs9+7dLTujC7QGq04BD12gI0MCbRcSExMTExP5xydOnLj3zlu2bDEajZGRkfPnz2cYhogUCsWSJUuys7OLi4t37do1Z86cVo+43bHqFIBt+fj4rFu3zsfHx1KiUCgSExO9vb1XrFhRUlJy7ty5fv36WbaiC9ictacAbO6RRx5p+KdEIomKinrzzTefffbZysrKo0ePNsze0AVag1WnAAAXEToYlmWPHz9OROPGjeM/N3kSiWTs2LFElJqaKlhwAM3i4uLSMHWziI+P5wfSiouLLYXoAq3BqlMAbUYmk/GTZ/R6vaUQXaAt3fEUABBGoB1OQUGBRqMhoh49ejTaFBcXR0RlZWVVVVVeXl4CBNfBXLly5aWXXiovL3dycgoKChowYMDw4cMlEvQp22s4pxBdQBB3nNaJLtDaDAbDtWvXiKjhRWzoAm3pjqfAAl2gI8NpdjD8OJBEIvH19W20qVOnTpZ98NHZBkpLS0tLS/nHN27cOH369J49e1asWHH7qYHmuXDhQm1tLcMwPXv2tBSiC7SlO54CC3SB1qNSqfLy8pKSkiorK6OiokaNGmXZhC7QNu5xCizQBToyJNAOpr6+noiUSmXDX+54zs7OYrGYZVmVSiVEaB2Il5fX9OnTe/Xq5e/v7+rqWlZWlpKSsm3btmvXrr399turVq3CCETLabXa1atXE9HQoUMbrsyFLtBm7nYKCF2g1fzxxx+vv/665U93d/fZs2dPnDhRLBZbCtEFWlVTTgGhCwASaIdjMBiI6G49UyaTabVaTNVqbZbLDXmdO3eePn169+7d//GPf+Tn5x88eHDMmDFCxdY+sCz7wQcfFBcX+/n5Pfvssw03oQu0jXucAkIXaDUymczPz4/juNraWoPBUFtbe+zYse7du8fGxlr2QRdoVU05BYQuALiI0OHIZDIiMplMd9zKf7A6OTm1aUxAREQJCQl9+vQholOnTgkdi2Mzm82rVq06c+aMh4fHW2+91eguHugCbeDep+Bu0AVaLioqav369Rs2bNi2bdsXX3wxcuTIq1evvvHGGxcvXrTsgy7QqppyCu4GXaBDQQLtYPhvMpVKZbnlgYVOp2NZ1rIPtL2oqCgiKikpEToQB8anbkeOHHF3d3/33Xdvv60aukBr+8tTcA/oAjYUGBi4dOnSxMRElmUb3vQOXaDN3O0U3AO6QMeBBNrBBAUFEZHJZCovL2+06fr16/wD3MpVKCKRiIhu/1aDJmJZduXKlSkpKXzqFhwcfPs+6AKtqimn4B7QBWxu0KBBRHT16lXLq4ou0MZuPwX3gC7QcSCBdjBdunRRKBRElJGR0WhTeno6Efn6+uLia6Hk5OQQEa6/bh6WZf/zn/+kpqbyqVuXLl3uuBu6QOtp4im4B3QBmzMajUTEjyvz0AXa2O2n4B7QBToOJNAORiwWDxgwgIj27dvX8H9clmV//fVXIhoyZIhgwXUMdxtayM7OPnnyJBHxc+DAKvwla8eOHfvL1A1doJU0/RSgC7QZjuOSk5OJqGvXrpY1N9AF2tIdTwG6ABASaEc0depUiURy5cqVtWvX8teLaLXajz/+uLi4WKFQNLoZKdjctWvX3njjjdTU1Orqar5EpVL9/PPPK1asMJvN/v7+uPjaWnzq9vvvvzdx4BNdwOasOgXoAjaXk5Pz1ltvHT16tLa2li9hWTYzM/Pdd989ffo0ET366KMN90cXsDmrTgG6ABARg5k69qC2tnbRokX8Y5PJpNVqicjV1ZUviYqKevPNNxvuf+TIkVWrVrEsK5fLfXx8ysvL9Xq9TCZ77bXXevfu3cbBtw9NPwW5ubnLli3jH8tkMolEotVq+X4UEBDw5ptv8jMUoenOnj37z3/+k4hkMtkdVw8YM2bMnDlzGpagC9iWVacAXcDmsrKyXnrpJf6xTCaTSqVardZsNhORWCyeNWtWowSa0AVszapTgC4AhHWg7YTZbObXxm/IUqJWqxtt4u9rsH379osXL5aUlLi5uQ0cOPDxxx/HhSPN1vRTEBAQMG/evEuXLuXn59fW1ur1eldX15CQkPvvv3/06NFyubztgm53DAYDP5zWiE6na1SCLtBKmnIK0AVsLjQ09MUXXzx37lxOTk51dbVarZbL5Z06derRo8fYsWPvmI2hC9iWVacAXQAII9AAAAAAAFbBHGgAAAAAACsggQYAAAAAsAISaAAAAAAAKyCBBgAAAACwAhJoAAAAAAArIIEGAAAAALACEmgAAAAAACsggQYAAAAAsAISaAAAAAAAKyCBBgAAAACwAhJoAAAAAAArIIEGAAAAALACEmgAAAAAACsggQYAAAAAsAISaAAAAAAAKyCBBgAAAACwAhJoAOjQkpKSGIZhGGbXrl1ElJqaOnny5ODgYGdn58jIyBdeeKG8vNyyc2lp6YoVK3r27Onq6urp6Tl69OjffvutKdX+/PPPEydODAwMlMvlISEhTz311KVLl+4RFcdxGzduHDFihLe3t4uLS3R09PLly4uKiojo4YcfZhhGqVTa8lUAAABrMBzHCR0DAIBgkpKSpk+fTkQ7d+68fPny66+/3uhTMSQkJDU1NTg4+MyZMxMmTCgpKWlUw2effbZo0aJ7VJuSkvLRRx812kEmk61du3bOnDm3h6TVah999NFffvmlUbm3t/fOnTtXrly5e/duFxcXlUpl/eECAIANSIQOAADALmzfvv3bb7/19/efOXNmREREZWXlxo0bs7Ky8vPzn3rqqY0bN44dO7a6uvqxxx4bMmSITCY7dOjQ1q1biej5558fPXp0RETEHatdt27dvn37/P39Fy5cGBcXp1arf/rppy1bthgMhnnz5nXq1GnMmDGNnjJ79mw+e/b391+wYEF8fLxGo/ntt9++/fbbyZMnh4WFtfZLAQAAf4EDAOjANm/ebPk8HDx4cE1NjWWTWq1OSEjgN/Xq1cvV1TUlJaXhc99//31+6wsvvHCPamNjY8vLyxtuTUpKEolERBQSEqLX6xtu2rt3L/+smJiYsrKyRpukUim/1cXFxTbHDwAA1sMcaAAAIiKlUrl161Z3d3dLiUKhWLFiBf/43Llz77333tChQxs+5YUXXvD29iaiu82EJiKGYb777jsfH5+GhVOnTn366aeJKD8/f+fOnQ03ffLJJ/yzvv32W19f34abxo0bt3Tp0uYdHQAA2BASaAAAIqIpU6YEBAQ0KrRkzC4uLvPmzWu0VSKRDBgwgIgyMzO5u1xPMnTo0Pj4+NvLLanw7t27LYVarTY5OZmIBg4c2KtXr9uf9dxzzzXlWAAAoFUhgQYAICK6//77by/08fGRSCREFBcXJ5fLb9+Bz7lNJtPdLukbMWLEHctjYmL8/PyIKC0tzVJ44cIFk8lEDRL3RkJCQkJCQu59IAAA0NqQQAMAEBHxkzFu5+Tk9JdbiUiv199xh3tc88dvunHjhqXE8vgez+rWrdvdNgEAQNtAAg0A/7+9+3mFb4/jOP6+zu3UDNM0k82UkMVZiY2lRrJQQhYWJJmsxkbzJ8gsh6wUCyWaRkxJREdKkbJyElbyIwtJjdSZMQtq7uLUafriezuuY9yv52N1en/O59P77F59ms98ICKiKMqHR3/D6/W+N1ReXi4iuVzOrtjPHo/nAwsCAL4GARoAXPT09PTekBWXrRhtsZ/z+fwHFgQAfA0CNAC46OLi4vdDoVDIrtinGK+urt6bdXl5+XndAQA+ggANAC7a3d19s352dmZdEt7U1GQXGxsbrTOLe3t7b866ubm5vr7+/C4BAE4QoAHARfv7+4ZhvK7bl3v39PTYRa/X29bWJiIHBwfHx8evZ01PT7vTJgDAAQI0ALioUCgMDAzc398XF1Op1NzcnIjU1tYWB2gRGR0dtWYNDg5mMpniIV3Xp6am3G8ZAPAv/i51AwDwJ+vq6lpfX6+vr49Gow0NDblcbmNjI51Oi0hZWdnMzIyqqsXvd3R09Pb2ptPpk5MTe1Y+n9/e3l5cXKysrKyrqzs8PLRuAgcAlAQBGgBcNDw8rGna5ORkPB4vrquqOjs7297e/nrKwsKCaZq6rt/d3Y2Njdn1YDC4srKSSCRExOfzudw4AOBd7GEAgLsmJiY2Nzc7OztDoZCqqlVVVZFIxDCMSCTy5vsej2dra2t+fj4cDgcCAY/Ho2laLBYzDCMcDj88PIhIMBj80m8AABT5q1AolLoHAPjTLC0t9ff3i8jq6uovv3L+L15eXgKBQDab7evrS6VSn7UsAMARdqAB4H8jlUpls1kRaWlpKXUvAPBzEaAB4Hs5Pz83TfN1/ejoKBaLiUhFRYW1vQ0AKAkOEQLA97K2tjY+Pt7d3d3c3FxTU6Moyu3t7c7OzvLy8vPzs4gkEgm/31/qNgHg5yJAA8C3Y5pmMplMJpO/1BVFicfj0Wi0JF0BACwEaAD4XoaGhvx+v67rp6enmUzm8fHR5/NVV1e3traOjIxomlbqBgHgp+NfOAAAAAAHOEQIAAAAOECABgAAABwgQAMAAAAOEKABAAAABwjQAAAAgAMEaAAAAMABAjQAAADgAAEaAAAAcIAADQAAADhAgAYAAAAcIEADAAAADhCgAQAAAAcI0AAAAIADBGgAAADAgX8A9JJrWBOwFCU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522" y="1952324"/>
            <a:ext cx="3053478" cy="20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6876256" y="4165798"/>
            <a:ext cx="1664238" cy="30777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PA" b="1" dirty="0"/>
              <a:t>Métodos gráficos</a:t>
            </a:r>
          </a:p>
        </p:txBody>
      </p:sp>
    </p:spTree>
    <p:extLst>
      <p:ext uri="{BB962C8B-B14F-4D97-AF65-F5344CB8AC3E}">
        <p14:creationId xmlns:p14="http://schemas.microsoft.com/office/powerpoint/2010/main" val="32705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barn(inVertical)">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barn(inVertical)">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5</a:t>
            </a:fld>
            <a:endParaRPr lang="es-PA"/>
          </a:p>
        </p:txBody>
      </p:sp>
      <p:sp>
        <p:nvSpPr>
          <p:cNvPr id="3" name="2 Título"/>
          <p:cNvSpPr>
            <a:spLocks noGrp="1"/>
          </p:cNvSpPr>
          <p:nvPr>
            <p:ph type="title"/>
          </p:nvPr>
        </p:nvSpPr>
        <p:spPr>
          <a:xfrm>
            <a:off x="467544" y="195486"/>
            <a:ext cx="5138700" cy="857400"/>
          </a:xfrm>
        </p:spPr>
        <p:txBody>
          <a:bodyPr/>
          <a:lstStyle/>
          <a:p>
            <a:r>
              <a:rPr lang="es-MX" b="1" dirty="0" smtClean="0"/>
              <a:t>Contrastes </a:t>
            </a:r>
            <a:r>
              <a:rPr lang="es-MX" b="1" dirty="0"/>
              <a:t>de </a:t>
            </a:r>
            <a:r>
              <a:rPr lang="es-MX" b="1" dirty="0" smtClean="0"/>
              <a:t>hipótesis: Normalidad</a:t>
            </a:r>
            <a:endParaRPr lang="es-PA" dirty="0"/>
          </a:p>
        </p:txBody>
      </p:sp>
      <p:sp>
        <p:nvSpPr>
          <p:cNvPr id="4" name="3 Marcador de texto"/>
          <p:cNvSpPr>
            <a:spLocks noGrp="1"/>
          </p:cNvSpPr>
          <p:nvPr>
            <p:ph type="body" idx="1"/>
          </p:nvPr>
        </p:nvSpPr>
        <p:spPr>
          <a:xfrm>
            <a:off x="395536" y="1203598"/>
            <a:ext cx="5472608" cy="3180900"/>
          </a:xfrm>
        </p:spPr>
        <p:txBody>
          <a:bodyPr/>
          <a:lstStyle/>
          <a:p>
            <a:pPr marL="76200" indent="0">
              <a:buNone/>
            </a:pPr>
            <a:r>
              <a:rPr lang="es-MX" sz="1800" dirty="0"/>
              <a:t>Las hipótesis estadísticas son las siguientes:</a:t>
            </a:r>
          </a:p>
          <a:p>
            <a:r>
              <a:rPr lang="es-MX" sz="1800" b="1" dirty="0"/>
              <a:t>H0:</a:t>
            </a:r>
            <a:r>
              <a:rPr lang="es-MX" sz="1800" dirty="0"/>
              <a:t> La variable presenta una distribución normal</a:t>
            </a:r>
            <a:br>
              <a:rPr lang="es-MX" sz="1800" dirty="0"/>
            </a:br>
            <a:r>
              <a:rPr lang="es-MX" sz="1800" b="1" dirty="0"/>
              <a:t>H1: </a:t>
            </a:r>
            <a:r>
              <a:rPr lang="es-MX" sz="1800" dirty="0"/>
              <a:t>La variable presenta una distribución no normal</a:t>
            </a:r>
          </a:p>
          <a:p>
            <a:pPr marL="76200" indent="0">
              <a:buNone/>
            </a:pPr>
            <a:r>
              <a:rPr lang="es-MX" sz="1800" dirty="0"/>
              <a:t>Toma de decisión</a:t>
            </a:r>
            <a:r>
              <a:rPr lang="es-MX" sz="1800" dirty="0" smtClean="0"/>
              <a:t>:</a:t>
            </a:r>
          </a:p>
          <a:p>
            <a:r>
              <a:rPr lang="es-MX" sz="1800" dirty="0" err="1" smtClean="0"/>
              <a:t>Sig</a:t>
            </a:r>
            <a:r>
              <a:rPr lang="es-MX" sz="1800" dirty="0" smtClean="0"/>
              <a:t>(p-valor</a:t>
            </a:r>
            <a:r>
              <a:rPr lang="es-MX" sz="1800" dirty="0"/>
              <a:t>) &gt; alfa: No rechazar H0 (normal).</a:t>
            </a:r>
            <a:br>
              <a:rPr lang="es-MX" sz="1800" dirty="0"/>
            </a:br>
            <a:r>
              <a:rPr lang="es-MX" sz="1800" dirty="0" err="1" smtClean="0"/>
              <a:t>Sig</a:t>
            </a:r>
            <a:r>
              <a:rPr lang="es-MX" sz="1800" dirty="0" smtClean="0"/>
              <a:t>(p-valor</a:t>
            </a:r>
            <a:r>
              <a:rPr lang="es-MX" sz="1800" dirty="0"/>
              <a:t>) &lt; alfa: Rechazar H0 (no normal)</a:t>
            </a:r>
          </a:p>
          <a:p>
            <a:pPr marL="76200" indent="0">
              <a:buNone/>
            </a:pPr>
            <a:endParaRPr lang="es-MX" sz="1800" dirty="0" smtClean="0"/>
          </a:p>
          <a:p>
            <a:pPr marL="76200" indent="0">
              <a:buNone/>
            </a:pPr>
            <a:r>
              <a:rPr lang="es-MX" sz="1800" dirty="0" smtClean="0"/>
              <a:t>Donde </a:t>
            </a:r>
            <a:r>
              <a:rPr lang="es-MX" sz="1800" dirty="0"/>
              <a:t>alfa representa la significancia, </a:t>
            </a:r>
            <a:r>
              <a:rPr lang="es-MX" sz="1800" dirty="0" smtClean="0"/>
              <a:t>que puede ser 5</a:t>
            </a:r>
            <a:r>
              <a:rPr lang="es-MX" sz="1800" dirty="0"/>
              <a:t>% (</a:t>
            </a:r>
            <a:r>
              <a:rPr lang="es-MX" sz="1800" dirty="0" smtClean="0"/>
              <a:t>0.05) o 1% (0.01).</a:t>
            </a:r>
            <a:endParaRPr lang="es-MX" sz="1800" dirty="0"/>
          </a:p>
          <a:p>
            <a:pPr marL="76200" indent="0">
              <a:buNone/>
            </a:pPr>
            <a:endParaRPr lang="es-PA" sz="1600" dirty="0"/>
          </a:p>
        </p:txBody>
      </p:sp>
    </p:spTree>
    <p:extLst>
      <p:ext uri="{BB962C8B-B14F-4D97-AF65-F5344CB8AC3E}">
        <p14:creationId xmlns:p14="http://schemas.microsoft.com/office/powerpoint/2010/main" val="423348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6</a:t>
            </a:fld>
            <a:endParaRPr lang="es-PA"/>
          </a:p>
        </p:txBody>
      </p:sp>
      <p:sp>
        <p:nvSpPr>
          <p:cNvPr id="3" name="2 Título"/>
          <p:cNvSpPr>
            <a:spLocks noGrp="1"/>
          </p:cNvSpPr>
          <p:nvPr>
            <p:ph type="title"/>
          </p:nvPr>
        </p:nvSpPr>
        <p:spPr>
          <a:xfrm>
            <a:off x="467544" y="195486"/>
            <a:ext cx="5138700" cy="857400"/>
          </a:xfrm>
        </p:spPr>
        <p:txBody>
          <a:bodyPr/>
          <a:lstStyle/>
          <a:p>
            <a:r>
              <a:rPr lang="es-MX" b="1" dirty="0" smtClean="0"/>
              <a:t>Contrastes </a:t>
            </a:r>
            <a:r>
              <a:rPr lang="es-MX" b="1" dirty="0"/>
              <a:t>de </a:t>
            </a:r>
            <a:r>
              <a:rPr lang="es-MX" b="1" dirty="0" smtClean="0"/>
              <a:t>hipótesis: Normalidad</a:t>
            </a:r>
            <a:endParaRPr lang="es-PA" dirty="0"/>
          </a:p>
        </p:txBody>
      </p:sp>
      <p:sp>
        <p:nvSpPr>
          <p:cNvPr id="4" name="3 Marcador de texto"/>
          <p:cNvSpPr>
            <a:spLocks noGrp="1"/>
          </p:cNvSpPr>
          <p:nvPr>
            <p:ph type="body" idx="1"/>
          </p:nvPr>
        </p:nvSpPr>
        <p:spPr>
          <a:xfrm>
            <a:off x="395536" y="1203598"/>
            <a:ext cx="5472608" cy="3180900"/>
          </a:xfrm>
        </p:spPr>
        <p:txBody>
          <a:bodyPr/>
          <a:lstStyle/>
          <a:p>
            <a:r>
              <a:rPr lang="es-PA" sz="1800" b="1" dirty="0"/>
              <a:t>Test de </a:t>
            </a:r>
            <a:r>
              <a:rPr lang="es-PA" sz="1800" b="1" dirty="0" err="1"/>
              <a:t>Shapiro-Wilk</a:t>
            </a:r>
            <a:endParaRPr lang="es-PA" sz="1800" b="1" dirty="0"/>
          </a:p>
          <a:p>
            <a:pPr marL="76200" indent="0">
              <a:buNone/>
            </a:pPr>
            <a:r>
              <a:rPr lang="es-MX" sz="1600" dirty="0"/>
              <a:t>Este test se emplea para contrastar normalidad cuando el tamaño de la muestra es menor de 50</a:t>
            </a:r>
            <a:r>
              <a:rPr lang="es-MX" sz="1600" dirty="0" smtClean="0"/>
              <a:t>.</a:t>
            </a:r>
          </a:p>
          <a:p>
            <a:r>
              <a:rPr lang="es-PA" sz="1600" b="1" dirty="0"/>
              <a:t>Test de </a:t>
            </a:r>
            <a:r>
              <a:rPr lang="es-PA" sz="1600" b="1" dirty="0" err="1" smtClean="0"/>
              <a:t>Kolmogorov-Smirnov</a:t>
            </a:r>
            <a:endParaRPr lang="es-PA" sz="1600" b="1" dirty="0" smtClean="0"/>
          </a:p>
          <a:p>
            <a:pPr marL="76200" indent="0">
              <a:buNone/>
            </a:pPr>
            <a:r>
              <a:rPr lang="es-PA" sz="1600" dirty="0"/>
              <a:t>Para muestras </a:t>
            </a:r>
            <a:r>
              <a:rPr lang="es-PA" sz="1600" dirty="0" smtClean="0"/>
              <a:t>grandes.</a:t>
            </a:r>
          </a:p>
          <a:p>
            <a:pPr marL="76200" indent="0">
              <a:buNone/>
            </a:pPr>
            <a:endParaRPr lang="es-PA" sz="1600" dirty="0"/>
          </a:p>
        </p:txBody>
      </p:sp>
      <p:sp>
        <p:nvSpPr>
          <p:cNvPr id="5" name="4 Rectángulo"/>
          <p:cNvSpPr/>
          <p:nvPr/>
        </p:nvSpPr>
        <p:spPr>
          <a:xfrm>
            <a:off x="520378" y="3075806"/>
            <a:ext cx="5256584" cy="1200329"/>
          </a:xfrm>
          <a:prstGeom prst="rect">
            <a:avLst/>
          </a:prstGeom>
        </p:spPr>
        <p:txBody>
          <a:bodyPr wrap="square">
            <a:spAutoFit/>
          </a:bodyPr>
          <a:lstStyle/>
          <a:p>
            <a:pPr algn="just"/>
            <a:r>
              <a:rPr lang="es-MX" sz="1800" dirty="0">
                <a:latin typeface="Barlow Light" charset="0"/>
              </a:rPr>
              <a:t>El hecho de no poder asumir la normalidad influye principalmente en los test de hipótesis paramétricos (t-test, </a:t>
            </a:r>
            <a:r>
              <a:rPr lang="es-MX" sz="1800" dirty="0" err="1">
                <a:latin typeface="Barlow Light" charset="0"/>
              </a:rPr>
              <a:t>anova</a:t>
            </a:r>
            <a:r>
              <a:rPr lang="es-MX" sz="1800" dirty="0">
                <a:latin typeface="Barlow Light" charset="0"/>
              </a:rPr>
              <a:t>,…) y en los modelos de regresión.</a:t>
            </a:r>
            <a:endParaRPr lang="es-PA" sz="1800" dirty="0">
              <a:latin typeface="Barlow Light" charset="0"/>
            </a:endParaRPr>
          </a:p>
        </p:txBody>
      </p:sp>
      <p:pic>
        <p:nvPicPr>
          <p:cNvPr id="1026" name="Picture 2" descr="Rstudio un IDE para el lenguaje de programación R en Linux | Desde Linux"/>
          <p:cNvPicPr>
            <a:picLocks noChangeAspect="1" noChangeArrowheads="1"/>
          </p:cNvPicPr>
          <p:nvPr/>
        </p:nvPicPr>
        <p:blipFill rotWithShape="1">
          <a:blip r:embed="rId2">
            <a:extLst>
              <a:ext uri="{28A0092B-C50C-407E-A947-70E740481C1C}">
                <a14:useLocalDpi xmlns:a14="http://schemas.microsoft.com/office/drawing/2010/main" val="0"/>
              </a:ext>
            </a:extLst>
          </a:blip>
          <a:srcRect l="9685" t="12114" r="10134" b="10599"/>
          <a:stretch/>
        </p:blipFill>
        <p:spPr bwMode="auto">
          <a:xfrm>
            <a:off x="3707904" y="843558"/>
            <a:ext cx="1919991" cy="69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6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7</a:t>
            </a:fld>
            <a:endParaRPr lang="es-PA"/>
          </a:p>
        </p:txBody>
      </p:sp>
      <p:sp>
        <p:nvSpPr>
          <p:cNvPr id="9" name="Google Shape;483;p36"/>
          <p:cNvSpPr txBox="1">
            <a:spLocks/>
          </p:cNvSpPr>
          <p:nvPr/>
        </p:nvSpPr>
        <p:spPr>
          <a:xfrm>
            <a:off x="467544" y="915566"/>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83718"/>
            <a:ext cx="38884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0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8</a:t>
            </a:fld>
            <a:endParaRPr lang="es-PA"/>
          </a:p>
        </p:txBody>
      </p:sp>
      <p:sp>
        <p:nvSpPr>
          <p:cNvPr id="3" name="2 Título"/>
          <p:cNvSpPr>
            <a:spLocks noGrp="1"/>
          </p:cNvSpPr>
          <p:nvPr>
            <p:ph type="title"/>
          </p:nvPr>
        </p:nvSpPr>
        <p:spPr/>
        <p:txBody>
          <a:bodyPr/>
          <a:lstStyle/>
          <a:p>
            <a:r>
              <a:rPr lang="es-MX" sz="2400" b="1" dirty="0"/>
              <a:t>Análisis de la homogeneidad de varianza (</a:t>
            </a:r>
            <a:r>
              <a:rPr lang="es-MX" sz="2400" b="1" dirty="0" err="1"/>
              <a:t>homocedasticidad</a:t>
            </a:r>
            <a:r>
              <a:rPr lang="es-MX" sz="2400" b="1" dirty="0"/>
              <a:t>)</a:t>
            </a:r>
            <a:br>
              <a:rPr lang="es-MX" sz="2400" b="1" dirty="0"/>
            </a:br>
            <a:endParaRPr lang="es-PA" sz="2400" dirty="0"/>
          </a:p>
        </p:txBody>
      </p:sp>
      <p:sp>
        <p:nvSpPr>
          <p:cNvPr id="4" name="3 Marcador de texto"/>
          <p:cNvSpPr>
            <a:spLocks noGrp="1"/>
          </p:cNvSpPr>
          <p:nvPr>
            <p:ph type="body" idx="1"/>
          </p:nvPr>
        </p:nvSpPr>
        <p:spPr>
          <a:xfrm>
            <a:off x="323528" y="1131590"/>
            <a:ext cx="5616624" cy="3180900"/>
          </a:xfrm>
        </p:spPr>
        <p:txBody>
          <a:bodyPr/>
          <a:lstStyle/>
          <a:p>
            <a:pPr marL="76200" indent="0" algn="just">
              <a:buNone/>
            </a:pPr>
            <a:r>
              <a:rPr lang="es-MX" sz="2000" dirty="0"/>
              <a:t>El supuesto de homogeneidad de varianzas, también conocido como supuesto de </a:t>
            </a:r>
            <a:r>
              <a:rPr lang="es-MX" sz="2000" dirty="0" err="1"/>
              <a:t>homocedasticidad</a:t>
            </a:r>
            <a:r>
              <a:rPr lang="es-MX" sz="2000" dirty="0"/>
              <a:t>, considera que la varianza es constante (no varía) en los diferentes niveles de un factor, es decir, entre diferentes grupos</a:t>
            </a:r>
            <a:r>
              <a:rPr lang="es-MX" sz="2000" dirty="0" smtClean="0"/>
              <a:t>.</a:t>
            </a:r>
          </a:p>
          <a:p>
            <a:pPr marL="76200" indent="0">
              <a:buNone/>
            </a:pPr>
            <a:endParaRPr lang="es-MX" sz="2000" dirty="0" smtClean="0"/>
          </a:p>
          <a:p>
            <a:pPr marL="76200" indent="0" algn="just">
              <a:buNone/>
            </a:pPr>
            <a:r>
              <a:rPr lang="es-MX" sz="2000" dirty="0"/>
              <a:t>Pueden diferenciarse dos estrategias: </a:t>
            </a:r>
            <a:r>
              <a:rPr lang="es-MX" sz="2000" b="1" dirty="0"/>
              <a:t>las basadas en representaciones gráficas</a:t>
            </a:r>
            <a:r>
              <a:rPr lang="es-MX" sz="2000" dirty="0"/>
              <a:t> y en </a:t>
            </a:r>
            <a:r>
              <a:rPr lang="es-MX" sz="2000" b="1" dirty="0"/>
              <a:t>test de hipótesis.</a:t>
            </a:r>
            <a:endParaRPr lang="es-PA" sz="2000" b="1" dirty="0"/>
          </a:p>
          <a:p>
            <a:pPr marL="76200" indent="0">
              <a:buNone/>
            </a:pPr>
            <a:endParaRPr lang="es-PA" sz="2000" dirty="0"/>
          </a:p>
        </p:txBody>
      </p:sp>
      <p:sp>
        <p:nvSpPr>
          <p:cNvPr id="5" name="AutoShape 2" descr="data:image/png;base64,iVBORw0KGgoAAAANSUhEUgAAA8AAAAJmCAIAAAAchn6LAAAACXBIWXMAAB2HAAAdhwGP5fFlAAAgAElEQVR4nOzdd3wUdf7H8c9sSyeQ0EJCCdKlCqggAoKKYAM95VDUE+8OuaKeP8U79Szn2X566v0ETrGBDU5RUbFgQ0BAeu8BklAT0nu2zPz+WAgxZZfJJjO72dfzDx/JzDeZN3dJ9p3Jd75fRdM0AQAAAHB2LGYHAAAAAEIJBRoAAADQgQINAAAA6ECBBgAAAHSgQAMAAAA6UKABAAAAHSjQAAAAgA4UaAAAAEAHCjQAAACgAwUaAAAA0IECDQAAAOhAgQYAAAB0oEADAAAAOtjMDmCcJUuWOJ1Os1MADeR2uzVNExG73W52FgA4w+PxqKoqIjabTVEUs+MADXTeeed16dLlLAeHUYF+4YUXioqKzE4BAACAoPPwww9ToOs2ffr03/3ud2anABqioKDA7XaLSGJiIvd4AASP0tLS8vJyEYmPj+dPZAhFTqdz+PDhuj6EOdAAAACADsF7B7qoqGjq1Kk+BrRo0eLdd981LA8AAAAgwVygFUWJi4ur81RJSYmmad27dzc4EgAAABC8BTouLu69996rfTw/P//222/XNO2yyy4zPhUAAADCXOjNgf7+++9VVY2Pj7/gggvMzgIAAICwE3oF+ttvvxWRSy65xGq1mp0FAAAAYSfECvSOHTuOHz8uIpdeeqnZWQAAABCOgncOdJ28t5979uzZqVOn+sbk5uYuX7689nFN09xud0VFRRPmA5qMd6MvEamoqGAdaADBw+PxeN9wOp1VbwMhxLtTddXr7NkIpQJdVla2atUqEfH9+GBmZuZTTz1V+3hsbKzT6SwpKWmqfIAhSktLzY4AAHXwbqcChByXyyXVfhU8G6E0hWP58uVOpzMyMvLiiy82OwsAAADCVCjdgfbO3xgxYkRUVJSPYZ06dXrwwQdrH3/55ZcdDkdsbGxT5QOaUllZmfevSzExMUzhABA8nE6n9y/gUVFRPN+PUOT9Atb11RsyBfrQoUNpaWnib/6GiCQmJl533XW1j8+aNctms0VGRjZJPqCJVVRUeAt0ZGQkBRpA8Kj6w7fD4bDb7eaGARrAYrFU/fdsP6TJwjQy7+3n5OTk3r17m50FAAAA4Ss0CrTL5fIurMHugwAAADBXaEzhWLNmTXFxsdVqHTNmjNlZAADAGWUeNd3psovEahoTOBAmQqNAe+dvDB06tGXLlmZnAQAAIiLLCwqfzDiyrKDQrWki0upg5g1tWz/SuWNyhMPsaEDTCoEpHNnZ2du2bRPmbwAAEDSezTwyZsuOb/MLvO1ZRPLd7rnHTgzYsPnnomJzswFNLQQK9LfffqtpWkJCwuDBg83OAgAA5NOcvL8ezDi1b5v2i1O5Lvc123fnudwmxAKMEgJTOG6++eabb77Z7BQAAOCUhw9lnHmn1rqaJ12uF48ceyK1k5GRACOFwB1oAAAQPA6UV+woLfM95rPcPGPCAKagQAMAAB0OVVT4HXOg3P8YIHRRoAEAgA5nsxUq26WieaNAAwAAHbpGRfod0+0sxgChiwINAAB0SI2MHBAb43vMxNaJxoQBTEGBBgAA+jzdtbOPSRpJDsfdKUnGpQEMR4EGAAD6jE9o9UK3VKtSR4tu57Av6de7pS0E1skFGowCDQAAdLsnpcNPg/pdlZhgO12jW9qsd6d02DZk0HlxseZmA5oaBRoAADTEhS3iPu/Xe9rp6c7v9ez2UrfUtg67uakAA1CgAQBAw1lOz+Ng6TqEDwo0AAAAoAMFGgAAANCBAg0AAADoQIEGAAAAdKBAAwAAADpQoAEAAAAdKNAAAACADhRoAAAAQAcKNAAAAKADBRoAADRciUf1vuFUVXOTAIahQAMAgIb438NHWv209t3cPO+7E3fv77lu08+FxeamAgxAgQYAALpdunXHAwcyCtzu6gf3lZUP37ztlaPHzUoFGIMCDQAA9Jl5IP37/MJT72i/OKWJ/CHt4L6yMuNTAYahQAMAAH3+r/o9ZqXmWU2T2/emGZkHMBgFGgAA6PB9fmGlv+cFNxWXGhMGMAUFGgAA6LCxxP9jghWq5ncMELoo0AAAQAfLWXRjRSjQaM4o0AAAQIcL4+P9jom0UDDQnPH1DQAAdBgRHxflrx8Pi48zJgxgCgo0AADQ5++dO/qYo2FV5O2ePQyMAxiNAg0AAPT5W+eUyW0T6zxlVZSFvXsmRzoMjgQYiQINAAB0W3hur3d6d0+OOFOULYqcHxe7e+h5v2rb2sRggAEo0AAAoCHa2B2pkZFV+6g4FEuvmGi7pdbGKkCzQ4EGAAC6PZ5+ePy2nT8VFlXNha5Q1bdPZA/csHllYZGZyYCmR4EGAAD6LDqZ+1h6Zp2PERa6PRN37D7pchmdCTAQBRoAAOjzyKEMH2fzXO4XDx8zLAxgPAo0AADQIa28YndZue8xn+fmGRMGMAUFGgAA6HCoouIsxlQakAQwCwUaAADocDbVgXqB5o2vcAAAoEO3qCi/Y7pH+x8DhC4KNAAA0KFzZMTguFjfYya1TjAmDGAKCjQAANDnma6dfRSIjhERd6d0MC4NYDgKNAAA0OfSVi3n9DjHrvxy00FNRCQlwvFF/z5xVqspwQBjUKABAIBu0zu0Xzt4wI1tW1fV6LYO+187pWwdMqhfTLS52YCmRoEGAAANMSg25r99et7RJtH77rweXZ/u2jnBbjM3FWAACjQAAACgAwUaAAAA0IECDQAAAOhAgQYAAAB0CKOZ/pqmVVRUFBYWmh0EaAiPx+N9o7CwUKmxdBQAmEdVVe8bvMgiRDmdThFxu91n/yFhVKBFRFEUi4Wb7ghJiqJomiYiFouFAg0gCFksFl5kEYq8X7e6XlvDqEArihIREREXF2d2EKAhCgoKvLd54uLiKNAAgkdVaXY4HLzIIhR570Bb9ez+w2+KAAAAgA4UaAAAAEAHCjQAAACgAwUaAAA0XIWqed9wapq5SQDDUKABAEBDLMnNu2DT1nk5ud53b9y9f8quvQfKK8xNBRiAAg0AAHR76FDG1dt3rysqqTri1LSF2TmDNmxZVsBq0GjmKNAAAECfhdk5T2UcqfNUscdz3Y492U6XwZEAI1GgAQCAPo+mZ/o4W+B2v3DkmGFhAONRoAEAgA77ysr3lZX7HrMkN8+YMIApKNAAAECHjMpKv2MOVfAoIZozCjQAANDBKorfMTbF/xggdFGgAQCADt2iIv2O6R4VZUASwCwUaAAAoEOnyIihcbG+x1zfJtGYMIApKNAAAECfZ8/pYq1/kkbnyIg/JycZmQcwGAUaAADoc0nL+Lk9znFY6ujQnSMjvup/bqzVanwqwDAUaAAAoNu0pHYbBw+8uV2biNM1OsnheKRLxy1DBvaOZgI0mjkKNAAAaIgD5RV7y8orVc37bo7Ltbu0/KSLPQjR/FGgAQCAbn89mDFxx+4NxSVVR1ya9uHJnPM2bP0+v8DEYIABKNAAAECf97NOPpt5pM5TJR7P9Tv3ZDm5D43mjAINAAD0eSz9sI+zhW7PC0eOGhYGMB4FGgAA6LCvrHx/ebnvMUty840JA5iCAg0AAHTIqKz0Oya9osKAJIBZKNAAAEAHq9S7hUoVW/3brADNAAUaAADo0D060u+YHlEsBY3mjAINAAB06BgRcX6LWN9jrm+TaEwYwBQUaAAAoM+zXbtY65+k0SUy4s/JSUbmAQxGgQYAAPqMbhn/Ws9uEZY6WkSXyIiv+p8bY7UanwowDAUaAADodnv7thsHD7ilXdtIy6lb0SkRjse6dNoyZFCvaCZAo5mzmR0AAACEpHNjot/u3T1GU1/JzhGRud1Sx7dpbXYowAjcgQYAAAB0oEADAAAAOlCgAQAAAB0o0AAAAIAOFGgAAABABwo0AAAAoAMFGgAAANCBAg0AAADoQIEGAAAAdKBAAwAAADpQoAEAQMNlOl3eN447neYmAQxDgQYAAA1xzY49luWrvywo9L57x/5DUSvWzD2eZW4qwAA2swMAAIDQ0371uqzT956rVKjq9H1pPxcWv9mrmympAGNwBxoAAOgzZuv22u35FE3eysr6rqDA2ESAoSjQAABAnx/zi3yd1uSWXfuNygKYgAINAAB0eP14luZvTBYPFKJZo0ADAAAdVhcW+x3jt2EDIY0CDQAAdIiynkV5UJo+B2AeCjQAANBhQkKC3zEWbkGjWaNAAwAAHa5MbGmt79zp3twjKsqgNIAZQmMd6N27d3/99dc7duwoKCiIjIxs27Zt//79r7zyyrZt25odDQCAsHNXxw4vHj5Wxwnl1H++6d/X4EiAkYK9QGua9vrrr3/++efedx0OR0lJSXFx8YEDB7p160aBBgDAeC+ck7q9pPS7/MLapxSRN3ud0zHKYXwqwDDBXqDfeuutzz//PCYmZurUqRdddFHLli1VVc3Nzd2xY0dycrLZ6QAACFPfDuj7+vGs+w4cKnR7REQ0URTpFh35db8+XZm/geYuqAv03r17P/30U4fD8fTTT3fp0sV70GKxtGnT5pJLLjE1GgAA4W5HaVmFeuZpQU2kyKVuLy2nQKPZC+qHCBcvXqxp2oQJE6raMwAACAaDNmz995Fjlap66n1FRCTL5Zy4Y/c/Mw6bGAwwQPDegfZ4POvXrxeRiy++OD09/auvvkpPT7dYLCkpKaNGjerbl6cTAAAwx+/2pm0pKREREa32ms+PHMq8MiFhUFyM8cEAYwRvgU5PT3c6nYqi7Nu37/XXX/d4PN7jO3fuXLp06bhx4/7whz8oCgu1AwBgtPknsk+/WccLsSby+30H1g/ub2QkwEjBW6Dz8vK8b7z22mudOnWaPn16jx49SkpKvv7664ULFy5durRt27Y33HBD7Q88duzYRx99VPu4qqpOp7O0tLRpcwNNQz39d9LS0lJ+dQRgom8Ki12an41StpWU8IKLUOF0OqXa6+zZCN4CXVFRISKapjkcjscff7xVq1Yi0qpVqylTphQXFy9ZsmTRokVXX311ZGRkjQ/MysqaP39+7U8YGxvrdrvLy8sNCA80He+3BgCYZWNBkd8xTk3jBRehwuVyiUjVZIezEbwPETocp5aQHD16tLc9V7nuuutEpLy8fNeuXSYkAwAgjEVY/f8RjD+ToXkL3jvQsbGx3jc6depU41Tr1q0jIyMrKiqysrJqf2BqauozzzxT+/iTTz7pcDji4uIaPSpggLKyMu8vx7GxsUzhAGCiSxXrI8ezfY+Jtlp4wUWo8E7hsFrr3aK+tuAt0B07dvS+Uee/x2azST2zVVq2bHnppZfWPv7UU0/ZbLaIiIhGjQkYpOqPoRERERRoACYaFhERZ7MWu+v6e/fpNTkuaRnPCy5ChfdV1WLRMS8jeKdwtGjRokOHDiJy/PjxGqeKi4tLSkpEpE2bNiYkAwAgvP1vaue6TygiInbFMr93DyPzAAYL3gItIqNGjRKRH3/8scZTU0uXLhURh8PRp08fc5IBABDG7kxO+lNK+zpPOSyWr/r3SbAF75+4gcAFdYG+9tpr4+PjCwsLX3zxxeLiYu/BtWvXfvDBByJy5ZVXVs2TBgAARnq52znfDejbJyZaOf3EoENRJiS0Onzh4LGt4s3NBjS1oP4FMTo6+qGHHnrsscfWrFmzbt26pKSkkpKSgoICERkyZMgtt9xidkAAAMLXJydz0srLNTm1JrRT09aXlPxUVHJd6wRzgwFNLagLtIj06tVr9uzZixYt2rhxY1ZWlt1uP/fcc8eOHTt27FieowIAwCwD1m/ZVmurlJNO1/U7dj/apdNjXTqakgowRrAXaBFJTEycPn262SkAAMApv92bVrs9V/lHeubViQmD42KMjAQYKajnQAMAgCD0dpavdaA1ken79hsWBjAeBRoAAOjwZV6+S9V8j9leWmZMGMAUFGgAAKDD1uJ6J29Ucfpr2EBIo0ADAAAdIq3+ywOP+aN5C4GHCAEAzZ6qyevHTxysqDQ7CPw74XT5HWO3WP56MMOAMAjchIRWI1u2MDtFiKFAAwDM92lu7vR9B8xOgYBpp24+O1X12cwjZqfBWfm/I8dOXnR+jNVqdpBQwhQOAID5jlc6zY6AxsDUjRBUrqoFbo/ZKUIMd6ABAEHkj8lJE9nHLhT85+jxj3PzRDtz19nLrihPp3YewCLQoWDmgfTNJf4fCUVtFGgAQBDpERV1aauWZqeAf5e2ark8v/CP+w/uKSv3iCaKRCqWy1rFv9mzR2sH7SI0JNj5f6qBmMIBAAAa4vHMzF3e9iwimlR41KX5BfNOZJmdC2hyFGgAAKCPRyTxp7XL8os0qbbesyJOVbv/YPqvd+8xLxpgBAo0AADQZ/SmbXlud93nNPlvVu4XuQXGJgIMRYEGAAA6eERWFRXXe1oREZm2Z59heQDjUaABAIAOrx3P8rtP90m3/81WgNBFgQYAADqsLaz/9vNpmt+KDYQyCjQAANAhxkp5QLjjewAAAOhwTYL/nW6sCnsSojmjQAMAAB0uT2zptx/3ioo2JgxgCgo0AADQZ2bHZB9nFZHvBvYxLAxgPAo0AADQ56muna9unXjqnV8+L6goygfn9m7vcBifCjAMBRoAAOj2Wd9eH57bO9Ful9OzOSyK9IuJPjJsyK/a+J8kDYQ0CjQAAGiIl48ey3OdWe9Z1WRPWcX8EydNjAQYgwINAAD08Yi0WrV2RUFhjeWeXZr64MH0G3buNScWYBQKNAAA0OfizdsLXO66z2myKCfns9xcYxMBhqJAAwAAHTwiawqLpL69BhURTX6756ChmQBjUaABAIAOrx45LiLicyXoHLfTmDCAKSjQAABAh/UlpX7HaPXdnwaaBVsjfi6Px1NcXFxRUeFjTPv27RvxigAAwGAxVu6+Idw1QoHet2/fnDlzvvnmm71796qq6nuwxu+kAACEsmsSEmYfPS4iotU7kcPvXt9ASAu0QL/22mt/+tOfnE6mOgEAEBYuT2xpU8Rdf3sWkT7RUQYmAowWUIFetWrV9OnTvTeV27ZtO3LkyOTk5MjIyEbKBgAAgtHfOnZ64nBmfQtxKCLfDDjX2ESAoQIq0M8//7y3PT/22GMPPfSQzdaYM6oBAEBw+kfXjttKSz7Nzat9ShFZdG7v9g6H8akAwwT0HMDq1atF5Iorrnj00UdpzwAAhI/F/Xp/dG7vNnZH1UwOi8jAuNhjw4de1ybB3GxAUwuoQOfn54vI+PHjGykMAAAIGb/Zs++kyymnZ3KoIltKSm7ezT7eaP4CKtDt2rUTEQd/pgEAIJw4RSzLVxV7PDVPaPJDQVHyz+vMCAUYJ6ACPXLkSBHZsWNHI4UBAAAhIHHFmjqWpfUeUeVYhevBtAyjMwEGCqhA33PPPTab7f3338/JyWmsQAAAIJg5RUpUtY4lOJQz/3326BFjQwGGCqhADx069MUXXywoKJgwYcLRo0cbKxMAAAhat+7YI+JrEWgR8bOtGhDidCydsXjx4toHU1JSbrvttnnz5vXo0eOGG24YPnx4YmKi1Wqt75NMnDixITEBAEBw2FhS7n8Q+w6jWdNRoCdNmuTjbFlZ2fz58+fPn+/7k7CVNwAAIS2q3rtkQLgIaAoHAAAIN1OT2px6i3tiCFc67kAvWLCg6XIAAICQMDMl5YG0TBHNxzToSIvPKdJAiNNRoH/96183XQ4AAESTu9MO3p120OwcCFSFqik/rjI7BdBUmMIBAAAA6ECBBgAAAHQIqEAPGTJkyJAhx48f9ztyzZo13sGBXA4AAAAwnY450LVt3LhRRCorK/2OLCws9A4GAAAAQlpABRoAgMakyMDY2O5RkWbngB/fFxTkudw1j2pnticc3qJFcoTD4FTQa3lBYbbLZXaKkGRQgS4rKxORyEh+JgIAfLm9fdu7UpLMTgFfPCK25auq1+VTqr27r6xs1Xn9jM0F3S7duuP7/EKzU4Qkgx4iXLt2rYi0a9fOmMsBAIAmMufI8Tra8y/luj1GxQFMoO8O9JYtW7Zs2VLj4KJFi1q3bl3neE3TSkpKNm/e/O6774rIBRdc0LCUjULTtPLy8vz8fBMzAA2mqqr3jYKCAnOTAE3B+4dKhIRNJaV+x2jsUhhSCgsLo+3hO63X5XKJiNtda1ZS/fT9j7V48eLHH3+8xsH777//bD7WYrHcddddui7X6KxWq8PBlCyEpMrKSk3TRMRutysKW3yhubHZwvfFO+TEWfkR1NzY7XaHw252CpNZLDrmZRj0A6t3795PPvnkRRddZMzl6qQoisPhiImJMTED0GAul8t7EzomJoYCjebH4SgyOwLO1sQ2iS8fOSGK+JjIQccOLdHR0TFh/NCn3W6XJi3QU6dOvfDCC6veHT9+vIjMmzevvsnNVqs1JiYmNTU1KYknQgAAaA7GtGxpsyhuTaunPWsiSt/oWINTAUbSV6C7devWrVu3GgdHjRrVpUuXRksEAACC29+7pDx66PAv7kCfeVtRRL4d0NusbIABAprCsWbNGhHh7jIAAGHlkc6ddhSXf5ibc+ZZwdNN2qLIJ317teGJIzRrARXo6tM5AABA+Pigb8+vctvdsXvfCY/b+4izTZFBcbFf9O1Ne0azZ9A60AAAoDlRRd7Ozs72uLztWUTcmuwtq/g0l+Vi0fyxbBAAANDHrUqv9RsPlFfUOF7kdv9ub9rOkrIXu6eaEgwwRkAFOjb2bJ+xtVgscXFxCQkJffv2HTVq1JQpU+Lj4wO5NAAAMMste/fVbs9VzxG+dPTYpLYJI3mhR/MV0BSO0rNWXFx87NixHTt2LFy4cMaMGSkpKa+88kpj/RsAAIBhVJEPs3Pq2Gqw2qp2f953yMBEgNECugN97bXXikhWVtbPP//sPdKlS5euXbtGR0eXlZUdOHAgIyPDe/zCCy9s3bp1Xl7etm3bSkpKSkpKZsyYUVBQ8Ne//jXAfwAAADDS5zl5nnoXgT5ld1m5UXEAEwR0B3rx4sX33nvvwYMH7Xb7zJkzMzIyDh069P3333/++efff/99enp6enr6fffdZ7fbDx48OHPmzFWrVuXl5c2fP79Vq1Yi8vDDD+/bt6+R/iEAAMAIO0vL/I5xaaoBSQCzBFSgMzMzJ02alJOT8/nnnz/77LOdOnWqMaBz587PPffc4sWLc3JyJk2adOTIEbvdfuutty5dutRms3k8nv/85z+BBAAAAAaLtfovD4rvG9RAiAuoQL/44ot5eXm33HLLuHHjfAybMGHC1KlTc3NzX3rpJe+RoUOH3nDDDSLy448/BhIAAAAYbHSr+FMToGtPgz4tzmY1Kg5ggoAK9Jdffikil19+ud+R3jFLliypOnLZZZeJSGZmZiABAACAwfrHxLSy20TEx13myxNaGpYHMF5ABfrw4cMiEhUV5XdkdHR01XivDh06iEhxcXEgAQAAgPFmeZd5rn4HutrbkRblrR7dDY4EGCmgAh0ZGSki27Zt8zty69atVeO93G63iCQkJAQSAAAAGO+mdm0f7dJJqX4H+vTb0VbrikEDYm1sdYzmLKCv7379+onIK6+8kpub62PYyZMnvas+9+/fv+pgenq6iLRp0yaQAAAAwBSPdem4cfDAC1rE2S0WEVFE4qzWW9q3zRp2/tC4GLPTAU0roAI9bdo0ETlx4sQll1zivcdc2+bNm0ePHp2VlSUit99+e9XxlStXikifPn0CCQAAAEyhijybeXhDcYlLVUVEEyn2eBafzF1w8qTZ0YAmF9BGKrfeeuuCBQuWLl26ffv2QYMGXXTRRSNHjkxNTY2KiiovLz948OCKFStWr16taZqIXHHFFbfccov3A4uKir744gsR8b18BwAACEJuVXqs23CoorJq+26vYo/n93vTdpaWvdQt1bx0QJMLqEArivLJJ5/ceuutixYt0jTtp59++umnn+oc+atf/ertt99WTs+WysrKevTRR0Xk6quvDiQAAAAw3s279xyqqBSpeyGOfx85dl2bhJHx8QanAgwT6Bz/qKioDz/88Isvvhg3bpzNVrOO22y2cePGffHFFx9++GH1xTq6d+9+33333XfffcyBBgAgtKgiH+X4evZJRP6875AxYQBTBHQHusqECRMmTJhQVla2devWEydOlJaWxsTEJCUlDRgw4GwWuQMAAKHis5w8T/1bqHjtLvO/3TcQuhqnQHtFR0cPGzasET8hAAAINrtK/Zdjl+avYgOhjGUaAQCADrFW/+Wh/j0KgeaAAg0AAHQY06ql+Lu/HFfrsSigOWnMr2+Px1NcXFxRUeFjTPv27RvxigAAwGB9Y6ITHNY8l8fHmHGtWhqWBzBeIxToffv2zZkz55tvvtm7d6+qqr4Ha0yKAgAgxM3q3u2mXXvrOxtlsbzZs7uReQCDBVqgX3vttT/96U9Op7NR0gAAgOA3pW3rtPLyRw9l1r4rFmO1rBzYP9bGHFE0ZwEV6FWrVk2fPt17U7lt27YjR45MTk6OjIxspGwAACBI/b1zx2tbJ0zfd2BTcal3N+84i/X6tomzepwTbaE9o5kLqEA///zz3vb82GOPPfTQQ7U3UgEAAM2SKvJExpF1RSXq6cmZRarng5M5Q1rE/qFDkrnZgKYWUOVdvXq1iFxxxRXefbkBAEA4cKvSbe3GjMoK0X6xZF2pR/3jvoO7Sspm9TjHvHRAkwvojyz5+fkiMn78+EYKAwAAQsBNu/dmVFaI1L3g8+xjJ5bnFxocCTBSQAW6Xbt2IuJwOBopDAAACHaqyMc5Ob7H/DntkDFhAFMEVKBHjhwpIjt27GikMAAAINh9lpPn8b0mrSZ7yvxv9w2EroAK9D333GOz2d5///0cf7+JAgCA5mFHaamfEYq42PYBzVpABXro0KEvvvhiQUHBhAkTjh492liZAABA0GphtfodU9fUaKD5CGgVjsWLF6ekpNx2223z5s3r0aPHDTfcMHz48MTERGv931oTJ04M5IoAAMBcY1q1rLH4Rm1xZ1GygdAVUIGeNGlS1dtlZWXz58+fPxwIb3MAACAASURBVH++7w9hK28AAEJa35joBLs9z+3yMWZ8QkvD8gDGY68gAACgz5weXX2cjbJY3uzdw7AwgPECugO9YMGCxsoBAABCxeS2rQ+UVzycnlH778oxVstP5/VnN280bwEV6F//+teNlQOAL85Ky6ED9tISzeHQIhxKXAuzAwEIdw92TpnYOuH2PWkbSk7t5h1hkVvatft39660ZzR7ARVoAE2ustL99eeedWsiTk83dCmKpXdf2zXXK60SzI0GIJwVVcqAjVvcmianb0JXqvL68awf84v2X3ieqdGAJsfviEDw0spKnbNf8KxeIdUf1tE0ddd257//VzvO2pEAzHGysjL+51Vu9Ux7rpJWUR678mczQgHGabQ70BUVFevXr9+zZ09+fr7T6Xz44Ycb6zMDYcv9yQda1vG6z5WXud5903Hvg8JaUQAMl7xmk4+zpR7PlF37F/TpblgewGCNUKBLSkoef/zxuXPnFhUVVR2sXqBnzpz58ccfJycnL1++PPDLAWFCy81Rt2/xNSDnpLp9s2XgEMMiAYCIFFWKS1Fr33uubmF2NgUazVigBfrw4cNjx47dv3+/jzE33HDDc889d+DAgdWrVw8fPjzAKwJhQt2/R/ytm67u20OBRjPz35Mnd5aVmZ0CvizJK/Ddnr3brEzfd8CgQGioPWXlZkcIVQEVaLfbfdVVV3nb89ixY6dNm5aQkDB+/Pgaw4YOHdqtW7e0tLQvvviCAg2cJa2o0P+YwgIDkgAGUJRT+9qtLixeXVhsbhgEShERmXvshNk5cLbYel2vgAr0W2+9tW3bNhF54oknvHM2jhw5UufIMWPGpKWlrVmzJpDLAWFFsdn9D7I7mj4IYIRhLeIiLZYKVTU7CBB2+sREt3OcxSsOqgmoQH/wwQciMmLECL+PDA4YMEBE9uzZE8jlgLCitGvvf0z7JAOSAAYYGBtz8MLBxyqdZgeBf/OPZb987Ljfm5YbBg8wJA4C1Scm2qpwD1qfgAr01q1bReTGG2/0OzIxMVFE8vLyArkcEFYsPXopMTFaaWm9IxTFOoDFVtF8JDkcSQ7+qBICBveMffl4PQsEneawWgbHxRqTBzBeQAW6oKBARJKS/N8Dc7lcImLRuTXRokWL3n777TpPjRkz5p577tH12YAQY3dYJ0x0f/hefeetF45QkpKNTAQAXqNatFheXOTjUcLd5/PrPZqzgDZSiY+Pl7O7r3zw4EERad26dQOuYrPZ4mqJiopqwKcCQot1yAW2qybVudKzdciFtmuuNz4SAIjIj+f1S4mI+MWhamX60dSUrjXOAs1LQHegu3fvnpOTs2LFit///ve+R3766aciMmjQoAZcZdiwYffff39D8gGhz3rxJZaefTwrl3k2rhWPR0SUPv1sF4+2dGWBVQBmOnzhkOePHHkgLVNVNO+6daJIjMW65/xBNbs10OwEdAf6yiuvFJFFixb5fjpw3rx5mzZtEpEJEyYEcjkgHFVUeFYt92xa523PIqLt3uFZsUzLyzU3F4Aw5/TIm8eyVam2m7cm5R7PM5lHzYwFGCKgAn3nnXfGx8dXVlaOHz/eW5FrcLlcL730kvf+dFJS0m233RbI5YBwo5WWOue84Pn5J3G7qx3V1N07nP/3v9oxXqUAmKPc42m5as3uWttwqCKzjxwfvWW7KakAwwQ0hSMxMfHVV1+dMmVKenr60KFDR40ade6553pPvfTSS7t27fryyy+PHj0qIlar9e23346MjGzAVfbt23f//fefPHkyIiIiJSVl2LBho0ePttkaYRNyIMi5P/mvllXPTgTl5a5333Tc+zfhewGA4S7YtK28vkW7FVleWDTvxInftPe/FicQogJ96Z08ebLL5brzzjtLS0uXLVu2bNky7/G//OUvVWNiY2PnzZt36aWXNuwSWVlZWVlZ3rePHz++fv36zz777O9//3ubNm0CDA8EMy33pLp9i+8Bnu1brIPYyhuAoZwe2e57u3VN7k3LoECjGWuEe1dTp0696KKLnnvuuQULFngXtqsSGxs7efLkhx56KDU1tQGfOSEhYcqUKYMGDWrXrl1cXFx2dvby5csXLVqUnp7+j3/848UXX6zzPvShQ4deffXV2sdVVa2srCwuZodYhAbL9q1+vz+du7a7u/U0Ig0AnDY7O9fHAnYiIpoUuN284CJUOJ1OEfGcftbobDTOH39TU1PnzJkza9asnTt3ZmRkFBYWxsTEJCcnDxo0yNtxT5w4ceLECREZOHDg2X/aMWPGVH+3Q4cOU6ZM6d2796OPPpqRkfHDDz9cfvnltT+qoKDgu+++q308NjbW4/FUVlbq+7cBJnHk5/n9/tQKC/iSBmCwLSX+mrEimgg/nRAqvNuVqPXNSqpLY86etFgs/fr169evX+1Ts2bNevLJJ0VE03z/0urfwIEDBw8evGHDhnXr1tVZoIHmQbH735JNs9kNSAIA1cUrZ1Ee2BkazVpIPn7Us2fPDRs2eG9p13n2nXfeqX38j3/8Y2RkZMuWLZs4HdA4tM5d1JV+xthTOkbwJQ3AWFPEOtffHmo2EV5wESq8Uzh0LVARkgXauyV4fTezo6Oje/fuXd8HsnwHQkavPs6YWK20pN4BimI/b6jClzQAY41u3cphUZyqrz8pnxcbywsuQoV38oai6Pi7SUDrQJslLS1NRFiFA82c3WG9cqKP89ZhFyvtOxgWBwCqPHOOr7UBLIp8P7CvYWEA4wVvga7vBvP+/fvXrl0rIoMHDzY2EWA06+DzbVdfJ1ZrHafOH2a7+jrjIwGAiPwlOen3SW3rPGVVlOUD+sXW9YMLaDaC988r6enpb7zxxrhx4/r27duqVSsRKSkpWbly5fz581VVbdeuHU8QIhxYR4y29OrjWfadZ9M6UVURsfTobR1zuSX1HLOjAQhrr/bs/tukDjfs3JVR6fQesYoyNrHF4j69o2jPaO6Ct0BrmrZt27Zt27aJiMPhsNls5eXl3tvS7du3f+SRRyIiIszOCDS9gnzX/Ne07KyqA+q+3dqxw7abbrec093EXADCXLnHc8vuPVXtWUQ8on2bV3RP2sFXe/LTCc1c8Bbo9u3bT5s2bdeuXd6FpSsrK+Pi4jp37nzhhRdedtllDdsVHAgt6sks14vPisctIqKdWRZKKylxzZ1l//UtFrYhBGCGco8nYfW6Ck/NdXM1TZt7LHt3eeUK5kCjWQveAh0dHT1x4sSJE309RAU0b665s061Z6m9qKrm+uDdiN59hV8mARju/E3ba7fnUxRZWVj45rGsaR3aGRsKME7wPkQIhDl1/14pKvQ5QnV9/alRcQDgFKdHdpSW+hqhyX2H0g1KA5hB3x3oESNGNOwymZmZDftAIGx51q/2P2jv3qYPAgC/8PLRo35GaFLgdvsZA4QyfQV61apVTZQDQA1aYYH/MeVlBiQBgOq2lfm8/SwiitSzFC3QTDCFAwhSit3hd4zGRl8ADNfSavc/SMeebkDo0ffqe+jQoSbKAaAGS8fO6n4/MzSUxNbGhAGAKpPbJf7f0WO+x/DLPZo3fV/hXbp0aZoYAGqyXjzGvew70ep5zl1ERGwXjzEsDwB4DW/RwqFYnD5/Og2OjTUsD2A8pnAAwSo62nLhMB/nlaRkS9/+hsUBgCrPn9PFx1mLIt+xDjSaNQo0ELzsEydb+g+s85TStr3jT/9jcB4A8PpzStIfk5PqnOhsE2XloH6x7OaNZo1JSkBQs988Tb1wr+uzj7Ws44omIqLEt7SMvcJ2wXCzowEIa7O6d729XbvJe/YcLKvwLrlhFRnXqtUnffs4KM9o7oy4A52ZmbnnNAMuBzQr+fnuTz6QE6fas4hohQXq10v8Pl8IAE3KqaoPpqdXtWcR8Yj8UFj4ryNHzIwFGMKIO9A33XRT1QLSGitDAmdNzTru+vdzZ3bzPk0rK3G9Mdt+41TLeeebEgxAmKtQ1dSfN5xwumoff/BQxp7y8vm9upsSDDAGc6CB4OV6fU7t9nyKJq5FC6SCjVQAmODGnXtqt+cqb5/I/jov38g8gMGMKNApKSnnnGbA5YDmQd2/W4oKfY3weFxffm5UHAA4xa3KF3l+tkq990C6IVkAcxgxhWPhwoUGXAVoZjzrf/Y/iJnQAAy3OCdH9T0hU5O08nKj4gAmYAoHEKS0Qj83eEREK2cKBwCj7fFbjhVxqTzyhOaMAg0EKcUR6XeMZmMlSgBGi7f6/8mj1LVENNBsUKCBIGXp2MnvGCUx0YAkAFDduIR4v2POpmQDoYsCDQQp64hLRPHzHWq7eKwxYQCgSo/o6DZ2u+8xV7dOMCYMYAodvyC+8sorgV/vzjvvDPyTAGEhOto2bLh79U/1nVc6pFj69jcyEQB4vdGz27U7dp+Z5qxJ9W29Y63WuT1YdwvNmY4CPWPGjMCvR4EGzp712hvV0lJ16+bap5R2SY4/3mt8JAAQkatbJ7zULfUvBw6delawWntuabOtOa9fpIU/caM54+sbCGr2m263T79bEhOr7vQoUVHWX01x3Ps34QlCAOa5K6XDwQsGT0ho5bCcqs+Jdtv/dEw+OfyCXtHR5mYDmpqOF+CVK1c2XQ4Addu50/3Oq6Kdub+jlZd7Plogx0/YrplkZjAAYa9zZOQX/fvM2LX3lewcEXmnxznj27Q2OxRgBB0FesSIEU2XA0BtrrVr1I/r2odIE8+qZUp+jvW23xkeCgCAcMcUDiB4qR8vFKl3MwL3ru2Sc8LIPAAAQCjQQNByf/aJj/bsVfnKLGPCAACAKhRoIEh5Nv3sd4xSUmRAEgAAUF2jPcWvaVpaWtqxY8eKioo8Hk99wyZOnNhYVwSaOafT7xDNzx1qAADQ+BqhQB8+fPjpp59euHBhfn6+38EaL/jA2VGsNq3+30WrRhkRBQAAVBNogV65cuU111xTUFDQKGkAVFFaJWhZx/0MslkNyQIAAM4IqEDn5+dfd911BQUFDofjd7/73bBhw6ZOnSoiL7/8ckxMzMGDB5cuXbp+/XoRmTp16rXXXts4kYHwYL95WuULT/oeYxs81JgwAACgSkAFes6cOTk5OSLy0UcfXXXVVSLiLdBXXHFFt27dROSJJ55YunTprbfe+t577w0dOvSuu+5qjMxAeGjXztKylVpQ/8woi8V63RQDAwEAAJEAV+H46quvRGTkyJHe9lyncePGffvtt3a7/X/+5382b94cyOWAcGP/2+MSE1P3OYsl4u9PGRsHAACIBFigd+/eLSJXXHFFjeNut7v6u/3797/11lvdbvd//vOfQC4HhKGIR562jLtKLGe+VRVFsfXtH/H0SxIdbWIwAADCVkAFuqioSEQ6depUdcRut4tISUlJjZEjR44UkWXLlgVyOSAMeY5kasu+E1WtOqJpmnvXTs/Pq01MBQBAOAuoQEdGRoqI1XpmHYD4+HgRyczMrDHSO+bYsWOBXA4IN560fe5Zz2vOiponVI/7k4Wur780IxQAAOEuoAKdkpIiItnZ2VVHevbsKSKrV9e8N7Z161b5ZdUG4Jf7zVd8bOat/vi1FBYaGAcAAIgEWKAHDhwoItu3b686MmrUKBF56623jhw5UnUwLS3NO/u5d+/egVwOCCuedavF4/Y1QhPnwvlGxQEAAKcEtIzdZZddtnDhwm+++abqyG9+85vnnnsuLy9v8ODB06ZNS0lJ2bdv31tvvVVcXCwit9xyS6B5ERitsMDz7ZdaZaXZQeCflrbX/6D0g6733mr6LAiYxWIdPtLSOdXsHACARhBQgZ44ceKMGTMyMzN/+OGHMWPGiEj37t3/+c9/PvDAA9nZ2c8880z1wZdccsmdd94ZUFgEzPPDN571P5udAnpovrbr1lRV28bqkKFByz7huPsBs1MAABpBQFM4EhIScnJy8vPzL7rooqqDM2fOfOedd84555yqI3Fxcffdd9+XX35pswW6czgCpFXUehwNQa7+9owQw3cfADQXgTbauLi42genTp06derUzMzMrKys6OjoHj16eJe3Q/Cw/+b3Srsks1PAF/dni9TdO/0MahHvmHGPIXHQcM7n/ykej9kpAACNpglvCXfq1Kn6EtEIKkqLeCUh0ewU8MX+q19XPvF332Nsl1zO/48hQOHvCADQrAQ0hQNAE4qNt/Y+1+eAOOvwi41KAwAATgmoQA8ZMmTIkCHHjx/3O3LNmjXewYFcDgg3tt9MVzp1qftcbFzEg/8wNA0AABCRAKdwbNy4UUQqz2JNtMLCQu9gALo4/nivZ9d298K3lcpK754qitVqvfQK65hxJicDAJESjyfT6fS+vbesYpwmFqYsIQwwhQMIapUrV7rmvyan27OIaB6PZ+kXnjdmmxkLQNhzadojhzI7rF7/ZUGR98hfDmX0WrdpSW6eucEAAxhUoMvKykQkMjLSmMsBzYPr689kyYe17+ZoIu59eyv/9ZQJmQBAxKVp127f/UTG4eJfrjCzv7z8mu27Zx/1P7cTCGkGFei1a9eKSLt27Yy5HNA8qMu+93U6+4RkZBiVBQDO+Nfho1/l5dd5ShO5J+3QztIygyMBRtI3B3rLli1btmypcXDRokWtW7euc7ymaSUlJZs3b3733XdF5IILLmhYSiAMud+eK6L5HlM59+WIJ583Jg8AeHk07cUjx3wMcGvaS0eOvdazm2GRAIPpK9CLFy9+/PHHaxy8//77z+ZjLRbLXXfdpetyQDhT9+7xO0ZxuwxIAgDVbS8ty3a6RLR690rV5Lv8AmNDAYYyaG/t3r17P/nkk9V3/DaepmllZWU5OTkmZjBdZGUle0KGCs3t9j/G3y1qBA+PxxPmP3/QbOwrKRWRetuziChyrNLJFzxChcvlqvrvWdJXoKdOnXrhhRdWvTt+/HgRmTdvXn2Tm61Wa0xMTGpqalJSUOwabbfbY2JizE5hJsVm0K9MCJxisWiqanYKNBqLxRLmP3/QbCSoPn9110QUibXyBY+Q4XQ6RcRqtZ79h+irU926devWreaUplGjRnXp0kXX5zGFoih2uz0qKsrsIGZyWa00spAREyPFxX7GKKxEGTIURQnznz9oNgbZ7DZFcWv11GhFRGRgXCxf8AgV3upsseh4SQ3o1XfNmjVr1qwJkrvLQDPjmPY7v2OsPX3u9Q0ATSDRbhuf0Mr3mKnt2hoTBjBFQH/Qrz6dA0Aj69DFEhWllpfXP0Kx3e6/ZANAo3v+nC4rCgsL3Z46z14c3+LWdm0MjgQYqdFmxFZUVKxfv37Pnj35+flOp/Phhx9urM8MhC37Y89WPnifeJx1no34x/8anAcAvHpER33V/9wbd+45UlnzB9TlCS0X9ulpVdjRG81ZIxTokpKSxx9/fO7cuUVFRVUHqxfomTNnfvzxx8nJycuXLw/8ckBYiXjqedeST9SflinVVtywde5m/QOLQgIw07AWcbvPP+/N49mfnzyZXlFpFxnYIu7m9u0mJLaiO6PZC7RAHz58eOzYsfv37/cx5oYbbnjuuecOHDiwevXq4cOHB3hFIKy49+5Sf/qxxnp1now0+fJz64SrTYsFACKxVutdKUl3tGpRXl4uIvHx8XY7a6UiLAT0EKHb7b7qqqu87Xns2LHvvffeV199VXvY0KFDvWt3fPHFF4FcDgg37o0bPW++IrUedddE3Mu/db4/35RUAACEuYAK9FtvvbVt2zYReeKJJ7777rubbrqpb9++dY4cM2aMiKxZsyaQywHhxvOhr4qsbdskuVmGhQEAAF4BFegPPvhAREaMGOH3kcEBAwaIyJ49/rcmBuDl/vZrP/sMalrlW3MNSgMAAE4LqEBv3bpVRG688Ua/IxMTE0UkLy8vkMsBYUXdsNrvGCWX7ykAAIwWUIEuKCgQkbPZSMW7vbiuLV6AMKd5V4D2vWMue30DAGC4gBptfHy8nN195YMHD4pI69atA7kcEFYUu03k1Ka49Q8yJAoAAKgmoALdvXt3EVmxYoXfkZ9++qmIDBo0KJDLAWFFaZfsf1BkRNMHAQAAvxDQOtBXXnnlmjVrFi1a9PDDD/fq1au+YfPmzdu0aZOITJgwIZDLoRFpRYUSFW12CvhiG3e1c86/fI+xDh2u5eUakwcAAHgFVKDvvPPO5557rrCwcPz48R999NF5551XY4DL5Zo9e/bMmTNFJCkp6bbbbgvkcmhErnms3tAceFb84Fnxg9kpAAAILwEV6MTExFdffXXKlCnp6elDhw4dNWrUueee6z310ksv7dq168svvzx69KiIWK3Wt99+OzIyshEiAwAAAOYJdCvvyZMnu1yuO++8s7S0dNmyZcuWLfMe/8tf/lI1JjY2dt68eZdeemmA1wLCmSaawjODAAAEgUZYV27q1Knbt2+fMWNGy5Yta5yKjY294447tm3bdv311wd+ISCc0Z4BAAgSgd6B9kpNTZ0zZ86sWbN27tyZkZFRWFgYExOTnJw8aNAgm61xLgEAAAAEg8ZstxaLpV+/fv369WvEz4kmYh18vsS1MDsF/PCsWi4uV72nFcV60cVicxiYCA3hWfGDsOUNADQjDSzQhw4d+uyzz3bs2FFYWNiiRYu+fftee+21qampjRsOTcd60SgluaPZKeCLumub58fvfI3QNK2y0n71r4xKhAby/PQjBRoAmhPdBdrj8TzwwAP//ve/3W539eP333//3Xff/eyzz1qt1saLB4Qvz+YNfseoB/YbkAQAAFSnu0Dfddddc+bMqX3c7Xb/61//qqiomDVrVmMEA8KdVlQoIqL52q9bKa8wLA8AAPDSV6A3bdpU1Z4vuOCCSZMmtW3bNjs7++OPP163bp2IzJ49+4477mDLbiBwSkSEJr7as4hoPKQLAIDh9C1j9+abb3rfmDlz5s8///zAAw/cfvvtDzzwwNq1a++//37vqTfeeKORMwJhydK5q98xSpt2BiQBAADV6SvQq1atEpFzzjnn6aefrnHqmWee6dq1q4isXr26scIB4cx60Wix+Fn72TaG/YkAADCavgKdnp4uIuPHj7dYan6gxWIZP3581RgAgYqMtF3sqx8rXVIt3XsblQYAAJyir0AXFRWJSFJSUp1nvccLCwsDjwVARKwTrrYMu6jOU0qnVMf0uw3OAwAARO9DhKqqikjt289e3gXsVJY7BRqPfeJk9YIR7vfe0nJzRFNFFCU21nbdZEuf/mZHAwAgTOm7Aw3AYO5tW1z/fk47mS2qKpqIpmnFxa75b3g+W2R2NAAAwhQFGghe7nVrPO+/JVrtv+po7lUrnO+8aUImAADCXkMWkX3llVeWLFlS+/iRI0e8b4wYMaK+j/3pp58acEUgPHk+XiiaVt9ZbecWyc6Wtm2NjAQAABpSoDMyMjIyMnwM8K52ByAQnqWf+2jPIiKaVM6bGzHzYaMSAQAAEaZwAEHLs2G93zFaQY4BSQAAQHX67kAfOnSoiXIAqEFzVoiIaL5281Y8Pm9RAwCAJqCvQHfp0qVpYgCoSbFZNfHVnkVEFD9bFQIAgEbHFA4gSCntO/ofExlhQBIAAFAdBRoIUvYbbvI7xjL68qYPAgAAfoECDQSrli0tXbr6GhAZZRs91qg0AADgFAo0ELzsM+6xJLWv+1xERMTfnzQ2DgAAEGnYOtAADGO/50H3rm3qgnc0p1NEExGxWKyXXmEbe4XZ0QAACFMUaCCoefbt8bw3X9yuM4dU1fPtV4qiWMeMMy8XAADhiykcQPDybN/ifmPOL9qzl6a5l37hXvyhGaEAAAh3FGggeLkXzPdx1rNmpeSzEyEAAEajQANByvPTcvF4fI9xLnzHmDAAAKAKBRoIUp4Na/2O0Y4dMyAJAACojgINBCmtvETk1MIb9XK7DckCAADOoEADQUqxR4iIKD4HWfgWBgDAaLz6AkHK0rmz3zFKXAsDkgAAgOoo0ECQsl11vSi+7z+Lddx4Y8IAAIAqoVSgT548OXny5Guuueaaa67JyMgwOw7QxKKirP0H+RrQKtE66Hyj0gAAgFNCqUDPmjWrvLzc7BSAcWw3/cbas3fd51q1irj/YWPjAAAAkRAq0N9+++3mzZuHDRtmdhDAULZpM2x//IsSHX36gCI2h+3GKRF/fVysVjOTAQAQrkKjQOfm5r7xxhvt2rWbOnWq2VkAQ7l++tE9+yWtrOz0AU3cTvcHCzzvvG5mLAAAwlhoFOjZs2eXlZX96U9/ioiIMDsLYBzXD9+on39c51rQ7h3bnLNfND4SAAAIgQL9ww8/bNiwYezYsQMGDDA7C2AodekSkXr3UtEyD8nRdAPjAAAAkeAv0Pn5+a+//np8fPy0adPMzgIYyrPo3VNv1b+WXeUbc40JAwAAqtjMDuDH7NmzS0pKZs6cGRcXd5YfkpaW9sILL9Q+rmlaRUVFYWFhowYMMXaXy/vcmXvxBxIRaXIa+KQd2O9/UGmp6/XZTZ8FgfF4RERV1TD/+YPmSlVV7xulpaWKv9XrgSDkdDpFxO12n/2HBHWBXr58+bp1684///wRI0ac/UcVFxevW7eu9vHY2FhVVV0uV+MFDD027dRsADWThbRDhOZ7N29N3b/XsCwIhCZKmP/8QbOnq38AwcP7patp9cyYrEvwTuEoLCycO3dudHT0nXfeaXaW5sPVvRdrn4UY7uY0D4ri6tXH7BAAgMYRvHeg586dW1xcPGPGjNatW+v6wP79+//www+1j0+cODEqKioxMbGRAoamYRfJkKHCTYJQ4Jr7snb8mO8xit1mf/AJY/IgIBarg0WE0EyVlZV5tzlr0aKF3W43Ow6gm3cKh82moxUHb4Hev3+/iLz//vsLFiyoOlg10erBBx+0Wq2jR4+u/XCh1Wpt0aJFnZ9TURSmZ4kjQhy8kIcAx+0zKp/6u+8xlotHKdExxuQBAN94kUWI8n7d6vrqDd4C7VXfMzfFxcUiUlpaamwcwEDx8UpSknb8eH3nFZvdNu5aIxMBAAAJ9yB15QAAIABJREFU5gI9d24d63NlZ2f/9re/FZGXX365c+fOhocCDOW452+uZx9X83NrLwWt2G2OR58xIxQAAOEueAs0ABGxP/Coa+tW7YP52pmZ6xbrqFG2CZPMjAUAQBgL3lU4AIiIZ+d29b/V27OIqJ4Vy1zeTQoBAIDhKNBA8PJs3ex++zXx1Fo1RRP1h2/ci943IxQAAOEuxKZwtG3b9rPPPjM7BWAQ98K3fZz1rP/ZNvpy0bnOIwAACBB3oIEg5VmxTFRPfWe9TxU6/+urYQMAgKZAgQaClGdTHTvSV/EuVqmd8LPTCgAAaHQUaCBIaeWlIlJ7AbtfcNd7ixoAADQRCjQQpBR7hMjpW831sbLpFwAARqNAA0HK0inV7xglrqUBSQAAQHUUaCBI2a6e5Of2s4j18gmGZAEAAGdQoIFgFRVlHTTUx3klobV10BDD4gAAAC8KNBC8bJNvsfbuW+cpJaG144FHDM4DAAAk5DZSAcKN7Te/tx054nzvTS0v99SSHLGxtqt/ZR14ntnRAAAIU9yBBoKaVpDvWvq5lpdzZkG7khLPsqVqxiFTcwEAEL4o0EDw0nJzXLP+pe7bXfP4ieOuV/9P3bfHlFQAAIQ5CjQQvNyLFmjFRXWf83jc/31HKiqMTQQAACjQQLDSjh9VD+73NaCk2LN1k2F5AACAFwUaCFLqAV/t+dQYnw0bAAA0BQo0EKS00hKRM48O1q242JAsAADgDAo0EKSUiEgR8bMZYVSkIVkAAMAZFGggSCnJKX7HWDp0NCAJAACojgINBClL1+5KqwRfI6xWC1t5AwBgOAo0EKysVtukyWKp95vUdtkEJSHRyEQAAEAo0EAws/TsbZ86TaKia56wWm1XXG295DIzQgEAEO5sZgcA4Ivl3P4RXbt7ln3rWvWj4naLiDL4fPul47n3DACAWSjQQFDT8vPcHy1Q9++tWo1D27jOdTjDdv0US5euZiYDACBcMYUDCF5a7knXrH+p+/fWPJ6d5Zr7srp3tympAAAIcxRoIHi5Fy3QSurZKsXjcX/wrlRUGJsIAABQoIFgpR07qh5M8zWgpNizdaNheQAAgBcFGghS6sH9ZzHGV8MGAABNgQINBCmttERERPM5qLieCR4AAKDJUKCBIKVERoqIKD4HRUUakgUAAJxBgQaClNKho98xluROBiQBAADVUaCBIGXp2s3Pbik2m2XgYKPiAACAUyjQQLCyWm2TJoul3m9S22UT2I8QAADjUaCB4GXp0ct+yx1KdEzNE1arbcI11tGXmhEKAIBwx1beQFCz9OnneOBR94/fuFcuV9wuEbEMHmq77EqlVYLZ0QAACFMUaCCoaXm57kXvqwf2V63GoW5c78rMsF3/a0tqNzOTAQAQrpjCAQQvLeeka9a/1AM1d1TRTma7Xput7tllSioAAMIcBRoIXu5F75/aTqU2j8f9wbtSUW5sIgAAQIEGgpV27Ih66ICvAaUlni0bDcsDAAC8KNBAkFIPpjXKGAAA0Lgo0ECQOjV5Q/M5qKTYkCwAAOAMCjQQpJTISBERxeegqChDsgAAgDMo0ECQUpI7+R1jOYsxAACgcVGggSBlST1HSWzta4TNZhk0xKg4AADgFAo0EKysVtukyWK1itQ9E9p2OfsRAgBgAgo0ELws3Xvab7lDiYmpORPaZrNdOdE6aqw5sQAACG8UaCCoWXr3dTzwmHXIBWI59d2qdO/luPdB68gx5gYDACBsUaCBoKYe2Ot86u+eDWtFVb1HtP17nP960rNymbnBAAAIWzazAwCol7p3t/ut/2i1J0B7PO4ln/x/e3ceFmW9/3/8PQsjq6ggS2hi7qKYSxoqbrhUJsf82TH15DmVlnZ1VcelNLtOp9Ppyq2sLLMrPZaZiWlqmRxNxAQPmZg7CqKohCFK7CDM9vvjrmm+LOPcCAzE8/HXzX3fn/t+j9fMZ15+5nPft5SV6saOd0FZAAA0b4xAA42X6bP11aTn35j375W8vAYsBwAAiBCggUbLcizZWn7TwQ5Wq9X4368arB4AAKBoXlM4LBaL2Wx2dRWAU8wnj91yH8uli7ylAbiW9bdfyviSRROlvG+tDn7zraIZBWir1Xrz5s08fvJGE+FRkK8XEaujp3lbb5bxlgbQSBQVFbm6BKA2jEajiJhMJuebNKMArdFoDAaDj4+PqwsBnOPlKeIoPYuIxq0Fb2kArlVeXl5RUSEinp6eOuXZT0CToryBVb17m1GAFhG9Xt+iRQtXVwE4xdy1hykt1fE+2uA73HhLA3Ap27idm5ubm5uba4sBakGj0YiIVqviykAuIgQaKV3EMNE6/t+wRhc1roGqAQAAvyFAA42VXq9/YIKyWO11DdqevbShdzVkRQAAQAjQQGOmixylH/uAaLRVJkJrtGHhbn+d5YqiAABo7prXHGigydFF3acbNNi4a6f5xDGNxSQi2q7ddA9M1AaHuLo0AACaKUaggUbPu6XbI49a2/orf+lnzCI9AwDgQgRoAAAAQAUCNAAAAKACARoAAABQgQANAAAAqECABgAAAFQgQAMAAAAqEKABAAAAFQjQAAAAgAoEaAAAAEAFAjQAAACgAgEaaAJMR5K0+b8oy+b4ODGZXFsPAADNmd7VBQBwxJKaYtq43lpRbltjjos1x+/RjxuvGzHGhYUBANBsMQINNF6WlNPG9Wvs0/NvGyym2K/NsV+5oigAAJo7AjTQWFksps0bxFrdJquIiPm7OMnLbdiaAAAAARporCzHk63lN6vfphERsVqtxtivG7IkAAAgBGig0TKfPnnLfSyXMxqgEgAAYI8ADTRS1pJiEal+CsdvNDUNUQMAgHpDgAYaKY27h8ivszVqYnUzNEwxAADAhgANNFKarl1vuY82OKQBKgEAAPYI0EAjpR8UKbpb3KldN/q+hikGAADYEKCBxkqv1z3wJwfbtb36aO8MbahqAADArwjQQOOlHzpcf/8E0VQzD1rbp5/bo080fEkAAIBHeQONmm7EGN3ACOOur8wXU+VmuVWv14e01z0QrQ0MdnVpAAA0UwRooNHz9Hb787SS/HyTySQifn5+murGpAEAQMNgCgcAAACgAgEaAAAAUIEADQAAAKhAgAYAAABUIEADAAAAKhCgAQAAABUI0AAAAIAKBGgAAABABQI0AAAAoAIBGgAAAFCBAA0AAACoQIAGAAAAVCBAAwAAACoQoAEAAAAVCNAAAACACgRoAAAAQAUCNAAAAKACARoAAABQgQANAAAAqECABgAAAFTQu7oAR86cOXP06NHU1NRr167l5+eLSJs2bXr27Dl+/PguXbq4ujoAAAA0R406QG/bti05OVlZNhgMRqMxOzs7Ozs7Pj7+0UcfnTx5smvLAwAAQDPUqAN0796977777rCwsKCgIC8vL5PJdOHChU8//fTkyZMbNmwICwvr0aOHq2sE6p/FYkr6rsWJEy1Kiq0tDOZO3fVRY8Xd3dVlAQDQTDXqAP3QQw/Z/6nX67t16/aPf/zjqaeeys3NTUxMJEDjD89y+oRx8wYxGm3XK5izfjInxulHjtWNHe/KygAAaK6a3kWEBoMhNDRURMrLy11dC1C/LKdOGD/9jxiNVTZYTXF7zLu2u6IoAACau6YXoCsqKi5duiQiXEeIPziLxRjzqYi1pu2mxHhL7vWGrAgAAEjTCtDFxcWnTp169dVXc3Nzu3XrNnr0aFdXBNQjy49HxFjhaA+rmHd/3VDlAACAXzXqOdCKU6dOLV682Panr6/vjBkzoqOjdTpdtfunpKQsWrSo6nqLxVJWVpaXl1dfhQJ1qsXxo9W/xe2YLl8s5i0NwKWs1l9/KCsuLnZtJUDtGI1GETGZTM43aQIB2mAwBAQEWK3WgoKCioqKgoKCQ4cO9ejRIywsrNr9y8vLs7Kyqq739va2Wq1ms7me6wXqhrW05Jb7aIwVvKUBNBJ0R2iilLeu7b+CzmgCAbpbt25r165VlrOysrZu3RoXF/fyyy//+9//rilDA38ELW59ozqrm6EBCgEAAPaaQIC2FxIS8txzz1mt1v3792/YsGHp0qVV9+nbt6/t8Sv2Ro0a5enp6e/vX/9lAnXA1DvcfPG84330Ie15SwNwrZKSkrKyMhHx9fV1c3NzdTmAahUVFSKi6t3blC4itBkyZIiIXLhwQdVgO9C06AcOEf0t/ovLraABAGh4TTJAK3O9mWuFPzi9Xhc9WURT03Zt3wHakHYNWREAAJCmGKCtVmtcXJyIdOzYUaOpMVsAfwD6QYN1f5ok2mo+p9oBA90emdHwJQEAgMY7Bzo9Pf2zzz6Liorq3bu3r6+viJjN5vPnz2/duvXIkSMiMmnSJFfXCNQ7/eDh+gER5v9+bTyXIhVlonPTdejodv8Eae3n6tIAAGimGm+ANpvNR48ePXr0qIgYDAY3N7eysjKLxSIiOp3u0UcfHTp0qKtrBBqEwaCL/n9Fw6KUW1T6+fkJv70AAOA6jTdAh4aGzps379ixY+np6Xl5eSUlJe7u7sHBwb169Ro3bly7dkz9BAAAgAs03gDdokWL4cOHDx8+3NWFAAAAAL9rehcRAgAAAC5EgAYAAABUIEADAAAAKhCgAQAAABUI0AAAAIAKBGgAAABABQI0AAAAoAIBGgAAAFCBAA0AAACoQIAGAAAAVCBAAwAAACoQoAEAAAAV9K4uoEEdP378k08+cXUVQG2UlZVZLBYR8fT01Gg0ri4HAH5VUVFhNBpFxN3dXafTubocQDWz2ay2STMK0D4+PmfPnj179qyrCwFqQ0nPIqLV8sMRgEaE3gl/AC1btjQYDM7vr7FarfVXDYC6Mm3atLS0NBH53//+p+pDDgD1avny5TExMSLy/vvvDxo0yNXlAA2B/ywCAAAAKhCgAQAAABUI0AAAAIAKBGgAAABABQI0AAAAoAIBGgAAAFCB29gBTcPp06dLS0tFZMCAAdxsFUDjcfny5WvXrolI9+7dW7Zs6epygIZAgAYAAABUYBwLAAAAUIEADQAAAKhAgAYAAABUIEADjdf8+fOjo6O///77P8BZALhEfX/Ab//4dEFoigjQAAAAgAp6VxcAoEb9+/e/4447/P39XV0IgKaqvruR2z8+HR2aIm5jBzR38+fPT0tLe+mll+69915X1wIAQBPAFA4AAABABaZwoLm7fv36zJkzReSjjz4KCAiotDUlJWXhwoXu7u4bNmxwd3e3rU9OTt6zZ09aWlphYaGXl1fXrl0nTJjQt29f+7YzZ87Mycl5/fXX27Ztu2XLluPHj+fl5UVGRs6dO1dESktLd+7cefjw4atXr5pMppYtW/r7+4eFhd13333BwcHKERyMDR89enTv3r1paWkFBQWenp4BAQH9+/cfM2aM/UswGo2xsbEHDx786aefjEajn59f3759J02aFBgY6My/jJPNHb9MAHVLbZdVbTdyy49tUVHRli1bkpKS8vLyfHx8+vXrN3Xq1HPnzi1fvrxHjx5Lly61Hcrx8YODgzdt2vTjjz8WFha2adNm8ODBjzzyiKenp33Nt9PR/fzzz0lJSceOHfv555/z8vL0en1ISMjgwYMffPBB+x4bqHMEaDR3bdu27dWr16lTp+Lj46dMmVJpa3x8vIgMHjzY1hebzeZ3331XWe/t7d2hQ4fr168nJycnJydPmTJl+vTplY6QkZHx+uuvl5aWtm7d2svLy2KxiEhZWdmCBQsyMzM1Gk1ISIi3t3dBQcGlS5fS0tJCQkJsAbpaJpNp5cqVCQkJIuLl5RUaGlpaWnrp0qX09HRPT8+HHnpI2a2oqOiVV15JT08XkTvuuMPDwyMzMzM2NjY+Pn7hwoX9+vVz/M+itnm1LxNAnVPbZTlQ08c2Nzd30aJF2dnZGo0mNDRUp9MdOHDg8OHDEyZMUFVqZmbmkiVLSkpKgoKCzGZzTk7Ojh07zp49u2TJEp1O57itkx3dxo0bExISDAZD69atQ0NDCwoKLly4kJ6enpCQ8MYbb1RK6kAdIkADEhUVderUqQMHDlT6NjIajYmJiSIyatQo28pPP/00Pj6+TZs2Tz/99MCBA5WVCQkJq1atiomJ6dKli22l4pNPPunVq9ecOXOCgoJEpKCgQET27NmTmZl55513/vOf/7RdOmMymZKTk9u0aeO42nXr1iUkJHh4eMyZM2fYsGFarVZp+/3339t/W7z77rvp6en+/v4vvfRS586dRaS4uHjVqlVJSUnLli177733HF+yo7Z5tS8TQH1Q1WU5UNPH9p133snOzg4NDX3ppZeUTfn5+cuXL4+JiVFV53/+85977rln9uzZvr6+IvLDDz8sW7YsNTU1Pj5+9OjRjts62dENHjz4vvvuCwsLU3YQkZycnNWrV//444+ffvrpU089papgwHnMgQZ+Ha3JyspKTU21X3/48OGSkhJ/f//evXsra27cuLFz506tVrtw4UL7oBwZGfnXv/5VRLZu3Vrp4H5+fosXL1a+hERE+SLJzMwUkZEjR9rHUL1ef++993bt2tVBqdnZ2bGxsSIyb968ESNG2L4z9Hr90KFDbQPDGRkZhw8fFpHnnntOib8i4u3tPX/+fH9/f2X2iIOz1KJ5tS8TQH1wvstyrNqP7YULF44fP67T6WzpWURatWq1cOFCDw8PVXX6+fnNmzfP1hsMHDhQyc1Hjhxx3NDJjk5EhgwZ0rt3b9sOIhIQELBw4UKdTrd//35+CkP9IUAD4u7uHhERISL79++3X6/8OXLkSI1Go6xJSkoym82dO3fu3r17pYMMGzZMRFJTU2/evGm/PioqymAwVNpZmcB3+PDhoqIiVaUmJSVZLJYOHTpUGueuRPl+Cg0N7dOnj/16Nze3Bx98UESSk5Prtnm1LxNAfXC+y3Ks2o+t8unu06ePLT0rfHx8hgwZoqrO+++/X6//Pz90h4WFicjVq1cdN3Syo1OYzebk5ORNmza9//77b7311ltvvbV69Wo3N7eysrJbngioNaZwACIio0aNio+PT0xMnDVrltLjFxQUHDt2TP7vj6EZGRkiUlxc/Pbbb1c9iE6nM5vNubm5ISEhtpUdO3asuufYsWO/+uqrc+fOPfbYY+Hh4T179uzZs2e3bt1uOS/w8uXLItKjRw/Hu2VlZYlIaGho1U0dOnQQkatXr1osFvthm9tsXu3LBFBPnOyyHKv2Y+vg46/2Y27fEyqUKWqVRhmqcrKjE5G0tLTly5dfu3at2q1qRygA5xGgARGR8PBwf3//GzduHDlyRBnaOXDggNls7tatm/13QHFxsYhcvXrVwcBGeXm5/Z/V/ujZunXrN9988/PPP09KSlIuQBQRHx+f6OjoyZMnO4jRpaWlIuLl5eX45Si7tW7dutpTi4jVar1582ZNV9jUorna33YB3A4nuyzHqv3YlpWViUi1nYPaa/KqXsioDI3f8gEUTnZ0RUVFr776alFRUURExIQJE9q3b+/t7a30n7Nmzbp27ZrJZFJVMOA8AjQgIqLRaEaOHPnFF1/s379f+TZSLmavNJajfB9ER0crt5G6HUFBQX//+9+fffbZjIyMlJSUI0eOnDx58rPPPrt586YynbpayhdYSUmJ44Mru+Xl5VXdpKzUaDQOLtK/zeYA6puTXVYtKKlaibCVVLuyPjjZ0SUmJhYVFXXq1OnFF1+s9HsaY8+ob8yBBn6lfPEkJycXFRVdvnz54sWLbm5ukZGR9vsoP2uePXu2rk6q0+k6d+4cHR392muvPf300yKiXDpTEycLaNeunfz2M2glyso77rijpvkbt98cQANwpsuqBWUA+9KlS1U3KXPYGoCTHd1PP/0kIj179qzUHV25cqXBsj6aLb4CgV+FhIR07drVbDYfPHgwLi5ORAYOHOjt7W2/z+DBg7Va7fnz53/88cc6LyA8PFxESktLK00CsXfvvfdqtdrLly87vgpwwIABIpKRkXHixAn79SaTadeuXSJyzz331F9zAA3AmS6rFvr37y8iJ06cqDSxuLi4+NChQ7d5cCc52dG5ubmJyC+//FJp/ZdfflmPxQEiQoAG7EVFRYlIXFzcd999J9X9GBoUFKQ8SmDZsmVxcXFms9m2qbCwcN++fRs3bnTmROvXr9+3b5/9j4w3b97csmWLiLRv375FixY1NQwKCnrggQdEZMWKFQcPHrRNJTSZTIcOHbLF+o4dOw4aNEhE3nnnHeVhKCJSUlLy5ptv3rhxw9PTMzo62kF5t9kcQMO4ZZdVC507d7777rvNZvMbb7xhy9AFBQVLly5Vpkc3ACc7ul69eolIUlJSUlKSbQflVv1KtgbqD3Oggd9FRkauXbtWiYy+vr7VPq7vscceKysr27t37zvvvPPhhx+GhIRotdr8/Pzr16/Lb2O3t3Tx4sXt27drNJrAwMBWrVpVVFRkZWWVl5d7eHg888wzjts+/vjj+fn5iYmJK1asWLNmTVBQUFlZWU5OjtFofOyxx2w1P/vss8qjBOfOnRsSEuLh4XHlypWKigp3d/cXXnjB8VNUbr85gAbgTJdVC88+++yiRYsuXrz41FNPKU8izMjIcHd3nzJlyqZNmxpm+pYzHV3//v379u177NixN954Q+lLMzMzS0tLp02btn///uzs7AaoE80WARr4nbe398CBA5WfKYcPH17t3TC0Wu0zzzwzcuTIPXv2pKSkZGZm6nQ6Pz+/gQMHDhgwQBm4vaW//OUvXbp0OXPmTE5OTnp6ularDQwM7NOnz8SJE5VbRDug1+tfeOGF4cOHf/vtt2lpaRkZGd7e3qGhof379x86dKhtNx8fnyVLlsTGxiYkJGRmZhqNRj8/v759+06aNKnS7V2rdZvNATQAZ7qsWvD393/rrbdiYmK+//77K1eu+Pj4DBs2bNq0acqcroZ5PrYzHZ1Go3n55Ze/+OKL7777Licnp7S0tHPnzuPHj4+IiKh0h2ygzmlueTcZAACA9evXb9++fcKECbNmzXJ1LYCLMQcaAADcQnl5eUJCgvw28xho5gjQAADgdzdu3Pjmm2/s7wSXl5e3dOnSGzduBAYGOvN4beAPjykcAADgdz/99NPTTz+t0+kCAwP9/PxKSkouX75sNpu9vb3/+c9/du3a1dUFAq5HgAYAAL8rKyv78ssvlVtBFxcXa7XagICAfv36/elPf+IOPICCAA0AAACowBxoAAAAQAUCNAAAAKACARoAAABQgQANAAAAqECABgAAAFQgQAMAnJWYmKjRaDQazZo1a1xdCwC4jN7VBQDAH5bVat2zZ8/mzZt/+OGHrKyskpISDw+P4ODgLl26DBo0aNSoUYMHD9ZqGcgAgCaGAA0A9SIrK2vatGkHDx60X1lcXHz+/Pnz58/v3r37lVde+fOf/xwTE+OqCgEAtUOABoC6V1hYOGLEiPT0dBFxc3OLiooaMGCAn59faWnplStXfvjhh+PHj1ut1vLycldXqk7Hjh2XL18uIhEREa6uBQBchgANAHVvyZIlSnoOCwvbsWNH586dK+2QlZW1adOmn3/+2RXV1V5ISMj8+fNdXQUAuBiP8gaAunfXXXdlZGSIyOnTp8PCwlxdDgCgLnHxCgDUMaPReOnSJRFp166d2vS8efNm5TYXO3bsEJHY2Njo6OiQkBB3d/cOHTo88cQTKSkpjo/wyy+/vP7660OHDg0ICDAYDIGBgWPHjl27dq3JZHLQKi8vb9myZaNGjQoODjYYDD4+Pr179545c+Y333xjsVhsu93yLhxqz15eXr569eoxY8YEBQUZDIaWLVveddddQ4YMWbRoUaXp4wDQiFgBAHXKNrO5ZcuWatt+/vnnStvt27c///zzVTttg8Hw8ccf19Q8JibG19e32t4+PDw8MzOzppO2atWqpq+JHTt22PZMSEhQVn7wwQe3f/YrV6507969pvPqdDq1/3oA0DCYAw0AdcxgMNx5551XrlwpLCzcsWPHxIkTa3GQjz76aPfu3YGBgXPmzAkPDy8pKdm1a9eWLVsqKioef/zx4ODgsWPHVmqycePGGTNmWK1Wg8EwefLkYcOGtWnTJjs7e8uWLYmJiSdPnoyKijp69Ki3t7d9q3Xr1s2aNctqtYpIZGRkdHR0+/btjUZjWlravn37kpKSrM7N9KvF2WfMmHHu3DkR6dev3yOPPHLnnXd6enrm5uaeOnVqz549qamptfh3A4CG4Nr8DgB/SAsXLlT6WE9Pz8WLF6ekpDjZ0DYCLSJhYWHXr1+337p582blvtEdOnQoLy+333Tx4kUvLy9l05kzZyod9rXXXlOOuWDBAvv1586dc3d3F5EWLVps3ry5aj1nzpxJS0uz/VnTCHQtzn7x4kVl5aRJk8xmc9VTHzlypOpKAGgMCNAAUPeKior69etnP1rRtm3bBx544JVXXvn2229LS0tramgL0BqNRrnVXSVPPvmkskOlvDtnzhylVU25MyoqSkRatmxZVlZmW/m3v/1NOdqqVauceV01BehanH3v3r3KobZv3+7MqQGg8eAiQgCoe97e3gcPHnz++eeV8V0RuX79+u7du1999dUxY8YEBgbOnj07KyvLwRGGDRvWp0+fquufe+45ZWHnzp22lRaLRUneI0aMGDBgQLUHfPzxx0WksLDwyJEjyhqTybR161YRCQkJmT17ttrXeJtnV0asReTUqVO1PjUAuAQBGgDqhZeX18qVK69evbp27dqpU6feddddtk1FRUUffvhhr1694uLiamo+cuTIatf37NkzICBARJKTk20rz5w5k5+fLyJhYWE/1aBNmzbKzsq0YxE5ceJEcXGxiNx33316fe0viand2fv169e6dWsR+de//jV37tyTJ0/WugAAaGBcRAgA9ah169ZPPPHEE088ISL5+flJSUk7d+7csGFDWVlZfn7+Qw89dPLkydDQ0KoN7QN31U05OTn2D2G5fPmysvDee++99957jkuxwIPwAAAFU0lEQVTKy8tTFmxD4D169FDxkqqo3dnd3d1XrVo1Y8YMk8m0cuXKlStXBgQEREREDB8+fOLEiR07drydkgCgXjECDQANpFWrVvfff/+aNWvOnDnTrl07ESkqKlKejF2Vp6dnTcdRJj+UlJTY1hQUFDhfRkVFhbJQVFSkLFS6L4datTu7iEyfPv3gwYNjxoxRrozMycnZuXPn3LlzO3XqNGHCBFsuB4DGhgANAA2tY8eOK1euVJZt19JVUlpaWlNzJTrb5hDbL7/99tu3vPbl5ZdfVnb28fFRFpSJHLVWu7MrhgwZsnfv3pycnG3btj3//PPh4eEiYrVad+3aNWjQIMfTxAHAVQjQAOACQ4YMURauXr1a7Q4XLlyoqa2yKTg42LYmJCREWbjlcwrtKaPgInL27FnnW1VVu7Pb8/PzmzRp0sqVK0+cOJGamjp69GgRuXbt2ooVK26nMACoJwRoAHAB2/Ox7QeS7cXHx1e7/syZM9evXxcR+/td9O3bV5mG8c033zh+ZLe98PBwpVVsbKzzraqq3dlr0rVr123btrm5uYnIoUOHbvNoAFAfCNAAUPds95qoyZYtW5SFmi7gS0hIOHbsWNX1b7/9trJg/4BDvV4/ZcoUEcnKynr//fedLFKv1z/88MMicvXq1TVr1jjZqtrj1OLsDrRs2VKZXmI2m2//aABQ5wjQAFD3+vTp8/DDD3/77be2kWZ7mzZtWrx4sbI8bdq0ao9gtVqnT5+ek5Njv/Lzzz9ft26diISGhlZ6QvjixYuVYeAFCxZ8/PHH1R7z6NGjL774ov2ahQsXKneqnj9/fkxMTNUmZ8+ePX/+fPUv8vbOvnv37o8++qjaqd4xMTG//PKLiFR7J2wAcDmN1Wp1dQ0A8Eej1+uV0VN/f/+IiIiePXv6+fmZzeYrV67ExcWlpaUpuw0ZMuS7777T6XS2hps3b546daqITJgw4euvv27btu3s2bPDw8NLSkp27dqlPPdEq9Xu3r173LhxlU66bdu2KVOmKOft16/fxIkTO3XqpNfrc3NzT58+HRcXl5qa2qlTp/T0dPtW69atmzlzprIcGRkZHR3dvn17k8mUnp4eFxeXmJj45Zdf2sJ6YmJiZGSkiHzwwQeVnr2i9uxr1qyZM2eOl5fXuHHjBg4c2KFDB4PBkJ2dvW/fvq+++spsNru5uSUnJyuXFQJA43K7jzIEAFQxYsQIjUbjuPt95JFHCgsLKzW0Pcp7+/bt8+bNq9rKYDCsX7++pvPu3bs3KCjIwUmHDRtWtdXGjRttd+SoaufOnbY9a3qUdy3O/uGHHzrY09fXd8eOHWr/2QGgYfAgFQCoe/Hx8VlZWf/9738PHjx4+vTpS5cuFRYW6vV6X1/frl27RkRETJ069e6773Z8kBUrVkRFRa1evfro0aO5ubkBAQGjR49esGBBz549a2oyZsyYixcvbtiwYdeuXcePH79x44bFYvHz8+vWrVtERMT48eNtd/+wN3369HHjxq1ZsyY2NjYtLS0/P9/DwyM0NDQiImLy5MnKPTGcoerss2bNGjBgwL59+w4cOJCSknLt2jWTydSqVavu3buPGzfuySefVB64CACNEFM4AKARsU3h2L59e6VZzgCARoKLCAEAAAAVCNAAAACACgRoAAAAQAUCNAAAAKACARoAAABQgbtwAAAAACowAg0AAACoQIAGAAAAVCBAAwAAACoQoAEAAAAVCNAAAACACgRoAAAAQAUCNAAAAKACARoAAABQgQANAAAAqECABgAAAFQgQAMAAAAqEKABAAAAFQjQAAAAgAoEaAAAAECF/w/uMh7ep3lhk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819" y="-1"/>
            <a:ext cx="3086181" cy="2029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5" descr="data:image/png;base64,iVBORw0KGgoAAAANSUhEUgAAA8AAAAJmCAIAAAAchn6LAAAACXBIWXMAAB2HAAAdhwGP5fFlAAAgAElEQVR4nOzdeWBU9bn/8efMTPYVEtYg+yL7IpuIIKCVRcWNWluUa9UCtVdrq3it9qfUetVKi1WhilZxt16qiAKKCwKyiayyryGsgZB9ne38/phpwJDMyWGSs8y8X3+Fc55kPhpm8uHkO9+jqKoqAAAAAOrHYXYAAAAAwE4o0AAAAIAOFGgAAABABwo0AAAAoAMFGgAAANCBAg0AAADoQIEGAAAAdKBAAwAAADpQoAEAAAAdKNAAAACADhRoAAAAQAcKNAAAAKADBRoAAADQwWV2AON8+umnbrfb7BRoRF6vV1VVEXG5XIqimB0HsC6eLEA9+Xw+v98vPFmiwIABA9q3b1/P4Sgq0H/729+Ki4vNTgEAAADLefTRRynQtZs6derdd99tdgo0lqKiIo/HIyJNmzZ1OFieBNSpuLg48Bu5Jk2aOJ1Os+MA1lVSUlJVVSUi6enpLld0tabo4Xa7hw0bputTKBkAAACADhRoAAAAQAcKNAAAAKADBRoAAADQgQINAAAA6ECBBgAAAHSgQAMAAAA6UKABAAAAHSjQAAAAgA4UaAAAAEAHCjQAAACgAwUaAAAA0MFldgDjqKpaVVVVUlJidhA0Fq/XG/igtLRUURRzwwBWVv1kKSsr48kChHDuk8Xh4LJjZHK73SLi8/nq/ylRVKBFRFVVXf93YFN+v9/sCIClqaoa+MDn81GggRCqf6D4/f7qJw4iTKAc6vr+RlGBVhQlPj4+PT3d7CBoLEVFRR6PR0RSU1O5TgCEUFxcHLjikpqa6nQ6zY4DWFdeQemZYo/LobZtlRLjiqLWFFUCr4cuPd9f/ioAAADUtO2ILNkm+3OT/aqISEq8DO0k1/aT5Hizk8ECKNAAAAA/8sF38tkPPzpSUilf7JANh+SBcdKaX2ZHPX7NDQAAcNaqvTXbc7XCcnlumbh5O1XUo0ADAAAEqap8tDHUQF6JrNxtVBpYFQUaAAAg6FCeFJZrzGzOMSQKLIwCDQAAEHS6HreLOF3c+DlgbRRoAACAoHrti87m6VGPAg0AABDULEV7pkVq4+eAtVGgAQAAgtpnStMkjZn+7QyJAgujQAMAAAQpitw0MNRAyzQZ0dWoNLAqCjQAAMBZl3aW6/rXvs45I1nu+4m4nEZHgtVwJ0IAAIAfuX6AdGspS7bJzmOiiohIarxc3k3G9ZHEWJOzwQoo0AAAADV1by3dW8uLy7ybjrhE5L6rfB2ac+UZQSzhAAAAqJ3CjnWoDQUaAAAA0IECDQAAUAu/XwrKgk0pv9TcLLAW1kADAAD8iN8vc5fL5sOiqsECPWe5M2Wd3Hm59LnI3GiwBK5AAwAAnOX1ygPvy6ZsUdUfHS+pkOeWyec/mBQLVkKBBgAAOOu5L6Wwos6zH2yQ3BID08CSKNAAAABBlV7ZdSzUgKrKm98alQZWRYEGAAAIWr1XVK2Z7NNGJIGVUaABAACCThRqz1R5Gz8HrI0CDQAAEBRTj7sNcncVUKABAACCurbUnkmKa/wcsDYKNAAAQFD/duLSugg9sL0RSWBlFGgAAICzrusf6mysS34+1KgosCoKNAAAwFluT6izDlVKqoyKAquiQAMAAAS5ffLFzlADlT75OuQAogEFGgAAIOhArlSFvAItIjtC3mkF0YACDQAAEFRYrj1TUI8ZRDYKNAAAQFCsS3smrh4ziGwUaAAAgKCsJg0zg8hGgQYAAAhqmSbtMzVmLu1sSBRYGAUaAADgrJ8PFVfd/ah3G+nfzsA0sCQKNAAAwFmdW8ivx0hibC2n+lwk00eLYngkWA3L4AEAAH6kX1v535tl+S75cqdaVqWISI/W6pU9lb5tac8Q4Qo0AADA+VITZOIAubiFL/DHmy7x96M94z8o0AAAAIAOFGgAAABABwo0AABALU4Vy+mSYFPal6t4fObGgYXwJkIAAIAfKa2Ut9bI94dE/c+lxve/cyz9QX42RIZ0MjcaLIECDQAAcFZplTy1WE4U1jxeVCEvfyMllXJlTzNiwUpYwgEAAHDWgg21tOdq//pOThYZmAaWRIEGAAAIqnDLmn2hBnx+Wb7LqDSwKgo0AABA0P5T4vVrzOw5aUgUWBgFGgAAIKiksh4zFY2fA9ZGgQYAAAhKjK3HTFzj54C1UaABAACC2mVo36+7faYRSWBlFGgAAICgJknSs43GzPCuhkSBhVGgAQAAzrq2nzjqvgrdPlO6tTQwDSyJAg0AAHDW17vEr9Z5NueMHMk3MA0siQINAAAQVFolGw6FGvCrsmK3UWlgVRRoAACAoIOnxK+1D/S+XEOiwMIo0AAAAEGlVdoz9dkrGpGNAg0AABCUVI99oJPZBzrqUaABAACCOjQTRWsj6E7NDYkCC6NAAwAABKUmSP+2oQYUkRHdjEoDq6JAAwAAnHXrUElLqPPs1b2lQzMD08CSKNAAAABnZSTLQxNquV+3yyk3XCKTBpuRCRbjMjsAAACAtbRMkz9OlJ3H5O01/txih4j8pJd/bG9HeqLZyWANXIEGAACoSRHpmSVt0oObQg/poNKeUY0CDQAAAOhAgQYAAAB0oEADAADUVOqWvyyVzUeD7xZ77kvnlzvMTQQL4U2EAAAAP/LJZvlo04+OlFTIu+tk0RZ5ZpIk1ONuhYhsXIEGAAA465vdNdtztdJKeeBfxqaBJVGgAQAAznpnbaizFW55e41RUWBVFGgAAICgLTni82vMrNlvSBRYGAUaAAAgaN0B7ZkqT+PngLXZ402Eu3bt+uyzz7Zv315YWBgfH9+8efM+ffpMmDChefPmZkcDAACRo7hSe0Zt/BiwOKsXaFVVX3311U8++STwx9jY2NLS0pKSkgMHDnTu3JkCDQAAGlBGPW43qDR+DFic1Qv066+//sknnyQlJU2ePPmyyy5LT0/3+/1nzpzZvn17VlaW2ekAAEBEGd9HVmstcU5JMCQKLMzSBXrPnj0ff/xxbGzsU0891b59+8BBh8PRrFmzUaNGmRoNAABEoFZNJDFWyt2hZm66xKg0sCpLv4lw4cKFqqqOHz++uj0DAAA0qrF9Qp11KXJ5N6OiwKqsewXa5/Nt2LBBRC6//PLs7OylS5dmZ2c7HI42bdqMHDmyV69eZgcEAAARaOnWUGe9qnyyRa7tZ1QaWJJ1C3R2drbb7VYUZe/eva+++qrP5wsc37Fjx+eff3711Vf/+te/VpRa1vG73e7Tp0+ff1xVVb/fX/11EHlUNfjGaJ/PV/0xgPOd+2QxNwlgNXtOSoXHGXpm5W4Z35vnTuQIvBLqag7WLdD5+fmBD1555ZW2bdtOnTq1a9eupaWln3322fvvv//55583b9580qRJ53/ijh077r777vOPJycnV1ZWFhQUNG5uWEBRUZHZEQB7KC4uNjsCYC3fH0gU0diJo6hSqBORxOPxiIjX663/p1h3DXRlZaWIqKoaExMzc+bMnj17xsTENGnS5NZbb50wYYKILFiwIDADAADQICo82tXIz9XnqGfdK9CxsbGBD6644oomTZqce+rGG2/89NNPKyoqdu7cOWDAgBqfmJKSMnjw4PO/4K5duxwOR0xMTCMFhum8Xm/g9y98l4HQqp8sLper1rVwQNRqlqw943Kp/KCJJIHXQ10vhtYt0MnJwb/Cbdu2rXEqMzMzPj6+srIyNzf3/E/s3Lnz3Llzzz8+evTo+Pj4tLS0Bo8KiygqKgr8FiYlJcXhsO5vVwDTFRcXu91uEUlJSXE6NZZ7AlHlyr6yeLvGvQYvaqJQJyJJ4PXQ5dLRiq1bMi666KLAB7W+uAf+I/1+v6GZAABAREuNl4uaaszcMsSQKLAw6xbo1NTU1q1bi8iJEydqnCopKSktLRWRZs2amZAMAABEriGdQ52NcUrHFkZFgVVZt0CLyMiRI0Xkm2++qfFmwc8//1xEYmNje/ToYU4yAAAQoRZtCnXW45MF3xkVBVZl6QI9ceLEtLS0oqKi2bNnl5SUBA6uX7/+gw8+EJEJEyZUr5MGAAAI3/ajUqW1m9n6A4ZEgYVZ902EIpKYmPjII488/vjja9eu/e6771q1alVaWlpYWCgiAwcOvO2228wOCAAAIsrO49ozJWyiG/UsXaBF5OKLL54zZ86CBQs2btyYm5sbExPTs2fPMWPGjBkzhq2XAADQq6xKTpeYHcLC8urxP8enSnZe40exrRintG4ikd3SrF6gRSQjI2Pq1KlmpwAAwPYKy+WPH0pZldk5bE5V5U8fmx3C2q7qKbcONTtEY7L0GmgAANCAcs7QnmGEXfVYCWNrNrgCDQAAGoT6nxuEtEzT3u04au06IaWVokqdixB6ZUlCrKGR7EIV+f5Q8IPIRoEGACDq9GsrPx1sdgiremW5rD1YZ3tWRO67SriDZ638frnrkNkhDMESDgAAgLPWhayAqshzXxgVBVZFgQYAAAj6csfZhS512XvSkCiwMAo0AABA0M5j2jNeX+PngLVRoAEAAII8fu2ZiH+HHDRRoAEAAIJap2vPOCP7HiGoBwo0AABA0LUDtGcykhs/B6yNAg0AABCUHCstUzVmpo82JAosjAINAABwVssmGgPNtRo2Ih4FGgAAIMgnsjVHY+ZvnxsSBRZGgQYAAAj6fJv2PtCH8wyJAgujQAMAAATty9We8bGPXdSjQAMAAAT5vNozmpeoEfEo0AAAAEEXNdWecbAPdNSjQAMAAARN7K890yKt8XPA2ijQAAAAQbGxclGGxsy9VxkSBRZGgQYAADgrr0RjwFOPddKIbBRoAACAILdbKtwaM08uMiQKLIwCDQAAEDR7WS0Ha+y6UeUzJAosjAINAAAQdLyoloPsuoEaKNAAAABBfrMDwBZcZgcAAABGW7lHNmabHcKSvJ56jT30QSPngLVRoAEAiDrlbinXeqscQjittVMHIhtLOAAAAAAdKNAAAACADhRoAAAAQAfWQAMAEHXSEqRJktkhLKmwXArLNWYUkXaZhqSxoew8sxMYggINAEDUubSz/HSw2SEs6W9LtQu0KvL/JhqSxm78frnrdbNDGIIlHAAAAEFOLi2iHijQAAAAQV1aaM+4aE9Rj78CAAAAQVf30Z5pywLoqEeBBgAACHKK9GsXakAR+f3VRqWBVVGgAQAAzvL5Qp1VFSmtNCoKrIoCDQAAEOT2yvZjISdUeWONQWFgWRRoAACAoFV7RVU1Zg6dMiQKLIwCDQAAEHSiUHvGHXKNB6IBBRoAACAoxml2AtgBBRoAACCoc0vtmeS4xs8Ba6NAAwAABF3STlxaF6EHhNznDtGAAg0AAHDW2N6hzrqccuulRkWBVVGgAQAAztp7ItRZn09yi4yKAquiQAMAAASVu2VvbqgBVeQt9oGOehRoAACAoG/3as/knGn8HLA2CjQAAEBQfZZnuL2NnwPWRoEGAAAIiovRnnEojZ8D1kaBBgAACLq4lYhI6Jt5p8QbEgUWRoEGAAAI6nORxLgk9CXmwR0NCgPLokADAACcdV3/UGddTpk0xKgosCoKNAAAwFkbD4Y66/VJ9mmjosCqKNAAAABBxZVyWGuXunfXGxIFFkaBBgAACFq9T+MdhCJyLN+IJLAyCjQAAEDQqWLtGQ/7QEc9CjQAAEBQUpz2jIP2FPVcZgcAABjqYMWxT0+tOlKRm+RIGCZ9R2VcEqPwswAI6t1GlmzVmElLMCQKLIwXTQCIFnmewnt2zVpwarlf9QcPHZd28S1fuPj31zYbbmo0wCq6tZSEGKnwhJq5vKtRaWBV/BICAKLCaXfhZd9N/SD3q7PtWUREDleenLhlxuvHPzUrGGA1A9qHOqtobRSNaECBBoCo8Pu9z+8tz6n1lCrqPbtm5VTmGhwJsKY1+0KdVUXmfW1UFFgVBRoAIt9pd+G7Jz8PMVDhr5p3dKFheQDL+i5Hexu79YeMSAIrYw00AES+bwu3+n68cuN83xRsMiYMrGDNftl9wuwQlnRE6y4qIqKK/Onjxo9iQ6rmPz4iBQUaACLfKXeB5kyum5tDRL7q/deKK6S4wtQoNpedZ3YCa3MoZidoZCzhAIDIl+pK0pxJcyUbkATm6thMWqaZHQKRzqHIpZ3NDtHIGvIKtM/nKykpqaysDDHTsmXLBnxEAEB9DEjppjlzSerFBiSBuZLi5MmbpNxtdg4LW7BRVuzSmFFEnp9sSBp7cjklLtKXODTAf9/evXvnzp27bNmyPXv2+P0aa+zU6FkdAwCW0S2p7bD03msKf6hrQBHlv1pPMDISzKIo9brZXtSaMky7QGem8P8w2oW7hOOVV17p3bv33//+9127dmm2ZwCAWf5fxzsVqXNZ4rD03pem9TIyD2BZHVpoDDzzU0NywMLCugK9evXqqVOnBi4qN2/efMSIEVlZWfHx8Q2UDQDQYF45+rFa9/ZcG4p37S3P6ZrY1shIgDWd0Ho/7Zc75MqehkSBVYVVoGfNmhVoz48//vgjjzzickX6ghcAsKcTVXkfnV4RYsDt97x6bNFfuvzGsEiANR3Ok8qQ9/EWkUVbKNDRLqzKu2bNGhEZO3bsY4891kB5Gpff7/f5fGanQGOpXmHv8/lYbQ+c69uCrX6tfaBX5m/hFRJYtsMhdS92CiirFJ4skSTw3dTVHMIq0AUFBSIybty4cL6IYVRVraysDGRGZCsqKjI7AmAtOYXa98zIrTzDKyRwqjBNJCb0jPqfCoTI4PF4RMTr9db/U8Iq0C1atDh69GhsbGw4X8QwiqLExcWlpbEBZsQqKysL/O1PTU1VlEjfwx3Qo1VVM82ZzLh0XiGB9GSX1OMmKTxZIonb7RYRXUuRwyrQI0aMePfdd7dv3x7OFzGS0+mMidH4ZyXsq7o0u1wuh4ObBAFnXdq0t+bM0PRevEICo3vKxmyNmYQY4ckSSQKLN3RdegurZPz2t791uVzvvvtuXh53tAQA6+qQ0PrKpoNCDDgUxy+zrjUsD2BZ3VtKjFNjZnQPQ6LAwsIq0IMGDZo9e3ZhYeH48eOPHTvWUJkAAA3uFy3HhjibFdesf0pXw8IAVjame6izishNA42KAqvSsYRj4cKF5x9s06bNlClT5s+f37Vr10mTJg0bNiwjI8PprPPfbtdff/2FxAQAhOfBfS+EOHukMvfDU9/c2PwKo+IA1vV1yDsRqiILN8r1lxiVBpako0DfcMMNIc6Wl5e/8cYbb7zxRugvwuZiAGC8dUU78jyFoWf+dPA1CjSw54S4tXao+3InBTra8UYrAIh8/8r9UnNmf8VRA5IAFvdNyMvPARXuxs8Ba9NxBfq9995rvBwAgMaTW6V1b2IRt49SAEhRlfYMv0yHjgL9s5/9rPFyAAAaT8u4DM2ZOIc9NvUHGlWThHoMcaeBqMcSDgCIfLe2uFJzpltSOwOSABZ3ZT22qEviH5tRjwINAJFvUFqPFnFNQ8/M7HSXMWEAK+vQXOK0fj0/TvvGRIhwYRXogQMHDhw48MSJE5qTa9euDQyH83AAgAt270W3hDib4kqakHmZYWEAK7umX6izToeM72tUFFhVWLfy3rhxo4hUVWmvty8qKgoMAwBM8ZfsN0OcLfGWvXFi6ZRW4wzLA1jWsu2hzvr88tVOGcPNCKMbSzgAIPJ9deb7Im9Z6Jm/HHrLmDCAlWWfkZJKjZkvdhgSBRZmUIEuLy8Xkfj4eGMeDgBwro9Pr9ScOVx50oAkgMVtztaeKdD41ygin0EFev369SLSokULYx4OAHCufE+x5ozbzz7QgBRrXX4WEZ+/8XPA2vStgd6yZcuWLVtqHFywYEFmZmat86qqlpaWbt68+e233xaRIUOGXFhKAEA4Wsc305yJd8YZkASwuKZJ2jNOZ+PngLXpK9ALFy6cOXNmjYMPPvhgfT7X4XDce++9uh4OANAgbm897tnst0PP9EzqZEwYwMqGdZaPtHY9aJVmSBRYmEFLOLp3775gwYLLLmOPJAAwQa+kjm3jW4aeeabLdGPCAFaWkSwttfrxjZcYEgUWpu8K9OTJk4cOHVr9x3HjxonI/Pnz61rc7HQ6k5KSOnTo0KpVq3BSAgDC1Ck+K6futwkqIiOa9DcyD2BZ910tf/y3eH21nx3QXvpcZGwgWI++At25c+fOnTvXODhy5Mj27ds3WCIAQCNYXhjq19KqyBUb7vlm0BzD8gCW1SJFZt4gzy6RwvIfHVcUGXWxTB5mUixYSVg3Ulm7dq2IcHUZACxu+p5nNGdWFW02IAlgC63S5G+3yvajMn+lml+hiMhlndVbLlWSY81OBmsIq0Cfu5wDAGBZS06t15zxi2pAEsBGerWRDs18+TkuERnd3Z8cy+4bCOJOhAAQ+cp8FdpD9GcAqB8KNABEvmZx9dh2S1EaPwgARIKwlnAkJyfXc9LhcKSkpDRt2rRXr14jR4689dZb09LYRBEADPJkp6k3bf1D6Jk4JayfCAAQPcJ6uSwr03Ez+JKSkuPHj2/fvv39999/8MEHn3322WnTpoXz6ACAerqx+SiHovjVUKs0nu3234blAQBbC6tAT5w4UURyc3PXrVsXONK+ffuOHTsmJiaWl5cfOHDg8OHDgeNDhw7NzMzMz8/ftm1baWlpaWnp9OnTCwsL/+d//ifM/wAAQH2MazJscf7qus4qIv/dZpKReQDAvsJaA71w4cLf/e53Bw8ejImJmTFjxuHDhw8dOvTVV1998sknX331VXZ2dnZ29gMPPBATE3Pw4MEZM2asXr06Pz//jTfeaNKkiYg8+uije/fubaD/EABAKEvy14Q4q4rcsePPhoUBAFsL6wp0Tk7ODTfcUFhYuGTJkquvvvr8gXbt2j377LOjRo269tprb7jhhi1btrRp0+b222/v3r37sGHDvF7vP/7xj9mzZ4eTAQBEpNRXccqdb3YK63rl6Meq1i4b/5f79R873mFMHjuKVWLaxDc3OwUASwirQM+ePTs/P3/KlCm1tudq48ePnzx58ptvvvncc8/NmjVLRAYNGjRp0qT33nvvm2++CScAAIjIkcrcfutuz/cUmx3E3sp8FZ2+vdnsFJb2eKe7Hut4p9kpAJgvrCUcS5YsEZGf/OQnmpOBmU8//bT6yFVXXSUiOTk54QQAABH5rngn7RkGWJq31uwIACwhrCvQR44cEZGEhATNycTExOr5gNatW4tISUlJOAEAQESqN5fokdShZ3IHc8NY07rCHUeqckPPKKLc3GKUMXnsxaN6F55aKSKay2AARImwCnR8fHxFRcW2bdtuuOGG0JNbt24NzFcf8Xq9ItK0adNwAgDAuW5qMepPne42O4UV7Sw92HPtL0LPdExs/UGfJ43JYy/F3rK0U1eanQJGO10iX+yQHSeCt+9+Z51jdA8Z2kkc3HEIYS7h6N27t4i89NJLZ86cCTF2+vTpl156SUT69OlTfTA7O1tEmjVrFk4AAEB99EjumBmbHnrmnd6PGRMGsL51B+SPH8qXO6TSE+zLB08rr66QZxZLaZW50WAJYRXoX/7ylyJy8uTJUaNGBa4xn2/z5s1XXHFFbm6uiNxxx9n3d69atUpEevToEU4AAEA9qX6N5Qf9UrsakwSwuJ3H5dUV4vbWcmpfrrzwhYS8JRGiQlhLOG6//fb33nvv888//+GHH/r373/ZZZeNGDGiQ4cOCQkJFRUVBw8eXLly5Zo1a1RVFZGxY8fedtttgU8sLi5evHixiITevgMA0CCqpOqMtyj0TOvl158ZtdSYPICVvb9OQvx7c1+ufHdQhnQyMBCsJ6wCrSjKRx99dPvtty9YsEBV1W+//fbbb7+tdfLmm29+8803FSX4e5Dc3NzHHntMRK699tpwAgAA6mP4+qmaM/k+jYYNRIPjhXK0QGPmu0MU6GgXVoEWkYSEhP/7v/9bsmTJ888//9VXXwXeGnj2q7tcY8aMuffee8ePH3/u8S5dujzwwANhPjQAoJ52lWVrD/FraUDkRKH2zHGtho2IF26BDhg/fvz48ePLy8u3bt168uTJsrKypKSkVq1a9e3btz6b3AEAGpVP/GZHAOzB42uYGUS2hinQAYmJiZdeemkDfkEAQINId6ae9IXaLglAQJMk7ZmmyY2fA9YW1i4cAABbeKv3o5ozLgc/EQDp1EwSYjVmemcZEgUWxsslAES+K5sOVbTu/vBWT/aBBsTllLG9Qw0kxcko9uCNeg25hMPn85WUlFRWVoaYadmyZQM+IgCgnroltN1dnhNi4PrMEYaFAaxsQh85dFq21PZ0iXXK9NGSHGd4JlhMAxTovXv3zp07d9myZXv27PH7Nd6novIubwAwXKW3MnR7FpEhG+7eeulbxuQBrMzhkN9cKV9sl6U/SHFF8KAi0rON3DJYspqYGg7WEG6BfuWVV37zm9+43e4GSQMAaAy/2vMXzZkdpYcMSALYgkORq3vLVb1k95HyU0XeGKd0vyixaUpD/t4ethbWX4XVq1dPnTo1cFG5efPmI0aMyMrKio+Pb6BsAICGsaFwl+aMT9iaC/gRhyIXNfE1T3SLSGpCotlxYCFhFehZs2YF2vPjjz/+yCOPuFz8ywwArMgjHu0hrXcZAgACwqq8a9asEZGxY8cG7ssNAOZ69diiJXlrzE5hRXlV9bi7mioD19/R+Fnsx6dyGxoAPxJWgS4oKBCRcePGNVAYAAjLiaq8E1V5ZqewsY3Fu82OAAA2ENY+0C1atBCR2FitDccBAACASBFWgR4xYoSIbN++vYHCAAAAAFYXVoH+7W9/63K53n333bw8fmcKAACAqBDWGuhBgwbNnj373nvvHT9+/EcffZSVxb3hAZgp3hmb4OAWYbWo8nvKfaFuEysiDlHSYpKNyWMvqqiFnlKzUwCwkLAK9MKFC9u0aTNlypT58+d37dp10qRJw4YNy8jIcDqddX3K9ddfH84jAkAID7ab/KdOd5udworu3Pnka8c+DT0To8TkX7HMmDz2UuwtS1t+pdkpAFhIWAX6hhtuqBHulv8AACAASURBVP64vLz8jTfeeOONN0J/CrfyBgDj1WsfNoXXZwCol7DWQAMAbKF3SkfNmTRXigFJACAChHUF+r333muoHACAxnN31sTf731BlVDXmH/SdJBheQDA1sIq0D/72c8aKgcAoPEkuxInNr984amVdQ04xTmn+wwjIwGAfbGEAwCiwrrCHSHO+sRX4C0xLAwA2BoFGgAi38nKvJPuM6FnRm6YbkwYALC7sJZwnKuysnLDhg27d+8uKChwu92PPvpoQ31lAECYfrX7ac2ZI1W5BiQBgAjQAAW6tLR05syZ8+bNKy4urj54boGeMWPGhx9+mJWVtWLFivAfDgCg1+7SHM0Zf732ugMAhL2E48iRIwMGDJg1a9a57bmGSZMmHThwYOXKlWvWrAnz4QAAF0Cpz4u9ojR6DgCICGEVaK/Xe8011+zbt09ExowZ88477yxduvT8sUGDBnXu3FlEFi9eHM7DAQAuTL+kzpozDpV3xQBAvYT1cvn6669v27ZNRJ544okvv/zy5z//ea9evWqdHD16tIisXbs2nIcDAFyYl3v+4T8f1rkVdNfktsaEAQC7C6tAf/DBByIyfPhwzbcM9u3bV0R2794dzsMBAC5Muiu5c2IbERGpc53G2kHzDMsDALYWVoHeunWriPz0pz/VnMzIyBCR/Pz8cB4OAHDBfFrvEcz31PlWFgDAucIq0IWFhSLSqlUrzUmPxyMiDgcL7ADABMfdpw9VHg89c8MW7kQIAPUSVqNNS0uT+l1XPnjwoIhkZmaG83AAgAvz6L6X6178HLSr7LAhWQDA9sIq0F26dBGRlStXak5+/PHHItK/f/9wHu706dO33HLLddddd9111x0+zAs9ANTX7nLtfaC94jUgCQBEgLAK9IQJE0RkwYIFod8dOH/+/E2bNonI+PHjw3m4F198saKiIpyvAADRKVaJ0R5S2QcaAOolrAI9bdq0tLS0qqqqcePGBSpyDR6P57nnnvvVr34lIq1atZoyZcoFP9YXX3yxefPmSy+99MLjAkC0GpZe+x6j54p3xhmQBAAiQFgFOiMj4+WXX1YUJTs7e9CgQaNHj37mmWcCpwK9uUOHDvfff7/H43E6nW+++WZ8fPyFPdCZM2f++c9/tmjRYvLkyeEEBoDo9HiHOzVnRjUdYEASAIgArjA//5ZbbvF4PNOmTSsrK1u+fPny5csDx++///7qmeTk5Pnz51955ZUX/Chz5swpLy9/+OGH4+K4QAIAusU6Y0c3ueTrgo11DSgiH/V+yshIAGBfDbCv3OTJk3/44Yfp06enp6fXOJWcnHznnXdu27btpptuuuCv//XXX3///fdjxowJ3I0FAHABvi3cGuKsKvJNUagBAEC1cK9AB3To0GHu3Lkvvvjijh07Dh8+XFRUlJSUlJWV1b9/f5fLJSInT548efKkiPTr10/XVy4oKHj11VfT0tJ++ctfNkhUAIhC3xXvcqsam2zcuOWh0tFfG5MHAGytYQp0gMPh6N27d+/evc8/9eKLLz755JMioqpaO5H+2Jw5c0pLS2fMmJGSklLPTzly5Mhbb711/nG/3+92u0tLS3UFgI34fL7AB2VlZYrCfgJRpLKyMvDB4rzVuW7ueFqLBbnazbjMVzl11zMGhLEdt98T+MDn8/FDJNp4vcF/eZaXl3M/uEjldrvlnBZRHw1ZoBvcihUrvvvuu8GDBw8fPrz+n5WXl/fhhx+efzw5Odnr9Vb/oEUEq6qqMjsCDOX1BPvNpuI9m4r3mBvGztR5RxeancHaVOGHSNQKdCxEpMANs/1+f/0/xbr/lioqKpo3b15iYuK0adPMzgLA0vokdkpyXOAmP0D9DU3qaXYEAJZg3SvQ8+bNKykpmT59ut4bgHfr1q3WJRz33HNPfHz8+e90RMQoLS0N/K4tNTWVX7RFlXRJ35P+r2NVp80OYl0PH/hHiC04AhSRdQNfNSaPHcU6YnomdVCE5WHRpby8PHDtOSUlxel0mh0HjSLwLQ68ba+erFug9+3bJyLvvvvue++9V32w+ur6H/7wB6fTecUVV5z/5sLExMTu3bvX+jUdDoeu/zuwl+p1zy6XiwIdbbJczbMSm5udwro+Gzg79osRoWd6JHUc3IQrrMCPVP9kcTqdVIhIFaiXut49ZfW/CkVFRbUeLykpEZGysjJj4wCALcVITI/kDjtLD4WY2T7sHcPyAICtWbdAz5s37/yDp06duuuuu0TkhRdeaNeuneGhAMCucqvOhB74tnDr8HS22wcAbfyaGwAi3w+lB894ikPPTNn+J2PCAIDdUaABIPI9efB1zZmcylwDkgBABKBAA0Dky644rjnjU3XsgQoA0UzfGmhdNzQ5V05OzoV9Yg3NmzdftGhRg3wpAIgeKa4kzRm2ZwOAetJXoFevXt1IOQAAjWdss6Ff5m8IPZPkSjAmDADYHUs4ACDy/b7tzzXvAHJLy6uMCQMAdqfvCvShQ6H2EAUAWNbUrOteOvZxXWdjlZhXuv+PkXkAwL70Fej27ds3TgwAQOOqVL0hzjodzqOVp9rEczdHANDGEg4AiHxnPEVvn/gsxECFr3Je3denAQDnokADQORbVbDVq/pCzyzP32hMGACwOwo0AES+XHe+5sxJt8a9vgEAAfrWQF+YnJyc8vLywMcXX3yxAY8IADhXaj32ga7PDABAjCnQP//5z6s3kFZV1YBHBACcq39KV82ZASndDEgCABGAJRwAEPkuTmo3JK1n6JkprccbEwYA7M6IAt2mTZtO/2HAwwEAzvd4x7tC3EtlWHqf4el9jcwDAPZlxBKO999/34BHAQCE8NrxT1SpcxHd98W7DlQc65SQZWQkALAplnAAQOQ76T7z71PfhBhw+z3zji40Kg4A2BsFGgAi3+rCbX7VH3pmVcEWY8IAgN1RoAEg8uW5izRnTrkLDEgCABGAAg0AkS/dlaw50yQm1YAkABABdLyJ8KWXXgr/8aZNmxb+FwEA6DIorXvI86qIMjith0FpAMDmdBTo6dOnh/94FGgAMF7HhKwrmgz4pmBTHecVh+L4ZetrDM0EALbFEg4AiAoPd7gt1D7Qab0vSb3YyDwAYF86rkCvWrWq8XIAABrV8zkLQuwDva5o+47Sgz2TOxoZCQBsSkeBHj58eOPlAAA0niOVuUvy1oQY8Kq+V48tmt3tt4ZFAgD7YgkHAES+dUU7Qlx+DlhbtN2YMABgdxRoAIh8Zzza+0DnuQsNSAIAEYACDQCRLyMmTXMmMzbdgCQAEAF0rIEOTVXV/fv3Hz9+vLi42Ofz1TV2/fXXN9QjAgDqaWhaT0WU0Ks4Lk3rZVgeALC1BijQR44ceeqpp95///2CAu3bwKqqxiI8AECDuyi+xfjMYYvzVtc14FKcd2VdZ2QkALCvcAv0qlWrrrvuusJCVs4BgKVd3/zyEAW6RWxT9rADgHoKq0AXFBTceOONhYWFsbGxd99996WXXjp58mQReeGFF5KSkg4ePPj5559v2LBBRCZPnjxx4sSGiQwA0G/Gvjkhzh6rOv32ic8mtxprWB4AsK+w3kQ4d+7cvLw8Efn3v//94osv/uIXvwgcHzt27B133PHEE0989913n332WfPmzd95553jx4/ffPPNDRAZAKDTioJNBZ6Sus+rIvJM9tuG5QEAWwurQC9dulRERowYcc0119Q1c/XVV3/xxRcxMTG///3vN2/eHM7DAQAuzEe5K0KeV0TkUMUxY8IAgN2FVaB37dolImPH1vyVn9frPfePffr0uf32271e7z/+8Y9wHg4AcGHy6rEPtNvvMSAJAESAsAp0cXGxiLRt27b6SExMjIiUlpbWmBwxYoSILF++PJyHAwBcmFbxGZoz8Y5YA5IAQAQIq0DHx8eLiNPprD6SlpYmIjk5OTUmAzPHjx8P5+EAABfmttbjNGd6JHcwIAkARICwCnSbNm1E5NSpU9VHunXrJiJr1qypMbl161b5cdUGABimT1LnNvHNQ8882Wm6MWEAwO7CKtD9+vUTkR9++KH6yMiRI0Xk9ddfP3r0aPXB/fv3B1Y/d+/ePZyHAwBcsEX9nnUpdV7F+GmL0WMyBhqZBwDsK6wCfdVVV4nIsmXLqo/813/9V0xMTH5+/iWXXPLwww/PmTPnvvvuGzBgQElJiYjcdtttYcYFAFyY/ild1wyalxmTXuO4Q1Gmt7nxX32eNCUVANhRWAX6+uuvj42NzcnJ+frrrwNHunTp8uc//1lETp069fTTT//mN795/vnnA+151KhR06ZNCz8xAODCDErrcfqKpR/0/nPz2GCNvqP1hNNXfDa3+4PmBgMAewmrQDdt2jQvL6+goOCyyy6rPjhjxoy33nqrU6dO1UdSUlIeeOCBJUuWuFzh3jkcABCmSS3HDEwKLqh7sO0vmrpSzc0DALYTbqNNSUk5/+DkyZMnT56ck5OTm5ubmJjYtWvXwPZ2AAAAgN014iXhtm3bnrtFNAAAABABwlrCAQCwl92lh6/adO8XhRsCfxy75XfP5fzL3EgAYDthFeiBAwcOHDjwxIkTmpNr164NDIfzcACAcDy6/+Uea3/25ZkNHtUbOJJTefL+Pc+1W3VDvrfY3GwAYCNhLeHYuHGjiFRVVWlOFhUVBYYBAKZ4IWfBk4fm13oqp/Jk37W3Hbn8Y2MTAYBdsYQDAKLCQ/tfDHH2aOWpvxx+27AwAGBrBhXo8vJyEYmPjzfm4QAA51pw6usKn8ZvC+cdWWhMGACwO4MK9Pr160WkRYsWxjwcAOBcX5/RXkR3vCrPgCQAEAH0rYHesmXLli1bahxcsGBBZmZmrfOqqpaWlm7evPntt98WkSFDhlxYSgBAOEq8ZZozXvEZkAQAIoC+Ar1w4cKZM2fWOPjgg/W6B6zD4bj33nt1PRwAoEG0T2itOZPkYJUdANSLQUs4unfvvmDBgnPv+A0AMMxdbSZqzgxI7WZAEgCIAPquQE+ePHno0KHVfxw3bpyIzJ8/v67FzU6nMykpqUOHDq1atQonJQAgHO3iW/RK7rS99EBdA4ooL1z8eyMjAYB96SvQnTt37ty5c42DI0eObN++fYMlAgA0gmX9/95lzaQyX0WtZx/p8F89kjoYHAkAbCqsJRxr165du3YtV5cBwPpaxWccHL6gb0qXGscTnfHzejz8ROdfmZIKAOworDsRnrucAwBgcc1jm24Z+uah8hP/OLRgf8XRJEf8xNZX3NxylNm5AMBmwirQ56qsrNywYcPu3bsLCgrcbvejjz7aUF8ZANCAOiS2evSiKW63W0SaNGlidhwAsJ8GKNClpaUzZ86cN29ecXFx9cFzC/SMGTM+/PDDrKysFStWhP9wAAAAgInC3cbuyJEjAwYMmDVr1rntuYZJkyYdOHBg5cqVa9asCfPhAAAAAHOFVaC9Xu8111yzb98+ERkzZsw777yzdOnS88cGDRoU2Ltj8eLF4TwcAAAAYLqwlnC8/vrr27ZtE5EnnngisGbj6NGjtU6OHj16//79a9euDefhAAAAANOFdQX6gw8+EJHhw4drvmWwb9++IrJ79+5wHg4AAAAwXVgFeuvWrSLy05/+VHMyIyNDRPLz88N5OAAAAMB0YRXowsJCEanPjVQ8Ho+IOBzhvmcRAAAAMFdYjTYtLU3qd1354MGDIpKZmRnOwwEAAACmC6tAd+nSRURWrlypOfnxxx+LSP/+/cN5OAAAAMB0YRXoCRMmiMiCBQtCvztw/vz5mzZtEpHx48eH83AAgAbh9nuzq07ke+vcvx8AEEJYBXratGlpaWlVVVXjxo0LVOQaPB7Pc88996tf/UpEWrVqNWXKlHAeDgAQpudzPmixYkKzDRMG7fxVtx9+kfjNqKs33Z/nLjQ7FwDYSVj7QGdkZLz88su33nprdnb2oEGDRo4c2bNnz8Cp5557bufOnUuWLDl27JiIOJ3ON998Mz4+vgEiAwAuyMjvp68s2HLuEbffs+zMujarrls18KVBaT3MCgYA9hJWgRaRW265xePxTJs2raysbPny5cuXLw8cv//++6tnkpOT58+ff+WVV4b5WACAC3bnzidrtOdqVX7PyO9/nT9qWbwj1uBUAGBHDbCv3OTJk3/44Yfp06enp6fXOJWcnHznnXdu27btpptuCv+BAAAXptLvnn98SYiBCn/VfXtmG5YHAGwt3CvQAR06dJg7d+6LL764Y8eOw4cPFxUVJSUlZWVl9e/f3+VqmIcAAFyw145/4lf9oWc+Ob3q5e4PGZMHAGytIdutw+Ho3bt37969G/BrNiBVVauqqkpKSswOgsbi9XoDH5SWliqKYm4YwFLWn9muOZPvKeEVEqih+idLWVkZ94OLVG63W0R8Pl/9P+UCC/ShQ4cWLVq0ffv2oqKi1NTUXr16TZw4sUOHDhf21Qyjqqqu/zuwKb9f40obEG089XjpU1U/r5BADdU/UPx+v6qq5oZBIwm89On6/uou0D6f76GHHvr73/9e/W+ygAcffPC+++575plnnE6n3q9pDEVR4uPjz1+ojYhRVFQUuGl8amoq1wmAc12S0e29M1+EnkmLSeEVEqihpKSkqqpKRFJSUliVGqkCV6B1fX91l4x77733r3/9a432LCJer/evf/3rfffdp/cLAgAa291ZN2iua7qy6SBjwgCA3ekr0Js2bZo7d27g4yFDhjz99NOvvfba008/PXjw4MDBOXPmbN68uYEzAgDCk+pKvC7z8hADMQ7X3O4PGpYHAGxNX4F+7bXXAh/MmDFj3bp1Dz300B133PHQQw+tX7/+wQeDr7z//Oc/GzgjACBsH/Z7qmtS21pPORXHR32fTnclGxwJAGxKX4FevXq1iHTq1Ompp56qcerpp5/u2LGjiKxZs6ahwgEAGopDHHuG/eu/L5qU4IirPqiI9EnutH3ouxMyLzMxGwDYi77l8NnZ2SIybty489+h5XA4xo0bN2fOnMAMAMCCnr/4d89f/Lvvc3dsKd6X5kq8ps3IhJg47U8DAJxDX4EuLi4WkVatWtV6NnC8qKgo/FgAgMbTNeGi9s4WIhLrYFcBANBN3xKOwG6IdW0QFtjAji14AQAAEMHYKxcAAADQgQINAAAA6HAhq99eeumlTz/99PzjR48eDXwwfPjwuj7322+/vYBHBAAAACziQgr04cOHDx8+HGIgsNsdAAAAEHlYwgEAAADooO8K9KFDhxopBwAAAGAL+gp0+/btGycGAAAAYA8s4QAAAAB0oEADAAAAOlCgAQAAAB0o0AAAAIAOFGgAAABABwo0AAAAoAMFGgAAANCBAg0AAADoQIEGAAAAdKBAAwAAADpQoAEAAAAdKNAAAACADhRoAAAAQAcKNAAAAKADBRoAAADQgQINAAAA6ECBBgAAAHSgQAMAAAA6UKABAAAAHSjQAAAAgA4UaAAAAEAHCjQAAACgAwUaAAAA0IECDQAAAOhAgQYAAAB0oEADAAAAOlCgAQAAAB0o0AAAAIAOFGgAAABABwo0AAAAoAMFGgAAANCBAg0AAADoQIEGAAAAdKBAAwAAADpQoAEAAAAdKNAAAACADhRoAAAAQAcKNAAAAKADBRoAAADQgQINAAAA6ECBBgAAAHSgQAMAAAA6UKABAAAAHSjQAAAAgA4UaAAAAEAHCjQAAACgAwUaAAAA0IECDQAAAOhAgQYAAAB0oEADAAAAOlCgAQAAAB0o0AAAAIAOFGgAAABABwo0AAAAoAMFGgAAANDBZXaAUE6dOrV69eqtW7ceOnSouLg4Li6udevWgwcPvuaaa5KTk81OBwAAgGhk3QJ97NixX//616qqBv4YGxtbXl6+f//+/fv3L126dObMme3btzc1IAAAAKKRdQu01+t1OBzDhw+//PLLe/TokZycXF5evm7dutdee62goOB///d/58yZExMTY3ZMAAAARBfrFujMzMxXXnklMzOz+khiYuLo0aMzMjL++Mc/njx5cvPmzYMHDzYxIQAAAKKQdd9EmJSUdG57rta3b9+0tDQROXbsmOGhAAAAEO2sW6A1JSQkmB0BAAAAUce6SzjqsnXr1qKiIkVRevfuXeuA2+0+ffr0+cdVVfX7/T6fr5EDwjTVbzn1+XzVHwM437lPFnOTABZX/WShQkSwwHdWV3OwWYGuqKh46aWXRGTEiBFZWVm1zuzYsePuu+8+/3hycnJlZWVBQUHjRoQFFBUVmR0BsIfi4mKzIwD2wJMlgnk8HhHxer31/xQ7LeHw+Xx/+ctfjh071rx586lTp5odBwAAANHINleg/X7/7NmzN27cmJ6ePnPmzBA3UklJSal1d45du3Y5HA52votgXq838PsXvstAaNVPFpfLpSiK2XEA6/L5fH6/X3iyRLTA66Gu7689CnSgPa9cuTItLe3JJ5+sa/FGQOfOnefOnXv+8dGjR8fHxwd28ECE8X67wvfZItXjUUREFFHE0alLzN2/MTsXYFHFxcVut1tEUlJSnE6n2XEA6yopKamqqhKR5ORkl8serQl6BV4PdX1/bbCEw+fz/fWvf12xYkWgPV900UVmJ4K1VD37Z98n/5ZgexYRVVTVv39v1cO/lTNnTI0GAAAikNULtM/nmzVr1qpVqwLtuW3btmYngrV4/jFb8k7Vfs7vr5r1hLFxAABA5LN0gQ68a3D16tW0Z9TO6/VnHwo14Pe7337FqDQAACAqWLdAB9rz2rVrac+oi/uDd7SHdu5q/CAAACCKWHc5/NatW9euXSsiFRUVDz/88PkDP/nJT6ZMmWJ4LliImnNYe8jPvvcAAKAhWbdAV3O73YF3R9ZQWVlpfBhYiuLzaN41iFsSAgCAhmXdAj1gwIBFixaZnQKWpiSnqMVaNx1k204AANCgrLsGGtCkjJ2oPZOSakASAAAQPSjQsDFXt26KU+O3KLF3TDcmDAAAiBIUaNhb7G8fCLFGQ+l3ibRubWAcAAAQ+SjQsLnmrWMffExi42oeVxTn6Ktjb2WfFgAA0MCs+yZCoL4yMuKeeFbO5JYvXCBn8iUuNuayK2IGDjE7FgAAiEwUaESKjBaemyd7PB4Radq0qdlpAABAxGIJBwAAAKADBRoRxXX0qJSXm50CAABEMpZwIBK433pN3bEtXvUH/ugRUVJSY3/zgKSnmxsMAABEHq5Aw/aqHpuhbt8i/2nPAWpJcdVTj3l3bjMrFQAAiFQUaNhb1VOPSWVlHSdV/5v/FK/X0EAAACDSUaBhZ4WFSmFBiPOqqnpeet6wOAAAIBpQoGFjng/fVbVmfMdzjIgCAACiBgUaNubPPak5o/g0OzYAAIAOFGjYmOLXngEAAGhYFGjYmJKRoT3kUBo/CAAAiCIUaNhYzI2TtIeaZjZ+EAAAEEUo0LCz5q2V+ITQI3HTf2tMFgAAECUo0LA5t1tjwM9CaQAA0JAo0LCzw4dVvy/0iOfZJ4zJAgAAogQFGjbmfvNVzRm/u8qAJAAAIHpQoGFnlWVmJwAAAFHHZXYAhOLft1s9dtTsFBamtX4jwPfNl40dxMYSk5z9BkhsnNk5AACwDQq0dfmzD3penWt2ikjgXbrI7AiWpuZku26+1ewUAADYBks4rEs9k2d2BEQF/qYBAKALV6BtwNGrj6NrD7NTWJTvow9UNcRGdYprwvUSx/qE2lRVehcvNDsEAAD2Q4G2AUebds4hw8xOYVHeD/8V8rzqbNNOOnY0KI2tqCXFQoEGAEA/CrQNeL/6zLviK7NTWJNPRA09UTXvOYlPNCaNzaga/+sAAECtKNB24PGIx2N2CNtSRSrKzQ4BAAAiB28iBAAAAHSgQAMAAAA6UKAR4VjnCwAAGhZroO0gNU1JSTU7hFUdOxK6IjvEIVlZBoWxF59PPXnc7BAAANgPBdoGXMNGOEddZXYKi6r6n3tDXGRWRGIffUJSUgxMZBtqSbH7z4+anQIAAPthCQfsTglxThWRPXuMSgIAAKICBRp29tFHmpsZV/3fm8ZkAQAAUYIlHDbg37tLrawwO4UVqetW1GNK8S5d1OhR7MjtNjsBAAC2RIG2Af/B/XJwv9kp7Ev1ffOl2RkAAEDkYAmHdTmy2ojTaXYKRD6lbTuzIwAAYCdcgbYupWXr2N8/ouafMTuIdXnnz1W9GmugFUVcd95jTB5biolxtOtgdggAAOyEAm1pSkamkpFpdgrrir3noaq/P60xpCiOLt0MiQMAAKICSzhgZ61bO0JuYyeKGvvU341KAwAAogIFGvamhr5Xt6rIli1GZQEAAFGBAg0bq1q1qq76XH3c/a/5xoQBAABRggING3N88Uldp6oXdqh+vzFhAABAlKBAw8ZUr8fsCAAAIOpQoGFjaj3+AitKyHcZAgAA6ESBhp01aao9o7FPNAAAgD4UaNhY3L0PaA9lNmn8IAAAIIpQoGFncXFKYkKoAUWJffBxg8IAAIDoQIGGvSnxiaFOq+I/c9qoLAAAICpQoGFj/hPH/PlnQo6ovkUfGpQGAABEBwo0bEzdsE575kh24wcBAABRhAING/MXFmjOqO4qA5IAAIDoQYGGncXFa44oTpcBQQAAQPSgQMPGnJ26aA+lsY0dAABoSBRo2JhjwCBxOTVmho82JgwAAIgSFGjYmcPhvHRkiPNKQoJr8BDD4gAAgGhAgYa9+bZuDHFWrajwnzhmWBgAABANKNCwMX9OthQXhZ7xLf7YmDAAACBKUKBhY76NGzRn1GNHDEgCAACiBwUadlZcqDmietgHGgAANCQKNOwsIUlzhH2gAQBAw6JAw8ac3bprDzXNbPwgAAAgilCgYWOOvv0lJib0jOuKq4wJAwAAogQFGvbmvOyKUKcTEx19+xsUBQAARAcKNOzNv2FNqNPlFf7sg0ZlAQAAUYECDRvzHzyglpWFHFG9n39iUBoAABAdomuDAr/f7/P5zE6BBuPb9J3mjHr8BN90oAZVVQMf8OwAQqt+slAhVZ0LmwAAGvRJREFUIljgO1v9va6PKCrQqqpWVlYWFBSYHQQNJqEgX/NvsOpx800H6lJcXGx2BMAeeLJEMI/HIyJer7f+nxJFBVpRlLi4uLS0NLODoMH401I1ZxwxMXzTgRrKysoCPypSUlIcDtbyAXUqLy8PtKvk5GSn02l2HDQKt9stIi6XjlYcRQVaRJxOZ4zWrmewEX+v/h7Nu3k3a8E3HaihujS7XC46ARDCuU8WXQULNhJYvKEoSv0/hQsPsDFHj15KfHzoGddVY40JAwAAogQFGvbmmjRZpM5/Mjq6XOzo1sPIPAAAIOJRoGFvjl59Yn52m9T2O2hHj94xd/3a+EgAACCysZoHtufoPzCudz/fssWendulskwcMc42bZxXX+No0crsaAAAIAJRoBERXC7n+Imll10ReK9006ZN2VgAAAA0EkoGAAAAoAMFGgAAANCBAg0AAADoQIEGAAAAdKBAAwAAADpQoAEAAAAdKNAAAACADhRoAAAAQAcKNAAAAKADBRoAAADQgQINAAAA6ECBBgAAAHSgQAMAAAA6UKABAAAAHVxmBzDUli1b3njjDbNToLFUVlb6fD4RSUxMVBTF7DiAdVVVVXm9XhFJSEhwOLiSAtSJJ0s0CJQHXaKoQKekpOzatWvXrl1mB0Fj8fv9gQ8URaFAAyFUP1koBEBoPFmiRGpqamxsbP3nFVVVGy8NYKR77rln/fr1IrJ48eIWLVqYHQewrt/97ncrV64UkQ8//LBt27ZmxwGs6w9/+MOyZctE5N133+3atavZcWAV/HMKAAAA0IECDQAAAOhAgQYAAAB0oEADAAAAOlCgAQAAAB0o0AAAAIAObGOHyLF79+7i4mIR6devn67dHIFos3fv3sLCQhHp06dPfHy82XEA69q/f39+fr6I9OrVKzEx0ew4sAoKNAAAAKADSzgAAAAAHSjQAAAAgA4UaAAAAEAHCjQARIUHHnjguuuuW7duXQQ8ChDQ2H/fwv/6PCMilcvsAIBuS5YsKSoqGjFiRFZWltlZAABA1KFAw36WLFmSk5PTuXNnCjRQf5dccknr1q0zMzPNDgI0mMb+Wx3+1+d5F6ko0AAQFW699VazIwANrLH/Vof/9XneRSrWQAMAAAA6cAUaRigvL//444/Xr19//Phxr9ebmpqamZnZs+f/b+/Og6I80j+AP3NAOAYVBzkcFVREBQVFgwKCIF45YI1l4rXlrgeJWpZxPRLUVJmsZXlGNBqDpa5Z46KQKJBFiAqigEUUvFBQEEFAEAeUYxgQmWF+f/QvU7PDML4zgBD5fv567fftt3uo7unHnn77dZs5c6aDg4PmlVlZWefPn8/Pz6+rq7O0tHRxcQkODh47diw7m5ycvH//fna8detWda6AgIC1a9ey4+bm5sTExNTU1CdPnjQ3N4vF4rFjx86ePdvOzs7QKj19+jQjI+PWrVtPnz6trq4WCoUSicTHx+fDDz/Ey9tAp8rKymXLlhHRkSNHbG1ttc7m5uaGhYWZmZmdOHFCswnpb/bMsmXLpFLptm3b+vXrFx0dffv27erqaj8/P9byubTn9evX5+fnb9q0aeLEiVoVu3HjxoULF/Lz82tray0sLGxtbceNGzdt2jTNj8CxZ7WFY3b9HxPeeob2IJ2t+rWtSCaTRUdHZ2RkVFdXW1lZeXp6zp8//8GDB7t37x45cuTOnTvVt9J/fwcHh8jIyJs3b9bV1fXt29fHx2fevHlabytsT7/DGNSdIYCGTtfY2Lhhw4bS0lIejyeRSEQiUW1t7ePHj/Pz8yUSiXp0VyqV3333XUpKChGJRCJHR8fKysqsrKysrKy5c+cuXLiQiBwcHKZMmXLt2jW5XO7h4SEWi1nekSNHsgOZTLZly5aCggIi6t+/v7m5eWlpaWJiYkpKSlhYmKenp0FVOnnyZFpamqmpqbW1tZOTU21t7aNHjwoKCtLS0rZv3453ukJr/fr1GzVq1N27d1NSUubOnat1ljVvHx8f9eDHpdlrKioq2rZtW0NDg7W1taWlZUtLC3FuzzopFIrw8PC0tDQisrS0dHJyamhoePz4cUFBgYWFxUcffcQu49iz2mJodp0fE3oCQ3uQHm21oufPn2/cuLGiooLH4zk5OQkEgsuXL1+7di04ONigqpaWlu7YsUMul9vb2yuVSqlUGhsbe//+/R07dggEAv15OfY7jEHdGQJo6HTnz58vLS0dNGjQ119/rX6QQqFQZGVl9e3bV33ZTz/9lJKS0rdv35UrV3p5ebHEtLS0AwcOREVFDRs2zMvLy9XV1dXVddWqVXK5PCQk5N1339Uq67vvvisoKLCxsdm0aZOzszMR1dfXHzhwICMjY9euXQcPHmQV4FglHx+fmTNnurm58fn/v9hJKpUeOnTo5s2bP/3002effdYpfy/4kwsKCrp79+7ly5e1hv/m5ub09HQimjJlijqRS7PXvMm///3vUaNGrVixwt7enohqa2uJc3vW6dixY2lpaebm5itWrPD392dNXaFQ/P7775rDM8ee1RZDs+v8mNBDGNSD9GirFe3fv7+iosLJyWnTpk3sVE1Nze7du6Oiogyq57/+9a933313+fLlvXv3JqLr16/v2rUrLy8vJSVl6tSp+vNy7HcYg7ozrIGGTldaWkpEgYGBmmOkUCicOHGii4sL+2dVVVVcXByfzw8LC9OMGPz8/P72t78R0S+//PLagoqKiq5du0ZEn3/+ORukiUgkEq1fv97Gxob9xs29SkTk6+s7evRo9TcXEdna2oaFhQkEgkuXLmFWDHRi02NlZWV5eXma6eyXExsbm9GjR7MUI5q9WCzevHkzG/WJiI3cHNtzaxUVFYmJiUS0bt26gIAAdVMXCoWTJk1STwxz71k6GZFd58eEHoJ7D9JPZyt69OjR7du3BQKBOnomoj59+oSFhZmbmxtUT7FYvG7dOnXj9PLyYnFzZmam/owc+x1hDOreEEBDp2PLua5duyaTydq6JiMjQ6lUOjs7jxgxQuuUv78/EeXl5b18+VJ/Qexry8nJycPDQzPdxMTkww8/JKKsrCzuVWKUSmVWVlZkZOT333+/d+/evXv3Hjp0yMTEpLGxsby8XH9e6JnMzMy8vb2J6NKlS5rp7J+BgYE8Ho+lGNHsg4KCTE1NtS7m3p61ZGRktLS0ODo6as1za+Heszoqu86PCT0E9x6kn85WxBqbh4eHOnpmrKysfH19Darne++9JxT+z8/4bm5uRPTaoYFjv2MwBnVbWMIBnW769Om//vrrgwcPFi9e7O7uzpZhDB8+XHOVWFFRERHV19fv27ev9R0EAoFSqXz+/Ln+jZ/LysqIyMnJqfUpR0dHIiovL29paeHz+VyqRET5+fm7d+9+9uyZzuIMDVag55gyZUpKSkp6enpoaCgbYmtra2/dukX/++uzEc1+8ODBra/k2J5bKy4uJo1HCNrCvWd1VHadHxN6Do49SD+drUhPazS01bUej9iKqdfO9XDsd4QxqHtDAA2dztra+ttvvz116lRGRgZ7OoqIrKysQkJC5syZw8b4+vp6IiovL9fzX+qmpib9BTU0NLDidNaBiFQq1cuXLy0sLLhUSSaTffPNNzKZzNvbOzg4eODAgSKRiJ0KDQ199uyZQqEw9k8Cbzl3d3cbG5uqqqrMzEw2l3b58mWlUjl8+HDNQdeIZq/zV2Yu7Vkn1mUsLS31fxzuPaujshv6Yzq8ZTj2IP10tqLGxkYi0tlWDX0mr/WDjGxqXKVS6c/Isd9hDOrmEEDDm2Bvb/+Pf/xj9erVRUVFubm5mZmZ2dnZ//nPf16+fMnWerJvopCQELaBkXHY1191dXXrUyyRx+Opv/JeW6X09HSZTDZ06NAvv/xSa2oN/+8H/Xg8XmBg4M8//3zp0iU2/LPdA7Qmzzqk2TOvbc86sS4jl8v139ygntXh2aEH4tiDjMCiahbCatGZ2Bk49juMQd0c1kDDmyMQCJydnUNCQrZu3bpy5UoiYg9S0B8/qN2/f5/LfdpaADdgwAD649cxLSyxf//+Wl9Deqr05MkTInJ1ddXKUlJS8sa+Z+HPi430WVlZMpmsuLi4sLDQxMTEz89P8xqDmj0XetqzThwrYETP6sDs0DNx6UFGYBPYjx8/bn2KLal6Azj2O4xB3Ry+s6BruLu7E1FDQwP7hdrHx4fP5z98+PDmzZuvzcueC2m9omP8+PFEVFRUdOfOHc10hUIRHx9PRK23vdNTJRMTEyJ68eKF1mVnz559bQ0BJBKJi4uLUqlMTU1NTk4mIi8vL5FIpHmNQc3eUFrtWaeJEyfy+fzi4mL9TwG2s2e1Mzv0TFx6kBHGjRtHRHfu3NFaWFxfX3/16tV23pwjjv0OY1A3hwAaOt3x48eTkpI0f3J6+fJldHQ0EQ0cOPCdd94hInt7e7aJ/a5du5KTk5VKpfriurq6pKSkkydPqlP69+9PRNnZ2VoFDR48eMKECUS0f/9+9soGIpLL5d9++21VVZWFhUVISAj3Ko0aNYqIMjIyMjIy2DUKhYLt2su+1wD0CwoKIqLk5OQrV66Qrl+fDWr2enBpzzrZ29u///77RLRnz57U1FT12k2FQnH16lV1WM+9Z+nUzuzQY722BxnB2dl5zJgxSqVy+/bt6hi6trZ2586dbHn0G8Cx32EM6uawBho6XWFhYUxMDI/Hs7Oz69Onz6tXr8rKypqamszNzVetWqW+bPHixY2NjRcuXNi/f//hw4clEgmfz6+pqamsrKQ/JrGYwMDAK1eu/Pbbbzdv3uzXrx+PxxszZswnn3xCRKtXr2YvPFu7dq1EIjE3Ny8pKXn16pWZmdkXX3yh3iWXS5XGjRs3duzYW7dubd++nV1WWlra0NCwYMGCS5cuVVRUvLm/IPw5+fn5HT16lIWMvXv31vm6Pu7NXg+OXUynJUuW1NTUpKen79mzJyIiwt7evrGxUSqVNjc3L168WF1njj2rLe3MDj0Tlx5khNWrV2/cuLGwsPCzzz5jbyIsKioyMzObO3duZGTkm1lNxKXfYQzq5hBAQ6f761//OmzYsJycHKlUWlBQwOfz7ezsPDw8Zs2axfavZfh8/qpVqwIDA8+fP5+bm1taWioQCMRisZeX1/jx49kMFuPp6bl+/fr4+Pji4uLKykqVSqUegK2srHbs2JGYmJiWllZaWtrc3CwWi8eOHTt79mzNXT+5VInH43311Vc///zzlStXpFJpQ0ODs7PzBx984O3trbU7KYBOIpHIy8uL/S48efJknbthcG/2enDsYjoJhcIvvvhi8uTJFy9ezM/PLyoqEolETk5O48aNmzRpkvoyjj2rLe3MDj0Tlx5kBBsbm71790ZFRf3+++8lJSVWVlb+/v4LFixgS4zezPuxufQ7jEHdHO+1+60AAAAAvN2OHz8eExMTHBwcGhra1XWBPwGsgQYAAIAerampKS0tjf5YeQzwWgigAQAAoKeoqqo6d+6c5k5w1dXVO3furKqqsrOz4/J6bQDCEg4AAADoOZ48ebJy5UqBQGBnZycWi+VyeXFxsVKpFIlEX3/9tYuLS1dXEP4cEEADAABAT9HY2Hj27Fm2FXR9fT2fz7e1tfX09PzLX/6CDWGAOwTQAAAAAAAGwBpoAAAAAAADIIAGAAAAADAAAmgAAAAAAAMggAYAAAAAMAACaAAAAAAAAyCABgAArtLT03k8Ho/Hi4iI6Oq6AAB0GWFXVwAA4K2lUqnOnz9/+vTp69evl5WVyeVyc3NzBweHYcOGTZgwYcqUKT4+Pnw+JjIAAP5kEEADAHSKsrKyBQsWpKamaibW19c/fPjw4cOHCQkJW7Zs+eSTT6KiorqqhgAAYBwE0AAAHa+uri4gIKCgoICITExMgoKCxo8fLxaLGxoaSkpKrl+/fvv2bZVK1dTU1NU1NczgwYN3795NRN7e3l1dFwCALoMAGgCg4+3YsYNFz25ubrGxsc7OzloXlJWVRUZGPn36tCtqZzyJRLJ+/fqurgUAQBfDq7wBADrekCFDioqKiOjevXtubm5dXR0AAOhIeHgFAKCDNTc3P378mIgGDBhgaPR8+vRpts1FbGwsESUmJoaEhEgkEjMzM0dHx6VLl+bm5uq/w4sXL7Zt2zZp0iRbW1tTU1M7O7vp06cfPXpUoVDoyVVdXb1r164pU6Y4ODiYmppaWVmNHj162bJl586da2lpUV/22l04DC29qanp0KFD06ZNs7e3NzU17dWr15AhQ3x9fTdu3Ki1fBwAoBtRAQBAh1KvbO7Vq5eheU+dOsXyxsTErFmzpvWXtqmp6Y8//thW9qioqN69e+v8tnd3dy8tLW2r0D59+rQ1TMTGxqqvTEtLY4k//PBD+0svKSkZMWJEW+UKBAJD/3oAAG8G1kADAHQwU1PTQYMGlZSU1NXVxcbGzpo1y4ibHDlyJCEhwc7ObsWKFe7u7nK5PD4+Pjo6+tWrV0uWLHFwcJg+fbpWlpMnTy5atEilUpmams6ZM8ff379v374VFRXR0dHp6enZ2dlBQUE3btwQiUSauY4dOxYaGqpSqYjIz88vJCRk4MCBzc3N+fn5SUlJGRkZKm4r/YwofdGiRQ8ePCAiT0/PefPmDRo0yMLC4vnz53fv3j1//nxeXp4RfzcAgDeha+N3AIC3UlhYGPuOtbCw2Lx5c25uLseM6hloInJzc6usrNQ8e/r0abZvtKOjY1NTk+apwsJCS0tLdionJ0frtlu3bmX33LBhg2b6gwcPzMzMiOidd945ffp06/rk5OTk5+er/9nWDLQRpRcWFrLE2bNnK5XK1kVnZma2TgQA6A4QQAMAdDyZTObp6ak5W9GvX7/3339/y5YtFy9ebGhoaCujOoDm8Xhsqzstn376KbtAK95dsWIFy9VW3BkUFEREvXr1amxsVCf+/e9/Z3c7cOAAl8/VVgBtROkXLlxgt4qJieFSNABA94GHCAEAOp5IJEpNTV2zZg2b3yWiysrKhISEb775Ztq0aXZ2dsuXLy8rK9NzB39/fw8Pj9bpn3/+OTuIi4tTJ7a0tLDIOyAgYPz48TpvuGTJEiKqq6vLzMxkKQqF4pdffiEiiUSyfPlyQz9jO0tnM9ZEdPfuXaOLBgDoEgigAQA6haWlZXh4eHl5+dGjR+fPnz9kyBD1KZlMdvjw4VGjRiUnJ7eVPTAwUGe6q6urra0tEWVlZakTc3JyampqiMjNze1JG/r27csuZsuOiejOnTv19fVENHPmTKHQ+EdijCvd09PT2tqaiP75z3+uXbs2Ozvb6AoAALxheIgQAKATWVtbL126dOnSpURUU1OTkZERFxd34sSJxsbGmpqajz76KDs728nJqXVGzYC79SmpVKr5Epbi4mJ2cPDgwYMHD+qvUnV1NTtQT4GPHDnSgI/UinGlm5mZHThwYNGiRQqFIjw8PDw83NbW1tvbe/LkybNmzRo8eHB7qgQA0KkwAw0A8Ib06dPnvffei4iIyMnJGTBgABHJZDL2ZuzWLCws2roPW/wgl8vVKbW1tdyr8erVK3Ygk8nYgda+HIYyrnQiWrhwYWpq6rRp09iTkVKpNC4ubu3atUOHDg0ODlbH5QAA3Q0CaACAN23w4MHh4eHsWP0snZaGhoa2srPQWb2GWPN43759r3325auvvmIXW1lZsQO2kMNoxpXO+Pr6XrhwQSqVnjlzZs2aNe7u7kSkUqni4+MnTJigf5k4AEBXQQANANAFfH192UF5ebnOCx49etRWXnbKwcFBnSKRSNjBa99TqInNghPR/fv3uedqzbjSNYnF4tmzZ4eHh9+5cycvL2/q1KlE9OzZsz179rSnYgAAnQQBNABAF1C/H1tzIllTSkqKzvScnJzKykoi0tzvYuzYsWwZxrlz5/S/sluTu7s7y5WYmMg9V2vGld4WFxeXM2fOmJiYENHVq1fbeTcAgM6AABoAoOOp95poS3R0NDto6wG+tLS0W7dutU7ft28fO9B8waFQKJw7dy4RlZWVff/99xwrKRQKP/74YyIqLy+PiIjgmEvnfYwoXY9evXqx5SVKpbL9dwMA6HAIoAEAOp6Hh8fHH3988eJF9UyzpsjIyM2bN7PjBQsW6LyDSqVauHChVCrVTDx16tSxY8eIyMnJSesN4Zs3b2bTwBs2bPjxxx913vPGjRtffvmlZkpYWBjbqXr9+vVRUVGts9y/f//hw4e6P2T7Sk9ISDhy5IjOpd5RUVEvXrwgIp07YQMAdDmeSqXq6joAALxthEIhmz21sbHx9vZ2dXUVi8VKpbKkpCQ5OTk/P59d5uvre+XKFYFAoM54+vTp+fPnE1FwcPB///vffv36LV++3N3dXS6Xx8fHs/ee8Pn8hISEGTNmaBV65syZuXPnsnI9PT1nzZo1dOhQoVD4/Pnze/fuJScn5+XlDR06tKCgQDPXsWPHli1bxo79/PxCQkIGDhyoUCgKCgqSk5PT09PPnj2rDtbT09P9/PyI6IcfftB694qhpUdERKxYscLS0nLGjBleXl6Ojo6mpqYVFRVJSUm//vqrUqk0MTHJyspijxUCAHQv7X2VIQAAtBIQEMDj8fR//c6bN6+urk4ro/pV3jExMevWrWudy9TU9Pjx422Ve+HCBXt7ez2F+vv7t8518uRJ9Y4crcXFxamvbOtV3kaUfvjwYT1X9u7dOzY21tA/OwDAm4EXqQAAdLyUlJSysrLffvstNTX13r17jx8/rqurEwqFvXv3dnFx8fb2nj9//pgxY/TfZM+ePUFBQYcOHbpx48bz589tbW2nTp26YcMGV1fXtrJMmzatsLDwxIkT8fHxt2/frqqqamlpEYvFw4cP9/b2/uCDD9S7f2hauHDhjBkzIiIiEhMT8/Pza2pqzM3NnZycvL2958yZw/bE4MKg0kNDQ8ePH5+UlHT58uXc3Nxnz54pFIo+ffqMGDFixowZn376KXvhIgBAN4QlHAAA3Yh6CUdMTIzWKmcAAOgm8BAhAAAAAIABEEADAAAAABgAATQAAAAAgAEQQAMAAAAAGAABNAAAAACAAbALBwAAAACAATADDQAAAABgAATQAAAAAAAGQAANAAAAAGAABNAAAAAAAAZAAA0AAAAAYAAE0AAAAAAABkAADQAAAABgAATQAAAAAAAGQAANAAAAAGAABNAAAAAAAAZAAA0AAAAAYAAE0AAAAAAABkAADQAAAABgAATQAAAAAAAG+D/JoSYxvN8Jt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727" y="2017147"/>
            <a:ext cx="3100273" cy="198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6876256" y="4165798"/>
            <a:ext cx="1664238" cy="30777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PA" b="1" dirty="0"/>
              <a:t>Métodos gráficos</a:t>
            </a:r>
          </a:p>
        </p:txBody>
      </p:sp>
    </p:spTree>
    <p:extLst>
      <p:ext uri="{BB962C8B-B14F-4D97-AF65-F5344CB8AC3E}">
        <p14:creationId xmlns:p14="http://schemas.microsoft.com/office/powerpoint/2010/main" val="396276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9</a:t>
            </a:fld>
            <a:endParaRPr lang="es-PA"/>
          </a:p>
        </p:txBody>
      </p:sp>
      <p:sp>
        <p:nvSpPr>
          <p:cNvPr id="3" name="2 Título"/>
          <p:cNvSpPr>
            <a:spLocks noGrp="1"/>
          </p:cNvSpPr>
          <p:nvPr>
            <p:ph type="title"/>
          </p:nvPr>
        </p:nvSpPr>
        <p:spPr>
          <a:xfrm>
            <a:off x="467544" y="195486"/>
            <a:ext cx="5544616" cy="857400"/>
          </a:xfrm>
        </p:spPr>
        <p:txBody>
          <a:bodyPr/>
          <a:lstStyle/>
          <a:p>
            <a:r>
              <a:rPr lang="es-MX" sz="2800" b="1" dirty="0" smtClean="0"/>
              <a:t>Contrastes </a:t>
            </a:r>
            <a:r>
              <a:rPr lang="es-MX" sz="2800" b="1" dirty="0"/>
              <a:t>de </a:t>
            </a:r>
            <a:r>
              <a:rPr lang="es-MX" sz="2800" b="1" dirty="0" smtClean="0"/>
              <a:t>hipótesis: </a:t>
            </a:r>
            <a:r>
              <a:rPr lang="es-MX" sz="2800" b="1" dirty="0"/>
              <a:t>homogeneidad de varianza</a:t>
            </a:r>
            <a:endParaRPr lang="es-PA" sz="2800" dirty="0"/>
          </a:p>
        </p:txBody>
      </p:sp>
      <p:sp>
        <p:nvSpPr>
          <p:cNvPr id="4" name="3 Marcador de texto"/>
          <p:cNvSpPr>
            <a:spLocks noGrp="1"/>
          </p:cNvSpPr>
          <p:nvPr>
            <p:ph type="body" idx="1"/>
          </p:nvPr>
        </p:nvSpPr>
        <p:spPr>
          <a:xfrm>
            <a:off x="395536" y="1203598"/>
            <a:ext cx="5472608" cy="3180900"/>
          </a:xfrm>
        </p:spPr>
        <p:txBody>
          <a:bodyPr/>
          <a:lstStyle/>
          <a:p>
            <a:pPr marL="76200" indent="0">
              <a:buNone/>
            </a:pPr>
            <a:r>
              <a:rPr lang="es-MX" sz="1800" dirty="0"/>
              <a:t>Las hipótesis estadísticas son las siguientes:</a:t>
            </a:r>
          </a:p>
          <a:p>
            <a:r>
              <a:rPr lang="es-MX" sz="1800" b="1" dirty="0"/>
              <a:t>H0:</a:t>
            </a:r>
            <a:r>
              <a:rPr lang="es-MX" sz="1800" dirty="0"/>
              <a:t> varianzas de todos los grupos iguales.</a:t>
            </a:r>
            <a:br>
              <a:rPr lang="es-MX" sz="1800" dirty="0"/>
            </a:br>
            <a:r>
              <a:rPr lang="es-MX" sz="1800" b="1" dirty="0"/>
              <a:t>H1: </a:t>
            </a:r>
            <a:r>
              <a:rPr lang="es-MX" sz="1800" dirty="0"/>
              <a:t>al menos una varianza distinta entre todos los grupos</a:t>
            </a:r>
            <a:r>
              <a:rPr lang="es-MX" sz="1800" dirty="0" smtClean="0"/>
              <a:t>.</a:t>
            </a:r>
          </a:p>
          <a:p>
            <a:pPr marL="76200" indent="0">
              <a:buNone/>
            </a:pPr>
            <a:r>
              <a:rPr lang="es-MX" sz="1800" dirty="0" smtClean="0"/>
              <a:t>Toma </a:t>
            </a:r>
            <a:r>
              <a:rPr lang="es-MX" sz="1800" dirty="0"/>
              <a:t>de decisión</a:t>
            </a:r>
            <a:r>
              <a:rPr lang="es-MX" sz="1800" dirty="0" smtClean="0"/>
              <a:t>:</a:t>
            </a:r>
          </a:p>
          <a:p>
            <a:r>
              <a:rPr lang="es-MX" sz="1800" dirty="0" err="1" smtClean="0"/>
              <a:t>Sig</a:t>
            </a:r>
            <a:r>
              <a:rPr lang="es-MX" sz="1800" dirty="0" smtClean="0"/>
              <a:t>(p-valor</a:t>
            </a:r>
            <a:r>
              <a:rPr lang="es-MX" sz="1800" dirty="0"/>
              <a:t>) &gt; alfa: No rechazar </a:t>
            </a:r>
            <a:r>
              <a:rPr lang="es-MX" sz="1800" dirty="0" smtClean="0"/>
              <a:t>H0.</a:t>
            </a:r>
            <a:r>
              <a:rPr lang="es-MX" sz="1800" dirty="0"/>
              <a:t/>
            </a:r>
            <a:br>
              <a:rPr lang="es-MX" sz="1800" dirty="0"/>
            </a:br>
            <a:r>
              <a:rPr lang="es-MX" sz="1800" dirty="0" err="1" smtClean="0"/>
              <a:t>Sig</a:t>
            </a:r>
            <a:r>
              <a:rPr lang="es-MX" sz="1800" dirty="0" smtClean="0"/>
              <a:t>(p-valor</a:t>
            </a:r>
            <a:r>
              <a:rPr lang="es-MX" sz="1800" dirty="0"/>
              <a:t>) &lt; alfa: Rechazar </a:t>
            </a:r>
            <a:r>
              <a:rPr lang="es-MX" sz="1800" dirty="0" smtClean="0"/>
              <a:t>H0.</a:t>
            </a:r>
          </a:p>
          <a:p>
            <a:pPr marL="76200" indent="0">
              <a:buNone/>
            </a:pPr>
            <a:endParaRPr lang="es-MX" sz="1800" dirty="0" smtClean="0"/>
          </a:p>
          <a:p>
            <a:pPr marL="76200" indent="0">
              <a:buNone/>
            </a:pPr>
            <a:r>
              <a:rPr lang="es-MX" sz="1800" dirty="0" smtClean="0"/>
              <a:t>Donde </a:t>
            </a:r>
            <a:r>
              <a:rPr lang="es-MX" sz="1800" dirty="0"/>
              <a:t>alfa representa la significancia, </a:t>
            </a:r>
            <a:r>
              <a:rPr lang="es-MX" sz="1800" dirty="0" smtClean="0"/>
              <a:t>que puede ser 5</a:t>
            </a:r>
            <a:r>
              <a:rPr lang="es-MX" sz="1800" dirty="0"/>
              <a:t>% (</a:t>
            </a:r>
            <a:r>
              <a:rPr lang="es-MX" sz="1800" dirty="0" smtClean="0"/>
              <a:t>0.05) o 1% (0.01).</a:t>
            </a:r>
            <a:endParaRPr lang="es-MX" sz="1800" dirty="0"/>
          </a:p>
          <a:p>
            <a:pPr marL="76200" indent="0">
              <a:buNone/>
            </a:pPr>
            <a:endParaRPr lang="es-PA" sz="1600" dirty="0"/>
          </a:p>
        </p:txBody>
      </p:sp>
    </p:spTree>
    <p:extLst>
      <p:ext uri="{BB962C8B-B14F-4D97-AF65-F5344CB8AC3E}">
        <p14:creationId xmlns:p14="http://schemas.microsoft.com/office/powerpoint/2010/main" val="3723029317"/>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63F1AC4F304B42B3941098A75A78F0" ma:contentTypeVersion="11" ma:contentTypeDescription="Crear nuevo documento." ma:contentTypeScope="" ma:versionID="b426bf81d1d7b15481894afd5afe8839">
  <xsd:schema xmlns:xsd="http://www.w3.org/2001/XMLSchema" xmlns:xs="http://www.w3.org/2001/XMLSchema" xmlns:p="http://schemas.microsoft.com/office/2006/metadata/properties" xmlns:ns2="62f58b04-9c33-490c-ba7e-c6fd6f91e41a" xmlns:ns3="2e95bf99-24e0-4882-8195-e9d4d8693026" targetNamespace="http://schemas.microsoft.com/office/2006/metadata/properties" ma:root="true" ma:fieldsID="fba392100fe1119859c80de98c76bec3" ns2:_="" ns3:_="">
    <xsd:import namespace="62f58b04-9c33-490c-ba7e-c6fd6f91e41a"/>
    <xsd:import namespace="2e95bf99-24e0-4882-8195-e9d4d86930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8b04-9c33-490c-ba7e-c6fd6f91e4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5bf99-24e0-4882-8195-e9d4d8693026"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EB3079-7D2C-4270-A5C3-301676A76B26}"/>
</file>

<file path=customXml/itemProps2.xml><?xml version="1.0" encoding="utf-8"?>
<ds:datastoreItem xmlns:ds="http://schemas.openxmlformats.org/officeDocument/2006/customXml" ds:itemID="{F23D2C82-9BF7-4C51-A0B2-3B767AC2CFAE}"/>
</file>

<file path=customXml/itemProps3.xml><?xml version="1.0" encoding="utf-8"?>
<ds:datastoreItem xmlns:ds="http://schemas.openxmlformats.org/officeDocument/2006/customXml" ds:itemID="{E02FA7B4-364C-4AE0-8BD6-10972D30FEBC}"/>
</file>

<file path=docProps/app.xml><?xml version="1.0" encoding="utf-8"?>
<Properties xmlns="http://schemas.openxmlformats.org/officeDocument/2006/extended-properties" xmlns:vt="http://schemas.openxmlformats.org/officeDocument/2006/docPropsVTypes">
  <TotalTime>839</TotalTime>
  <Words>1892</Words>
  <Application>Microsoft Office PowerPoint</Application>
  <PresentationFormat>Presentación en pantalla (16:9)</PresentationFormat>
  <Paragraphs>206</Paragraphs>
  <Slides>25</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Arial</vt:lpstr>
      <vt:lpstr>Miriam Libre</vt:lpstr>
      <vt:lpstr>Work Sans</vt:lpstr>
      <vt:lpstr>Calibri</vt:lpstr>
      <vt:lpstr>Barlow</vt:lpstr>
      <vt:lpstr>Cambria Math</vt:lpstr>
      <vt:lpstr>Amatic SC</vt:lpstr>
      <vt:lpstr>Open Sans</vt:lpstr>
      <vt:lpstr>Barlow Light</vt:lpstr>
      <vt:lpstr>Roderigo template</vt:lpstr>
      <vt:lpstr>Taller estadísticas aplicada al análisis de datos de un proyecto de investigación Estadística inferencial Parte 2 </vt:lpstr>
      <vt:lpstr>Presentación de PowerPoint</vt:lpstr>
      <vt:lpstr>Análisis paramétricos</vt:lpstr>
      <vt:lpstr>Análisis de normalidad: gráficos y contrastes de hipótesis</vt:lpstr>
      <vt:lpstr>Contrastes de hipótesis: Normalidad</vt:lpstr>
      <vt:lpstr>Contrastes de hipótesis: Normalidad</vt:lpstr>
      <vt:lpstr>Presentación de PowerPoint</vt:lpstr>
      <vt:lpstr>Análisis de la homogeneidad de varianza (homocedasticidad) </vt:lpstr>
      <vt:lpstr>Contrastes de hipótesis: homogeneidad de varianza</vt:lpstr>
      <vt:lpstr>Contrastes de hipótesis: Normalidad</vt:lpstr>
      <vt:lpstr>Presentación de PowerPoint</vt:lpstr>
      <vt:lpstr>Métodos o pruebas estadísticas paramétricas más utilizados</vt:lpstr>
      <vt:lpstr>Prueba t</vt:lpstr>
      <vt:lpstr>Prueba t</vt:lpstr>
      <vt:lpstr>Prueba t Comparar dos grupos relacionados</vt:lpstr>
      <vt:lpstr>Prueba t Comparar dos grupos independientes</vt:lpstr>
      <vt:lpstr>Presentación de PowerPoint</vt:lpstr>
      <vt:lpstr>Análisis de varianza (ANOVA)</vt:lpstr>
      <vt:lpstr>ANOVA</vt:lpstr>
      <vt:lpstr>ANOVA</vt:lpstr>
      <vt:lpstr>Presentación de PowerPoint</vt:lpstr>
      <vt:lpstr>Análisis no paramétricos</vt:lpstr>
      <vt:lpstr>Métodos o pruebas estadísticas no paramétricas más utilizados</vt:lpstr>
      <vt:lpstr>Limitaciones de las pruebas no paramétricas </vt:lpstr>
      <vt:lpstr>Lista de las pruebas no paramétricas y sus alternativas paramétricas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Investigación  Análisis estadístico de datos Estadística inferencial</dc:title>
  <dc:creator>Nathalia Tejedor Flores</dc:creator>
  <cp:lastModifiedBy>Nathalia Tejedor Flores</cp:lastModifiedBy>
  <cp:revision>61</cp:revision>
  <dcterms:modified xsi:type="dcterms:W3CDTF">2022-02-03T11:05:20Z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0x0101000563F1AC4F304B42B3941098A75A78F0</vt:lpwstr>
  </property>
</Properties>
</file>