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296" r:id="rId3"/>
    <p:sldId id="297" r:id="rId4"/>
    <p:sldId id="298" r:id="rId5"/>
    <p:sldId id="299" r:id="rId6"/>
    <p:sldId id="307" r:id="rId7"/>
  </p:sldIdLst>
  <p:sldSz cx="9144000" cy="5143500" type="screen16x9"/>
  <p:notesSz cx="6858000" cy="9144000"/>
  <p:embeddedFontLst>
    <p:embeddedFont>
      <p:font typeface="Miriam Libre" charset="-79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Barlow" charset="0"/>
      <p:regular r:id="rId15"/>
      <p:bold r:id="rId16"/>
      <p:italic r:id="rId17"/>
      <p:boldItalic r:id="rId18"/>
    </p:embeddedFont>
    <p:embeddedFont>
      <p:font typeface="Cambria Math" pitchFamily="18" charset="0"/>
      <p:regular r:id="rId19"/>
    </p:embeddedFont>
    <p:embeddedFont>
      <p:font typeface="Amatic SC" charset="0"/>
      <p:regular r:id="rId20"/>
      <p:bold r:id="rId21"/>
    </p:embeddedFont>
    <p:embeddedFont>
      <p:font typeface="Barlow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FE19F5-4C19-4BEE-AB85-949FEB5E65B2}">
  <a:tblStyle styleId="{19FE19F5-4C19-4BEE-AB85-949FEB5E6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53" autoAdjust="0"/>
  </p:normalViewPr>
  <p:slideViewPr>
    <p:cSldViewPr>
      <p:cViewPr>
        <p:scale>
          <a:sx n="139" d="100"/>
          <a:sy n="139" d="100"/>
        </p:scale>
        <p:origin x="-834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061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555776" y="1563638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>
                <a:solidFill>
                  <a:schemeClr val="tx1"/>
                </a:solidFill>
              </a:rPr>
              <a:t>Taller estadísticas aplicada al análisis de datos de un proyecto de investigación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 smtClean="0">
                <a:solidFill>
                  <a:schemeClr val="tx1"/>
                </a:solidFill>
              </a:rPr>
              <a:t/>
            </a:r>
            <a:br>
              <a:rPr lang="es-MX" sz="2000" b="1" dirty="0" smtClean="0">
                <a:solidFill>
                  <a:schemeClr val="tx1"/>
                </a:solidFill>
              </a:rPr>
            </a:br>
            <a:r>
              <a:rPr lang="es-PA" sz="2800" dirty="0" smtClean="0"/>
              <a:t>Regresión Lineal</a:t>
            </a:r>
            <a:r>
              <a:rPr lang="es-PA" sz="2800" dirty="0"/>
              <a:t/>
            </a:r>
            <a:br>
              <a:rPr lang="es-PA" sz="2800" dirty="0"/>
            </a:b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004048" y="4151635"/>
            <a:ext cx="27034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matic SC" charset="-79"/>
                <a:cs typeface="Amatic SC" charset="-79"/>
              </a:rPr>
              <a:t>Dra. </a:t>
            </a:r>
            <a:r>
              <a:rPr lang="es-ES" b="1" dirty="0" err="1">
                <a:latin typeface="Amatic SC" charset="-79"/>
                <a:cs typeface="Amatic SC" charset="-79"/>
              </a:rPr>
              <a:t>Nathalia</a:t>
            </a:r>
            <a:r>
              <a:rPr lang="es-ES" b="1" dirty="0">
                <a:latin typeface="Amatic SC" charset="-79"/>
                <a:cs typeface="Amatic SC" charset="-79"/>
              </a:rPr>
              <a:t> Tejedor Flores</a:t>
            </a:r>
          </a:p>
          <a:p>
            <a:pPr algn="ctr"/>
            <a:r>
              <a:rPr lang="es-ES" dirty="0" smtClean="0">
                <a:latin typeface="Amatic SC" charset="-79"/>
                <a:cs typeface="Amatic SC" charset="-79"/>
              </a:rPr>
              <a:t>Jueves </a:t>
            </a:r>
            <a:r>
              <a:rPr lang="es-ES" dirty="0" smtClean="0">
                <a:latin typeface="Amatic SC" charset="-79"/>
                <a:cs typeface="Amatic SC" charset="-79"/>
              </a:rPr>
              <a:t>3 de </a:t>
            </a:r>
            <a:r>
              <a:rPr lang="es-ES" dirty="0" smtClean="0">
                <a:latin typeface="Amatic SC" charset="-79"/>
                <a:cs typeface="Amatic SC" charset="-79"/>
              </a:rPr>
              <a:t>febrero 2022</a:t>
            </a:r>
            <a:endParaRPr lang="es-ES" sz="1800" dirty="0">
              <a:latin typeface="Amatic SC" charset="-79"/>
              <a:cs typeface="Amatic SC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77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7628897" y="4423420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67544" y="555526"/>
            <a:ext cx="5138700" cy="52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MX" sz="2800" dirty="0"/>
              <a:t>Coeficiente de correlación de Pearson</a:t>
            </a:r>
            <a:endParaRPr sz="28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107504" y="987574"/>
            <a:ext cx="5760640" cy="3672408"/>
          </a:xfrm>
        </p:spPr>
        <p:txBody>
          <a:bodyPr/>
          <a:lstStyle/>
          <a:p>
            <a:pPr marL="152400" indent="0" algn="just">
              <a:buNone/>
            </a:pPr>
            <a:r>
              <a:rPr lang="es-MX" sz="1400" dirty="0"/>
              <a:t>Es una prueba estadística para analizar la relación entre dos variables medidas en un nivel por </a:t>
            </a:r>
            <a:r>
              <a:rPr lang="es-MX" sz="1400" dirty="0" smtClean="0"/>
              <a:t>intervalos </a:t>
            </a:r>
            <a:r>
              <a:rPr lang="es-PA" sz="1400" dirty="0" smtClean="0"/>
              <a:t>o </a:t>
            </a:r>
            <a:r>
              <a:rPr lang="es-PA" sz="1400" dirty="0"/>
              <a:t>de razón</a:t>
            </a:r>
            <a:r>
              <a:rPr lang="es-PA" sz="1400" dirty="0" smtClean="0"/>
              <a:t>.</a:t>
            </a:r>
          </a:p>
          <a:p>
            <a:pPr marL="152400" indent="0" algn="just">
              <a:buNone/>
            </a:pPr>
            <a:r>
              <a:rPr lang="es-PA" sz="1400" i="1" u="sng" dirty="0"/>
              <a:t>Se simboliza</a:t>
            </a:r>
            <a:r>
              <a:rPr lang="es-PA" sz="1400" dirty="0"/>
              <a:t>: </a:t>
            </a:r>
            <a:r>
              <a:rPr lang="es-PA" sz="1400" i="1" dirty="0" smtClean="0"/>
              <a:t>r</a:t>
            </a:r>
          </a:p>
          <a:p>
            <a:pPr marL="152400" indent="0" algn="just">
              <a:buNone/>
            </a:pPr>
            <a:endParaRPr lang="es-PA" sz="1400" i="1" dirty="0"/>
          </a:p>
          <a:p>
            <a:pPr marL="152400" indent="0" algn="just">
              <a:buNone/>
            </a:pPr>
            <a:r>
              <a:rPr lang="es-MX" sz="1400" i="1" u="sng" dirty="0"/>
              <a:t>Hipótesis a probar</a:t>
            </a:r>
            <a:r>
              <a:rPr lang="es-MX" sz="1400" dirty="0"/>
              <a:t>: </a:t>
            </a:r>
            <a:r>
              <a:rPr lang="es-MX" sz="1400" b="1" dirty="0" err="1"/>
              <a:t>correlacional</a:t>
            </a:r>
            <a:r>
              <a:rPr lang="es-MX" sz="1400" dirty="0"/>
              <a:t>, del tipo de “a mayor </a:t>
            </a:r>
            <a:r>
              <a:rPr lang="es-MX" sz="1400" i="1" dirty="0"/>
              <a:t>X</a:t>
            </a:r>
            <a:r>
              <a:rPr lang="es-MX" sz="1400" dirty="0"/>
              <a:t>, mayor </a:t>
            </a:r>
            <a:r>
              <a:rPr lang="es-MX" sz="1400" i="1" dirty="0"/>
              <a:t>Y</a:t>
            </a:r>
            <a:r>
              <a:rPr lang="es-MX" sz="1400" dirty="0"/>
              <a:t>”, “a mayor </a:t>
            </a:r>
            <a:r>
              <a:rPr lang="es-MX" sz="1400" i="1" dirty="0"/>
              <a:t>X</a:t>
            </a:r>
            <a:r>
              <a:rPr lang="es-MX" sz="1400" dirty="0"/>
              <a:t>, menor </a:t>
            </a:r>
            <a:r>
              <a:rPr lang="es-MX" sz="1400" i="1" dirty="0"/>
              <a:t>Y</a:t>
            </a:r>
            <a:r>
              <a:rPr lang="es-MX" sz="1400" dirty="0"/>
              <a:t>”, “</a:t>
            </a:r>
            <a:r>
              <a:rPr lang="es-MX" sz="1400" dirty="0" smtClean="0"/>
              <a:t>altos valores </a:t>
            </a:r>
            <a:r>
              <a:rPr lang="es-MX" sz="1400" dirty="0"/>
              <a:t>en </a:t>
            </a:r>
            <a:r>
              <a:rPr lang="es-MX" sz="1400" i="1" dirty="0"/>
              <a:t>X </a:t>
            </a:r>
            <a:r>
              <a:rPr lang="es-MX" sz="1400" dirty="0"/>
              <a:t>están asociados con altos valores en </a:t>
            </a:r>
            <a:r>
              <a:rPr lang="es-MX" sz="1400" i="1" dirty="0"/>
              <a:t>Y</a:t>
            </a:r>
            <a:r>
              <a:rPr lang="es-MX" sz="1400" dirty="0"/>
              <a:t>”, “altos valores en </a:t>
            </a:r>
            <a:r>
              <a:rPr lang="es-MX" sz="1400" i="1" dirty="0"/>
              <a:t>X </a:t>
            </a:r>
            <a:r>
              <a:rPr lang="es-MX" sz="1400" dirty="0"/>
              <a:t>se asocian con bajos valores </a:t>
            </a:r>
            <a:r>
              <a:rPr lang="es-MX" sz="1400" dirty="0" smtClean="0"/>
              <a:t>de </a:t>
            </a:r>
            <a:r>
              <a:rPr lang="es-MX" sz="1400" i="1" dirty="0" smtClean="0"/>
              <a:t>Y</a:t>
            </a:r>
            <a:r>
              <a:rPr lang="es-MX" sz="1400" dirty="0"/>
              <a:t>”. La hipótesis de investigación señala que la correlación es significativa</a:t>
            </a:r>
            <a:r>
              <a:rPr lang="es-MX" sz="1400" dirty="0" smtClean="0"/>
              <a:t>.</a:t>
            </a:r>
          </a:p>
          <a:p>
            <a:pPr marL="152400" indent="0" algn="just">
              <a:buNone/>
            </a:pPr>
            <a:endParaRPr lang="es-MX" sz="1400" dirty="0"/>
          </a:p>
          <a:p>
            <a:pPr marL="152400" indent="0" algn="just">
              <a:buNone/>
            </a:pPr>
            <a:r>
              <a:rPr lang="es-MX" sz="1400" i="1" u="sng" dirty="0"/>
              <a:t>Variables</a:t>
            </a:r>
            <a:r>
              <a:rPr lang="es-MX" sz="1400" dirty="0"/>
              <a:t>: dos. La prueba en sí no considera a una como independiente y a otra como </a:t>
            </a:r>
            <a:r>
              <a:rPr lang="es-MX" sz="1400" dirty="0" smtClean="0"/>
              <a:t>dependiente, ya </a:t>
            </a:r>
            <a:r>
              <a:rPr lang="es-MX" sz="1400" dirty="0"/>
              <a:t>que no evalúa la causalidad. La noción de causa-efecto (independiente-dependiente) es </a:t>
            </a:r>
            <a:r>
              <a:rPr lang="es-MX" sz="1400" dirty="0" smtClean="0"/>
              <a:t>posible establecerla </a:t>
            </a:r>
            <a:r>
              <a:rPr lang="es-MX" sz="1400" dirty="0"/>
              <a:t>teóricamente, pero la prueba no asume dicha causalidad.</a:t>
            </a:r>
            <a:endParaRPr lang="es-PA" sz="1400" dirty="0"/>
          </a:p>
        </p:txBody>
      </p:sp>
      <p:sp>
        <p:nvSpPr>
          <p:cNvPr id="9" name="8 Rectángulo"/>
          <p:cNvSpPr/>
          <p:nvPr/>
        </p:nvSpPr>
        <p:spPr>
          <a:xfrm>
            <a:off x="7628897" y="4423420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0" name="9 Rectángulo"/>
          <p:cNvSpPr/>
          <p:nvPr/>
        </p:nvSpPr>
        <p:spPr>
          <a:xfrm>
            <a:off x="6181478" y="2865006"/>
            <a:ext cx="259228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1200" b="1" dirty="0" smtClean="0"/>
              <a:t>Interpretación:</a:t>
            </a:r>
          </a:p>
          <a:p>
            <a:pPr algn="just"/>
            <a:r>
              <a:rPr lang="es-MX" sz="1200" i="1" dirty="0" smtClean="0"/>
              <a:t>El </a:t>
            </a:r>
            <a:r>
              <a:rPr lang="es-MX" sz="1200" dirty="0" smtClean="0"/>
              <a:t>coeficiente </a:t>
            </a:r>
            <a:r>
              <a:rPr lang="es-MX" sz="1200" i="1" dirty="0"/>
              <a:t>r </a:t>
            </a:r>
            <a:r>
              <a:rPr lang="es-MX" sz="1200" dirty="0"/>
              <a:t>de </a:t>
            </a:r>
            <a:r>
              <a:rPr lang="es-MX" sz="1200" dirty="0" smtClean="0"/>
              <a:t>Pearson </a:t>
            </a:r>
            <a:r>
              <a:rPr lang="es-MX" sz="1200" i="1" dirty="0" smtClean="0"/>
              <a:t>puede </a:t>
            </a:r>
            <a:r>
              <a:rPr lang="es-MX" sz="1200" i="1" dirty="0"/>
              <a:t>variar de </a:t>
            </a:r>
            <a:r>
              <a:rPr lang="es-MX" sz="1200" dirty="0"/>
              <a:t>−</a:t>
            </a:r>
            <a:r>
              <a:rPr lang="es-MX" sz="1200" i="1" dirty="0"/>
              <a:t>1.00 a </a:t>
            </a:r>
            <a:r>
              <a:rPr lang="es-MX" sz="1200" dirty="0"/>
              <a:t>+</a:t>
            </a:r>
            <a:r>
              <a:rPr lang="es-MX" sz="1200" i="1" dirty="0"/>
              <a:t>1.00, </a:t>
            </a:r>
            <a:r>
              <a:rPr lang="es-MX" sz="1200" dirty="0"/>
              <a:t>donde</a:t>
            </a:r>
            <a:r>
              <a:rPr lang="es-MX" sz="1200" dirty="0" smtClean="0"/>
              <a:t>: −</a:t>
            </a:r>
            <a:r>
              <a:rPr lang="es-MX" sz="1200" dirty="0"/>
              <a:t>1.00 </a:t>
            </a:r>
            <a:r>
              <a:rPr lang="es-MX" sz="1200" dirty="0" smtClean="0"/>
              <a:t>= </a:t>
            </a:r>
            <a:r>
              <a:rPr lang="es-MX" sz="1200" i="1" dirty="0" smtClean="0"/>
              <a:t>correlación </a:t>
            </a:r>
            <a:r>
              <a:rPr lang="es-MX" sz="1200" i="1" dirty="0"/>
              <a:t>negativa perfecta</a:t>
            </a:r>
            <a:r>
              <a:rPr lang="es-MX" sz="1200" dirty="0" smtClean="0"/>
              <a:t>. (“</a:t>
            </a:r>
            <a:r>
              <a:rPr lang="es-MX" sz="1200" dirty="0"/>
              <a:t>A mayor </a:t>
            </a:r>
            <a:r>
              <a:rPr lang="es-MX" sz="1200" i="1" dirty="0"/>
              <a:t>X</a:t>
            </a:r>
            <a:r>
              <a:rPr lang="es-MX" sz="1200" dirty="0"/>
              <a:t>, menor </a:t>
            </a:r>
            <a:r>
              <a:rPr lang="es-MX" sz="1200" i="1" dirty="0"/>
              <a:t>Y</a:t>
            </a:r>
            <a:r>
              <a:rPr lang="es-MX" sz="1200" dirty="0"/>
              <a:t>”, </a:t>
            </a:r>
            <a:r>
              <a:rPr lang="es-MX" sz="1200" dirty="0" smtClean="0"/>
              <a:t>de manera </a:t>
            </a:r>
            <a:r>
              <a:rPr lang="es-MX" sz="1200" dirty="0"/>
              <a:t>proporcional. Es </a:t>
            </a:r>
            <a:r>
              <a:rPr lang="es-MX" sz="1200" dirty="0" smtClean="0"/>
              <a:t>decir, cada </a:t>
            </a:r>
            <a:r>
              <a:rPr lang="es-MX" sz="1200" dirty="0"/>
              <a:t>vez que </a:t>
            </a:r>
            <a:r>
              <a:rPr lang="es-MX" sz="1200" i="1" dirty="0"/>
              <a:t>X </a:t>
            </a:r>
            <a:r>
              <a:rPr lang="es-MX" sz="1200" dirty="0"/>
              <a:t>aumenta una unidad, </a:t>
            </a:r>
            <a:r>
              <a:rPr lang="es-MX" sz="1200" i="1" dirty="0" smtClean="0"/>
              <a:t>Y </a:t>
            </a:r>
            <a:r>
              <a:rPr lang="es-MX" sz="1200" dirty="0" smtClean="0"/>
              <a:t>disminuye </a:t>
            </a:r>
            <a:r>
              <a:rPr lang="es-MX" sz="1200" dirty="0"/>
              <a:t>siempre una cantidad constante). Esto también </a:t>
            </a:r>
            <a:r>
              <a:rPr lang="es-MX" sz="1200" dirty="0" smtClean="0"/>
              <a:t>se aplica </a:t>
            </a:r>
            <a:r>
              <a:rPr lang="es-MX" sz="1200" dirty="0"/>
              <a:t>“a menor </a:t>
            </a:r>
            <a:r>
              <a:rPr lang="es-MX" sz="1200" i="1" dirty="0"/>
              <a:t>X</a:t>
            </a:r>
            <a:r>
              <a:rPr lang="es-MX" sz="1200" dirty="0"/>
              <a:t>, mayor </a:t>
            </a:r>
            <a:r>
              <a:rPr lang="es-MX" sz="1200" i="1" dirty="0"/>
              <a:t>Y</a:t>
            </a:r>
            <a:r>
              <a:rPr lang="es-MX" sz="1200" dirty="0"/>
              <a:t>”.</a:t>
            </a:r>
            <a:endParaRPr lang="es-PA" sz="1200" dirty="0"/>
          </a:p>
        </p:txBody>
      </p:sp>
    </p:spTree>
    <p:extLst>
      <p:ext uri="{BB962C8B-B14F-4D97-AF65-F5344CB8AC3E}">
        <p14:creationId xmlns:p14="http://schemas.microsoft.com/office/powerpoint/2010/main" val="395473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7628897" y="4423420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67544" y="555526"/>
            <a:ext cx="5138700" cy="52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MX" sz="2800" dirty="0"/>
              <a:t>Coeficiente de correlación de Pearson</a:t>
            </a:r>
            <a:endParaRPr sz="28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Marcador de texto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504" y="987574"/>
                <a:ext cx="5760640" cy="1656184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r>
                  <a:rPr lang="es-MX" sz="1400" dirty="0" smtClean="0"/>
                  <a:t>Cuando </a:t>
                </a:r>
                <a:r>
                  <a:rPr lang="es-MX" sz="1400" dirty="0"/>
                  <a:t>el coeficiente </a:t>
                </a:r>
                <a:r>
                  <a:rPr lang="es-MX" sz="1400" b="1" i="1" dirty="0"/>
                  <a:t>r </a:t>
                </a:r>
                <a:r>
                  <a:rPr lang="es-MX" sz="1400" b="1" dirty="0"/>
                  <a:t>de Pearson </a:t>
                </a:r>
                <a:r>
                  <a:rPr lang="es-MX" sz="1400" dirty="0"/>
                  <a:t>se eleva al cuadrado </a:t>
                </a:r>
                <a:r>
                  <a:rPr lang="es-MX" sz="1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A" sz="14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s-PA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400" dirty="0" smtClean="0"/>
                  <a:t>), se obtiene </a:t>
                </a:r>
                <a:r>
                  <a:rPr lang="es-MX" sz="1400" dirty="0"/>
                  <a:t>el </a:t>
                </a:r>
                <a:r>
                  <a:rPr lang="es-MX" sz="1400" b="1" dirty="0" smtClean="0"/>
                  <a:t>coeficiente de </a:t>
                </a:r>
                <a:r>
                  <a:rPr lang="es-MX" sz="1400" b="1" dirty="0"/>
                  <a:t>determinación</a:t>
                </a:r>
                <a:r>
                  <a:rPr lang="es-MX" sz="1400" dirty="0"/>
                  <a:t> y el resultado indica la </a:t>
                </a:r>
                <a:r>
                  <a:rPr lang="es-MX" sz="1400" i="1" dirty="0"/>
                  <a:t>varianza de factores comunes. </a:t>
                </a:r>
                <a:endParaRPr lang="es-MX" sz="1400" i="1" dirty="0" smtClean="0"/>
              </a:p>
              <a:p>
                <a:pPr marL="152400" indent="0" algn="just">
                  <a:buNone/>
                </a:pPr>
                <a:r>
                  <a:rPr lang="es-MX" sz="1400" dirty="0" smtClean="0"/>
                  <a:t>Esto </a:t>
                </a:r>
                <a:r>
                  <a:rPr lang="es-MX" sz="1400" dirty="0"/>
                  <a:t>es, el porcentaje </a:t>
                </a:r>
                <a:r>
                  <a:rPr lang="es-MX" sz="1400" dirty="0" smtClean="0"/>
                  <a:t>de la </a:t>
                </a:r>
                <a:r>
                  <a:rPr lang="es-MX" sz="1400" dirty="0"/>
                  <a:t>variación de una variable debido a la variación de la otra variable y viceversa (o cuánto explica </a:t>
                </a:r>
                <a:r>
                  <a:rPr lang="es-MX" sz="1400" dirty="0" smtClean="0"/>
                  <a:t>o determina </a:t>
                </a:r>
                <a:r>
                  <a:rPr lang="es-MX" sz="1400" dirty="0"/>
                  <a:t>una variable la </a:t>
                </a:r>
                <a:r>
                  <a:rPr lang="es-MX" sz="1400" dirty="0" smtClean="0"/>
                  <a:t>variación </a:t>
                </a:r>
                <a:r>
                  <a:rPr lang="es-MX" sz="1400" dirty="0"/>
                  <a:t>de la </a:t>
                </a:r>
                <a:r>
                  <a:rPr lang="es-MX" sz="1400" dirty="0" smtClean="0"/>
                  <a:t>otra).</a:t>
                </a:r>
              </a:p>
              <a:p>
                <a:pPr marL="152400" indent="0" algn="just">
                  <a:buNone/>
                </a:pPr>
                <a:endParaRPr lang="es-PA" sz="1400" dirty="0"/>
              </a:p>
            </p:txBody>
          </p:sp>
        </mc:Choice>
        <mc:Fallback xmlns="">
          <p:sp>
            <p:nvSpPr>
              <p:cNvPr id="7" name="6 Marcador de text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987574"/>
                <a:ext cx="5760640" cy="1656184"/>
              </a:xfrm>
              <a:blipFill rotWithShape="1">
                <a:blip r:embed="rId3"/>
                <a:stretch>
                  <a:fillRect r="-317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7628897" y="4423420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323528" y="2604818"/>
                <a:ext cx="56166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dirty="0" smtClean="0"/>
                  <a:t>Ejemplo</a:t>
                </a:r>
                <a:endParaRPr lang="es-MX" dirty="0" smtClean="0"/>
              </a:p>
              <a:p>
                <a:r>
                  <a:rPr lang="es-MX" dirty="0"/>
                  <a:t>S</a:t>
                </a:r>
                <a:r>
                  <a:rPr lang="es-MX" dirty="0" smtClean="0"/>
                  <a:t>i </a:t>
                </a:r>
                <a:r>
                  <a:rPr lang="es-MX" dirty="0"/>
                  <a:t>la correlación entre “productividad” y “asistencia al trabajo” es de 0.80.</a:t>
                </a:r>
              </a:p>
              <a:p>
                <a:pPr algn="ctr"/>
                <a:r>
                  <a:rPr lang="es-PA" i="1" dirty="0"/>
                  <a:t>r </a:t>
                </a:r>
                <a:r>
                  <a:rPr lang="es-PA" dirty="0"/>
                  <a:t>= 0.80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/>
                          </a:rPr>
                        </m:ctrlPr>
                      </m:sSupPr>
                      <m:e>
                        <m:r>
                          <a:rPr lang="es-PA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s-PA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dirty="0"/>
                  <a:t> = 0.64</a:t>
                </a:r>
              </a:p>
              <a:p>
                <a:r>
                  <a:rPr lang="es-MX" dirty="0"/>
                  <a:t>“La productividad” constituye a, o explica, 64% de la variación de “la asistencia </a:t>
                </a:r>
                <a:r>
                  <a:rPr lang="es-MX" dirty="0" smtClean="0"/>
                  <a:t>al </a:t>
                </a:r>
                <a:r>
                  <a:rPr lang="es-PA" dirty="0" smtClean="0"/>
                  <a:t>trabajo</a:t>
                </a:r>
                <a:r>
                  <a:rPr lang="es-PA" dirty="0"/>
                  <a:t>”.</a:t>
                </a:r>
              </a:p>
              <a:p>
                <a:r>
                  <a:rPr lang="es-MX" dirty="0"/>
                  <a:t>“La asistencia al trabajo” explica 64% de “la productividad</a:t>
                </a:r>
                <a:r>
                  <a:rPr lang="es-MX" dirty="0" smtClean="0"/>
                  <a:t>”.</a:t>
                </a:r>
                <a:endParaRPr lang="es-MX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4818"/>
                <a:ext cx="5616624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17" t="-336" b="-2349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CuadroTexto"/>
          <p:cNvSpPr txBox="1"/>
          <p:nvPr/>
        </p:nvSpPr>
        <p:spPr>
          <a:xfrm>
            <a:off x="6300191" y="2499742"/>
            <a:ext cx="1220693" cy="12772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El coeficiente de correlación de Pearson es útil para relaciones lineales, pero no para relaciones curvilíneas.</a:t>
            </a:r>
            <a:endParaRPr lang="es-PA" sz="1100" dirty="0"/>
          </a:p>
        </p:txBody>
      </p:sp>
    </p:spTree>
    <p:extLst>
      <p:ext uri="{BB962C8B-B14F-4D97-AF65-F5344CB8AC3E}">
        <p14:creationId xmlns:p14="http://schemas.microsoft.com/office/powerpoint/2010/main" val="8566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4</a:t>
            </a:fld>
            <a:endParaRPr lang="es-PA"/>
          </a:p>
        </p:txBody>
      </p:sp>
      <p:sp>
        <p:nvSpPr>
          <p:cNvPr id="7" name="Google Shape;417;p31"/>
          <p:cNvSpPr txBox="1">
            <a:spLocks/>
          </p:cNvSpPr>
          <p:nvPr/>
        </p:nvSpPr>
        <p:spPr>
          <a:xfrm>
            <a:off x="3563888" y="195486"/>
            <a:ext cx="5138700" cy="52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MX" sz="2800" dirty="0">
              <a:solidFill>
                <a:schemeClr val="bg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131840" y="699542"/>
            <a:ext cx="6012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 un modelo estadístico para estimar el efecto de una variable </a:t>
            </a:r>
            <a:r>
              <a:rPr lang="es-MX" dirty="0" smtClean="0"/>
              <a:t>sobre otra</a:t>
            </a:r>
            <a:r>
              <a:rPr lang="es-MX" dirty="0"/>
              <a:t>. Está asociado con el </a:t>
            </a:r>
            <a:r>
              <a:rPr lang="es-MX" dirty="0" smtClean="0"/>
              <a:t>coeficiente </a:t>
            </a:r>
            <a:r>
              <a:rPr lang="es-MX" i="1" dirty="0" smtClean="0"/>
              <a:t>r </a:t>
            </a:r>
            <a:r>
              <a:rPr lang="es-MX" dirty="0"/>
              <a:t>de Pearson. Brinda la oportunidad de predecir las puntuaciones de una variable a partir de </a:t>
            </a:r>
            <a:r>
              <a:rPr lang="es-MX" dirty="0" smtClean="0"/>
              <a:t>las puntuaciones </a:t>
            </a:r>
            <a:r>
              <a:rPr lang="es-MX" dirty="0"/>
              <a:t>de la otra variable. </a:t>
            </a:r>
            <a:endParaRPr lang="es-MX" dirty="0" smtClean="0"/>
          </a:p>
          <a:p>
            <a:pPr algn="just"/>
            <a:r>
              <a:rPr lang="es-MX" dirty="0" smtClean="0"/>
              <a:t>Entre </a:t>
            </a:r>
            <a:r>
              <a:rPr lang="es-MX" dirty="0"/>
              <a:t>mayor sea la correlación entre las variables (</a:t>
            </a:r>
            <a:r>
              <a:rPr lang="es-MX" dirty="0" err="1"/>
              <a:t>covariación</a:t>
            </a:r>
            <a:r>
              <a:rPr lang="es-MX" dirty="0" smtClean="0"/>
              <a:t>), </a:t>
            </a:r>
            <a:r>
              <a:rPr lang="es-PA" dirty="0" smtClean="0"/>
              <a:t>mayor </a:t>
            </a:r>
            <a:r>
              <a:rPr lang="es-PA" dirty="0"/>
              <a:t>capacidad de predicción</a:t>
            </a:r>
            <a:r>
              <a:rPr lang="es-PA" dirty="0" smtClean="0"/>
              <a:t>.</a:t>
            </a:r>
          </a:p>
          <a:p>
            <a:pPr algn="just"/>
            <a:endParaRPr lang="es-PA" dirty="0" smtClean="0"/>
          </a:p>
          <a:p>
            <a:r>
              <a:rPr lang="es-PA" i="1" u="sng" dirty="0"/>
              <a:t>Hipótesis</a:t>
            </a:r>
            <a:r>
              <a:rPr lang="es-PA" dirty="0"/>
              <a:t>: </a:t>
            </a:r>
            <a:r>
              <a:rPr lang="es-PA" dirty="0" err="1"/>
              <a:t>correlacionales</a:t>
            </a:r>
            <a:r>
              <a:rPr lang="es-PA" dirty="0"/>
              <a:t> y causales</a:t>
            </a:r>
            <a:r>
              <a:rPr lang="es-PA" dirty="0" smtClean="0"/>
              <a:t>.</a:t>
            </a:r>
          </a:p>
          <a:p>
            <a:endParaRPr lang="es-PA" dirty="0"/>
          </a:p>
          <a:p>
            <a:r>
              <a:rPr lang="es-MX" i="1" u="sng" dirty="0"/>
              <a:t>Variables</a:t>
            </a:r>
            <a:r>
              <a:rPr lang="es-MX" dirty="0"/>
              <a:t>: dos. Una se considera como independiente y otra como dependiente. Pero, para </a:t>
            </a:r>
            <a:r>
              <a:rPr lang="es-MX" dirty="0" smtClean="0"/>
              <a:t>poder hacerlo</a:t>
            </a:r>
            <a:r>
              <a:rPr lang="es-MX" dirty="0"/>
              <a:t>, debe tenerse un sólido sustento teórico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algn="just"/>
            <a:r>
              <a:rPr lang="es-MX" i="1" u="sng" dirty="0"/>
              <a:t>Procedimiento e interpretación</a:t>
            </a:r>
            <a:r>
              <a:rPr lang="es-MX" dirty="0"/>
              <a:t>: la regresión lineal se determina con base en el diagrama de </a:t>
            </a:r>
            <a:r>
              <a:rPr lang="es-MX" dirty="0" smtClean="0"/>
              <a:t>dispersión</a:t>
            </a:r>
            <a:r>
              <a:rPr lang="es-MX" i="1" dirty="0" smtClean="0"/>
              <a:t>. </a:t>
            </a:r>
            <a:r>
              <a:rPr lang="es-MX" dirty="0" smtClean="0"/>
              <a:t>Éste </a:t>
            </a:r>
            <a:r>
              <a:rPr lang="es-MX" dirty="0"/>
              <a:t>consiste en una gráfica donde se relacionan las puntuaciones de una muestra en dos variables</a:t>
            </a:r>
            <a:endParaRPr lang="es-PA" dirty="0"/>
          </a:p>
        </p:txBody>
      </p:sp>
      <p:sp>
        <p:nvSpPr>
          <p:cNvPr id="9" name="8 Rectángulo"/>
          <p:cNvSpPr/>
          <p:nvPr/>
        </p:nvSpPr>
        <p:spPr>
          <a:xfrm>
            <a:off x="107504" y="114766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Los diagramas de dispersión son una manera de </a:t>
            </a:r>
            <a:r>
              <a:rPr lang="es-MX" sz="1200" dirty="0" smtClean="0"/>
              <a:t>visualizar </a:t>
            </a:r>
            <a:r>
              <a:rPr lang="es-PA" sz="1200" dirty="0" smtClean="0"/>
              <a:t>gráficamente </a:t>
            </a:r>
            <a:r>
              <a:rPr lang="es-PA" sz="1200" dirty="0"/>
              <a:t>una correlación.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9512" y="2906203"/>
            <a:ext cx="266429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/>
              <a:t>Si aplicáramos los exámenes de Filosofía </a:t>
            </a:r>
            <a:r>
              <a:rPr lang="es-MX" sz="1000" dirty="0" smtClean="0"/>
              <a:t>y Estadística </a:t>
            </a:r>
            <a:r>
              <a:rPr lang="es-MX" sz="1000" dirty="0"/>
              <a:t>(escala </a:t>
            </a:r>
            <a:r>
              <a:rPr lang="es-MX" sz="1000" dirty="0" smtClean="0"/>
              <a:t>de 0 </a:t>
            </a:r>
            <a:r>
              <a:rPr lang="es-MX" sz="1000" dirty="0"/>
              <a:t>a 10 en ambas mediciones) a 775 alumnos y obtuviéramos </a:t>
            </a:r>
            <a:r>
              <a:rPr lang="es-MX" sz="1000" dirty="0" smtClean="0"/>
              <a:t>el siguiente </a:t>
            </a:r>
            <a:r>
              <a:rPr lang="es-MX" sz="1000" dirty="0"/>
              <a:t>resultado</a:t>
            </a:r>
            <a:r>
              <a:rPr lang="es-MX" sz="1000" dirty="0" smtClean="0"/>
              <a:t>:</a:t>
            </a:r>
          </a:p>
          <a:p>
            <a:pPr algn="just"/>
            <a:r>
              <a:rPr lang="es-MX" sz="1000" dirty="0" smtClean="0"/>
              <a:t>r = 0.814  </a:t>
            </a:r>
            <a:r>
              <a:rPr lang="es-MX" sz="1000" dirty="0"/>
              <a:t>(significativa al nivel del </a:t>
            </a:r>
            <a:r>
              <a:rPr lang="es-MX" sz="1000" dirty="0" smtClean="0"/>
              <a:t>0.01</a:t>
            </a:r>
            <a:r>
              <a:rPr lang="es-MX" sz="1000" dirty="0"/>
              <a:t>).</a:t>
            </a:r>
          </a:p>
          <a:p>
            <a:pPr algn="just"/>
            <a:r>
              <a:rPr lang="es-MX" sz="1000" dirty="0"/>
              <a:t>La correlación es considerablemente positiva y el diagrama </a:t>
            </a:r>
            <a:r>
              <a:rPr lang="es-MX" sz="1000" dirty="0" smtClean="0"/>
              <a:t>de </a:t>
            </a:r>
            <a:r>
              <a:rPr lang="es-PA" sz="1000" dirty="0" smtClean="0"/>
              <a:t>dispersión </a:t>
            </a:r>
            <a:r>
              <a:rPr lang="es-PA" sz="1000" dirty="0"/>
              <a:t>sería el </a:t>
            </a:r>
            <a:r>
              <a:rPr lang="es-PA" sz="1000" dirty="0" smtClean="0"/>
              <a:t>siguiente:</a:t>
            </a:r>
            <a:endParaRPr lang="es-PA" sz="1000" dirty="0"/>
          </a:p>
          <a:p>
            <a:pPr algn="just"/>
            <a:r>
              <a:rPr lang="es-MX" sz="1000" dirty="0"/>
              <a:t>La tendencia es ascendente, altas puntuaciones en Y, </a:t>
            </a:r>
            <a:r>
              <a:rPr lang="es-MX" sz="1000" dirty="0" smtClean="0"/>
              <a:t>altas puntuaciones </a:t>
            </a:r>
            <a:r>
              <a:rPr lang="es-MX" sz="1000" dirty="0"/>
              <a:t>en X (mejores calificaciones en Estadística </a:t>
            </a:r>
            <a:r>
              <a:rPr lang="es-MX" sz="1000" dirty="0" smtClean="0"/>
              <a:t>están asociadas </a:t>
            </a:r>
            <a:r>
              <a:rPr lang="es-MX" sz="1000" dirty="0"/>
              <a:t>con mejores calificaciones en Filosofía).</a:t>
            </a:r>
            <a:endParaRPr lang="es-PA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2" y="777092"/>
            <a:ext cx="2747194" cy="20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342166" y="112998"/>
            <a:ext cx="358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A" sz="2800" dirty="0">
                <a:solidFill>
                  <a:srgbClr val="FFFFFF"/>
                </a:solidFill>
                <a:latin typeface="Miriam Libre" charset="-79"/>
                <a:cs typeface="Miriam Libre" charset="-79"/>
              </a:rPr>
              <a:t>Regresión lineal</a:t>
            </a:r>
            <a:endParaRPr lang="es-MX" sz="2800" dirty="0">
              <a:solidFill>
                <a:srgbClr val="FFFFFF"/>
              </a:solidFill>
              <a:latin typeface="Miriam Libre" charset="-79"/>
              <a:cs typeface="Miriam Libre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44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5</a:t>
            </a:fld>
            <a:endParaRPr lang="es-PA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843558"/>
            <a:ext cx="5138700" cy="256583"/>
          </a:xfrm>
        </p:spPr>
        <p:txBody>
          <a:bodyPr/>
          <a:lstStyle/>
          <a:p>
            <a:pPr algn="ctr"/>
            <a:r>
              <a:rPr lang="es-PA" sz="3200" dirty="0">
                <a:latin typeface="Miriam Libre" charset="-79"/>
                <a:cs typeface="Miriam Libre" charset="-79"/>
              </a:rPr>
              <a:t>Regresión lineal</a:t>
            </a:r>
            <a:r>
              <a:rPr lang="es-MX" sz="3200" dirty="0">
                <a:latin typeface="Miriam Libre" charset="-79"/>
                <a:cs typeface="Miriam Libre" charset="-79"/>
              </a:rPr>
              <a:t/>
            </a:r>
            <a:br>
              <a:rPr lang="es-MX" sz="3200" dirty="0">
                <a:latin typeface="Miriam Libre" charset="-79"/>
                <a:cs typeface="Miriam Libre" charset="-79"/>
              </a:rPr>
            </a:br>
            <a:endParaRPr lang="es-PA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35496" y="3075806"/>
            <a:ext cx="5976663" cy="1872208"/>
          </a:xfrm>
        </p:spPr>
        <p:txBody>
          <a:bodyPr/>
          <a:lstStyle/>
          <a:p>
            <a:pPr marL="76200" indent="0" algn="just">
              <a:buNone/>
            </a:pPr>
            <a:r>
              <a:rPr lang="es-MX" sz="1400" dirty="0"/>
              <a:t>Esta línea es la recta de regresión y se expresa mediante la </a:t>
            </a:r>
            <a:r>
              <a:rPr lang="es-MX" sz="1400" i="1" dirty="0"/>
              <a:t>ecuación de regresión lineal</a:t>
            </a:r>
            <a:r>
              <a:rPr lang="es-MX" sz="1400" dirty="0"/>
              <a:t>:</a:t>
            </a:r>
          </a:p>
          <a:p>
            <a:pPr marL="76200" indent="0" algn="ctr">
              <a:buNone/>
            </a:pPr>
            <a:r>
              <a:rPr lang="es-PA" sz="1400" b="1" i="1" dirty="0"/>
              <a:t>Y </a:t>
            </a:r>
            <a:r>
              <a:rPr lang="es-PA" sz="1400" b="1" dirty="0"/>
              <a:t>= </a:t>
            </a:r>
            <a:r>
              <a:rPr lang="es-PA" sz="1400" b="1" i="1" dirty="0"/>
              <a:t>a </a:t>
            </a:r>
            <a:r>
              <a:rPr lang="es-PA" sz="1400" b="1" dirty="0"/>
              <a:t>+ </a:t>
            </a:r>
            <a:r>
              <a:rPr lang="es-PA" sz="1400" b="1" i="1" dirty="0" err="1"/>
              <a:t>bX</a:t>
            </a:r>
            <a:endParaRPr lang="es-PA" sz="1400" b="1" i="1" dirty="0"/>
          </a:p>
          <a:p>
            <a:pPr marL="76200" indent="0" algn="just">
              <a:buNone/>
            </a:pPr>
            <a:r>
              <a:rPr lang="es-MX" sz="1400" dirty="0"/>
              <a:t>en donde </a:t>
            </a:r>
            <a:r>
              <a:rPr lang="es-MX" sz="1400" b="1" i="1" dirty="0"/>
              <a:t>Y</a:t>
            </a:r>
            <a:r>
              <a:rPr lang="es-MX" sz="1400" i="1" dirty="0"/>
              <a:t> </a:t>
            </a:r>
            <a:r>
              <a:rPr lang="es-MX" sz="1400" dirty="0"/>
              <a:t>es un </a:t>
            </a:r>
            <a:r>
              <a:rPr lang="es-MX" sz="1400" i="1" dirty="0"/>
              <a:t>valor de la variable dependiente </a:t>
            </a:r>
            <a:r>
              <a:rPr lang="es-MX" sz="1400" dirty="0"/>
              <a:t>que se desea predecir, </a:t>
            </a:r>
            <a:r>
              <a:rPr lang="es-MX" sz="1400" b="1" i="1" dirty="0"/>
              <a:t>a</a:t>
            </a:r>
            <a:r>
              <a:rPr lang="es-MX" sz="1400" i="1" dirty="0"/>
              <a:t> </a:t>
            </a:r>
            <a:r>
              <a:rPr lang="es-MX" sz="1400" dirty="0"/>
              <a:t>es la </a:t>
            </a:r>
            <a:r>
              <a:rPr lang="es-MX" sz="1400" i="1" dirty="0"/>
              <a:t>ordenada </a:t>
            </a:r>
            <a:r>
              <a:rPr lang="es-MX" sz="1400" dirty="0"/>
              <a:t>en el </a:t>
            </a:r>
            <a:r>
              <a:rPr lang="es-MX" sz="1400" dirty="0" smtClean="0"/>
              <a:t>origen (intersección</a:t>
            </a:r>
            <a:r>
              <a:rPr lang="es-MX" sz="1400" dirty="0"/>
              <a:t>) y </a:t>
            </a:r>
            <a:r>
              <a:rPr lang="es-MX" sz="1400" b="1" i="1" dirty="0"/>
              <a:t>b</a:t>
            </a:r>
            <a:r>
              <a:rPr lang="es-MX" sz="1400" i="1" dirty="0"/>
              <a:t> </a:t>
            </a:r>
            <a:r>
              <a:rPr lang="es-MX" sz="1400" dirty="0"/>
              <a:t>la </a:t>
            </a:r>
            <a:r>
              <a:rPr lang="es-MX" sz="1400" i="1" dirty="0"/>
              <a:t>pendiente </a:t>
            </a:r>
            <a:r>
              <a:rPr lang="es-MX" sz="1400" dirty="0"/>
              <a:t>o inclinación, </a:t>
            </a:r>
            <a:r>
              <a:rPr lang="es-MX" sz="1400" b="1" i="1" dirty="0"/>
              <a:t>X</a:t>
            </a:r>
            <a:r>
              <a:rPr lang="es-MX" sz="1400" i="1" dirty="0"/>
              <a:t> </a:t>
            </a:r>
            <a:r>
              <a:rPr lang="es-MX" sz="1400" dirty="0"/>
              <a:t>es el valor que fijamos en la variable independiente </a:t>
            </a:r>
            <a:r>
              <a:rPr lang="es-MX" sz="1400" dirty="0" smtClean="0"/>
              <a:t>o </a:t>
            </a:r>
            <a:r>
              <a:rPr lang="es-PA" sz="1400" i="1" dirty="0" err="1" smtClean="0"/>
              <a:t>predictora</a:t>
            </a:r>
            <a:r>
              <a:rPr lang="es-PA" sz="1400" dirty="0"/>
              <a:t>.</a:t>
            </a:r>
          </a:p>
        </p:txBody>
      </p:sp>
      <p:pic>
        <p:nvPicPr>
          <p:cNvPr id="3074" name="Picture 2" descr="Calculadora de Regresión Lineal Simple - Recta de Regresió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5526"/>
            <a:ext cx="347135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411760" y="915566"/>
                <a:ext cx="1096519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/>
                        </a:rPr>
                        <m:t>𝑌</m:t>
                      </m:r>
                      <m:r>
                        <a:rPr lang="es-PA" b="0" i="1" smtClean="0">
                          <a:latin typeface="Cambria Math"/>
                        </a:rPr>
                        <m:t>=</m:t>
                      </m:r>
                      <m:r>
                        <a:rPr lang="es-PA" b="0" i="1" smtClean="0">
                          <a:latin typeface="Cambria Math"/>
                        </a:rPr>
                        <m:t>𝑎</m:t>
                      </m:r>
                      <m:r>
                        <a:rPr lang="es-PA" b="0" i="1" smtClean="0">
                          <a:latin typeface="Cambria Math"/>
                        </a:rPr>
                        <m:t>+</m:t>
                      </m:r>
                      <m:r>
                        <a:rPr lang="es-PA" b="0" i="1" smtClean="0">
                          <a:latin typeface="Cambria Math"/>
                        </a:rPr>
                        <m:t>𝑏𝑥</m:t>
                      </m:r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5566"/>
                <a:ext cx="109651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1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6</a:t>
            </a:fld>
            <a:endParaRPr lang="es-PA"/>
          </a:p>
        </p:txBody>
      </p:sp>
      <p:sp>
        <p:nvSpPr>
          <p:cNvPr id="9" name="Google Shape;483;p36"/>
          <p:cNvSpPr txBox="1">
            <a:spLocks/>
          </p:cNvSpPr>
          <p:nvPr/>
        </p:nvSpPr>
        <p:spPr>
          <a:xfrm>
            <a:off x="467544" y="915566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PA" sz="4800" dirty="0" smtClean="0"/>
              <a:t>Práctica con R y Excel</a:t>
            </a:r>
            <a:endParaRPr lang="es-PA" sz="4800" dirty="0"/>
          </a:p>
        </p:txBody>
      </p:sp>
      <p:pic>
        <p:nvPicPr>
          <p:cNvPr id="10" name="Picture 2" descr="La estrategia de la planificación, por José Antonio Gil Ye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3718"/>
            <a:ext cx="388843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091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63F1AC4F304B42B3941098A75A78F0" ma:contentTypeVersion="11" ma:contentTypeDescription="Crear nuevo documento." ma:contentTypeScope="" ma:versionID="b426bf81d1d7b15481894afd5afe8839">
  <xsd:schema xmlns:xsd="http://www.w3.org/2001/XMLSchema" xmlns:xs="http://www.w3.org/2001/XMLSchema" xmlns:p="http://schemas.microsoft.com/office/2006/metadata/properties" xmlns:ns2="62f58b04-9c33-490c-ba7e-c6fd6f91e41a" xmlns:ns3="2e95bf99-24e0-4882-8195-e9d4d8693026" targetNamespace="http://schemas.microsoft.com/office/2006/metadata/properties" ma:root="true" ma:fieldsID="fba392100fe1119859c80de98c76bec3" ns2:_="" ns3:_="">
    <xsd:import namespace="62f58b04-9c33-490c-ba7e-c6fd6f91e41a"/>
    <xsd:import namespace="2e95bf99-24e0-4882-8195-e9d4d8693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58b04-9c33-490c-ba7e-c6fd6f91e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5bf99-24e0-4882-8195-e9d4d8693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090782-E0F3-48F6-948A-1BF8AD85A6FF}"/>
</file>

<file path=customXml/itemProps2.xml><?xml version="1.0" encoding="utf-8"?>
<ds:datastoreItem xmlns:ds="http://schemas.openxmlformats.org/officeDocument/2006/customXml" ds:itemID="{4269ABCF-029B-4B39-B301-085979B665F0}"/>
</file>

<file path=customXml/itemProps3.xml><?xml version="1.0" encoding="utf-8"?>
<ds:datastoreItem xmlns:ds="http://schemas.openxmlformats.org/officeDocument/2006/customXml" ds:itemID="{BFB37A91-4C1C-4B6F-9509-6C424D3EAED8}"/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684</Words>
  <Application>Microsoft Office PowerPoint</Application>
  <PresentationFormat>Presentación en pantalla (16:9)</PresentationFormat>
  <Paragraphs>47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Miriam Libre</vt:lpstr>
      <vt:lpstr>Calibri</vt:lpstr>
      <vt:lpstr>Barlow</vt:lpstr>
      <vt:lpstr>Cambria Math</vt:lpstr>
      <vt:lpstr>Amatic SC</vt:lpstr>
      <vt:lpstr>Barlow Light</vt:lpstr>
      <vt:lpstr>Roderigo template</vt:lpstr>
      <vt:lpstr>Taller estadísticas aplicada al análisis de datos de un proyecto de investigación  Regresión Lineal </vt:lpstr>
      <vt:lpstr>Coeficiente de correlación de Pearson</vt:lpstr>
      <vt:lpstr>Coeficiente de correlación de Pearson</vt:lpstr>
      <vt:lpstr>Presentación de PowerPoint</vt:lpstr>
      <vt:lpstr>Regresión lineal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Investigación  Análisis estadístico de datos Estadística inferencial</dc:title>
  <dc:creator>Nathalia Tejedor Flores</dc:creator>
  <cp:lastModifiedBy>Nathalia Tejedor Flores</cp:lastModifiedBy>
  <cp:revision>59</cp:revision>
  <dcterms:modified xsi:type="dcterms:W3CDTF">2022-02-03T11:17:30Z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0x0101000563F1AC4F304B42B3941098A75A78F0</vt:lpwstr>
  </property>
</Properties>
</file>