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301" r:id="rId3"/>
    <p:sldId id="302" r:id="rId4"/>
    <p:sldId id="303" r:id="rId5"/>
    <p:sldId id="304" r:id="rId6"/>
    <p:sldId id="305" r:id="rId7"/>
    <p:sldId id="306" r:id="rId8"/>
    <p:sldId id="307" r:id="rId9"/>
    <p:sldId id="308" r:id="rId10"/>
    <p:sldId id="309" r:id="rId11"/>
    <p:sldId id="310" r:id="rId12"/>
    <p:sldId id="311" r:id="rId13"/>
    <p:sldId id="312" r:id="rId14"/>
    <p:sldId id="298" r:id="rId15"/>
    <p:sldId id="313" r:id="rId16"/>
    <p:sldId id="314" r:id="rId17"/>
    <p:sldId id="315" r:id="rId18"/>
    <p:sldId id="316" r:id="rId19"/>
    <p:sldId id="299" r:id="rId20"/>
    <p:sldId id="318" r:id="rId21"/>
    <p:sldId id="319" r:id="rId22"/>
    <p:sldId id="320" r:id="rId23"/>
    <p:sldId id="321" r:id="rId24"/>
    <p:sldId id="317" r:id="rId25"/>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107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A"/>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6098F-5D1C-4EF7-9939-6E64588F50B3}" type="datetimeFigureOut">
              <a:rPr lang="es-PA" smtClean="0"/>
              <a:t>01/30/2022</a:t>
            </a:fld>
            <a:endParaRPr lang="es-PA"/>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A"/>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A"/>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3E673D-5F39-441C-A121-EB5C968821EE}" type="slidenum">
              <a:rPr lang="es-PA" smtClean="0"/>
              <a:t>‹Nº›</a:t>
            </a:fld>
            <a:endParaRPr lang="es-PA"/>
          </a:p>
        </p:txBody>
      </p:sp>
    </p:spTree>
    <p:extLst>
      <p:ext uri="{BB962C8B-B14F-4D97-AF65-F5344CB8AC3E}">
        <p14:creationId xmlns:p14="http://schemas.microsoft.com/office/powerpoint/2010/main" val="3070987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A"/>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A"/>
          </a:p>
        </p:txBody>
      </p:sp>
      <p:sp>
        <p:nvSpPr>
          <p:cNvPr id="4" name="3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154777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426218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A"/>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259720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412570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370040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5" name="4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926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7" name="6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8" name="7 Marcador de pie de página"/>
          <p:cNvSpPr>
            <a:spLocks noGrp="1"/>
          </p:cNvSpPr>
          <p:nvPr>
            <p:ph type="ftr" sz="quarter" idx="11"/>
          </p:nvPr>
        </p:nvSpPr>
        <p:spPr/>
        <p:txBody>
          <a:bodyPr/>
          <a:lstStyle/>
          <a:p>
            <a:endParaRPr lang="es-PA"/>
          </a:p>
        </p:txBody>
      </p:sp>
      <p:sp>
        <p:nvSpPr>
          <p:cNvPr id="9" name="8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65659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4" name="3 Marcador de pie de página"/>
          <p:cNvSpPr>
            <a:spLocks noGrp="1"/>
          </p:cNvSpPr>
          <p:nvPr>
            <p:ph type="ftr" sz="quarter" idx="11"/>
          </p:nvPr>
        </p:nvSpPr>
        <p:spPr/>
        <p:txBody>
          <a:bodyPr/>
          <a:lstStyle/>
          <a:p>
            <a:endParaRPr lang="es-PA"/>
          </a:p>
        </p:txBody>
      </p:sp>
      <p:sp>
        <p:nvSpPr>
          <p:cNvPr id="5" name="4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66331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3" name="2 Marcador de pie de página"/>
          <p:cNvSpPr>
            <a:spLocks noGrp="1"/>
          </p:cNvSpPr>
          <p:nvPr>
            <p:ph type="ftr" sz="quarter" idx="11"/>
          </p:nvPr>
        </p:nvSpPr>
        <p:spPr/>
        <p:txBody>
          <a:bodyPr/>
          <a:lstStyle/>
          <a:p>
            <a:endParaRPr lang="es-PA"/>
          </a:p>
        </p:txBody>
      </p:sp>
      <p:sp>
        <p:nvSpPr>
          <p:cNvPr id="4" name="3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101835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A"/>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312961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A"/>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0059F1C-EE24-47F4-8F6D-07F3573BC1F6}" type="datetimeFigureOut">
              <a:rPr lang="es-PA" smtClean="0"/>
              <a:t>01/30/2022</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209765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59F1C-EE24-47F4-8F6D-07F3573BC1F6}" type="datetimeFigureOut">
              <a:rPr lang="es-PA" smtClean="0"/>
              <a:t>01/30/2022</a:t>
            </a:fld>
            <a:endParaRPr lang="es-PA"/>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3247B-80EC-436B-94A3-0BB237022921}" type="slidenum">
              <a:rPr lang="es-PA" smtClean="0"/>
              <a:t>‹Nº›</a:t>
            </a:fld>
            <a:endParaRPr lang="es-PA"/>
          </a:p>
        </p:txBody>
      </p:sp>
    </p:spTree>
    <p:extLst>
      <p:ext uri="{BB962C8B-B14F-4D97-AF65-F5344CB8AC3E}">
        <p14:creationId xmlns:p14="http://schemas.microsoft.com/office/powerpoint/2010/main" val="228563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2708920"/>
            <a:ext cx="7772400" cy="2167881"/>
          </a:xfrm>
        </p:spPr>
        <p:txBody>
          <a:bodyPr>
            <a:normAutofit/>
          </a:bodyPr>
          <a:lstStyle/>
          <a:p>
            <a:r>
              <a:rPr lang="es-ES" dirty="0" smtClean="0"/>
              <a:t>Población </a:t>
            </a:r>
            <a:r>
              <a:rPr lang="es-ES" dirty="0" smtClean="0"/>
              <a:t>y </a:t>
            </a:r>
            <a:r>
              <a:rPr lang="es-ES" dirty="0" smtClean="0"/>
              <a:t>Muestra</a:t>
            </a:r>
            <a:br>
              <a:rPr lang="es-ES" dirty="0" smtClean="0"/>
            </a:br>
            <a:r>
              <a:rPr lang="es-ES" dirty="0" smtClean="0"/>
              <a:t>Parte 1</a:t>
            </a:r>
            <a:endParaRPr lang="es-PA" sz="4400" dirty="0"/>
          </a:p>
        </p:txBody>
      </p:sp>
      <p:sp>
        <p:nvSpPr>
          <p:cNvPr id="3" name="2 Subtítulo"/>
          <p:cNvSpPr>
            <a:spLocks noGrp="1"/>
          </p:cNvSpPr>
          <p:nvPr>
            <p:ph type="subTitle" idx="1"/>
          </p:nvPr>
        </p:nvSpPr>
        <p:spPr>
          <a:xfrm>
            <a:off x="2555776" y="5877272"/>
            <a:ext cx="6400800" cy="564232"/>
          </a:xfrm>
        </p:spPr>
        <p:txBody>
          <a:bodyPr>
            <a:normAutofit fontScale="47500" lnSpcReduction="20000"/>
          </a:bodyPr>
          <a:lstStyle/>
          <a:p>
            <a:pPr algn="r"/>
            <a:r>
              <a:rPr lang="es-ES" dirty="0" smtClean="0"/>
              <a:t>Dra. </a:t>
            </a:r>
            <a:r>
              <a:rPr lang="es-ES" dirty="0" err="1" smtClean="0"/>
              <a:t>Nathalia</a:t>
            </a:r>
            <a:r>
              <a:rPr lang="es-ES" dirty="0" smtClean="0"/>
              <a:t> Tejedor Flores</a:t>
            </a:r>
          </a:p>
          <a:p>
            <a:pPr algn="r"/>
            <a:r>
              <a:rPr lang="es-ES" dirty="0" smtClean="0"/>
              <a:t>Martes 1 </a:t>
            </a:r>
            <a:r>
              <a:rPr lang="es-ES" dirty="0" smtClean="0"/>
              <a:t>de </a:t>
            </a:r>
            <a:r>
              <a:rPr lang="es-ES" dirty="0" smtClean="0"/>
              <a:t>febrero 2021</a:t>
            </a:r>
            <a:endParaRPr lang="es-ES" dirty="0"/>
          </a:p>
          <a:p>
            <a:pPr algn="r"/>
            <a:endParaRPr lang="es-PA" dirty="0"/>
          </a:p>
        </p:txBody>
      </p:sp>
      <p:sp>
        <p:nvSpPr>
          <p:cNvPr id="4" name="2 Subtítulo"/>
          <p:cNvSpPr txBox="1">
            <a:spLocks/>
          </p:cNvSpPr>
          <p:nvPr/>
        </p:nvSpPr>
        <p:spPr>
          <a:xfrm>
            <a:off x="1809223" y="476672"/>
            <a:ext cx="6400800" cy="208823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s-ES" dirty="0" smtClean="0">
                <a:solidFill>
                  <a:schemeClr val="tx1"/>
                </a:solidFill>
              </a:rPr>
              <a:t>Universidad Tecnológica de Panamá</a:t>
            </a:r>
          </a:p>
          <a:p>
            <a:r>
              <a:rPr lang="es-ES" dirty="0">
                <a:solidFill>
                  <a:schemeClr val="tx1"/>
                </a:solidFill>
              </a:rPr>
              <a:t>DIRECCIÓN DE INVESTIGACIÓN</a:t>
            </a:r>
          </a:p>
          <a:p>
            <a:r>
              <a:rPr lang="es-MX" b="1" dirty="0">
                <a:solidFill>
                  <a:schemeClr val="tx1"/>
                </a:solidFill>
              </a:rPr>
              <a:t>Taller estadísticas aplicada al análisis de datos de un proyecto de investigación</a:t>
            </a:r>
          </a:p>
        </p:txBody>
      </p:sp>
      <p:pic>
        <p:nvPicPr>
          <p:cNvPr id="1026"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1557703" cy="153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201509"/>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576064"/>
          </a:xfrm>
        </p:spPr>
        <p:txBody>
          <a:bodyPr>
            <a:normAutofit fontScale="90000"/>
          </a:bodyPr>
          <a:lstStyle/>
          <a:p>
            <a:r>
              <a:rPr lang="es-PA" dirty="0"/>
              <a:t>Tipos de muestra</a:t>
            </a:r>
          </a:p>
        </p:txBody>
      </p:sp>
      <p:sp>
        <p:nvSpPr>
          <p:cNvPr id="3" name="2 Marcador de contenido"/>
          <p:cNvSpPr>
            <a:spLocks noGrp="1"/>
          </p:cNvSpPr>
          <p:nvPr>
            <p:ph idx="1"/>
          </p:nvPr>
        </p:nvSpPr>
        <p:spPr>
          <a:xfrm>
            <a:off x="251520" y="836712"/>
            <a:ext cx="8640960" cy="576064"/>
          </a:xfrm>
        </p:spPr>
        <p:txBody>
          <a:bodyPr>
            <a:normAutofit fontScale="55000" lnSpcReduction="20000"/>
          </a:bodyPr>
          <a:lstStyle/>
          <a:p>
            <a:pPr marL="0" indent="0" algn="just">
              <a:buNone/>
            </a:pPr>
            <a:r>
              <a:rPr lang="es-MX" dirty="0"/>
              <a:t>Básicamente, categorizamos las muestras en dos grandes ramas: las </a:t>
            </a:r>
            <a:r>
              <a:rPr lang="es-MX" i="1" dirty="0"/>
              <a:t>muestras no </a:t>
            </a:r>
            <a:r>
              <a:rPr lang="es-MX" i="1" dirty="0" smtClean="0"/>
              <a:t>probabilísticas </a:t>
            </a:r>
            <a:r>
              <a:rPr lang="es-MX" dirty="0" smtClean="0"/>
              <a:t>y </a:t>
            </a:r>
            <a:r>
              <a:rPr lang="es-MX" dirty="0"/>
              <a:t>las </a:t>
            </a:r>
            <a:r>
              <a:rPr lang="es-MX" i="1" dirty="0"/>
              <a:t>muestras probabilísticas</a:t>
            </a:r>
            <a:r>
              <a:rPr lang="es-MX" dirty="0"/>
              <a:t>. </a:t>
            </a:r>
            <a:endParaRPr lang="es-MX" dirty="0" smtClean="0"/>
          </a:p>
        </p:txBody>
      </p:sp>
      <p:pic>
        <p:nvPicPr>
          <p:cNvPr id="1026" name="Picture 2" descr="Muestreo probabilístico: Qué es y cómo utilizarlo en tu investigación"/>
          <p:cNvPicPr>
            <a:picLocks noChangeAspect="1" noChangeArrowheads="1"/>
          </p:cNvPicPr>
          <p:nvPr/>
        </p:nvPicPr>
        <p:blipFill rotWithShape="1">
          <a:blip r:embed="rId2">
            <a:extLst>
              <a:ext uri="{28A0092B-C50C-407E-A947-70E740481C1C}">
                <a14:useLocalDpi xmlns:a14="http://schemas.microsoft.com/office/drawing/2010/main" val="0"/>
              </a:ext>
            </a:extLst>
          </a:blip>
          <a:srcRect t="13520" b="17423"/>
          <a:stretch/>
        </p:blipFill>
        <p:spPr bwMode="auto">
          <a:xfrm>
            <a:off x="735669" y="3068960"/>
            <a:ext cx="7620000" cy="3157269"/>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251520" y="1556792"/>
            <a:ext cx="8640960" cy="1200329"/>
          </a:xfrm>
          <a:prstGeom prst="rect">
            <a:avLst/>
          </a:prstGeom>
        </p:spPr>
        <p:txBody>
          <a:bodyPr wrap="square">
            <a:spAutoFit/>
          </a:bodyPr>
          <a:lstStyle/>
          <a:p>
            <a:pPr algn="just"/>
            <a:r>
              <a:rPr lang="es-MX" b="1" dirty="0"/>
              <a:t>a. Muestras probabilísticas</a:t>
            </a:r>
            <a:r>
              <a:rPr lang="es-MX" dirty="0"/>
              <a:t>: todos los elementos de la población tienen la misma posibilidad de ser escogidos para la muestra y se obtienen definiendo las características de la población y el tamaño de la muestra, y por medio de una selección aleatoria o mecánica de las unidades de muestreo/análisis.</a:t>
            </a:r>
            <a:endParaRPr lang="es-PA" dirty="0"/>
          </a:p>
        </p:txBody>
      </p:sp>
      <p:pic>
        <p:nvPicPr>
          <p:cNvPr id="1028" name="Picture 4" descr="Muestreo probabilístico: Qué es y cómo utilizarlo en tu investigación"/>
          <p:cNvPicPr>
            <a:picLocks noChangeAspect="1" noChangeArrowheads="1"/>
          </p:cNvPicPr>
          <p:nvPr/>
        </p:nvPicPr>
        <p:blipFill rotWithShape="1">
          <a:blip r:embed="rId2">
            <a:extLst>
              <a:ext uri="{28A0092B-C50C-407E-A947-70E740481C1C}">
                <a14:useLocalDpi xmlns:a14="http://schemas.microsoft.com/office/drawing/2010/main" val="0"/>
              </a:ext>
            </a:extLst>
          </a:blip>
          <a:srcRect l="2827" t="83994" r="44306" b="7108"/>
          <a:stretch/>
        </p:blipFill>
        <p:spPr bwMode="auto">
          <a:xfrm>
            <a:off x="4139952" y="5727940"/>
            <a:ext cx="4028536" cy="406802"/>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4283968" y="2653461"/>
            <a:ext cx="4752528"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s-PA" sz="1600" b="1" dirty="0"/>
              <a:t>Muestra </a:t>
            </a:r>
            <a:r>
              <a:rPr lang="es-PA" sz="1600" b="1" dirty="0" smtClean="0"/>
              <a:t>probabilística: </a:t>
            </a:r>
            <a:r>
              <a:rPr lang="es-PA" sz="1600" dirty="0"/>
              <a:t>Subgrupo </a:t>
            </a:r>
            <a:r>
              <a:rPr lang="es-PA" sz="1600" dirty="0" smtClean="0"/>
              <a:t>de </a:t>
            </a:r>
            <a:r>
              <a:rPr lang="es-MX" sz="1600" dirty="0" smtClean="0"/>
              <a:t>la </a:t>
            </a:r>
            <a:r>
              <a:rPr lang="es-MX" sz="1600" dirty="0"/>
              <a:t>población en el que todos </a:t>
            </a:r>
            <a:r>
              <a:rPr lang="es-MX" sz="1600" dirty="0" smtClean="0"/>
              <a:t>los </a:t>
            </a:r>
            <a:r>
              <a:rPr lang="es-PA" sz="1600" dirty="0" smtClean="0"/>
              <a:t>elementos </a:t>
            </a:r>
            <a:r>
              <a:rPr lang="es-PA" sz="1600" dirty="0"/>
              <a:t>tienen la </a:t>
            </a:r>
            <a:r>
              <a:rPr lang="es-PA" sz="1600" dirty="0" smtClean="0"/>
              <a:t>misma posibilidad </a:t>
            </a:r>
            <a:r>
              <a:rPr lang="es-PA" sz="1600" dirty="0"/>
              <a:t>de ser elegidos.</a:t>
            </a:r>
          </a:p>
        </p:txBody>
      </p:sp>
    </p:spTree>
    <p:extLst>
      <p:ext uri="{BB962C8B-B14F-4D97-AF65-F5344CB8AC3E}">
        <p14:creationId xmlns:p14="http://schemas.microsoft.com/office/powerpoint/2010/main" val="381494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60648"/>
            <a:ext cx="8229600" cy="576064"/>
          </a:xfrm>
        </p:spPr>
        <p:txBody>
          <a:bodyPr>
            <a:normAutofit fontScale="90000"/>
          </a:bodyPr>
          <a:lstStyle/>
          <a:p>
            <a:r>
              <a:rPr lang="es-PA" dirty="0"/>
              <a:t>Tipos de muestra</a:t>
            </a:r>
          </a:p>
        </p:txBody>
      </p:sp>
      <p:sp>
        <p:nvSpPr>
          <p:cNvPr id="5" name="4 Rectángulo"/>
          <p:cNvSpPr/>
          <p:nvPr/>
        </p:nvSpPr>
        <p:spPr>
          <a:xfrm>
            <a:off x="323528" y="980728"/>
            <a:ext cx="8640960" cy="1754326"/>
          </a:xfrm>
          <a:prstGeom prst="rect">
            <a:avLst/>
          </a:prstGeom>
        </p:spPr>
        <p:txBody>
          <a:bodyPr wrap="square">
            <a:spAutoFit/>
          </a:bodyPr>
          <a:lstStyle/>
          <a:p>
            <a:pPr algn="just"/>
            <a:r>
              <a:rPr lang="es-MX" b="1" dirty="0" smtClean="0"/>
              <a:t>b. </a:t>
            </a:r>
            <a:r>
              <a:rPr lang="es-MX" b="1" dirty="0"/>
              <a:t>M</a:t>
            </a:r>
            <a:r>
              <a:rPr lang="es-MX" b="1" dirty="0" smtClean="0"/>
              <a:t>uestras </a:t>
            </a:r>
            <a:r>
              <a:rPr lang="es-MX" b="1" dirty="0"/>
              <a:t>no </a:t>
            </a:r>
            <a:r>
              <a:rPr lang="es-MX" b="1" dirty="0" smtClean="0"/>
              <a:t>probabilísticas</a:t>
            </a:r>
            <a:r>
              <a:rPr lang="es-MX" dirty="0"/>
              <a:t>:</a:t>
            </a:r>
            <a:r>
              <a:rPr lang="es-MX" dirty="0" smtClean="0"/>
              <a:t> </a:t>
            </a:r>
            <a:r>
              <a:rPr lang="es-MX" dirty="0"/>
              <a:t>la elección de los elementos no depende </a:t>
            </a:r>
            <a:r>
              <a:rPr lang="es-MX" dirty="0" smtClean="0"/>
              <a:t>de la </a:t>
            </a:r>
            <a:r>
              <a:rPr lang="es-MX" dirty="0"/>
              <a:t>probabilidad, sino de causas relacionadas con las características de la </a:t>
            </a:r>
            <a:r>
              <a:rPr lang="es-MX" dirty="0" smtClean="0"/>
              <a:t>investigación o </a:t>
            </a:r>
            <a:r>
              <a:rPr lang="es-MX" dirty="0"/>
              <a:t>los propósitos del </a:t>
            </a:r>
            <a:r>
              <a:rPr lang="es-MX" dirty="0" smtClean="0"/>
              <a:t>investigador. </a:t>
            </a:r>
            <a:r>
              <a:rPr lang="es-MX" dirty="0"/>
              <a:t>Aquí el procedimiento no es mecánico ni se basa en fórmulas </a:t>
            </a:r>
            <a:r>
              <a:rPr lang="es-MX" dirty="0" smtClean="0"/>
              <a:t>de probabilidad</a:t>
            </a:r>
            <a:r>
              <a:rPr lang="es-MX" dirty="0"/>
              <a:t>, sino que depende del proceso de toma de decisiones de un </a:t>
            </a:r>
            <a:r>
              <a:rPr lang="es-MX" dirty="0" smtClean="0"/>
              <a:t>investigador o </a:t>
            </a:r>
            <a:r>
              <a:rPr lang="es-MX" dirty="0"/>
              <a:t>de un grupo de investigadores y, desde luego, las muestras seleccionadas obedecen </a:t>
            </a:r>
            <a:r>
              <a:rPr lang="es-MX" dirty="0" smtClean="0"/>
              <a:t>a </a:t>
            </a:r>
            <a:r>
              <a:rPr lang="es-PA" dirty="0" smtClean="0"/>
              <a:t>otros </a:t>
            </a:r>
            <a:r>
              <a:rPr lang="es-PA" dirty="0"/>
              <a:t>criterios de investigación.</a:t>
            </a:r>
          </a:p>
        </p:txBody>
      </p:sp>
      <p:grpSp>
        <p:nvGrpSpPr>
          <p:cNvPr id="7" name="6 Grupo"/>
          <p:cNvGrpSpPr/>
          <p:nvPr/>
        </p:nvGrpSpPr>
        <p:grpSpPr>
          <a:xfrm>
            <a:off x="1050032" y="2715063"/>
            <a:ext cx="7914455" cy="3666265"/>
            <a:chOff x="1050032" y="2636912"/>
            <a:chExt cx="7914455" cy="3666265"/>
          </a:xfrm>
        </p:grpSpPr>
        <p:pic>
          <p:nvPicPr>
            <p:cNvPr id="2050" name="Picture 2" descr="Muestreo no probabilístico: definición, tipos y ejemplos"/>
            <p:cNvPicPr>
              <a:picLocks noChangeAspect="1" noChangeArrowheads="1"/>
            </p:cNvPicPr>
            <p:nvPr/>
          </p:nvPicPr>
          <p:blipFill rotWithShape="1">
            <a:blip r:embed="rId2">
              <a:extLst>
                <a:ext uri="{28A0092B-C50C-407E-A947-70E740481C1C}">
                  <a14:useLocalDpi xmlns:a14="http://schemas.microsoft.com/office/drawing/2010/main" val="0"/>
                </a:ext>
              </a:extLst>
            </a:blip>
            <a:srcRect t="8769" b="22367"/>
            <a:stretch/>
          </p:blipFill>
          <p:spPr bwMode="auto">
            <a:xfrm>
              <a:off x="1050032" y="3005288"/>
              <a:ext cx="7187952" cy="32978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estreo no probabilístico: definición, tipos y ejemplos"/>
            <p:cNvPicPr>
              <a:picLocks noChangeAspect="1" noChangeArrowheads="1"/>
            </p:cNvPicPr>
            <p:nvPr/>
          </p:nvPicPr>
          <p:blipFill rotWithShape="1">
            <a:blip r:embed="rId2">
              <a:extLst>
                <a:ext uri="{28A0092B-C50C-407E-A947-70E740481C1C}">
                  <a14:useLocalDpi xmlns:a14="http://schemas.microsoft.com/office/drawing/2010/main" val="0"/>
                </a:ext>
              </a:extLst>
            </a:blip>
            <a:srcRect l="2646" t="78170" r="36901" b="9596"/>
            <a:stretch/>
          </p:blipFill>
          <p:spPr bwMode="auto">
            <a:xfrm>
              <a:off x="4499991" y="5688482"/>
              <a:ext cx="3675217" cy="495536"/>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4499991" y="2636912"/>
              <a:ext cx="4464496"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s-PA" sz="1600" b="1" dirty="0"/>
                <a:t>Muestra no probabilística o </a:t>
              </a:r>
              <a:r>
                <a:rPr lang="es-PA" sz="1600" b="1" dirty="0" smtClean="0"/>
                <a:t>dirigida:</a:t>
              </a:r>
              <a:r>
                <a:rPr lang="es-PA" sz="1600" b="1" dirty="0"/>
                <a:t> </a:t>
              </a:r>
              <a:r>
                <a:rPr lang="es-MX" sz="1600" dirty="0" smtClean="0"/>
                <a:t>Subgrupo </a:t>
              </a:r>
              <a:r>
                <a:rPr lang="es-MX" sz="1600" dirty="0"/>
                <a:t>de la población en la que </a:t>
              </a:r>
              <a:r>
                <a:rPr lang="es-MX" sz="1600" dirty="0" smtClean="0"/>
                <a:t>la elección </a:t>
              </a:r>
              <a:r>
                <a:rPr lang="es-MX" sz="1600" dirty="0"/>
                <a:t>de los elementos no </a:t>
              </a:r>
              <a:r>
                <a:rPr lang="es-MX" sz="1600" dirty="0" smtClean="0"/>
                <a:t>depende de </a:t>
              </a:r>
              <a:r>
                <a:rPr lang="es-MX" sz="1600" dirty="0"/>
                <a:t>la probabilidad, sino de </a:t>
              </a:r>
              <a:r>
                <a:rPr lang="es-MX" sz="1600" dirty="0" smtClean="0"/>
                <a:t>las </a:t>
              </a:r>
              <a:r>
                <a:rPr lang="es-PA" sz="1600" dirty="0" smtClean="0"/>
                <a:t>características </a:t>
              </a:r>
              <a:r>
                <a:rPr lang="es-PA" sz="1600" dirty="0"/>
                <a:t>de la investigación.</a:t>
              </a:r>
            </a:p>
          </p:txBody>
        </p:sp>
      </p:grpSp>
    </p:spTree>
    <p:extLst>
      <p:ext uri="{BB962C8B-B14F-4D97-AF65-F5344CB8AC3E}">
        <p14:creationId xmlns:p14="http://schemas.microsoft.com/office/powerpoint/2010/main" val="323854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Sabes cómo realizar un muestreo aleatorio simple de manera sencil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36912"/>
            <a:ext cx="5330364" cy="319821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Muestreo aleatorio simple, un tipo de muestreo de probabilid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372" y="5034781"/>
            <a:ext cx="4825251" cy="1774012"/>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437314" y="116632"/>
            <a:ext cx="8229600" cy="634082"/>
          </a:xfrm>
        </p:spPr>
        <p:txBody>
          <a:bodyPr>
            <a:normAutofit fontScale="90000"/>
          </a:bodyPr>
          <a:lstStyle/>
          <a:p>
            <a:r>
              <a:rPr lang="es-PA" dirty="0" smtClean="0"/>
              <a:t>a. Muestreo </a:t>
            </a:r>
            <a:r>
              <a:rPr lang="es-PA" dirty="0"/>
              <a:t>probabilístico</a:t>
            </a:r>
          </a:p>
        </p:txBody>
      </p:sp>
      <p:sp>
        <p:nvSpPr>
          <p:cNvPr id="3" name="2 Marcador de contenido"/>
          <p:cNvSpPr>
            <a:spLocks noGrp="1"/>
          </p:cNvSpPr>
          <p:nvPr>
            <p:ph idx="1"/>
          </p:nvPr>
        </p:nvSpPr>
        <p:spPr>
          <a:xfrm>
            <a:off x="246617" y="672671"/>
            <a:ext cx="8229600" cy="676673"/>
          </a:xfrm>
        </p:spPr>
        <p:txBody>
          <a:bodyPr/>
          <a:lstStyle/>
          <a:p>
            <a:pPr marL="0" indent="0">
              <a:buNone/>
            </a:pPr>
            <a:r>
              <a:rPr lang="es-PA" dirty="0" smtClean="0"/>
              <a:t>a.1. Muestreo </a:t>
            </a:r>
            <a:r>
              <a:rPr lang="es-PA" dirty="0"/>
              <a:t>aleatorio simple:</a:t>
            </a:r>
          </a:p>
        </p:txBody>
      </p:sp>
      <p:sp>
        <p:nvSpPr>
          <p:cNvPr id="6" name="5 Rectángulo"/>
          <p:cNvSpPr/>
          <p:nvPr/>
        </p:nvSpPr>
        <p:spPr>
          <a:xfrm>
            <a:off x="231634" y="1196752"/>
            <a:ext cx="8640960" cy="1477328"/>
          </a:xfrm>
          <a:prstGeom prst="rect">
            <a:avLst/>
          </a:prstGeom>
        </p:spPr>
        <p:txBody>
          <a:bodyPr wrap="square">
            <a:spAutoFit/>
          </a:bodyPr>
          <a:lstStyle/>
          <a:p>
            <a:pPr algn="just"/>
            <a:r>
              <a:rPr lang="es-MX" dirty="0"/>
              <a:t>El procedimiento empleado es el siguiente: </a:t>
            </a:r>
            <a:r>
              <a:rPr lang="es-MX" b="1" dirty="0"/>
              <a:t>1) </a:t>
            </a:r>
            <a:r>
              <a:rPr lang="es-MX" dirty="0"/>
              <a:t>se asigna un número a cada individuo de la población y </a:t>
            </a:r>
            <a:r>
              <a:rPr lang="es-MX" b="1" dirty="0"/>
              <a:t>2)</a:t>
            </a:r>
            <a:r>
              <a:rPr lang="es-MX" dirty="0"/>
              <a:t> a través de algún medio mecánico (bolas dentro de una bolsa, tablas de números aleatorios, números aleatorios generados con una calculadora </a:t>
            </a:r>
            <a:r>
              <a:rPr lang="es-MX" dirty="0" smtClean="0"/>
              <a:t>o computadora, </a:t>
            </a:r>
            <a:r>
              <a:rPr lang="es-MX" dirty="0"/>
              <a:t>etc.) se eligen tantos sujetos como sea necesario para completar el tamaño de muestra requerido. </a:t>
            </a:r>
            <a:endParaRPr lang="es-PA" dirty="0"/>
          </a:p>
        </p:txBody>
      </p:sp>
      <p:sp>
        <p:nvSpPr>
          <p:cNvPr id="7" name="6 Rectángulo"/>
          <p:cNvSpPr/>
          <p:nvPr/>
        </p:nvSpPr>
        <p:spPr>
          <a:xfrm>
            <a:off x="5882588" y="2924944"/>
            <a:ext cx="300445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MX" dirty="0"/>
              <a:t>Este procedimiento, atractivo por su simpleza, tiene poca </a:t>
            </a:r>
            <a:r>
              <a:rPr lang="es-MX" dirty="0" smtClean="0"/>
              <a:t>utilidad </a:t>
            </a:r>
            <a:r>
              <a:rPr lang="es-MX" dirty="0"/>
              <a:t>práctica cuando la población que estamos manejando es muy grande. </a:t>
            </a:r>
            <a:endParaRPr lang="es-PA" dirty="0"/>
          </a:p>
        </p:txBody>
      </p:sp>
      <p:sp>
        <p:nvSpPr>
          <p:cNvPr id="8" name="7 CuadroTexto"/>
          <p:cNvSpPr txBox="1"/>
          <p:nvPr/>
        </p:nvSpPr>
        <p:spPr>
          <a:xfrm>
            <a:off x="265049" y="5950753"/>
            <a:ext cx="3888432"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s-PA" sz="1600" dirty="0" smtClean="0"/>
              <a:t>En la siguiente clase veremos el muestreo estratificado y por conglomerados. </a:t>
            </a:r>
            <a:endParaRPr lang="es-PA" sz="1600" dirty="0"/>
          </a:p>
        </p:txBody>
      </p:sp>
    </p:spTree>
    <p:extLst>
      <p:ext uri="{BB962C8B-B14F-4D97-AF65-F5344CB8AC3E}">
        <p14:creationId xmlns:p14="http://schemas.microsoft.com/office/powerpoint/2010/main" val="245810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Cálculo del tamaño de </a:t>
            </a:r>
            <a:r>
              <a:rPr lang="es-MX" dirty="0" smtClean="0"/>
              <a:t>muestra</a:t>
            </a:r>
            <a:br>
              <a:rPr lang="es-MX" dirty="0" smtClean="0"/>
            </a:br>
            <a:r>
              <a:rPr lang="es-PA" sz="2700" b="1" dirty="0"/>
              <a:t>Muestreo aleatorio simple</a:t>
            </a:r>
            <a:endParaRPr lang="es-PA" b="1" dirty="0"/>
          </a:p>
        </p:txBody>
      </p:sp>
      <p:sp>
        <p:nvSpPr>
          <p:cNvPr id="3" name="2 Marcador de contenido"/>
          <p:cNvSpPr>
            <a:spLocks noGrp="1"/>
          </p:cNvSpPr>
          <p:nvPr>
            <p:ph idx="1"/>
          </p:nvPr>
        </p:nvSpPr>
        <p:spPr>
          <a:xfrm>
            <a:off x="457200" y="1600201"/>
            <a:ext cx="8229600" cy="3340968"/>
          </a:xfrm>
        </p:spPr>
        <p:txBody>
          <a:bodyPr>
            <a:normAutofit fontScale="70000" lnSpcReduction="20000"/>
          </a:bodyPr>
          <a:lstStyle/>
          <a:p>
            <a:pPr marL="0" indent="0" algn="just">
              <a:buNone/>
            </a:pPr>
            <a:r>
              <a:rPr lang="es-PA" dirty="0"/>
              <a:t>Cuando se elabora una muestra </a:t>
            </a:r>
            <a:r>
              <a:rPr lang="es-PA" dirty="0" smtClean="0"/>
              <a:t>probabilística, </a:t>
            </a:r>
            <a:r>
              <a:rPr lang="es-MX" dirty="0" smtClean="0"/>
              <a:t>uno </a:t>
            </a:r>
            <a:r>
              <a:rPr lang="es-MX" dirty="0"/>
              <a:t>debe preguntarse: dado que una </a:t>
            </a:r>
            <a:r>
              <a:rPr lang="es-MX" dirty="0" smtClean="0"/>
              <a:t>población es </a:t>
            </a:r>
            <a:r>
              <a:rPr lang="es-MX" dirty="0"/>
              <a:t>de </a:t>
            </a:r>
            <a:r>
              <a:rPr lang="es-MX" b="1" i="1" dirty="0"/>
              <a:t>N </a:t>
            </a:r>
            <a:r>
              <a:rPr lang="es-MX" b="1" i="1" dirty="0" smtClean="0"/>
              <a:t>tamaño</a:t>
            </a:r>
            <a:r>
              <a:rPr lang="es-MX" dirty="0" smtClean="0"/>
              <a:t>, ¿cuál </a:t>
            </a:r>
            <a:r>
              <a:rPr lang="es-MX" dirty="0"/>
              <a:t>es el menor número de </a:t>
            </a:r>
            <a:r>
              <a:rPr lang="es-MX" dirty="0" smtClean="0"/>
              <a:t>unidades </a:t>
            </a:r>
            <a:r>
              <a:rPr lang="es-PA" dirty="0" err="1" smtClean="0"/>
              <a:t>muestrales</a:t>
            </a:r>
            <a:r>
              <a:rPr lang="es-PA" dirty="0" smtClean="0"/>
              <a:t> </a:t>
            </a:r>
            <a:r>
              <a:rPr lang="es-PA" dirty="0"/>
              <a:t>(personas, casos, </a:t>
            </a:r>
            <a:r>
              <a:rPr lang="es-PA" dirty="0" smtClean="0"/>
              <a:t>organizaciones, </a:t>
            </a:r>
            <a:r>
              <a:rPr lang="es-PA" dirty="0"/>
              <a:t>etc.) que necesito para </a:t>
            </a:r>
            <a:r>
              <a:rPr lang="es-PA" dirty="0" smtClean="0"/>
              <a:t>conformar </a:t>
            </a:r>
            <a:r>
              <a:rPr lang="es-MX" b="1" dirty="0" smtClean="0"/>
              <a:t>una </a:t>
            </a:r>
            <a:r>
              <a:rPr lang="es-MX" b="1" dirty="0"/>
              <a:t>muestra (</a:t>
            </a:r>
            <a:r>
              <a:rPr lang="es-MX" b="1" i="1" dirty="0"/>
              <a:t>n</a:t>
            </a:r>
            <a:r>
              <a:rPr lang="es-MX" b="1" dirty="0"/>
              <a:t>) </a:t>
            </a:r>
            <a:r>
              <a:rPr lang="es-MX" dirty="0"/>
              <a:t>que me asegure un </a:t>
            </a:r>
            <a:r>
              <a:rPr lang="es-MX" dirty="0" smtClean="0"/>
              <a:t>determinado nivel </a:t>
            </a:r>
            <a:r>
              <a:rPr lang="es-MX" dirty="0"/>
              <a:t>de </a:t>
            </a:r>
            <a:r>
              <a:rPr lang="es-MX" b="1" dirty="0"/>
              <a:t>error estándar</a:t>
            </a:r>
            <a:r>
              <a:rPr lang="es-MX" dirty="0"/>
              <a:t>, digamos menor de 0.01</a:t>
            </a:r>
            <a:r>
              <a:rPr lang="es-MX" dirty="0" smtClean="0"/>
              <a:t>?</a:t>
            </a:r>
          </a:p>
          <a:p>
            <a:pPr marL="0" indent="0" algn="just">
              <a:buNone/>
            </a:pPr>
            <a:endParaRPr lang="es-MX" dirty="0"/>
          </a:p>
          <a:p>
            <a:pPr marL="0" indent="0" algn="just">
              <a:buNone/>
            </a:pPr>
            <a:r>
              <a:rPr lang="es-MX" dirty="0"/>
              <a:t>La respuesta consiste en encontrar una </a:t>
            </a:r>
            <a:r>
              <a:rPr lang="es-MX" dirty="0" smtClean="0"/>
              <a:t>muestra que </a:t>
            </a:r>
            <a:r>
              <a:rPr lang="es-MX" dirty="0"/>
              <a:t>sea representativa del universo o población </a:t>
            </a:r>
            <a:r>
              <a:rPr lang="es-MX" dirty="0" smtClean="0"/>
              <a:t>con cierta </a:t>
            </a:r>
            <a:r>
              <a:rPr lang="es-MX" dirty="0"/>
              <a:t>posibilidad de error (se pretende </a:t>
            </a:r>
            <a:r>
              <a:rPr lang="es-MX" dirty="0" smtClean="0"/>
              <a:t>minimizar) y </a:t>
            </a:r>
            <a:r>
              <a:rPr lang="es-MX" dirty="0"/>
              <a:t>nivel de confianza (maximizar), así como probabilidad.</a:t>
            </a:r>
            <a:endParaRPr lang="es-PA" dirty="0"/>
          </a:p>
        </p:txBody>
      </p:sp>
      <p:sp>
        <p:nvSpPr>
          <p:cNvPr id="4" name="3 Rectángulo"/>
          <p:cNvSpPr/>
          <p:nvPr/>
        </p:nvSpPr>
        <p:spPr>
          <a:xfrm>
            <a:off x="3089260" y="4581128"/>
            <a:ext cx="565212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MX" dirty="0"/>
              <a:t>Las muestras probabilísticas tienen muchas ventajas; quizá la principal sea que </a:t>
            </a:r>
            <a:r>
              <a:rPr lang="es-MX" dirty="0" smtClean="0"/>
              <a:t>puede medirse </a:t>
            </a:r>
            <a:r>
              <a:rPr lang="es-MX" dirty="0"/>
              <a:t>el tamaño del error en nuestras predicciones. </a:t>
            </a:r>
            <a:r>
              <a:rPr lang="es-MX" dirty="0" smtClean="0"/>
              <a:t>Se </a:t>
            </a:r>
            <a:r>
              <a:rPr lang="es-MX" dirty="0"/>
              <a:t>ha dicho incluso que el principal objetivo </a:t>
            </a:r>
            <a:r>
              <a:rPr lang="es-MX" dirty="0" smtClean="0"/>
              <a:t>del diseño </a:t>
            </a:r>
            <a:r>
              <a:rPr lang="es-MX" dirty="0"/>
              <a:t>de una muestra probabilística </a:t>
            </a:r>
            <a:r>
              <a:rPr lang="es-MX" dirty="0" smtClean="0"/>
              <a:t>es reducir </a:t>
            </a:r>
            <a:r>
              <a:rPr lang="es-MX" dirty="0"/>
              <a:t>al mínimo este error, al que se le llama </a:t>
            </a:r>
            <a:r>
              <a:rPr lang="es-MX" b="1" dirty="0" smtClean="0"/>
              <a:t>error estándar.</a:t>
            </a:r>
            <a:endParaRPr lang="es-PA" b="1" dirty="0"/>
          </a:p>
        </p:txBody>
      </p:sp>
      <p:sp>
        <p:nvSpPr>
          <p:cNvPr id="6" name="5 CuadroTexto"/>
          <p:cNvSpPr txBox="1"/>
          <p:nvPr/>
        </p:nvSpPr>
        <p:spPr>
          <a:xfrm>
            <a:off x="611560" y="4858126"/>
            <a:ext cx="230425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PA" dirty="0" smtClean="0"/>
              <a:t>Tener presente:</a:t>
            </a:r>
          </a:p>
          <a:p>
            <a:r>
              <a:rPr lang="es-PA" b="1" dirty="0" smtClean="0"/>
              <a:t>N </a:t>
            </a:r>
            <a:r>
              <a:rPr lang="es-PA" dirty="0" smtClean="0"/>
              <a:t>= Población</a:t>
            </a:r>
          </a:p>
          <a:p>
            <a:r>
              <a:rPr lang="es-PA" b="1" dirty="0" smtClean="0"/>
              <a:t>n</a:t>
            </a:r>
            <a:r>
              <a:rPr lang="es-PA" dirty="0" smtClean="0"/>
              <a:t> = Muestra</a:t>
            </a:r>
          </a:p>
          <a:p>
            <a:r>
              <a:rPr lang="es-PA" b="1" dirty="0" smtClean="0"/>
              <a:t>e </a:t>
            </a:r>
            <a:r>
              <a:rPr lang="es-PA" dirty="0" smtClean="0"/>
              <a:t>= Error estándar</a:t>
            </a:r>
            <a:endParaRPr lang="es-PA" dirty="0"/>
          </a:p>
        </p:txBody>
      </p:sp>
    </p:spTree>
    <p:extLst>
      <p:ext uri="{BB962C8B-B14F-4D97-AF65-F5344CB8AC3E}">
        <p14:creationId xmlns:p14="http://schemas.microsoft.com/office/powerpoint/2010/main" val="254024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4406" y="1268760"/>
            <a:ext cx="8229600" cy="964703"/>
          </a:xfrm>
        </p:spPr>
        <p:txBody>
          <a:bodyPr>
            <a:normAutofit fontScale="92500" lnSpcReduction="10000"/>
          </a:bodyPr>
          <a:lstStyle/>
          <a:p>
            <a:pPr marL="0" indent="0" algn="just">
              <a:buNone/>
            </a:pPr>
            <a:r>
              <a:rPr lang="es-ES" b="1" dirty="0" smtClean="0"/>
              <a:t>Para una </a:t>
            </a:r>
            <a:r>
              <a:rPr lang="es-ES" b="1" dirty="0"/>
              <a:t>población </a:t>
            </a:r>
            <a:r>
              <a:rPr lang="es-ES" b="1" dirty="0" smtClean="0"/>
              <a:t>finita </a:t>
            </a:r>
            <a:r>
              <a:rPr lang="es-ES" dirty="0" smtClean="0"/>
              <a:t>(menos </a:t>
            </a:r>
            <a:r>
              <a:rPr lang="es-ES" dirty="0"/>
              <a:t>de 100,000 elementos</a:t>
            </a:r>
            <a:r>
              <a:rPr lang="es-ES" dirty="0" smtClean="0"/>
              <a:t>):</a:t>
            </a:r>
          </a:p>
          <a:p>
            <a:pPr marL="0" indent="0" algn="just">
              <a:buNone/>
            </a:pPr>
            <a:endParaRPr lang="en-GB" dirty="0"/>
          </a:p>
        </p:txBody>
      </p:sp>
      <mc:AlternateContent xmlns:mc="http://schemas.openxmlformats.org/markup-compatibility/2006" xmlns:a14="http://schemas.microsoft.com/office/drawing/2010/main">
        <mc:Choice Requires="a14">
          <p:sp>
            <p:nvSpPr>
              <p:cNvPr id="6" name="5 CuadroTexto"/>
              <p:cNvSpPr txBox="1"/>
              <p:nvPr/>
            </p:nvSpPr>
            <p:spPr>
              <a:xfrm>
                <a:off x="2195736" y="2132856"/>
                <a:ext cx="4746941" cy="12972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600" b="0" i="1" smtClean="0">
                          <a:latin typeface="Cambria Math"/>
                        </a:rPr>
                        <m:t>𝑛</m:t>
                      </m:r>
                      <m:r>
                        <a:rPr lang="es-ES" sz="3600" b="0" i="1" smtClean="0">
                          <a:latin typeface="Cambria Math"/>
                        </a:rPr>
                        <m:t>=</m:t>
                      </m:r>
                      <m:f>
                        <m:fPr>
                          <m:ctrlPr>
                            <a:rPr lang="es-ES" sz="3600" b="0" i="1" smtClean="0">
                              <a:latin typeface="Cambria Math"/>
                            </a:rPr>
                          </m:ctrlPr>
                        </m:fPr>
                        <m:num>
                          <m:sSup>
                            <m:sSupPr>
                              <m:ctrlPr>
                                <a:rPr lang="es-ES" sz="3600" b="0" i="1" smtClean="0">
                                  <a:latin typeface="Cambria Math"/>
                                </a:rPr>
                              </m:ctrlPr>
                            </m:sSupPr>
                            <m:e>
                              <m:r>
                                <a:rPr lang="es-ES" sz="3600" b="0" i="1" smtClean="0">
                                  <a:latin typeface="Cambria Math"/>
                                </a:rPr>
                                <m:t>𝑍</m:t>
                              </m:r>
                            </m:e>
                            <m:sup>
                              <m:r>
                                <a:rPr lang="es-ES" sz="3600" b="0" i="1" smtClean="0">
                                  <a:latin typeface="Cambria Math"/>
                                </a:rPr>
                                <m:t>2</m:t>
                              </m:r>
                            </m:sup>
                          </m:sSup>
                          <m:r>
                            <a:rPr lang="es-ES" sz="3600" b="0" i="1" smtClean="0">
                              <a:latin typeface="Cambria Math"/>
                            </a:rPr>
                            <m:t>𝑝𝑞𝑁</m:t>
                          </m:r>
                        </m:num>
                        <m:den>
                          <m:sSup>
                            <m:sSupPr>
                              <m:ctrlPr>
                                <a:rPr lang="es-ES" sz="3600" b="0" i="1" smtClean="0">
                                  <a:latin typeface="Cambria Math"/>
                                </a:rPr>
                              </m:ctrlPr>
                            </m:sSupPr>
                            <m:e>
                              <m:r>
                                <a:rPr lang="es-ES" sz="3600" b="0" i="1" smtClean="0">
                                  <a:latin typeface="Cambria Math"/>
                                </a:rPr>
                                <m:t>𝑒</m:t>
                              </m:r>
                            </m:e>
                            <m:sup>
                              <m:r>
                                <a:rPr lang="es-ES" sz="3600" b="0" i="1" smtClean="0">
                                  <a:latin typeface="Cambria Math"/>
                                </a:rPr>
                                <m:t>2</m:t>
                              </m:r>
                            </m:sup>
                          </m:sSup>
                          <m:d>
                            <m:dPr>
                              <m:ctrlPr>
                                <a:rPr lang="es-ES" sz="3600" b="0" i="1" smtClean="0">
                                  <a:latin typeface="Cambria Math"/>
                                </a:rPr>
                              </m:ctrlPr>
                            </m:dPr>
                            <m:e>
                              <m:r>
                                <a:rPr lang="es-ES" sz="3600" b="0" i="1" smtClean="0">
                                  <a:latin typeface="Cambria Math"/>
                                </a:rPr>
                                <m:t>𝑁</m:t>
                              </m:r>
                              <m:r>
                                <a:rPr lang="es-ES" sz="3600" b="0" i="1" smtClean="0">
                                  <a:latin typeface="Cambria Math"/>
                                </a:rPr>
                                <m:t>−1</m:t>
                              </m:r>
                            </m:e>
                          </m:d>
                          <m:r>
                            <a:rPr lang="es-ES" sz="3600" b="0" i="1" smtClean="0">
                              <a:latin typeface="Cambria Math"/>
                            </a:rPr>
                            <m:t>+</m:t>
                          </m:r>
                          <m:sSup>
                            <m:sSupPr>
                              <m:ctrlPr>
                                <a:rPr lang="es-ES" sz="3600" b="0" i="1" smtClean="0">
                                  <a:latin typeface="Cambria Math"/>
                                </a:rPr>
                              </m:ctrlPr>
                            </m:sSupPr>
                            <m:e>
                              <m:r>
                                <a:rPr lang="es-ES" sz="3600" b="0" i="1" smtClean="0">
                                  <a:latin typeface="Cambria Math"/>
                                </a:rPr>
                                <m:t>𝑍</m:t>
                              </m:r>
                            </m:e>
                            <m:sup>
                              <m:r>
                                <a:rPr lang="es-ES" sz="3600" b="0" i="1" smtClean="0">
                                  <a:latin typeface="Cambria Math"/>
                                </a:rPr>
                                <m:t>2</m:t>
                              </m:r>
                            </m:sup>
                          </m:sSup>
                          <m:r>
                            <a:rPr lang="es-ES" sz="3600" b="0" i="1" smtClean="0">
                              <a:latin typeface="Cambria Math"/>
                            </a:rPr>
                            <m:t>𝑝𝑞</m:t>
                          </m:r>
                        </m:den>
                      </m:f>
                    </m:oMath>
                  </m:oMathPara>
                </a14:m>
                <a:endParaRPr lang="en-GB" sz="1200" dirty="0"/>
              </a:p>
            </p:txBody>
          </p:sp>
        </mc:Choice>
        <mc:Fallback xmlns="">
          <p:sp>
            <p:nvSpPr>
              <p:cNvPr id="6" name="5 CuadroTexto"/>
              <p:cNvSpPr txBox="1">
                <a:spLocks noRot="1" noChangeAspect="1" noMove="1" noResize="1" noEditPoints="1" noAdjustHandles="1" noChangeArrowheads="1" noChangeShapeType="1" noTextEdit="1"/>
              </p:cNvSpPr>
              <p:nvPr/>
            </p:nvSpPr>
            <p:spPr>
              <a:xfrm>
                <a:off x="2195736" y="2132856"/>
                <a:ext cx="4746941" cy="1297215"/>
              </a:xfrm>
              <a:prstGeom prst="rect">
                <a:avLst/>
              </a:prstGeom>
              <a:blipFill rotWithShape="1">
                <a:blip r:embed="rId2"/>
                <a:stretch>
                  <a:fillRect/>
                </a:stretch>
              </a:blipFill>
            </p:spPr>
            <p:txBody>
              <a:bodyPr/>
              <a:lstStyle/>
              <a:p>
                <a:r>
                  <a:rPr lang="es-PA">
                    <a:noFill/>
                  </a:rPr>
                  <a:t> </a:t>
                </a:r>
              </a:p>
            </p:txBody>
          </p:sp>
        </mc:Fallback>
      </mc:AlternateContent>
      <p:sp>
        <p:nvSpPr>
          <p:cNvPr id="7" name="6 Rectángulo"/>
          <p:cNvSpPr/>
          <p:nvPr/>
        </p:nvSpPr>
        <p:spPr>
          <a:xfrm>
            <a:off x="395536" y="3501008"/>
            <a:ext cx="8568055" cy="2308324"/>
          </a:xfrm>
          <a:prstGeom prst="rect">
            <a:avLst/>
          </a:prstGeom>
        </p:spPr>
        <p:txBody>
          <a:bodyPr wrap="square">
            <a:spAutoFit/>
          </a:bodyPr>
          <a:lstStyle/>
          <a:p>
            <a:pPr algn="just"/>
            <a:r>
              <a:rPr lang="es-PA" b="1" dirty="0"/>
              <a:t>N </a:t>
            </a:r>
            <a:r>
              <a:rPr lang="es-PA" dirty="0"/>
              <a:t>= </a:t>
            </a:r>
            <a:r>
              <a:rPr lang="es-PA" dirty="0" smtClean="0"/>
              <a:t>Población</a:t>
            </a:r>
            <a:endParaRPr lang="es-ES" b="1" dirty="0" smtClean="0"/>
          </a:p>
          <a:p>
            <a:pPr algn="just"/>
            <a:r>
              <a:rPr lang="es-ES" b="1" dirty="0" smtClean="0"/>
              <a:t>n</a:t>
            </a:r>
            <a:r>
              <a:rPr lang="es-ES" dirty="0" smtClean="0"/>
              <a:t> </a:t>
            </a:r>
            <a:r>
              <a:rPr lang="es-ES" dirty="0"/>
              <a:t>= Tamaño de la muestra</a:t>
            </a:r>
          </a:p>
          <a:p>
            <a:pPr algn="just"/>
            <a:r>
              <a:rPr lang="es-ES" b="1" dirty="0" smtClean="0"/>
              <a:t>p</a:t>
            </a:r>
            <a:r>
              <a:rPr lang="es-ES" dirty="0" smtClean="0"/>
              <a:t> </a:t>
            </a:r>
            <a:r>
              <a:rPr lang="es-ES" dirty="0"/>
              <a:t>= </a:t>
            </a:r>
            <a:r>
              <a:rPr lang="es-MX" dirty="0"/>
              <a:t> proporción aproximada del fenómeno en estudio en </a:t>
            </a:r>
            <a:r>
              <a:rPr lang="es-MX" dirty="0" smtClean="0"/>
              <a:t>la población </a:t>
            </a:r>
            <a:r>
              <a:rPr lang="es-MX" dirty="0"/>
              <a:t>de </a:t>
            </a:r>
            <a:r>
              <a:rPr lang="es-MX" dirty="0" smtClean="0"/>
              <a:t>referencia</a:t>
            </a:r>
          </a:p>
          <a:p>
            <a:pPr algn="just"/>
            <a:r>
              <a:rPr lang="es-ES" b="1" dirty="0" smtClean="0"/>
              <a:t>q</a:t>
            </a:r>
            <a:r>
              <a:rPr lang="es-ES" dirty="0" smtClean="0"/>
              <a:t> </a:t>
            </a:r>
            <a:r>
              <a:rPr lang="es-ES" dirty="0"/>
              <a:t>= (1-p) </a:t>
            </a:r>
            <a:r>
              <a:rPr lang="es-MX" dirty="0"/>
              <a:t>= proporción de la población de referencia que no </a:t>
            </a:r>
            <a:r>
              <a:rPr lang="es-MX" dirty="0" smtClean="0"/>
              <a:t>presenta el </a:t>
            </a:r>
            <a:r>
              <a:rPr lang="es-MX" dirty="0"/>
              <a:t>fenómeno en estudio</a:t>
            </a:r>
            <a:endParaRPr lang="es-ES" dirty="0"/>
          </a:p>
          <a:p>
            <a:pPr algn="just"/>
            <a:r>
              <a:rPr lang="es-ES" b="1" dirty="0"/>
              <a:t>e</a:t>
            </a:r>
            <a:r>
              <a:rPr lang="es-ES" dirty="0"/>
              <a:t> =  nivel de precisión*</a:t>
            </a:r>
            <a:endParaRPr lang="en-GB" dirty="0" smtClean="0"/>
          </a:p>
          <a:p>
            <a:pPr algn="just"/>
            <a:r>
              <a:rPr lang="es-ES" b="1" dirty="0" smtClean="0"/>
              <a:t>Z</a:t>
            </a:r>
            <a:r>
              <a:rPr lang="es-ES" dirty="0" smtClean="0"/>
              <a:t> </a:t>
            </a:r>
            <a:r>
              <a:rPr lang="es-ES" dirty="0"/>
              <a:t>= Coeficiente de confiabilidad (Nivel de Significancia) </a:t>
            </a:r>
            <a:r>
              <a:rPr lang="es-ES" dirty="0" smtClean="0"/>
              <a:t>que corresponde </a:t>
            </a:r>
            <a:r>
              <a:rPr lang="es-ES" dirty="0"/>
              <a:t>a una distribución normal según el % </a:t>
            </a:r>
            <a:r>
              <a:rPr lang="es-ES" dirty="0" smtClean="0"/>
              <a:t>de </a:t>
            </a:r>
            <a:r>
              <a:rPr lang="en-GB" dirty="0" err="1" smtClean="0"/>
              <a:t>confianza</a:t>
            </a:r>
            <a:r>
              <a:rPr lang="en-GB" dirty="0" smtClean="0"/>
              <a:t> </a:t>
            </a:r>
            <a:r>
              <a:rPr lang="en-GB" dirty="0" err="1"/>
              <a:t>requerida</a:t>
            </a:r>
            <a:r>
              <a:rPr lang="en-GB" dirty="0"/>
              <a:t>.</a:t>
            </a:r>
          </a:p>
        </p:txBody>
      </p:sp>
      <p:sp>
        <p:nvSpPr>
          <p:cNvPr id="8" name="1 Título"/>
          <p:cNvSpPr>
            <a:spLocks noGrp="1"/>
          </p:cNvSpPr>
          <p:nvPr>
            <p:ph type="title"/>
          </p:nvPr>
        </p:nvSpPr>
        <p:spPr>
          <a:xfrm>
            <a:off x="457200" y="4462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simple</a:t>
            </a:r>
            <a:endParaRPr lang="es-PA" b="1" dirty="0"/>
          </a:p>
        </p:txBody>
      </p:sp>
      <p:sp>
        <p:nvSpPr>
          <p:cNvPr id="5" name="4 Rectángulo"/>
          <p:cNvSpPr/>
          <p:nvPr/>
        </p:nvSpPr>
        <p:spPr>
          <a:xfrm>
            <a:off x="3005716" y="5877272"/>
            <a:ext cx="5983127" cy="73866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s-MX" sz="1400" dirty="0" smtClean="0"/>
              <a:t>*Por </a:t>
            </a:r>
            <a:r>
              <a:rPr lang="es-MX" sz="1400" dirty="0"/>
              <a:t>ahora diremos que el error máximo aceptable se refiere a un porcentaje </a:t>
            </a:r>
            <a:r>
              <a:rPr lang="es-MX" sz="1400" dirty="0" smtClean="0"/>
              <a:t>de </a:t>
            </a:r>
            <a:r>
              <a:rPr lang="es-MX" sz="1400" dirty="0"/>
              <a:t>error potencial que admitimos como tolerancia de que nuestra muestra </a:t>
            </a:r>
            <a:r>
              <a:rPr lang="es-MX" sz="1400" b="1" dirty="0"/>
              <a:t>no </a:t>
            </a:r>
            <a:r>
              <a:rPr lang="es-MX" sz="1400" dirty="0"/>
              <a:t>sea representativa de </a:t>
            </a:r>
            <a:r>
              <a:rPr lang="es-MX" sz="1400" dirty="0" smtClean="0"/>
              <a:t>la </a:t>
            </a:r>
            <a:r>
              <a:rPr lang="es-PA" sz="1400" dirty="0" smtClean="0"/>
              <a:t>población </a:t>
            </a:r>
            <a:r>
              <a:rPr lang="es-PA" sz="1400" dirty="0"/>
              <a:t>(de equivocarnos).</a:t>
            </a:r>
          </a:p>
        </p:txBody>
      </p:sp>
    </p:spTree>
    <p:extLst>
      <p:ext uri="{BB962C8B-B14F-4D97-AF65-F5344CB8AC3E}">
        <p14:creationId xmlns:p14="http://schemas.microsoft.com/office/powerpoint/2010/main" val="52966659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268760"/>
            <a:ext cx="8229600" cy="964703"/>
          </a:xfrm>
        </p:spPr>
        <p:txBody>
          <a:bodyPr>
            <a:normAutofit fontScale="70000" lnSpcReduction="20000"/>
          </a:bodyPr>
          <a:lstStyle/>
          <a:p>
            <a:pPr marL="0" indent="0" algn="just">
              <a:buNone/>
            </a:pPr>
            <a:r>
              <a:rPr lang="es-ES" b="1" dirty="0"/>
              <a:t>Z</a:t>
            </a:r>
            <a:r>
              <a:rPr lang="es-ES" dirty="0"/>
              <a:t> = Coeficiente de confiabilidad (Nivel de Significancia) que corresponde a una distribución normal según el % de </a:t>
            </a:r>
            <a:r>
              <a:rPr lang="en-GB" dirty="0" err="1"/>
              <a:t>confianza</a:t>
            </a:r>
            <a:r>
              <a:rPr lang="en-GB" dirty="0"/>
              <a:t> </a:t>
            </a:r>
            <a:r>
              <a:rPr lang="en-GB" dirty="0" err="1"/>
              <a:t>requerida</a:t>
            </a:r>
            <a:r>
              <a:rPr lang="en-GB" dirty="0"/>
              <a:t>.</a:t>
            </a:r>
          </a:p>
          <a:p>
            <a:pPr marL="0" indent="0" algn="just">
              <a:buNone/>
            </a:pPr>
            <a:endParaRPr lang="es-PA" dirty="0"/>
          </a:p>
        </p:txBody>
      </p:sp>
      <p:sp>
        <p:nvSpPr>
          <p:cNvPr id="4" name="1 Título"/>
          <p:cNvSpPr>
            <a:spLocks noGrp="1"/>
          </p:cNvSpPr>
          <p:nvPr>
            <p:ph type="title"/>
          </p:nvPr>
        </p:nvSpPr>
        <p:spPr>
          <a:xfrm>
            <a:off x="457200" y="4462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simple</a:t>
            </a:r>
            <a:endParaRPr lang="es-PA" b="1"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76872"/>
            <a:ext cx="36290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Intervalo de confianza - ¡Una herramienta muy útil! Ejemplo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969" y="3284984"/>
            <a:ext cx="5475446" cy="3422154"/>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164288" y="6165304"/>
            <a:ext cx="792088" cy="461665"/>
          </a:xfrm>
          <a:prstGeom prst="rect">
            <a:avLst/>
          </a:prstGeom>
          <a:solidFill>
            <a:schemeClr val="bg1"/>
          </a:solidFill>
        </p:spPr>
        <p:txBody>
          <a:bodyPr wrap="square" rtlCol="0">
            <a:spAutoFit/>
          </a:bodyPr>
          <a:lstStyle/>
          <a:p>
            <a:r>
              <a:rPr lang="es-PA" sz="2400" b="1" dirty="0" smtClean="0">
                <a:latin typeface="Times New Roman" pitchFamily="18" charset="0"/>
                <a:cs typeface="Times New Roman" pitchFamily="18" charset="0"/>
              </a:rPr>
              <a:t>2.58</a:t>
            </a:r>
            <a:endParaRPr lang="es-PA" sz="2400" b="1" dirty="0">
              <a:latin typeface="Times New Roman" pitchFamily="18" charset="0"/>
              <a:cs typeface="Times New Roman" pitchFamily="18" charset="0"/>
            </a:endParaRPr>
          </a:p>
        </p:txBody>
      </p:sp>
      <p:sp>
        <p:nvSpPr>
          <p:cNvPr id="7" name="6 Flecha izquierda y arriba"/>
          <p:cNvSpPr/>
          <p:nvPr/>
        </p:nvSpPr>
        <p:spPr>
          <a:xfrm rot="5400000">
            <a:off x="1777411" y="4838322"/>
            <a:ext cx="1656184" cy="1772753"/>
          </a:xfrm>
          <a:prstGeom prst="lef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A" dirty="0"/>
          </a:p>
        </p:txBody>
      </p:sp>
      <p:sp>
        <p:nvSpPr>
          <p:cNvPr id="8" name="7 Rectángulo"/>
          <p:cNvSpPr/>
          <p:nvPr/>
        </p:nvSpPr>
        <p:spPr>
          <a:xfrm>
            <a:off x="4139952" y="2278353"/>
            <a:ext cx="4572000" cy="646331"/>
          </a:xfrm>
          <a:prstGeom prst="rect">
            <a:avLst/>
          </a:prstGeom>
        </p:spPr>
        <p:txBody>
          <a:bodyPr>
            <a:spAutoFit/>
          </a:bodyPr>
          <a:lstStyle/>
          <a:p>
            <a:pPr algn="ctr"/>
            <a:r>
              <a:rPr lang="es-MX" dirty="0"/>
              <a:t>Nos dice dónde se localiza un valor dado dentro de una distribución</a:t>
            </a:r>
            <a:endParaRPr lang="es-PA" dirty="0"/>
          </a:p>
        </p:txBody>
      </p:sp>
    </p:spTree>
    <p:extLst>
      <p:ext uri="{BB962C8B-B14F-4D97-AF65-F5344CB8AC3E}">
        <p14:creationId xmlns:p14="http://schemas.microsoft.com/office/powerpoint/2010/main" val="74023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0876" y="1729734"/>
            <a:ext cx="8363272" cy="2620888"/>
          </a:xfrm>
        </p:spPr>
        <p:txBody>
          <a:bodyPr>
            <a:normAutofit fontScale="92500" lnSpcReduction="20000"/>
          </a:bodyPr>
          <a:lstStyle/>
          <a:p>
            <a:pPr marL="0" indent="0" algn="just">
              <a:buNone/>
            </a:pPr>
            <a:r>
              <a:rPr lang="es-MX" dirty="0"/>
              <a:t>¿A cuántas personas tendríamos que </a:t>
            </a:r>
            <a:r>
              <a:rPr lang="es-MX" dirty="0" smtClean="0"/>
              <a:t>estudiar, </a:t>
            </a:r>
            <a:r>
              <a:rPr lang="es-MX" dirty="0"/>
              <a:t>de una población de 15 000 </a:t>
            </a:r>
            <a:r>
              <a:rPr lang="es-MX" dirty="0" smtClean="0"/>
              <a:t>estudiantes, </a:t>
            </a:r>
            <a:r>
              <a:rPr lang="es-MX" dirty="0"/>
              <a:t>para conocer su coeficiente intelectual?</a:t>
            </a:r>
          </a:p>
          <a:p>
            <a:pPr marL="0" indent="0" algn="just">
              <a:buNone/>
            </a:pPr>
            <a:endParaRPr lang="es-MX" dirty="0" smtClean="0"/>
          </a:p>
          <a:p>
            <a:pPr marL="0" indent="0" algn="just">
              <a:buNone/>
            </a:pPr>
            <a:r>
              <a:rPr lang="es-MX" dirty="0" smtClean="0"/>
              <a:t>Entonces</a:t>
            </a:r>
            <a:r>
              <a:rPr lang="es-MX" dirty="0"/>
              <a:t>, lo primero es conocer </a:t>
            </a:r>
            <a:r>
              <a:rPr lang="es-MX" dirty="0" smtClean="0"/>
              <a:t>el tamaño </a:t>
            </a:r>
            <a:r>
              <a:rPr lang="es-MX" dirty="0"/>
              <a:t>de la </a:t>
            </a:r>
            <a:r>
              <a:rPr lang="es-MX" dirty="0" smtClean="0"/>
              <a:t>población.</a:t>
            </a:r>
            <a:endParaRPr lang="es-PA" dirty="0"/>
          </a:p>
        </p:txBody>
      </p:sp>
      <p:sp>
        <p:nvSpPr>
          <p:cNvPr id="4" name="1 Título"/>
          <p:cNvSpPr>
            <a:spLocks noGrp="1"/>
          </p:cNvSpPr>
          <p:nvPr>
            <p:ph type="title"/>
          </p:nvPr>
        </p:nvSpPr>
        <p:spPr>
          <a:xfrm>
            <a:off x="457200" y="34178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a:t>
            </a:r>
            <a:r>
              <a:rPr lang="es-PA" sz="2700" b="1" dirty="0" smtClean="0"/>
              <a:t>simple</a:t>
            </a:r>
            <a:br>
              <a:rPr lang="es-PA" sz="2700" b="1" dirty="0" smtClean="0"/>
            </a:br>
            <a:r>
              <a:rPr lang="es-PA" sz="2700" b="1" dirty="0" smtClean="0"/>
              <a:t>Ejemplo 1</a:t>
            </a:r>
            <a:endParaRPr lang="es-PA" b="1" dirty="0"/>
          </a:p>
        </p:txBody>
      </p:sp>
      <mc:AlternateContent xmlns:mc="http://schemas.openxmlformats.org/markup-compatibility/2006" xmlns:a14="http://schemas.microsoft.com/office/drawing/2010/main">
        <mc:Choice Requires="a14">
          <p:sp>
            <p:nvSpPr>
              <p:cNvPr id="6" name="5 CuadroTexto"/>
              <p:cNvSpPr txBox="1"/>
              <p:nvPr/>
            </p:nvSpPr>
            <p:spPr>
              <a:xfrm>
                <a:off x="2182483" y="4509120"/>
                <a:ext cx="4746941" cy="12972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600" b="0" i="1" smtClean="0">
                          <a:latin typeface="Cambria Math"/>
                        </a:rPr>
                        <m:t>𝑛</m:t>
                      </m:r>
                      <m:r>
                        <a:rPr lang="es-ES" sz="3600" b="0" i="1" smtClean="0">
                          <a:latin typeface="Cambria Math"/>
                        </a:rPr>
                        <m:t>=</m:t>
                      </m:r>
                      <m:f>
                        <m:fPr>
                          <m:ctrlPr>
                            <a:rPr lang="es-ES" sz="3600" b="0" i="1" smtClean="0">
                              <a:latin typeface="Cambria Math"/>
                            </a:rPr>
                          </m:ctrlPr>
                        </m:fPr>
                        <m:num>
                          <m:sSup>
                            <m:sSupPr>
                              <m:ctrlPr>
                                <a:rPr lang="es-ES" sz="3600" b="0" i="1" smtClean="0">
                                  <a:latin typeface="Cambria Math"/>
                                </a:rPr>
                              </m:ctrlPr>
                            </m:sSupPr>
                            <m:e>
                              <m:r>
                                <a:rPr lang="es-ES" sz="3600" b="0" i="1" smtClean="0">
                                  <a:latin typeface="Cambria Math"/>
                                </a:rPr>
                                <m:t>𝑍</m:t>
                              </m:r>
                            </m:e>
                            <m:sup>
                              <m:r>
                                <a:rPr lang="es-ES" sz="3600" b="0" i="1" smtClean="0">
                                  <a:latin typeface="Cambria Math"/>
                                </a:rPr>
                                <m:t>2</m:t>
                              </m:r>
                            </m:sup>
                          </m:sSup>
                          <m:r>
                            <a:rPr lang="es-ES" sz="3600" b="0" i="1" smtClean="0">
                              <a:latin typeface="Cambria Math"/>
                            </a:rPr>
                            <m:t>𝑝𝑞𝑁</m:t>
                          </m:r>
                        </m:num>
                        <m:den>
                          <m:sSup>
                            <m:sSupPr>
                              <m:ctrlPr>
                                <a:rPr lang="es-ES" sz="3600" b="0" i="1" smtClean="0">
                                  <a:latin typeface="Cambria Math"/>
                                </a:rPr>
                              </m:ctrlPr>
                            </m:sSupPr>
                            <m:e>
                              <m:r>
                                <a:rPr lang="es-ES" sz="3600" b="0" i="1" smtClean="0">
                                  <a:latin typeface="Cambria Math"/>
                                </a:rPr>
                                <m:t>𝑒</m:t>
                              </m:r>
                            </m:e>
                            <m:sup>
                              <m:r>
                                <a:rPr lang="es-ES" sz="3600" b="0" i="1" smtClean="0">
                                  <a:latin typeface="Cambria Math"/>
                                </a:rPr>
                                <m:t>2</m:t>
                              </m:r>
                            </m:sup>
                          </m:sSup>
                          <m:d>
                            <m:dPr>
                              <m:ctrlPr>
                                <a:rPr lang="es-ES" sz="3600" b="0" i="1" smtClean="0">
                                  <a:latin typeface="Cambria Math"/>
                                </a:rPr>
                              </m:ctrlPr>
                            </m:dPr>
                            <m:e>
                              <m:r>
                                <a:rPr lang="es-ES" sz="3600" b="0" i="1" smtClean="0">
                                  <a:latin typeface="Cambria Math"/>
                                </a:rPr>
                                <m:t>𝑁</m:t>
                              </m:r>
                              <m:r>
                                <a:rPr lang="es-ES" sz="3600" b="0" i="1" smtClean="0">
                                  <a:latin typeface="Cambria Math"/>
                                </a:rPr>
                                <m:t>−1</m:t>
                              </m:r>
                            </m:e>
                          </m:d>
                          <m:r>
                            <a:rPr lang="es-ES" sz="3600" b="0" i="1" smtClean="0">
                              <a:latin typeface="Cambria Math"/>
                            </a:rPr>
                            <m:t>+</m:t>
                          </m:r>
                          <m:sSup>
                            <m:sSupPr>
                              <m:ctrlPr>
                                <a:rPr lang="es-ES" sz="3600" b="0" i="1" smtClean="0">
                                  <a:latin typeface="Cambria Math"/>
                                </a:rPr>
                              </m:ctrlPr>
                            </m:sSupPr>
                            <m:e>
                              <m:r>
                                <a:rPr lang="es-ES" sz="3600" b="0" i="1" smtClean="0">
                                  <a:latin typeface="Cambria Math"/>
                                </a:rPr>
                                <m:t>𝑍</m:t>
                              </m:r>
                            </m:e>
                            <m:sup>
                              <m:r>
                                <a:rPr lang="es-ES" sz="3600" b="0" i="1" smtClean="0">
                                  <a:latin typeface="Cambria Math"/>
                                </a:rPr>
                                <m:t>2</m:t>
                              </m:r>
                            </m:sup>
                          </m:sSup>
                          <m:r>
                            <a:rPr lang="es-ES" sz="3600" b="0" i="1" smtClean="0">
                              <a:latin typeface="Cambria Math"/>
                            </a:rPr>
                            <m:t>𝑝𝑞</m:t>
                          </m:r>
                        </m:den>
                      </m:f>
                    </m:oMath>
                  </m:oMathPara>
                </a14:m>
                <a:endParaRPr lang="en-GB" sz="1200" dirty="0"/>
              </a:p>
            </p:txBody>
          </p:sp>
        </mc:Choice>
        <mc:Fallback xmlns="">
          <p:sp>
            <p:nvSpPr>
              <p:cNvPr id="6" name="5 CuadroTexto"/>
              <p:cNvSpPr txBox="1">
                <a:spLocks noRot="1" noChangeAspect="1" noMove="1" noResize="1" noEditPoints="1" noAdjustHandles="1" noChangeArrowheads="1" noChangeShapeType="1" noTextEdit="1"/>
              </p:cNvSpPr>
              <p:nvPr/>
            </p:nvSpPr>
            <p:spPr>
              <a:xfrm>
                <a:off x="2182483" y="4509120"/>
                <a:ext cx="4746941" cy="1297215"/>
              </a:xfrm>
              <a:prstGeom prst="rect">
                <a:avLst/>
              </a:prstGeom>
              <a:blipFill rotWithShape="1">
                <a:blip r:embed="rId2"/>
                <a:stretch>
                  <a:fillRect/>
                </a:stretch>
              </a:blipFill>
            </p:spPr>
            <p:txBody>
              <a:bodyPr/>
              <a:lstStyle/>
              <a:p>
                <a:r>
                  <a:rPr lang="es-PA">
                    <a:noFill/>
                  </a:rPr>
                  <a:t> </a:t>
                </a:r>
              </a:p>
            </p:txBody>
          </p:sp>
        </mc:Fallback>
      </mc:AlternateContent>
      <p:sp>
        <p:nvSpPr>
          <p:cNvPr id="7" name="6 Rectángulo"/>
          <p:cNvSpPr/>
          <p:nvPr/>
        </p:nvSpPr>
        <p:spPr>
          <a:xfrm>
            <a:off x="6687797" y="4005064"/>
            <a:ext cx="1981633" cy="58477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gn="just"/>
            <a:r>
              <a:rPr lang="es-PA" sz="3200" b="1" dirty="0"/>
              <a:t>N </a:t>
            </a:r>
            <a:r>
              <a:rPr lang="es-PA" sz="3200" dirty="0"/>
              <a:t>= </a:t>
            </a:r>
            <a:r>
              <a:rPr lang="es-PA" sz="3200" dirty="0" smtClean="0"/>
              <a:t>15 000</a:t>
            </a:r>
            <a:endParaRPr lang="es-ES" sz="3200" b="1" dirty="0"/>
          </a:p>
        </p:txBody>
      </p:sp>
    </p:spTree>
    <p:extLst>
      <p:ext uri="{BB962C8B-B14F-4D97-AF65-F5344CB8AC3E}">
        <p14:creationId xmlns:p14="http://schemas.microsoft.com/office/powerpoint/2010/main" val="124475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34178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a:t>
            </a:r>
            <a:r>
              <a:rPr lang="es-PA" sz="2700" b="1" dirty="0" smtClean="0"/>
              <a:t>simple</a:t>
            </a:r>
            <a:br>
              <a:rPr lang="es-PA" sz="2700" b="1" dirty="0" smtClean="0"/>
            </a:br>
            <a:r>
              <a:rPr lang="es-PA" sz="2700" b="1" dirty="0" smtClean="0"/>
              <a:t>Ejemplo 1</a:t>
            </a:r>
            <a:endParaRPr lang="es-PA" b="1" dirty="0"/>
          </a:p>
        </p:txBody>
      </p:sp>
      <p:sp>
        <p:nvSpPr>
          <p:cNvPr id="5" name="4 Rectángulo"/>
          <p:cNvSpPr/>
          <p:nvPr/>
        </p:nvSpPr>
        <p:spPr>
          <a:xfrm>
            <a:off x="3779912" y="1700808"/>
            <a:ext cx="1713418" cy="369332"/>
          </a:xfrm>
          <a:prstGeom prst="rect">
            <a:avLst/>
          </a:prstGeom>
        </p:spPr>
        <p:txBody>
          <a:bodyPr wrap="none">
            <a:spAutoFit/>
          </a:bodyPr>
          <a:lstStyle/>
          <a:p>
            <a:pPr algn="just"/>
            <a:r>
              <a:rPr lang="es-ES" b="1" dirty="0"/>
              <a:t>p</a:t>
            </a:r>
            <a:r>
              <a:rPr lang="es-ES" dirty="0"/>
              <a:t> = Probabilidad</a:t>
            </a:r>
          </a:p>
        </p:txBody>
      </p:sp>
      <p:sp>
        <p:nvSpPr>
          <p:cNvPr id="7" name="6 Rectángulo"/>
          <p:cNvSpPr/>
          <p:nvPr/>
        </p:nvSpPr>
        <p:spPr>
          <a:xfrm>
            <a:off x="467544" y="2060848"/>
            <a:ext cx="7848872" cy="2031325"/>
          </a:xfrm>
          <a:prstGeom prst="rect">
            <a:avLst/>
          </a:prstGeom>
        </p:spPr>
        <p:txBody>
          <a:bodyPr wrap="square">
            <a:spAutoFit/>
          </a:bodyPr>
          <a:lstStyle/>
          <a:p>
            <a:pPr algn="just"/>
            <a:r>
              <a:rPr lang="es-MX" dirty="0"/>
              <a:t>El porcentaje estimado de la muestra es la probabilidad de ocurrencia del fenómeno (</a:t>
            </a:r>
            <a:r>
              <a:rPr lang="es-MX" dirty="0" smtClean="0"/>
              <a:t>representatividad de </a:t>
            </a:r>
            <a:r>
              <a:rPr lang="es-MX" dirty="0"/>
              <a:t>la muestra o no representatividad, la cual se estima sobre marcos de muestreo previos o </a:t>
            </a:r>
            <a:r>
              <a:rPr lang="es-MX" dirty="0" smtClean="0"/>
              <a:t>se define</a:t>
            </a:r>
            <a:r>
              <a:rPr lang="es-MX" dirty="0"/>
              <a:t>. La certeza total siempre es igual a uno, las posibilidades a partir de esto son “</a:t>
            </a:r>
            <a:r>
              <a:rPr lang="es-MX" b="1" i="1" dirty="0">
                <a:solidFill>
                  <a:srgbClr val="FF0000"/>
                </a:solidFill>
              </a:rPr>
              <a:t>p</a:t>
            </a:r>
            <a:r>
              <a:rPr lang="es-MX" dirty="0"/>
              <a:t>” de que sí </a:t>
            </a:r>
            <a:r>
              <a:rPr lang="es-MX" dirty="0" smtClean="0"/>
              <a:t>ocurra y </a:t>
            </a:r>
            <a:r>
              <a:rPr lang="es-MX" dirty="0"/>
              <a:t>“</a:t>
            </a:r>
            <a:r>
              <a:rPr lang="es-MX" b="1" i="1" dirty="0">
                <a:solidFill>
                  <a:srgbClr val="FF0000"/>
                </a:solidFill>
              </a:rPr>
              <a:t>q</a:t>
            </a:r>
            <a:r>
              <a:rPr lang="es-MX" dirty="0"/>
              <a:t>” de que no ocurra (</a:t>
            </a:r>
            <a:r>
              <a:rPr lang="es-MX" b="1" i="1" dirty="0"/>
              <a:t>p </a:t>
            </a:r>
            <a:r>
              <a:rPr lang="es-MX" b="1" dirty="0"/>
              <a:t>+ </a:t>
            </a:r>
            <a:r>
              <a:rPr lang="es-MX" b="1" i="1" dirty="0"/>
              <a:t>q </a:t>
            </a:r>
            <a:r>
              <a:rPr lang="es-MX" b="1" dirty="0"/>
              <a:t>= 1</a:t>
            </a:r>
            <a:r>
              <a:rPr lang="es-MX" dirty="0" smtClean="0"/>
              <a:t>)). </a:t>
            </a:r>
          </a:p>
          <a:p>
            <a:pPr algn="just"/>
            <a:endParaRPr lang="es-MX" dirty="0" smtClean="0"/>
          </a:p>
          <a:p>
            <a:pPr algn="ctr"/>
            <a:r>
              <a:rPr lang="es-MX" b="1" dirty="0" smtClean="0"/>
              <a:t>Para este ejemplo:</a:t>
            </a:r>
          </a:p>
        </p:txBody>
      </p:sp>
      <p:sp>
        <p:nvSpPr>
          <p:cNvPr id="8" name="7 Rectángulo"/>
          <p:cNvSpPr/>
          <p:nvPr/>
        </p:nvSpPr>
        <p:spPr>
          <a:xfrm>
            <a:off x="748189" y="4725144"/>
            <a:ext cx="3888432"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s-ES" b="1" dirty="0"/>
              <a:t>p</a:t>
            </a:r>
            <a:r>
              <a:rPr lang="es-ES" dirty="0"/>
              <a:t> = proporción esperada (en este caso 5% = 0.05</a:t>
            </a:r>
            <a:r>
              <a:rPr lang="es-ES" dirty="0" smtClean="0"/>
              <a:t>)</a:t>
            </a:r>
          </a:p>
          <a:p>
            <a:pPr algn="just"/>
            <a:r>
              <a:rPr lang="es-ES" b="1" dirty="0" smtClean="0"/>
              <a:t>q </a:t>
            </a:r>
            <a:r>
              <a:rPr lang="es-ES" dirty="0" smtClean="0"/>
              <a:t>= </a:t>
            </a:r>
            <a:r>
              <a:rPr lang="es-ES" dirty="0"/>
              <a:t>1 – p (en este caso 1-0.05 = 0.95)</a:t>
            </a:r>
            <a:endParaRPr lang="es-ES" b="1" dirty="0"/>
          </a:p>
        </p:txBody>
      </p:sp>
      <p:pic>
        <p:nvPicPr>
          <p:cNvPr id="1026" name="Picture 2" descr="Metodología de la Investigación en Ciencias de la Sal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005064"/>
            <a:ext cx="381000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93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34178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a:t>
            </a:r>
            <a:r>
              <a:rPr lang="es-PA" sz="2700" b="1" dirty="0" smtClean="0"/>
              <a:t>simple</a:t>
            </a:r>
            <a:br>
              <a:rPr lang="es-PA" sz="2700" b="1" dirty="0" smtClean="0"/>
            </a:br>
            <a:r>
              <a:rPr lang="es-PA" sz="2700" b="1" dirty="0" smtClean="0"/>
              <a:t>Ejemplo</a:t>
            </a:r>
            <a:endParaRPr lang="es-PA" b="1" dirty="0"/>
          </a:p>
        </p:txBody>
      </p:sp>
      <p:sp>
        <p:nvSpPr>
          <p:cNvPr id="5" name="4 Rectángulo"/>
          <p:cNvSpPr/>
          <p:nvPr/>
        </p:nvSpPr>
        <p:spPr>
          <a:xfrm>
            <a:off x="826042" y="1628800"/>
            <a:ext cx="7848872" cy="923330"/>
          </a:xfrm>
          <a:prstGeom prst="rect">
            <a:avLst/>
          </a:prstGeom>
        </p:spPr>
        <p:txBody>
          <a:bodyPr wrap="square">
            <a:spAutoFit/>
          </a:bodyPr>
          <a:lstStyle/>
          <a:p>
            <a:pPr algn="just"/>
            <a:r>
              <a:rPr lang="es-ES" b="1" dirty="0"/>
              <a:t>e</a:t>
            </a:r>
            <a:r>
              <a:rPr lang="es-ES" dirty="0"/>
              <a:t> = </a:t>
            </a:r>
            <a:r>
              <a:rPr lang="es-MX" dirty="0"/>
              <a:t>precisión </a:t>
            </a:r>
            <a:r>
              <a:rPr lang="es-MX" dirty="0" smtClean="0"/>
              <a:t>(use </a:t>
            </a:r>
            <a:r>
              <a:rPr lang="es-MX" dirty="0"/>
              <a:t>un 3</a:t>
            </a:r>
            <a:r>
              <a:rPr lang="es-MX" dirty="0" smtClean="0"/>
              <a:t>%).</a:t>
            </a:r>
          </a:p>
          <a:p>
            <a:pPr algn="just"/>
            <a:r>
              <a:rPr lang="es-ES" b="1" dirty="0" smtClean="0"/>
              <a:t>Z</a:t>
            </a:r>
            <a:r>
              <a:rPr lang="es-ES" dirty="0" smtClean="0"/>
              <a:t> </a:t>
            </a:r>
            <a:r>
              <a:rPr lang="es-ES" dirty="0"/>
              <a:t>= Coeficiente de confiabilidad (Nivel de Significancia) que corresponde a una distribución normal según el % de </a:t>
            </a:r>
            <a:r>
              <a:rPr lang="en-GB" dirty="0" err="1"/>
              <a:t>confianza</a:t>
            </a:r>
            <a:r>
              <a:rPr lang="en-GB" dirty="0"/>
              <a:t> </a:t>
            </a:r>
            <a:r>
              <a:rPr lang="en-GB" dirty="0" err="1"/>
              <a:t>requerida</a:t>
            </a:r>
            <a:r>
              <a:rPr lang="en-GB" dirty="0"/>
              <a:t>.</a:t>
            </a:r>
          </a:p>
        </p:txBody>
      </p:sp>
      <p:sp>
        <p:nvSpPr>
          <p:cNvPr id="6" name="5 Rectángulo"/>
          <p:cNvSpPr/>
          <p:nvPr/>
        </p:nvSpPr>
        <p:spPr>
          <a:xfrm>
            <a:off x="323528" y="2636912"/>
            <a:ext cx="8568952" cy="1200329"/>
          </a:xfrm>
          <a:prstGeom prst="rect">
            <a:avLst/>
          </a:prstGeom>
        </p:spPr>
        <p:txBody>
          <a:bodyPr wrap="square">
            <a:spAutoFit/>
          </a:bodyPr>
          <a:lstStyle/>
          <a:p>
            <a:pPr algn="just"/>
            <a:r>
              <a:rPr lang="es-MX" dirty="0"/>
              <a:t>Finalmente, el nivel deseado de confianza es el complemento del error máximo aceptable (</a:t>
            </a:r>
            <a:r>
              <a:rPr lang="es-MX" dirty="0" smtClean="0"/>
              <a:t>porcentaje de </a:t>
            </a:r>
            <a:r>
              <a:rPr lang="es-MX" dirty="0"/>
              <a:t>“acertar en la representatividad de la muestra”). Si el error elegido fue de </a:t>
            </a:r>
            <a:r>
              <a:rPr lang="es-MX" b="1" dirty="0"/>
              <a:t>3</a:t>
            </a:r>
            <a:r>
              <a:rPr lang="es-MX" b="1" dirty="0" smtClean="0"/>
              <a:t>%</a:t>
            </a:r>
            <a:r>
              <a:rPr lang="es-MX" dirty="0" smtClean="0"/>
              <a:t>, se podría elegir el nivel de </a:t>
            </a:r>
            <a:r>
              <a:rPr lang="es-MX" dirty="0"/>
              <a:t>confianza </a:t>
            </a:r>
            <a:r>
              <a:rPr lang="es-MX" dirty="0" smtClean="0"/>
              <a:t>de </a:t>
            </a:r>
            <a:r>
              <a:rPr lang="es-MX" b="1" dirty="0" smtClean="0"/>
              <a:t>95%</a:t>
            </a:r>
            <a:r>
              <a:rPr lang="es-MX" dirty="0" smtClean="0"/>
              <a:t>. </a:t>
            </a:r>
            <a:r>
              <a:rPr lang="es-MX" dirty="0"/>
              <a:t>Una vez más, los niveles más comunes son de 95 y 99%. </a:t>
            </a:r>
            <a:endParaRPr lang="es-PA"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83884"/>
            <a:ext cx="36290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323528" y="5625272"/>
            <a:ext cx="356400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dirty="0"/>
          </a:p>
        </p:txBody>
      </p:sp>
      <p:grpSp>
        <p:nvGrpSpPr>
          <p:cNvPr id="13" name="12 Grupo"/>
          <p:cNvGrpSpPr/>
          <p:nvPr/>
        </p:nvGrpSpPr>
        <p:grpSpPr>
          <a:xfrm>
            <a:off x="5324259" y="3789040"/>
            <a:ext cx="3370090" cy="1000438"/>
            <a:chOff x="5324259" y="4394153"/>
            <a:chExt cx="3370090" cy="1000438"/>
          </a:xfrm>
        </p:grpSpPr>
        <p:sp>
          <p:nvSpPr>
            <p:cNvPr id="7" name="6 Rectángulo"/>
            <p:cNvSpPr/>
            <p:nvPr/>
          </p:nvSpPr>
          <p:spPr>
            <a:xfrm>
              <a:off x="6372200" y="4394153"/>
              <a:ext cx="930063" cy="369332"/>
            </a:xfrm>
            <a:prstGeom prst="rect">
              <a:avLst/>
            </a:prstGeom>
          </p:spPr>
          <p:txBody>
            <a:bodyPr wrap="none">
              <a:spAutoFit/>
            </a:bodyPr>
            <a:lstStyle/>
            <a:p>
              <a:pPr algn="just"/>
              <a:r>
                <a:rPr lang="es-ES" b="1" dirty="0"/>
                <a:t>e</a:t>
              </a:r>
              <a:r>
                <a:rPr lang="es-ES" dirty="0"/>
                <a:t> = </a:t>
              </a:r>
              <a:r>
                <a:rPr lang="es-ES" dirty="0" smtClean="0"/>
                <a:t>0.03</a:t>
              </a:r>
              <a:endParaRPr lang="en-GB" dirty="0"/>
            </a:p>
          </p:txBody>
        </p:sp>
        <p:sp>
          <p:nvSpPr>
            <p:cNvPr id="10" name="9 Rectángulo"/>
            <p:cNvSpPr/>
            <p:nvPr/>
          </p:nvSpPr>
          <p:spPr>
            <a:xfrm>
              <a:off x="5324259" y="4748260"/>
              <a:ext cx="3370090" cy="646331"/>
            </a:xfrm>
            <a:prstGeom prst="rect">
              <a:avLst/>
            </a:prstGeom>
          </p:spPr>
          <p:txBody>
            <a:bodyPr wrap="none">
              <a:spAutoFit/>
            </a:bodyPr>
            <a:lstStyle/>
            <a:p>
              <a:r>
                <a:rPr lang="es-MX" dirty="0"/>
                <a:t>N</a:t>
              </a:r>
              <a:r>
                <a:rPr lang="es-MX" dirty="0" smtClean="0"/>
                <a:t>ivel </a:t>
              </a:r>
              <a:r>
                <a:rPr lang="es-MX" dirty="0"/>
                <a:t>deseado de </a:t>
              </a:r>
              <a:r>
                <a:rPr lang="es-MX" dirty="0" smtClean="0"/>
                <a:t>confianza: </a:t>
              </a:r>
              <a:r>
                <a:rPr lang="es-MX" b="1" dirty="0" smtClean="0"/>
                <a:t>95</a:t>
              </a:r>
              <a:r>
                <a:rPr lang="es-MX" b="1" dirty="0"/>
                <a:t>%</a:t>
              </a:r>
              <a:r>
                <a:rPr lang="es-MX" dirty="0"/>
                <a:t>. </a:t>
              </a:r>
              <a:endParaRPr lang="es-MX" dirty="0" smtClean="0"/>
            </a:p>
            <a:p>
              <a:pPr algn="ctr"/>
              <a:r>
                <a:rPr lang="es-ES" b="1" dirty="0" smtClean="0"/>
                <a:t>Z</a:t>
              </a:r>
              <a:r>
                <a:rPr lang="es-ES" dirty="0" smtClean="0"/>
                <a:t> = 1.96</a:t>
              </a:r>
              <a:endParaRPr lang="es-PA" dirty="0"/>
            </a:p>
          </p:txBody>
        </p:sp>
      </p:grpSp>
      <p:sp>
        <p:nvSpPr>
          <p:cNvPr id="12" name="11 Flecha izquierda y arriba"/>
          <p:cNvSpPr/>
          <p:nvPr/>
        </p:nvSpPr>
        <p:spPr>
          <a:xfrm>
            <a:off x="4139952" y="4858584"/>
            <a:ext cx="3018295" cy="1191360"/>
          </a:xfrm>
          <a:prstGeom prst="lef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33667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700809"/>
            <a:ext cx="8229600" cy="1800199"/>
          </a:xfrm>
        </p:spPr>
        <p:txBody>
          <a:bodyPr>
            <a:normAutofit/>
          </a:bodyPr>
          <a:lstStyle/>
          <a:p>
            <a:pPr marL="0" indent="0" algn="ctr">
              <a:buNone/>
            </a:pPr>
            <a:r>
              <a:rPr lang="es-MX" dirty="0"/>
              <a:t>¿A cuántas personas tendríamos que estudiar, de una población de 15 000 estudiantes, para conocer su coeficiente </a:t>
            </a:r>
            <a:r>
              <a:rPr lang="es-MX" dirty="0" smtClean="0"/>
              <a:t>intelectual?</a:t>
            </a:r>
            <a:endParaRPr lang="en-GB" dirty="0"/>
          </a:p>
        </p:txBody>
      </p:sp>
      <mc:AlternateContent xmlns:mc="http://schemas.openxmlformats.org/markup-compatibility/2006" xmlns:a14="http://schemas.microsoft.com/office/drawing/2010/main">
        <mc:Choice Requires="a14">
          <p:sp>
            <p:nvSpPr>
              <p:cNvPr id="9" name="8 CuadroTexto"/>
              <p:cNvSpPr txBox="1"/>
              <p:nvPr/>
            </p:nvSpPr>
            <p:spPr>
              <a:xfrm>
                <a:off x="5436096" y="5085184"/>
                <a:ext cx="3082512" cy="110799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14:m>
                  <m:oMath xmlns:m="http://schemas.openxmlformats.org/officeDocument/2006/math">
                    <m:r>
                      <a:rPr lang="es-ES" sz="6600" i="1">
                        <a:latin typeface="Cambria Math"/>
                      </a:rPr>
                      <m:t>𝑛</m:t>
                    </m:r>
                    <m:r>
                      <a:rPr lang="es-ES" sz="6600" i="1">
                        <a:latin typeface="Cambria Math"/>
                      </a:rPr>
                      <m:t> </m:t>
                    </m:r>
                  </m:oMath>
                </a14:m>
                <a:r>
                  <a:rPr lang="es-ES" sz="6600" dirty="0" smtClean="0"/>
                  <a:t>= 200</a:t>
                </a:r>
                <a:endParaRPr lang="en-GB" sz="6600" dirty="0"/>
              </a:p>
            </p:txBody>
          </p:sp>
        </mc:Choice>
        <mc:Fallback xmlns="">
          <p:sp>
            <p:nvSpPr>
              <p:cNvPr id="9" name="8 CuadroTexto"/>
              <p:cNvSpPr txBox="1">
                <a:spLocks noRot="1" noChangeAspect="1" noMove="1" noResize="1" noEditPoints="1" noAdjustHandles="1" noChangeArrowheads="1" noChangeShapeType="1" noTextEdit="1"/>
              </p:cNvSpPr>
              <p:nvPr/>
            </p:nvSpPr>
            <p:spPr>
              <a:xfrm>
                <a:off x="5436096" y="5085184"/>
                <a:ext cx="3082512" cy="1107996"/>
              </a:xfrm>
              <a:prstGeom prst="rect">
                <a:avLst/>
              </a:prstGeom>
              <a:blipFill rotWithShape="1">
                <a:blip r:embed="rId4"/>
                <a:stretch>
                  <a:fillRect/>
                </a:stretch>
              </a:blipFill>
            </p:spPr>
            <p:txBody>
              <a:bodyPr/>
              <a:lstStyle/>
              <a:p>
                <a:r>
                  <a:rPr lang="en-GB">
                    <a:noFill/>
                  </a:rPr>
                  <a:t> </a:t>
                </a:r>
              </a:p>
            </p:txBody>
          </p:sp>
        </mc:Fallback>
      </mc:AlternateContent>
      <p:sp>
        <p:nvSpPr>
          <p:cNvPr id="10" name="1 Título"/>
          <p:cNvSpPr>
            <a:spLocks noGrp="1"/>
          </p:cNvSpPr>
          <p:nvPr>
            <p:ph type="title"/>
          </p:nvPr>
        </p:nvSpPr>
        <p:spPr>
          <a:xfrm>
            <a:off x="457200" y="34178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a:t>
            </a:r>
            <a:r>
              <a:rPr lang="es-PA" sz="2700" b="1" dirty="0" smtClean="0"/>
              <a:t>simple</a:t>
            </a:r>
            <a:br>
              <a:rPr lang="es-PA" sz="2700" b="1" dirty="0" smtClean="0"/>
            </a:br>
            <a:r>
              <a:rPr lang="es-PA" sz="2700" b="1" dirty="0" smtClean="0"/>
              <a:t>Ejemplo 1</a:t>
            </a:r>
            <a:endParaRPr lang="es-PA" b="1" dirty="0"/>
          </a:p>
        </p:txBody>
      </p:sp>
      <mc:AlternateContent xmlns:mc="http://schemas.openxmlformats.org/markup-compatibility/2006" xmlns:a14="http://schemas.microsoft.com/office/drawing/2010/main">
        <mc:Choice Requires="a14">
          <p:sp>
            <p:nvSpPr>
              <p:cNvPr id="12" name="11 CuadroTexto"/>
              <p:cNvSpPr txBox="1"/>
              <p:nvPr/>
            </p:nvSpPr>
            <p:spPr>
              <a:xfrm>
                <a:off x="611560" y="3413308"/>
                <a:ext cx="8209107" cy="1167820"/>
              </a:xfrm>
              <a:prstGeom prst="rect">
                <a:avLst/>
              </a:prstGeom>
              <a:solidFill>
                <a:schemeClr val="accent5">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200" b="0" i="1" smtClean="0">
                          <a:latin typeface="Cambria Math"/>
                        </a:rPr>
                        <m:t>𝑛</m:t>
                      </m:r>
                      <m:r>
                        <a:rPr lang="es-ES" sz="3200" b="0" i="1" smtClean="0">
                          <a:latin typeface="Cambria Math"/>
                        </a:rPr>
                        <m:t>=</m:t>
                      </m:r>
                      <m:f>
                        <m:fPr>
                          <m:ctrlPr>
                            <a:rPr lang="es-ES" sz="3200" b="0" i="1" smtClean="0">
                              <a:latin typeface="Cambria Math"/>
                            </a:rPr>
                          </m:ctrlPr>
                        </m:fPr>
                        <m:num>
                          <m:sSup>
                            <m:sSupPr>
                              <m:ctrlPr>
                                <a:rPr lang="es-ES" sz="3200" b="0" i="1" smtClean="0">
                                  <a:latin typeface="Cambria Math"/>
                                </a:rPr>
                              </m:ctrlPr>
                            </m:sSupPr>
                            <m:e>
                              <m:r>
                                <a:rPr lang="es-ES" sz="3200" b="0" i="1" smtClean="0">
                                  <a:latin typeface="Cambria Math"/>
                                </a:rPr>
                                <m:t>1.96</m:t>
                              </m:r>
                            </m:e>
                            <m:sup>
                              <m:r>
                                <a:rPr lang="es-ES" sz="3200" b="0" i="1" smtClean="0">
                                  <a:latin typeface="Cambria Math"/>
                                </a:rPr>
                                <m:t>2</m:t>
                              </m:r>
                            </m:sup>
                          </m:sSup>
                          <m:r>
                            <a:rPr lang="es-ES" sz="3200" b="0" i="1" smtClean="0">
                              <a:latin typeface="Cambria Math"/>
                            </a:rPr>
                            <m:t>(0.05)(0.95)(15000)</m:t>
                          </m:r>
                        </m:num>
                        <m:den>
                          <m:sSup>
                            <m:sSupPr>
                              <m:ctrlPr>
                                <a:rPr lang="es-ES" sz="3200" b="0" i="1" smtClean="0">
                                  <a:latin typeface="Cambria Math"/>
                                </a:rPr>
                              </m:ctrlPr>
                            </m:sSupPr>
                            <m:e>
                              <m:r>
                                <a:rPr lang="es-ES" sz="3200" b="0" i="1" smtClean="0">
                                  <a:latin typeface="Cambria Math"/>
                                </a:rPr>
                                <m:t>(0.03)</m:t>
                              </m:r>
                            </m:e>
                            <m:sup>
                              <m:r>
                                <a:rPr lang="es-ES" sz="3200" b="0" i="1" smtClean="0">
                                  <a:latin typeface="Cambria Math"/>
                                </a:rPr>
                                <m:t>2</m:t>
                              </m:r>
                            </m:sup>
                          </m:sSup>
                          <m:d>
                            <m:dPr>
                              <m:ctrlPr>
                                <a:rPr lang="es-ES" sz="3200" b="0" i="1" smtClean="0">
                                  <a:latin typeface="Cambria Math"/>
                                </a:rPr>
                              </m:ctrlPr>
                            </m:dPr>
                            <m:e>
                              <m:r>
                                <a:rPr lang="es-ES" sz="3200" b="0" i="1" smtClean="0">
                                  <a:latin typeface="Cambria Math"/>
                                </a:rPr>
                                <m:t>15000−1</m:t>
                              </m:r>
                            </m:e>
                          </m:d>
                          <m:r>
                            <a:rPr lang="es-ES" sz="3200" b="0" i="1" smtClean="0">
                              <a:latin typeface="Cambria Math"/>
                            </a:rPr>
                            <m:t>+</m:t>
                          </m:r>
                          <m:sSup>
                            <m:sSupPr>
                              <m:ctrlPr>
                                <a:rPr lang="es-ES" sz="3200" i="1">
                                  <a:latin typeface="Cambria Math"/>
                                </a:rPr>
                              </m:ctrlPr>
                            </m:sSupPr>
                            <m:e>
                              <m:r>
                                <a:rPr lang="es-ES" sz="3200" i="1">
                                  <a:latin typeface="Cambria Math"/>
                                </a:rPr>
                                <m:t>1.96</m:t>
                              </m:r>
                            </m:e>
                            <m:sup>
                              <m:r>
                                <a:rPr lang="es-ES" sz="3200" i="1">
                                  <a:latin typeface="Cambria Math"/>
                                </a:rPr>
                                <m:t>2</m:t>
                              </m:r>
                            </m:sup>
                          </m:sSup>
                          <m:r>
                            <a:rPr lang="es-ES" sz="3200" i="1">
                              <a:latin typeface="Cambria Math"/>
                            </a:rPr>
                            <m:t>(0.05)(0.95)</m:t>
                          </m:r>
                        </m:den>
                      </m:f>
                    </m:oMath>
                  </m:oMathPara>
                </a14:m>
                <a:endParaRPr lang="en-GB" sz="1100" dirty="0"/>
              </a:p>
            </p:txBody>
          </p:sp>
        </mc:Choice>
        <mc:Fallback xmlns="">
          <p:sp>
            <p:nvSpPr>
              <p:cNvPr id="12" name="11 CuadroTexto"/>
              <p:cNvSpPr txBox="1">
                <a:spLocks noRot="1" noChangeAspect="1" noMove="1" noResize="1" noEditPoints="1" noAdjustHandles="1" noChangeArrowheads="1" noChangeShapeType="1" noTextEdit="1"/>
              </p:cNvSpPr>
              <p:nvPr/>
            </p:nvSpPr>
            <p:spPr>
              <a:xfrm>
                <a:off x="611560" y="3413308"/>
                <a:ext cx="8209107" cy="1167820"/>
              </a:xfrm>
              <a:prstGeom prst="rect">
                <a:avLst/>
              </a:prstGeom>
              <a:blipFill rotWithShape="1">
                <a:blip r:embed="rId5"/>
                <a:stretch>
                  <a:fillRect/>
                </a:stretch>
              </a:blipFill>
            </p:spPr>
            <p:txBody>
              <a:bodyPr/>
              <a:lstStyle/>
              <a:p>
                <a:r>
                  <a:rPr lang="es-PA">
                    <a:noFill/>
                  </a:rPr>
                  <a:t> </a:t>
                </a:r>
              </a:p>
            </p:txBody>
          </p:sp>
        </mc:Fallback>
      </mc:AlternateContent>
      <p:sp>
        <p:nvSpPr>
          <p:cNvPr id="2" name="1 Rectángulo"/>
          <p:cNvSpPr/>
          <p:nvPr/>
        </p:nvSpPr>
        <p:spPr>
          <a:xfrm>
            <a:off x="539552" y="5039017"/>
            <a:ext cx="4572000" cy="1200329"/>
          </a:xfrm>
          <a:prstGeom prst="rect">
            <a:avLst/>
          </a:prstGeom>
        </p:spPr>
        <p:txBody>
          <a:bodyPr>
            <a:spAutoFit/>
          </a:bodyPr>
          <a:lstStyle/>
          <a:p>
            <a:pPr algn="ctr"/>
            <a:r>
              <a:rPr lang="es-MX" dirty="0"/>
              <a:t>Tamaño de la muestra: </a:t>
            </a:r>
            <a:r>
              <a:rPr lang="es-MX" dirty="0" smtClean="0"/>
              <a:t>200 </a:t>
            </a:r>
            <a:r>
              <a:rPr lang="es-MX" dirty="0"/>
              <a:t>(número de </a:t>
            </a:r>
            <a:r>
              <a:rPr lang="es-MX" dirty="0" smtClean="0"/>
              <a:t>personas </a:t>
            </a:r>
            <a:r>
              <a:rPr lang="es-MX" dirty="0"/>
              <a:t>que necesitamos para </a:t>
            </a:r>
            <a:r>
              <a:rPr lang="es-MX" dirty="0" smtClean="0"/>
              <a:t>tener representadas </a:t>
            </a:r>
            <a:r>
              <a:rPr lang="es-MX" dirty="0"/>
              <a:t>a </a:t>
            </a:r>
            <a:r>
              <a:rPr lang="es-MX" dirty="0" smtClean="0"/>
              <a:t>los</a:t>
            </a:r>
            <a:r>
              <a:rPr lang="es-MX" dirty="0"/>
              <a:t> </a:t>
            </a:r>
            <a:r>
              <a:rPr lang="es-MX" dirty="0" smtClean="0"/>
              <a:t>15 000 estudiantes, </a:t>
            </a:r>
            <a:r>
              <a:rPr lang="es-MX" dirty="0"/>
              <a:t>con 95% de confianza y </a:t>
            </a:r>
            <a:r>
              <a:rPr lang="es-MX" dirty="0" smtClean="0"/>
              <a:t>3% </a:t>
            </a:r>
            <a:r>
              <a:rPr lang="es-MX" dirty="0"/>
              <a:t>de error máximo)</a:t>
            </a:r>
            <a:endParaRPr lang="es-PA" dirty="0"/>
          </a:p>
        </p:txBody>
      </p:sp>
    </p:spTree>
    <p:extLst>
      <p:ext uri="{BB962C8B-B14F-4D97-AF65-F5344CB8AC3E}">
        <p14:creationId xmlns:p14="http://schemas.microsoft.com/office/powerpoint/2010/main" val="31588485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b="1" dirty="0"/>
              <a:t>CONTENIDO DEL PROYECTO DE INVESTIGACION</a:t>
            </a:r>
            <a:endParaRPr lang="es-PA" sz="3600" dirty="0"/>
          </a:p>
        </p:txBody>
      </p:sp>
      <p:sp>
        <p:nvSpPr>
          <p:cNvPr id="3" name="2 Marcador de contenido"/>
          <p:cNvSpPr>
            <a:spLocks noGrp="1"/>
          </p:cNvSpPr>
          <p:nvPr>
            <p:ph idx="1"/>
          </p:nvPr>
        </p:nvSpPr>
        <p:spPr>
          <a:xfrm>
            <a:off x="457200" y="1340768"/>
            <a:ext cx="8229600" cy="4525963"/>
          </a:xfrm>
        </p:spPr>
        <p:txBody>
          <a:bodyPr>
            <a:noAutofit/>
          </a:bodyPr>
          <a:lstStyle/>
          <a:p>
            <a:pPr marL="514350" indent="-514350">
              <a:buFont typeface="+mj-lt"/>
              <a:buAutoNum type="arabicPeriod"/>
            </a:pPr>
            <a:r>
              <a:rPr lang="es-PA" sz="2400" dirty="0" smtClean="0"/>
              <a:t>Título del proyecto</a:t>
            </a:r>
          </a:p>
          <a:p>
            <a:pPr marL="514350" indent="-514350">
              <a:buFont typeface="+mj-lt"/>
              <a:buAutoNum type="arabicPeriod"/>
            </a:pPr>
            <a:r>
              <a:rPr lang="es-PA" sz="2400" dirty="0" smtClean="0"/>
              <a:t>Planteamiento del estudio</a:t>
            </a:r>
          </a:p>
          <a:p>
            <a:pPr marL="514350" indent="-514350">
              <a:buFont typeface="+mj-lt"/>
              <a:buAutoNum type="arabicPeriod"/>
            </a:pPr>
            <a:r>
              <a:rPr lang="es-PA" sz="2400" dirty="0" smtClean="0"/>
              <a:t>Marco teórico</a:t>
            </a:r>
          </a:p>
          <a:p>
            <a:pPr marL="514350" indent="-514350">
              <a:buFont typeface="+mj-lt"/>
              <a:buAutoNum type="arabicPeriod"/>
            </a:pPr>
            <a:r>
              <a:rPr lang="es-ES" sz="2400" dirty="0" smtClean="0"/>
              <a:t>Marco metodológico</a:t>
            </a:r>
          </a:p>
          <a:p>
            <a:pPr marL="514350" indent="-514350">
              <a:buFont typeface="+mj-lt"/>
              <a:buAutoNum type="arabicPeriod"/>
            </a:pPr>
            <a:r>
              <a:rPr lang="es-PA" sz="2400" dirty="0" smtClean="0"/>
              <a:t>Población y muestra</a:t>
            </a:r>
          </a:p>
          <a:p>
            <a:pPr marL="514350" indent="-514350">
              <a:buFont typeface="+mj-lt"/>
              <a:buAutoNum type="arabicPeriod"/>
            </a:pPr>
            <a:r>
              <a:rPr lang="es-PA" sz="2400" dirty="0" smtClean="0"/>
              <a:t>Materiales y equipos</a:t>
            </a:r>
          </a:p>
          <a:p>
            <a:pPr marL="514350" indent="-514350">
              <a:buFont typeface="+mj-lt"/>
              <a:buAutoNum type="arabicPeriod"/>
            </a:pPr>
            <a:r>
              <a:rPr lang="es-ES" sz="2400" dirty="0" smtClean="0"/>
              <a:t>Técnicas y formatos de recolección de datos</a:t>
            </a:r>
          </a:p>
          <a:p>
            <a:pPr marL="514350" indent="-514350">
              <a:buFont typeface="+mj-lt"/>
              <a:buAutoNum type="arabicPeriod"/>
            </a:pPr>
            <a:r>
              <a:rPr lang="es-PA" sz="2400" dirty="0" smtClean="0"/>
              <a:t>Análisis estadístico de datos</a:t>
            </a:r>
          </a:p>
          <a:p>
            <a:pPr marL="514350" indent="-514350">
              <a:buFont typeface="+mj-lt"/>
              <a:buAutoNum type="arabicPeriod"/>
            </a:pPr>
            <a:r>
              <a:rPr lang="es-PA" sz="2400" dirty="0" smtClean="0"/>
              <a:t>Cronograma de actividades</a:t>
            </a:r>
          </a:p>
          <a:p>
            <a:pPr marL="514350" indent="-514350">
              <a:buFont typeface="+mj-lt"/>
              <a:buAutoNum type="arabicPeriod"/>
            </a:pPr>
            <a:r>
              <a:rPr lang="es-PA" sz="2400" dirty="0" smtClean="0"/>
              <a:t>Presupuesto</a:t>
            </a:r>
          </a:p>
          <a:p>
            <a:pPr marL="514350" indent="-514350">
              <a:buFont typeface="+mj-lt"/>
              <a:buAutoNum type="arabicPeriod"/>
            </a:pPr>
            <a:r>
              <a:rPr lang="es-PA" sz="2400" dirty="0" smtClean="0"/>
              <a:t>Financiamiento</a:t>
            </a:r>
          </a:p>
          <a:p>
            <a:pPr marL="514350" indent="-514350">
              <a:buFont typeface="+mj-lt"/>
              <a:buAutoNum type="arabicPeriod"/>
            </a:pPr>
            <a:r>
              <a:rPr lang="es-PA" sz="2400" dirty="0" smtClean="0"/>
              <a:t>Referencias bibliográficas</a:t>
            </a:r>
            <a:endParaRPr lang="es-PA" sz="2400" dirty="0"/>
          </a:p>
        </p:txBody>
      </p:sp>
      <p:pic>
        <p:nvPicPr>
          <p:cNvPr id="5" name="Picture 12" descr="Resultado de imagen para investiga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304" y="4509120"/>
            <a:ext cx="2170212" cy="1783915"/>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71600" y="3140968"/>
            <a:ext cx="2736304" cy="43204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3 Llamada rectangular"/>
          <p:cNvSpPr/>
          <p:nvPr/>
        </p:nvSpPr>
        <p:spPr>
          <a:xfrm>
            <a:off x="3912305" y="2780928"/>
            <a:ext cx="1944216" cy="792088"/>
          </a:xfrm>
          <a:prstGeom prst="wedgeRectCallout">
            <a:avLst>
              <a:gd name="adj1" fmla="val -57217"/>
              <a:gd name="adj2" fmla="val 225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PA" dirty="0" smtClean="0"/>
              <a:t>Muestreo Aleatorio Simple</a:t>
            </a:r>
            <a:endParaRPr lang="es-PA" dirty="0"/>
          </a:p>
        </p:txBody>
      </p:sp>
    </p:spTree>
    <p:extLst>
      <p:ext uri="{BB962C8B-B14F-4D97-AF65-F5344CB8AC3E}">
        <p14:creationId xmlns:p14="http://schemas.microsoft.com/office/powerpoint/2010/main" val="2689666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0990" y="4653136"/>
            <a:ext cx="8229600" cy="1108719"/>
          </a:xfrm>
        </p:spPr>
        <p:txBody>
          <a:bodyPr>
            <a:normAutofit/>
          </a:bodyPr>
          <a:lstStyle/>
          <a:p>
            <a:pPr marL="514350" indent="-514350" algn="just">
              <a:buAutoNum type="alphaLcParenR"/>
            </a:pPr>
            <a:r>
              <a:rPr lang="es-MX" sz="2000" dirty="0" smtClean="0"/>
              <a:t>El </a:t>
            </a:r>
            <a:r>
              <a:rPr lang="es-MX" sz="2000" dirty="0"/>
              <a:t>tamaño de la muestra requerido para realizar la estimación. </a:t>
            </a:r>
            <a:endParaRPr lang="es-MX" sz="2000" dirty="0" smtClean="0"/>
          </a:p>
          <a:p>
            <a:pPr marL="514350" indent="-514350" algn="just">
              <a:buAutoNum type="alphaLcParenR"/>
            </a:pPr>
            <a:r>
              <a:rPr lang="es-MX" sz="2000" dirty="0" smtClean="0"/>
              <a:t>b</a:t>
            </a:r>
            <a:r>
              <a:rPr lang="es-MX" sz="2000" dirty="0"/>
              <a:t>) El tamaño de la muestra si desconociéramos los datos anteriores sobre el número coches por </a:t>
            </a:r>
            <a:r>
              <a:rPr lang="es-MX" sz="2000" dirty="0" smtClean="0"/>
              <a:t>hogar.</a:t>
            </a:r>
            <a:endParaRPr lang="es-PA" sz="2000" dirty="0"/>
          </a:p>
        </p:txBody>
      </p:sp>
      <p:sp>
        <p:nvSpPr>
          <p:cNvPr id="5" name="1 Título"/>
          <p:cNvSpPr>
            <a:spLocks noGrp="1"/>
          </p:cNvSpPr>
          <p:nvPr>
            <p:ph type="title"/>
          </p:nvPr>
        </p:nvSpPr>
        <p:spPr>
          <a:xfrm>
            <a:off x="457200" y="34178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a:t>
            </a:r>
            <a:r>
              <a:rPr lang="es-PA" sz="2700" b="1" dirty="0" smtClean="0"/>
              <a:t>simple</a:t>
            </a:r>
            <a:br>
              <a:rPr lang="es-PA" sz="2700" b="1" dirty="0" smtClean="0"/>
            </a:br>
            <a:r>
              <a:rPr lang="es-PA" sz="2700" b="1" dirty="0" smtClean="0"/>
              <a:t>Ejemplo 2</a:t>
            </a:r>
            <a:endParaRPr lang="es-PA" b="1" dirty="0"/>
          </a:p>
        </p:txBody>
      </p:sp>
      <p:sp>
        <p:nvSpPr>
          <p:cNvPr id="6" name="5 Rectángulo"/>
          <p:cNvSpPr/>
          <p:nvPr/>
        </p:nvSpPr>
        <p:spPr>
          <a:xfrm>
            <a:off x="680208" y="1942691"/>
            <a:ext cx="4968552" cy="2246769"/>
          </a:xfrm>
          <a:prstGeom prst="rect">
            <a:avLst/>
          </a:prstGeom>
        </p:spPr>
        <p:txBody>
          <a:bodyPr wrap="square">
            <a:spAutoFit/>
          </a:bodyPr>
          <a:lstStyle/>
          <a:p>
            <a:pPr algn="just"/>
            <a:r>
              <a:rPr lang="es-MX" sz="2000" dirty="0"/>
              <a:t>En una determinada ciudad deseamos conocer la proporción actual de hogares con más de un carro. Por los datos de un estudio anterior sabemos que del total de 30 521 hogares, 12 530 tenían más de un carro. Estableciendo un Nivel de Confianza del 95% y un error absoluto e = 4%, calcular: </a:t>
            </a:r>
          </a:p>
        </p:txBody>
      </p:sp>
      <p:pic>
        <p:nvPicPr>
          <p:cNvPr id="1026" name="Picture 2" descr="Ilustraciones, imágenes y vectores de stock sobre Family in Front ..."/>
          <p:cNvPicPr>
            <a:picLocks noChangeAspect="1" noChangeArrowheads="1"/>
          </p:cNvPicPr>
          <p:nvPr/>
        </p:nvPicPr>
        <p:blipFill rotWithShape="1">
          <a:blip r:embed="rId2">
            <a:extLst>
              <a:ext uri="{28A0092B-C50C-407E-A947-70E740481C1C}">
                <a14:useLocalDpi xmlns:a14="http://schemas.microsoft.com/office/drawing/2010/main" val="0"/>
              </a:ext>
            </a:extLst>
          </a:blip>
          <a:srcRect b="8418"/>
          <a:stretch/>
        </p:blipFill>
        <p:spPr bwMode="auto">
          <a:xfrm>
            <a:off x="5962496" y="1844824"/>
            <a:ext cx="2695575" cy="244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133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844824"/>
            <a:ext cx="8229600" cy="1684784"/>
          </a:xfrm>
        </p:spPr>
        <p:txBody>
          <a:bodyPr>
            <a:normAutofit/>
          </a:bodyPr>
          <a:lstStyle/>
          <a:p>
            <a:pPr marL="0" indent="0" algn="just">
              <a:buNone/>
            </a:pPr>
            <a:r>
              <a:rPr lang="es-MX" sz="2800" dirty="0"/>
              <a:t>a) A partir de los datos del enunciado podemos conocer la proporción de hogares con más de un vehículo: </a:t>
            </a:r>
            <a:endParaRPr lang="es-PA" sz="2800" dirty="0"/>
          </a:p>
        </p:txBody>
      </p:sp>
      <p:sp>
        <p:nvSpPr>
          <p:cNvPr id="4" name="1 Título"/>
          <p:cNvSpPr>
            <a:spLocks noGrp="1"/>
          </p:cNvSpPr>
          <p:nvPr>
            <p:ph type="title"/>
          </p:nvPr>
        </p:nvSpPr>
        <p:spPr>
          <a:xfrm>
            <a:off x="457200" y="34178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a:t>
            </a:r>
            <a:r>
              <a:rPr lang="es-PA" sz="2700" b="1" dirty="0" smtClean="0"/>
              <a:t>simple</a:t>
            </a:r>
            <a:br>
              <a:rPr lang="es-PA" sz="2700" b="1" dirty="0" smtClean="0"/>
            </a:br>
            <a:r>
              <a:rPr lang="es-PA" sz="2700" b="1" dirty="0" smtClean="0"/>
              <a:t>Ejemplo 2</a:t>
            </a:r>
            <a:endParaRPr lang="es-PA" b="1" dirty="0"/>
          </a:p>
        </p:txBody>
      </p:sp>
      <mc:AlternateContent xmlns:mc="http://schemas.openxmlformats.org/markup-compatibility/2006" xmlns:a14="http://schemas.microsoft.com/office/drawing/2010/main">
        <mc:Choice Requires="a14">
          <p:sp>
            <p:nvSpPr>
              <p:cNvPr id="5" name="4 CuadroTexto"/>
              <p:cNvSpPr txBox="1"/>
              <p:nvPr/>
            </p:nvSpPr>
            <p:spPr>
              <a:xfrm>
                <a:off x="3131840" y="3140968"/>
                <a:ext cx="3148106" cy="9105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A" sz="2800" b="0" i="1" smtClean="0">
                          <a:latin typeface="Cambria Math"/>
                        </a:rPr>
                        <m:t>𝑝</m:t>
                      </m:r>
                      <m:r>
                        <a:rPr lang="es-PA" sz="2800" b="0" i="1" smtClean="0">
                          <a:latin typeface="Cambria Math"/>
                        </a:rPr>
                        <m:t>= </m:t>
                      </m:r>
                      <m:f>
                        <m:fPr>
                          <m:ctrlPr>
                            <a:rPr lang="es-PA" sz="2800" b="0" i="1" smtClean="0">
                              <a:latin typeface="Cambria Math"/>
                            </a:rPr>
                          </m:ctrlPr>
                        </m:fPr>
                        <m:num>
                          <m:r>
                            <a:rPr lang="es-PA" sz="2800" b="0" i="1" smtClean="0">
                              <a:latin typeface="Cambria Math"/>
                            </a:rPr>
                            <m:t>12530</m:t>
                          </m:r>
                        </m:num>
                        <m:den>
                          <m:r>
                            <a:rPr lang="es-PA" sz="2800" b="0" i="1" smtClean="0">
                              <a:latin typeface="Cambria Math"/>
                            </a:rPr>
                            <m:t>30521</m:t>
                          </m:r>
                        </m:den>
                      </m:f>
                      <m:r>
                        <a:rPr lang="es-PA" sz="2800" b="0" i="1" smtClean="0">
                          <a:latin typeface="Cambria Math"/>
                        </a:rPr>
                        <m:t>=0.41</m:t>
                      </m:r>
                    </m:oMath>
                  </m:oMathPara>
                </a14:m>
                <a:endParaRPr lang="es-PA" sz="28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3131840" y="3140968"/>
                <a:ext cx="3148106" cy="910570"/>
              </a:xfrm>
              <a:prstGeom prst="rect">
                <a:avLst/>
              </a:prstGeom>
              <a:blipFill rotWithShape="1">
                <a:blip r:embed="rId2"/>
                <a:stretch>
                  <a:fillRect/>
                </a:stretch>
              </a:blipFill>
            </p:spPr>
            <p:txBody>
              <a:bodyPr/>
              <a:lstStyle/>
              <a:p>
                <a:r>
                  <a:rPr lang="es-PA">
                    <a:noFill/>
                  </a:rPr>
                  <a:t> </a:t>
                </a:r>
              </a:p>
            </p:txBody>
          </p:sp>
        </mc:Fallback>
      </mc:AlternateContent>
      <p:sp>
        <p:nvSpPr>
          <p:cNvPr id="6" name="5 Rectángulo"/>
          <p:cNvSpPr/>
          <p:nvPr/>
        </p:nvSpPr>
        <p:spPr>
          <a:xfrm>
            <a:off x="467544" y="4293096"/>
            <a:ext cx="8208912" cy="954107"/>
          </a:xfrm>
          <a:prstGeom prst="rect">
            <a:avLst/>
          </a:prstGeom>
        </p:spPr>
        <p:txBody>
          <a:bodyPr wrap="square">
            <a:spAutoFit/>
          </a:bodyPr>
          <a:lstStyle/>
          <a:p>
            <a:r>
              <a:rPr lang="es-MX" sz="2800" dirty="0" smtClean="0"/>
              <a:t>Para </a:t>
            </a:r>
            <a:r>
              <a:rPr lang="es-MX" sz="2800" dirty="0"/>
              <a:t>calcular el tamaño </a:t>
            </a:r>
            <a:r>
              <a:rPr lang="es-MX" sz="2800" dirty="0" err="1"/>
              <a:t>muestral</a:t>
            </a:r>
            <a:r>
              <a:rPr lang="es-MX" sz="2800" dirty="0"/>
              <a:t> necesario utilizaremos la siguiente fórmula: </a:t>
            </a:r>
            <a:endParaRPr lang="es-PA" sz="2800" dirty="0"/>
          </a:p>
        </p:txBody>
      </p:sp>
      <mc:AlternateContent xmlns:mc="http://schemas.openxmlformats.org/markup-compatibility/2006" xmlns:a14="http://schemas.microsoft.com/office/drawing/2010/main">
        <mc:Choice Requires="a14">
          <p:sp>
            <p:nvSpPr>
              <p:cNvPr id="7" name="6 CuadroTexto"/>
              <p:cNvSpPr txBox="1"/>
              <p:nvPr/>
            </p:nvSpPr>
            <p:spPr>
              <a:xfrm>
                <a:off x="2585569" y="5266798"/>
                <a:ext cx="4240648" cy="11633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200" b="0" i="1" smtClean="0">
                          <a:latin typeface="Cambria Math"/>
                        </a:rPr>
                        <m:t>𝑛</m:t>
                      </m:r>
                      <m:r>
                        <a:rPr lang="es-ES" sz="3200" b="0" i="1" smtClean="0">
                          <a:latin typeface="Cambria Math"/>
                        </a:rPr>
                        <m:t>=</m:t>
                      </m:r>
                      <m:f>
                        <m:fPr>
                          <m:ctrlPr>
                            <a:rPr lang="es-ES" sz="3200" b="0" i="1" smtClean="0">
                              <a:latin typeface="Cambria Math"/>
                            </a:rPr>
                          </m:ctrlPr>
                        </m:fPr>
                        <m:num>
                          <m:sSup>
                            <m:sSupPr>
                              <m:ctrlPr>
                                <a:rPr lang="es-ES" sz="3200" b="0" i="1" smtClean="0">
                                  <a:latin typeface="Cambria Math"/>
                                </a:rPr>
                              </m:ctrlPr>
                            </m:sSupPr>
                            <m:e>
                              <m:r>
                                <a:rPr lang="es-ES" sz="3200" b="0" i="1" smtClean="0">
                                  <a:latin typeface="Cambria Math"/>
                                </a:rPr>
                                <m:t>𝑍</m:t>
                              </m:r>
                            </m:e>
                            <m:sup>
                              <m:r>
                                <a:rPr lang="es-ES" sz="3200" b="0" i="1" smtClean="0">
                                  <a:latin typeface="Cambria Math"/>
                                </a:rPr>
                                <m:t>2</m:t>
                              </m:r>
                            </m:sup>
                          </m:sSup>
                          <m:r>
                            <a:rPr lang="es-ES" sz="3200" b="0" i="1" smtClean="0">
                              <a:latin typeface="Cambria Math"/>
                            </a:rPr>
                            <m:t>𝑝𝑞𝑁</m:t>
                          </m:r>
                        </m:num>
                        <m:den>
                          <m:sSup>
                            <m:sSupPr>
                              <m:ctrlPr>
                                <a:rPr lang="es-ES" sz="3200" b="0" i="1" smtClean="0">
                                  <a:latin typeface="Cambria Math"/>
                                </a:rPr>
                              </m:ctrlPr>
                            </m:sSupPr>
                            <m:e>
                              <m:r>
                                <a:rPr lang="es-ES" sz="3200" b="0" i="1" smtClean="0">
                                  <a:latin typeface="Cambria Math"/>
                                </a:rPr>
                                <m:t>𝑒</m:t>
                              </m:r>
                            </m:e>
                            <m:sup>
                              <m:r>
                                <a:rPr lang="es-ES" sz="3200" b="0" i="1" smtClean="0">
                                  <a:latin typeface="Cambria Math"/>
                                </a:rPr>
                                <m:t>2</m:t>
                              </m:r>
                            </m:sup>
                          </m:sSup>
                          <m:d>
                            <m:dPr>
                              <m:ctrlPr>
                                <a:rPr lang="es-ES" sz="3200" b="0" i="1" smtClean="0">
                                  <a:latin typeface="Cambria Math"/>
                                </a:rPr>
                              </m:ctrlPr>
                            </m:dPr>
                            <m:e>
                              <m:r>
                                <a:rPr lang="es-ES" sz="3200" b="0" i="1" smtClean="0">
                                  <a:latin typeface="Cambria Math"/>
                                </a:rPr>
                                <m:t>𝑁</m:t>
                              </m:r>
                              <m:r>
                                <a:rPr lang="es-ES" sz="3200" b="0" i="1" smtClean="0">
                                  <a:latin typeface="Cambria Math"/>
                                </a:rPr>
                                <m:t>−1</m:t>
                              </m:r>
                            </m:e>
                          </m:d>
                          <m:r>
                            <a:rPr lang="es-ES" sz="3200" b="0" i="1" smtClean="0">
                              <a:latin typeface="Cambria Math"/>
                            </a:rPr>
                            <m:t>+</m:t>
                          </m:r>
                          <m:sSup>
                            <m:sSupPr>
                              <m:ctrlPr>
                                <a:rPr lang="es-ES" sz="3200" b="0" i="1" smtClean="0">
                                  <a:latin typeface="Cambria Math"/>
                                </a:rPr>
                              </m:ctrlPr>
                            </m:sSupPr>
                            <m:e>
                              <m:r>
                                <a:rPr lang="es-ES" sz="3200" b="0" i="1" smtClean="0">
                                  <a:latin typeface="Cambria Math"/>
                                </a:rPr>
                                <m:t>𝑍</m:t>
                              </m:r>
                            </m:e>
                            <m:sup>
                              <m:r>
                                <a:rPr lang="es-ES" sz="3200" b="0" i="1" smtClean="0">
                                  <a:latin typeface="Cambria Math"/>
                                </a:rPr>
                                <m:t>2</m:t>
                              </m:r>
                            </m:sup>
                          </m:sSup>
                          <m:r>
                            <a:rPr lang="es-ES" sz="3200" b="0" i="1" smtClean="0">
                              <a:latin typeface="Cambria Math"/>
                            </a:rPr>
                            <m:t>𝑝𝑞</m:t>
                          </m:r>
                        </m:den>
                      </m:f>
                    </m:oMath>
                  </m:oMathPara>
                </a14:m>
                <a:endParaRPr lang="en-GB" sz="1100" dirty="0"/>
              </a:p>
            </p:txBody>
          </p:sp>
        </mc:Choice>
        <mc:Fallback xmlns="">
          <p:sp>
            <p:nvSpPr>
              <p:cNvPr id="7" name="6 CuadroTexto"/>
              <p:cNvSpPr txBox="1">
                <a:spLocks noRot="1" noChangeAspect="1" noMove="1" noResize="1" noEditPoints="1" noAdjustHandles="1" noChangeArrowheads="1" noChangeShapeType="1" noTextEdit="1"/>
              </p:cNvSpPr>
              <p:nvPr/>
            </p:nvSpPr>
            <p:spPr>
              <a:xfrm>
                <a:off x="2585569" y="5266798"/>
                <a:ext cx="4240648" cy="1163395"/>
              </a:xfrm>
              <a:prstGeom prst="rect">
                <a:avLst/>
              </a:prstGeom>
              <a:blipFill rotWithShape="1">
                <a:blip r:embed="rId3"/>
                <a:stretch>
                  <a:fillRect/>
                </a:stretch>
              </a:blipFill>
            </p:spPr>
            <p:txBody>
              <a:bodyPr/>
              <a:lstStyle/>
              <a:p>
                <a:r>
                  <a:rPr lang="es-PA">
                    <a:noFill/>
                  </a:rPr>
                  <a:t> </a:t>
                </a:r>
              </a:p>
            </p:txBody>
          </p:sp>
        </mc:Fallback>
      </mc:AlternateContent>
      <p:sp>
        <p:nvSpPr>
          <p:cNvPr id="8" name="7 Rectángulo"/>
          <p:cNvSpPr/>
          <p:nvPr/>
        </p:nvSpPr>
        <p:spPr>
          <a:xfrm>
            <a:off x="7308304" y="6245527"/>
            <a:ext cx="150233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s-PA" b="1" dirty="0"/>
              <a:t>q=(1-p) = </a:t>
            </a:r>
            <a:r>
              <a:rPr lang="es-PA" b="1" dirty="0" smtClean="0"/>
              <a:t>0.59</a:t>
            </a:r>
            <a:endParaRPr lang="es-PA" b="1" dirty="0"/>
          </a:p>
        </p:txBody>
      </p:sp>
    </p:spTree>
    <p:extLst>
      <p:ext uri="{BB962C8B-B14F-4D97-AF65-F5344CB8AC3E}">
        <p14:creationId xmlns:p14="http://schemas.microsoft.com/office/powerpoint/2010/main" val="88032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34178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a:t>
            </a:r>
            <a:r>
              <a:rPr lang="es-PA" sz="2700" b="1" dirty="0" smtClean="0"/>
              <a:t>simple</a:t>
            </a:r>
            <a:br>
              <a:rPr lang="es-PA" sz="2700" b="1" dirty="0" smtClean="0"/>
            </a:br>
            <a:r>
              <a:rPr lang="es-PA" sz="2700" b="1" dirty="0" smtClean="0"/>
              <a:t>Ejemplo 2</a:t>
            </a:r>
            <a:endParaRPr lang="es-PA" b="1" dirty="0"/>
          </a:p>
        </p:txBody>
      </p:sp>
      <mc:AlternateContent xmlns:mc="http://schemas.openxmlformats.org/markup-compatibility/2006" xmlns:a14="http://schemas.microsoft.com/office/drawing/2010/main">
        <mc:Choice Requires="a14">
          <p:sp>
            <p:nvSpPr>
              <p:cNvPr id="5" name="4 CuadroTexto"/>
              <p:cNvSpPr txBox="1"/>
              <p:nvPr/>
            </p:nvSpPr>
            <p:spPr>
              <a:xfrm>
                <a:off x="395536" y="1700808"/>
                <a:ext cx="8209107" cy="11678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s-ES" sz="3200" b="0" i="1" smtClean="0">
                          <a:latin typeface="Cambria Math"/>
                        </a:rPr>
                        <m:t>𝑛</m:t>
                      </m:r>
                      <m:r>
                        <a:rPr lang="es-ES" sz="3200" b="0" i="1" smtClean="0">
                          <a:latin typeface="Cambria Math"/>
                        </a:rPr>
                        <m:t>=</m:t>
                      </m:r>
                      <m:f>
                        <m:fPr>
                          <m:ctrlPr>
                            <a:rPr lang="es-ES" sz="3200" b="0" i="1" smtClean="0">
                              <a:latin typeface="Cambria Math"/>
                            </a:rPr>
                          </m:ctrlPr>
                        </m:fPr>
                        <m:num>
                          <m:sSup>
                            <m:sSupPr>
                              <m:ctrlPr>
                                <a:rPr lang="es-ES" sz="3200" b="0" i="1" smtClean="0">
                                  <a:latin typeface="Cambria Math"/>
                                </a:rPr>
                              </m:ctrlPr>
                            </m:sSupPr>
                            <m:e>
                              <m:r>
                                <a:rPr lang="es-ES" sz="3200" b="0" i="1" smtClean="0">
                                  <a:latin typeface="Cambria Math"/>
                                </a:rPr>
                                <m:t>1.96</m:t>
                              </m:r>
                            </m:e>
                            <m:sup>
                              <m:r>
                                <a:rPr lang="es-ES" sz="3200" b="0" i="1" smtClean="0">
                                  <a:latin typeface="Cambria Math"/>
                                </a:rPr>
                                <m:t>2</m:t>
                              </m:r>
                            </m:sup>
                          </m:sSup>
                          <m:r>
                            <a:rPr lang="es-ES" sz="3200" b="0" i="1" smtClean="0">
                              <a:latin typeface="Cambria Math"/>
                            </a:rPr>
                            <m:t>(0.</m:t>
                          </m:r>
                          <m:r>
                            <a:rPr lang="es-PA" sz="3200" b="0" i="1" smtClean="0">
                              <a:latin typeface="Cambria Math"/>
                            </a:rPr>
                            <m:t>41</m:t>
                          </m:r>
                          <m:r>
                            <a:rPr lang="es-ES" sz="3200" b="0" i="1" smtClean="0">
                              <a:latin typeface="Cambria Math"/>
                            </a:rPr>
                            <m:t>)(0.</m:t>
                          </m:r>
                          <m:r>
                            <a:rPr lang="es-PA" sz="3200" b="0" i="1" smtClean="0">
                              <a:latin typeface="Cambria Math"/>
                            </a:rPr>
                            <m:t>59</m:t>
                          </m:r>
                          <m:r>
                            <a:rPr lang="es-ES" sz="3200" b="0" i="1" smtClean="0">
                              <a:latin typeface="Cambria Math"/>
                            </a:rPr>
                            <m:t>)(</m:t>
                          </m:r>
                          <m:r>
                            <a:rPr lang="es-PA" sz="3200" b="0" i="1" smtClean="0">
                              <a:latin typeface="Cambria Math"/>
                            </a:rPr>
                            <m:t>30521</m:t>
                          </m:r>
                          <m:r>
                            <a:rPr lang="es-ES" sz="3200" b="0" i="1" smtClean="0">
                              <a:latin typeface="Cambria Math"/>
                            </a:rPr>
                            <m:t>)</m:t>
                          </m:r>
                        </m:num>
                        <m:den>
                          <m:sSup>
                            <m:sSupPr>
                              <m:ctrlPr>
                                <a:rPr lang="es-ES" sz="3200" b="0" i="1" smtClean="0">
                                  <a:latin typeface="Cambria Math"/>
                                </a:rPr>
                              </m:ctrlPr>
                            </m:sSupPr>
                            <m:e>
                              <m:r>
                                <a:rPr lang="es-ES" sz="3200" b="0" i="1" smtClean="0">
                                  <a:latin typeface="Cambria Math"/>
                                </a:rPr>
                                <m:t>(0.0</m:t>
                              </m:r>
                              <m:r>
                                <a:rPr lang="es-PA" sz="3200" b="0" i="1" smtClean="0">
                                  <a:latin typeface="Cambria Math"/>
                                </a:rPr>
                                <m:t>4</m:t>
                              </m:r>
                              <m:r>
                                <a:rPr lang="es-ES" sz="3200" b="0" i="1" smtClean="0">
                                  <a:latin typeface="Cambria Math"/>
                                </a:rPr>
                                <m:t>)</m:t>
                              </m:r>
                            </m:e>
                            <m:sup>
                              <m:r>
                                <a:rPr lang="es-ES" sz="3200" b="0" i="1" smtClean="0">
                                  <a:latin typeface="Cambria Math"/>
                                </a:rPr>
                                <m:t>2</m:t>
                              </m:r>
                            </m:sup>
                          </m:sSup>
                          <m:d>
                            <m:dPr>
                              <m:ctrlPr>
                                <a:rPr lang="es-ES" sz="3200" b="0" i="1" smtClean="0">
                                  <a:latin typeface="Cambria Math"/>
                                </a:rPr>
                              </m:ctrlPr>
                            </m:dPr>
                            <m:e>
                              <m:r>
                                <a:rPr lang="es-PA" sz="3200" b="0" i="1" smtClean="0">
                                  <a:latin typeface="Cambria Math"/>
                                </a:rPr>
                                <m:t>30521</m:t>
                              </m:r>
                              <m:r>
                                <a:rPr lang="es-ES" sz="3200" b="0" i="1" smtClean="0">
                                  <a:latin typeface="Cambria Math"/>
                                </a:rPr>
                                <m:t>−1</m:t>
                              </m:r>
                            </m:e>
                          </m:d>
                          <m:r>
                            <a:rPr lang="es-ES" sz="3200" b="0" i="1" smtClean="0">
                              <a:latin typeface="Cambria Math"/>
                            </a:rPr>
                            <m:t>+</m:t>
                          </m:r>
                          <m:sSup>
                            <m:sSupPr>
                              <m:ctrlPr>
                                <a:rPr lang="es-ES" sz="3200" i="1">
                                  <a:latin typeface="Cambria Math"/>
                                </a:rPr>
                              </m:ctrlPr>
                            </m:sSupPr>
                            <m:e>
                              <m:r>
                                <a:rPr lang="es-ES" sz="3200" i="1">
                                  <a:latin typeface="Cambria Math"/>
                                </a:rPr>
                                <m:t>1.96</m:t>
                              </m:r>
                            </m:e>
                            <m:sup>
                              <m:r>
                                <a:rPr lang="es-ES" sz="3200" i="1">
                                  <a:latin typeface="Cambria Math"/>
                                </a:rPr>
                                <m:t>2</m:t>
                              </m:r>
                            </m:sup>
                          </m:sSup>
                          <m:r>
                            <a:rPr lang="es-ES" sz="3200" i="1">
                              <a:latin typeface="Cambria Math"/>
                            </a:rPr>
                            <m:t>(0.</m:t>
                          </m:r>
                          <m:r>
                            <a:rPr lang="es-PA" sz="3200" b="0" i="1" smtClean="0">
                              <a:latin typeface="Cambria Math"/>
                            </a:rPr>
                            <m:t>41</m:t>
                          </m:r>
                          <m:r>
                            <a:rPr lang="es-ES" sz="3200" i="1">
                              <a:latin typeface="Cambria Math"/>
                            </a:rPr>
                            <m:t>)(0.</m:t>
                          </m:r>
                          <m:r>
                            <a:rPr lang="es-PA" sz="3200" b="0" i="1" smtClean="0">
                              <a:latin typeface="Cambria Math"/>
                            </a:rPr>
                            <m:t>59</m:t>
                          </m:r>
                          <m:r>
                            <a:rPr lang="es-ES" sz="3200" i="1">
                              <a:latin typeface="Cambria Math"/>
                            </a:rPr>
                            <m:t>)</m:t>
                          </m:r>
                        </m:den>
                      </m:f>
                    </m:oMath>
                  </m:oMathPara>
                </a14:m>
                <a:endParaRPr lang="en-GB" sz="11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395536" y="1700808"/>
                <a:ext cx="8209107" cy="1167820"/>
              </a:xfrm>
              <a:prstGeom prst="rect">
                <a:avLst/>
              </a:prstGeom>
              <a:blipFill rotWithShape="1">
                <a:blip r:embed="rId2"/>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6" name="5 CuadroTexto"/>
              <p:cNvSpPr txBox="1"/>
              <p:nvPr/>
            </p:nvSpPr>
            <p:spPr>
              <a:xfrm>
                <a:off x="5364088" y="3284984"/>
                <a:ext cx="3082512" cy="110799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14:m>
                  <m:oMath xmlns:m="http://schemas.openxmlformats.org/officeDocument/2006/math">
                    <m:r>
                      <a:rPr lang="es-ES" sz="6600" i="1">
                        <a:latin typeface="Cambria Math"/>
                      </a:rPr>
                      <m:t>𝑛</m:t>
                    </m:r>
                    <m:r>
                      <a:rPr lang="es-ES" sz="6600" i="1">
                        <a:latin typeface="Cambria Math"/>
                      </a:rPr>
                      <m:t> </m:t>
                    </m:r>
                  </m:oMath>
                </a14:m>
                <a:r>
                  <a:rPr lang="es-ES" sz="6600" dirty="0" smtClean="0"/>
                  <a:t>= 570</a:t>
                </a:r>
                <a:endParaRPr lang="en-GB" sz="6600" dirty="0"/>
              </a:p>
            </p:txBody>
          </p:sp>
        </mc:Choice>
        <mc:Fallback xmlns="">
          <p:sp>
            <p:nvSpPr>
              <p:cNvPr id="6" name="5 CuadroTexto"/>
              <p:cNvSpPr txBox="1">
                <a:spLocks noRot="1" noChangeAspect="1" noMove="1" noResize="1" noEditPoints="1" noAdjustHandles="1" noChangeArrowheads="1" noChangeShapeType="1" noTextEdit="1"/>
              </p:cNvSpPr>
              <p:nvPr/>
            </p:nvSpPr>
            <p:spPr>
              <a:xfrm>
                <a:off x="5364088" y="3284984"/>
                <a:ext cx="3082512" cy="1107996"/>
              </a:xfrm>
              <a:prstGeom prst="rect">
                <a:avLst/>
              </a:prstGeom>
              <a:blipFill rotWithShape="1">
                <a:blip r:embed="rId3"/>
                <a:stretch>
                  <a:fillRect/>
                </a:stretch>
              </a:blipFill>
            </p:spPr>
            <p:txBody>
              <a:bodyPr/>
              <a:lstStyle/>
              <a:p>
                <a:r>
                  <a:rPr lang="es-PA">
                    <a:noFill/>
                  </a:rPr>
                  <a:t> </a:t>
                </a:r>
              </a:p>
            </p:txBody>
          </p:sp>
        </mc:Fallback>
      </mc:AlternateContent>
      <p:sp>
        <p:nvSpPr>
          <p:cNvPr id="7" name="6 Rectángulo"/>
          <p:cNvSpPr/>
          <p:nvPr/>
        </p:nvSpPr>
        <p:spPr>
          <a:xfrm>
            <a:off x="4220283" y="4926361"/>
            <a:ext cx="4572000" cy="923330"/>
          </a:xfrm>
          <a:prstGeom prst="rect">
            <a:avLst/>
          </a:prstGeom>
        </p:spPr>
        <p:txBody>
          <a:bodyPr>
            <a:spAutoFit/>
          </a:bodyPr>
          <a:lstStyle/>
          <a:p>
            <a:pPr algn="ctr"/>
            <a:r>
              <a:rPr lang="es-MX" dirty="0"/>
              <a:t>Tamaño de la muestra: </a:t>
            </a:r>
            <a:r>
              <a:rPr lang="es-MX" dirty="0" smtClean="0"/>
              <a:t>570 </a:t>
            </a:r>
            <a:r>
              <a:rPr lang="es-MX" dirty="0"/>
              <a:t>(número de hogares con más de un </a:t>
            </a:r>
            <a:r>
              <a:rPr lang="es-MX" dirty="0" smtClean="0"/>
              <a:t>carro, con </a:t>
            </a:r>
            <a:r>
              <a:rPr lang="es-MX" dirty="0"/>
              <a:t>95% de confianza y 4</a:t>
            </a:r>
            <a:r>
              <a:rPr lang="es-MX" dirty="0" smtClean="0"/>
              <a:t>% </a:t>
            </a:r>
            <a:r>
              <a:rPr lang="es-MX" dirty="0"/>
              <a:t>de error máximo)</a:t>
            </a:r>
            <a:endParaRPr lang="es-PA" dirty="0"/>
          </a:p>
        </p:txBody>
      </p:sp>
      <p:pic>
        <p:nvPicPr>
          <p:cNvPr id="8" name="Picture 2" descr="Ilustraciones, imágenes y vectores de stock sobre Family in Front ..."/>
          <p:cNvPicPr>
            <a:picLocks noChangeAspect="1" noChangeArrowheads="1"/>
          </p:cNvPicPr>
          <p:nvPr/>
        </p:nvPicPr>
        <p:blipFill rotWithShape="1">
          <a:blip r:embed="rId4">
            <a:extLst>
              <a:ext uri="{28A0092B-C50C-407E-A947-70E740481C1C}">
                <a14:useLocalDpi xmlns:a14="http://schemas.microsoft.com/office/drawing/2010/main" val="0"/>
              </a:ext>
            </a:extLst>
          </a:blip>
          <a:srcRect b="8418"/>
          <a:stretch/>
        </p:blipFill>
        <p:spPr bwMode="auto">
          <a:xfrm>
            <a:off x="1508270" y="3573016"/>
            <a:ext cx="2695575" cy="244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5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1"/>
            <a:ext cx="8229600" cy="1684784"/>
          </a:xfrm>
        </p:spPr>
        <p:txBody>
          <a:bodyPr>
            <a:normAutofit/>
          </a:bodyPr>
          <a:lstStyle/>
          <a:p>
            <a:pPr marL="0" indent="0" algn="just">
              <a:buNone/>
            </a:pPr>
            <a:r>
              <a:rPr lang="es-MX" sz="2400" dirty="0"/>
              <a:t>b) Si desconociéramos la proporción de hogares con más de un </a:t>
            </a:r>
            <a:r>
              <a:rPr lang="es-MX" sz="2400" dirty="0" smtClean="0"/>
              <a:t>carro, </a:t>
            </a:r>
            <a:r>
              <a:rPr lang="es-MX" sz="2400" dirty="0"/>
              <a:t>consideraríamos el caso más desfavorable, es decir </a:t>
            </a:r>
            <a:r>
              <a:rPr lang="es-MX" sz="2400" dirty="0" smtClean="0"/>
              <a:t>p=q=0.5 </a:t>
            </a:r>
            <a:r>
              <a:rPr lang="es-MX" sz="2400" dirty="0"/>
              <a:t>por tanto el tamaño </a:t>
            </a:r>
            <a:r>
              <a:rPr lang="es-MX" sz="2400" dirty="0" err="1"/>
              <a:t>muestral</a:t>
            </a:r>
            <a:r>
              <a:rPr lang="es-MX" sz="2400" dirty="0"/>
              <a:t> se calcula de forma análoga al caso anterior, como sigue:</a:t>
            </a:r>
            <a:endParaRPr lang="es-PA" sz="2400" dirty="0"/>
          </a:p>
        </p:txBody>
      </p:sp>
      <p:sp>
        <p:nvSpPr>
          <p:cNvPr id="4" name="1 Título"/>
          <p:cNvSpPr>
            <a:spLocks noGrp="1"/>
          </p:cNvSpPr>
          <p:nvPr>
            <p:ph type="title"/>
          </p:nvPr>
        </p:nvSpPr>
        <p:spPr>
          <a:xfrm>
            <a:off x="457200" y="341784"/>
            <a:ext cx="8229600" cy="1143000"/>
          </a:xfrm>
        </p:spPr>
        <p:txBody>
          <a:bodyPr>
            <a:normAutofit fontScale="90000"/>
          </a:bodyPr>
          <a:lstStyle/>
          <a:p>
            <a:r>
              <a:rPr lang="es-MX" dirty="0"/>
              <a:t>Cálculo del tamaño de </a:t>
            </a:r>
            <a:r>
              <a:rPr lang="es-MX" dirty="0" smtClean="0"/>
              <a:t>muestra</a:t>
            </a:r>
            <a:br>
              <a:rPr lang="es-MX" dirty="0" smtClean="0"/>
            </a:br>
            <a:r>
              <a:rPr lang="es-PA" sz="2700" b="1" dirty="0"/>
              <a:t>Muestreo aleatorio </a:t>
            </a:r>
            <a:r>
              <a:rPr lang="es-PA" sz="2700" b="1" dirty="0" smtClean="0"/>
              <a:t>simple</a:t>
            </a:r>
            <a:br>
              <a:rPr lang="es-PA" sz="2700" b="1" dirty="0" smtClean="0"/>
            </a:br>
            <a:r>
              <a:rPr lang="es-PA" sz="2700" b="1" dirty="0" smtClean="0"/>
              <a:t>Ejemplo 2</a:t>
            </a:r>
            <a:endParaRPr lang="es-PA" b="1" dirty="0"/>
          </a:p>
        </p:txBody>
      </p:sp>
      <mc:AlternateContent xmlns:mc="http://schemas.openxmlformats.org/markup-compatibility/2006" xmlns:a14="http://schemas.microsoft.com/office/drawing/2010/main">
        <mc:Choice Requires="a14">
          <p:sp>
            <p:nvSpPr>
              <p:cNvPr id="5" name="4 CuadroTexto"/>
              <p:cNvSpPr txBox="1"/>
              <p:nvPr/>
            </p:nvSpPr>
            <p:spPr>
              <a:xfrm>
                <a:off x="323528" y="3356992"/>
                <a:ext cx="7981480" cy="11678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s-ES" sz="3200" b="0" i="1" smtClean="0">
                          <a:latin typeface="Cambria Math"/>
                        </a:rPr>
                        <m:t>𝑛</m:t>
                      </m:r>
                      <m:r>
                        <a:rPr lang="es-ES" sz="3200" b="0" i="1" smtClean="0">
                          <a:latin typeface="Cambria Math"/>
                        </a:rPr>
                        <m:t>=</m:t>
                      </m:r>
                      <m:f>
                        <m:fPr>
                          <m:ctrlPr>
                            <a:rPr lang="es-ES" sz="3200" b="0" i="1" smtClean="0">
                              <a:latin typeface="Cambria Math"/>
                            </a:rPr>
                          </m:ctrlPr>
                        </m:fPr>
                        <m:num>
                          <m:sSup>
                            <m:sSupPr>
                              <m:ctrlPr>
                                <a:rPr lang="es-ES" sz="3200" b="0" i="1" smtClean="0">
                                  <a:latin typeface="Cambria Math"/>
                                </a:rPr>
                              </m:ctrlPr>
                            </m:sSupPr>
                            <m:e>
                              <m:r>
                                <a:rPr lang="es-ES" sz="3200" b="0" i="1" smtClean="0">
                                  <a:latin typeface="Cambria Math"/>
                                </a:rPr>
                                <m:t>1.96</m:t>
                              </m:r>
                            </m:e>
                            <m:sup>
                              <m:r>
                                <a:rPr lang="es-ES" sz="3200" b="0" i="1" smtClean="0">
                                  <a:latin typeface="Cambria Math"/>
                                </a:rPr>
                                <m:t>2</m:t>
                              </m:r>
                            </m:sup>
                          </m:sSup>
                          <m:r>
                            <a:rPr lang="es-ES" sz="3200" b="0" i="1" smtClean="0">
                              <a:latin typeface="Cambria Math"/>
                            </a:rPr>
                            <m:t>(0.</m:t>
                          </m:r>
                          <m:r>
                            <a:rPr lang="es-PA" sz="3200" b="0" i="1" smtClean="0">
                              <a:latin typeface="Cambria Math"/>
                            </a:rPr>
                            <m:t>5</m:t>
                          </m:r>
                          <m:r>
                            <a:rPr lang="es-ES" sz="3200" b="0" i="1" smtClean="0">
                              <a:latin typeface="Cambria Math"/>
                            </a:rPr>
                            <m:t>)(0.</m:t>
                          </m:r>
                          <m:r>
                            <a:rPr lang="es-PA" sz="3200" b="0" i="1" smtClean="0">
                              <a:latin typeface="Cambria Math"/>
                            </a:rPr>
                            <m:t>5</m:t>
                          </m:r>
                          <m:r>
                            <a:rPr lang="es-ES" sz="3200" b="0" i="1" smtClean="0">
                              <a:latin typeface="Cambria Math"/>
                            </a:rPr>
                            <m:t>)(</m:t>
                          </m:r>
                          <m:r>
                            <a:rPr lang="es-PA" sz="3200" b="0" i="1" smtClean="0">
                              <a:latin typeface="Cambria Math"/>
                            </a:rPr>
                            <m:t>30521</m:t>
                          </m:r>
                          <m:r>
                            <a:rPr lang="es-ES" sz="3200" b="0" i="1" smtClean="0">
                              <a:latin typeface="Cambria Math"/>
                            </a:rPr>
                            <m:t>)</m:t>
                          </m:r>
                        </m:num>
                        <m:den>
                          <m:sSup>
                            <m:sSupPr>
                              <m:ctrlPr>
                                <a:rPr lang="es-ES" sz="3200" b="0" i="1" smtClean="0">
                                  <a:latin typeface="Cambria Math"/>
                                </a:rPr>
                              </m:ctrlPr>
                            </m:sSupPr>
                            <m:e>
                              <m:r>
                                <a:rPr lang="es-ES" sz="3200" b="0" i="1" smtClean="0">
                                  <a:latin typeface="Cambria Math"/>
                                </a:rPr>
                                <m:t>(0.0</m:t>
                              </m:r>
                              <m:r>
                                <a:rPr lang="es-PA" sz="3200" b="0" i="1" smtClean="0">
                                  <a:latin typeface="Cambria Math"/>
                                </a:rPr>
                                <m:t>4</m:t>
                              </m:r>
                              <m:r>
                                <a:rPr lang="es-ES" sz="3200" b="0" i="1" smtClean="0">
                                  <a:latin typeface="Cambria Math"/>
                                </a:rPr>
                                <m:t>)</m:t>
                              </m:r>
                            </m:e>
                            <m:sup>
                              <m:r>
                                <a:rPr lang="es-ES" sz="3200" b="0" i="1" smtClean="0">
                                  <a:latin typeface="Cambria Math"/>
                                </a:rPr>
                                <m:t>2</m:t>
                              </m:r>
                            </m:sup>
                          </m:sSup>
                          <m:d>
                            <m:dPr>
                              <m:ctrlPr>
                                <a:rPr lang="es-ES" sz="3200" b="0" i="1" smtClean="0">
                                  <a:latin typeface="Cambria Math"/>
                                </a:rPr>
                              </m:ctrlPr>
                            </m:dPr>
                            <m:e>
                              <m:r>
                                <a:rPr lang="es-PA" sz="3200" b="0" i="1" smtClean="0">
                                  <a:latin typeface="Cambria Math"/>
                                </a:rPr>
                                <m:t>30521</m:t>
                              </m:r>
                              <m:r>
                                <a:rPr lang="es-ES" sz="3200" b="0" i="1" smtClean="0">
                                  <a:latin typeface="Cambria Math"/>
                                </a:rPr>
                                <m:t>−1</m:t>
                              </m:r>
                            </m:e>
                          </m:d>
                          <m:r>
                            <a:rPr lang="es-ES" sz="3200" b="0" i="1" smtClean="0">
                              <a:latin typeface="Cambria Math"/>
                            </a:rPr>
                            <m:t>+</m:t>
                          </m:r>
                          <m:sSup>
                            <m:sSupPr>
                              <m:ctrlPr>
                                <a:rPr lang="es-ES" sz="3200" i="1">
                                  <a:latin typeface="Cambria Math"/>
                                </a:rPr>
                              </m:ctrlPr>
                            </m:sSupPr>
                            <m:e>
                              <m:r>
                                <a:rPr lang="es-ES" sz="3200" i="1">
                                  <a:latin typeface="Cambria Math"/>
                                </a:rPr>
                                <m:t>1.96</m:t>
                              </m:r>
                            </m:e>
                            <m:sup>
                              <m:r>
                                <a:rPr lang="es-ES" sz="3200" i="1">
                                  <a:latin typeface="Cambria Math"/>
                                </a:rPr>
                                <m:t>2</m:t>
                              </m:r>
                            </m:sup>
                          </m:sSup>
                          <m:r>
                            <a:rPr lang="es-ES" sz="3200" i="1">
                              <a:latin typeface="Cambria Math"/>
                            </a:rPr>
                            <m:t>(0.</m:t>
                          </m:r>
                          <m:r>
                            <a:rPr lang="es-PA" sz="3200" b="0" i="1" smtClean="0">
                              <a:latin typeface="Cambria Math"/>
                            </a:rPr>
                            <m:t>5</m:t>
                          </m:r>
                          <m:r>
                            <a:rPr lang="es-ES" sz="3200" i="1">
                              <a:latin typeface="Cambria Math"/>
                            </a:rPr>
                            <m:t>)(0.</m:t>
                          </m:r>
                          <m:r>
                            <a:rPr lang="es-PA" sz="3200" b="0" i="1" smtClean="0">
                              <a:latin typeface="Cambria Math"/>
                            </a:rPr>
                            <m:t>5</m:t>
                          </m:r>
                          <m:r>
                            <a:rPr lang="es-ES" sz="3200" i="1">
                              <a:latin typeface="Cambria Math"/>
                            </a:rPr>
                            <m:t>)</m:t>
                          </m:r>
                        </m:den>
                      </m:f>
                    </m:oMath>
                  </m:oMathPara>
                </a14:m>
                <a:endParaRPr lang="en-GB" sz="11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323528" y="3356992"/>
                <a:ext cx="7981480" cy="1167820"/>
              </a:xfrm>
              <a:prstGeom prst="rect">
                <a:avLst/>
              </a:prstGeom>
              <a:blipFill rotWithShape="1">
                <a:blip r:embed="rId2"/>
                <a:stretch>
                  <a:fillRect/>
                </a:stretch>
              </a:blipFill>
            </p:spPr>
            <p:txBody>
              <a:bodyPr/>
              <a:lstStyle/>
              <a:p>
                <a:r>
                  <a:rPr lang="es-PA">
                    <a:noFill/>
                  </a:rPr>
                  <a:t> </a:t>
                </a:r>
              </a:p>
            </p:txBody>
          </p:sp>
        </mc:Fallback>
      </mc:AlternateContent>
      <p:sp>
        <p:nvSpPr>
          <p:cNvPr id="6" name="5 Rectángulo"/>
          <p:cNvSpPr/>
          <p:nvPr/>
        </p:nvSpPr>
        <p:spPr>
          <a:xfrm>
            <a:off x="467544" y="4797152"/>
            <a:ext cx="4572000" cy="1477328"/>
          </a:xfrm>
          <a:prstGeom prst="rect">
            <a:avLst/>
          </a:prstGeom>
        </p:spPr>
        <p:txBody>
          <a:bodyPr>
            <a:spAutoFit/>
          </a:bodyPr>
          <a:lstStyle/>
          <a:p>
            <a:pPr algn="just"/>
            <a:r>
              <a:rPr lang="es-MX" dirty="0"/>
              <a:t>Como puede observarse, el desconocimiento de la proporción de hogares con más de un </a:t>
            </a:r>
            <a:r>
              <a:rPr lang="es-MX" dirty="0" smtClean="0"/>
              <a:t>carro </a:t>
            </a:r>
            <a:r>
              <a:rPr lang="es-MX" dirty="0"/>
              <a:t>implica la necesidad de un tamaño </a:t>
            </a:r>
            <a:r>
              <a:rPr lang="es-MX" dirty="0" err="1"/>
              <a:t>muestral</a:t>
            </a:r>
            <a:r>
              <a:rPr lang="es-MX" dirty="0"/>
              <a:t> mayor, para el mismo nivel de confianza y error. </a:t>
            </a:r>
            <a:endParaRPr lang="es-PA" dirty="0"/>
          </a:p>
        </p:txBody>
      </p:sp>
      <mc:AlternateContent xmlns:mc="http://schemas.openxmlformats.org/markup-compatibility/2006" xmlns:a14="http://schemas.microsoft.com/office/drawing/2010/main">
        <mc:Choice Requires="a14">
          <p:sp>
            <p:nvSpPr>
              <p:cNvPr id="7" name="6 CuadroTexto"/>
              <p:cNvSpPr txBox="1"/>
              <p:nvPr/>
            </p:nvSpPr>
            <p:spPr>
              <a:xfrm>
                <a:off x="5364088" y="4869160"/>
                <a:ext cx="3082512" cy="110799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14:m>
                  <m:oMath xmlns:m="http://schemas.openxmlformats.org/officeDocument/2006/math">
                    <m:r>
                      <a:rPr lang="es-ES" sz="6600" i="1">
                        <a:latin typeface="Cambria Math"/>
                      </a:rPr>
                      <m:t>𝑛</m:t>
                    </m:r>
                    <m:r>
                      <a:rPr lang="es-ES" sz="6600" i="1">
                        <a:latin typeface="Cambria Math"/>
                      </a:rPr>
                      <m:t> </m:t>
                    </m:r>
                  </m:oMath>
                </a14:m>
                <a:r>
                  <a:rPr lang="es-ES" sz="6600" smtClean="0"/>
                  <a:t>= 585</a:t>
                </a:r>
                <a:endParaRPr lang="en-GB" sz="6600" dirty="0"/>
              </a:p>
            </p:txBody>
          </p:sp>
        </mc:Choice>
        <mc:Fallback xmlns="">
          <p:sp>
            <p:nvSpPr>
              <p:cNvPr id="7" name="6 CuadroTexto"/>
              <p:cNvSpPr txBox="1">
                <a:spLocks noRot="1" noChangeAspect="1" noMove="1" noResize="1" noEditPoints="1" noAdjustHandles="1" noChangeArrowheads="1" noChangeShapeType="1" noTextEdit="1"/>
              </p:cNvSpPr>
              <p:nvPr/>
            </p:nvSpPr>
            <p:spPr>
              <a:xfrm>
                <a:off x="5364088" y="4869160"/>
                <a:ext cx="3082512" cy="1107996"/>
              </a:xfrm>
              <a:prstGeom prst="rect">
                <a:avLst/>
              </a:prstGeom>
              <a:blipFill rotWithShape="1">
                <a:blip r:embed="rId3"/>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64038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smtClean="0"/>
              <a:t>Continuamos con…</a:t>
            </a:r>
            <a:endParaRPr lang="es-PA" dirty="0"/>
          </a:p>
        </p:txBody>
      </p:sp>
      <p:sp>
        <p:nvSpPr>
          <p:cNvPr id="3" name="2 Marcador de contenido"/>
          <p:cNvSpPr>
            <a:spLocks noGrp="1"/>
          </p:cNvSpPr>
          <p:nvPr>
            <p:ph idx="1"/>
          </p:nvPr>
        </p:nvSpPr>
        <p:spPr>
          <a:xfrm>
            <a:off x="467544" y="1340768"/>
            <a:ext cx="8229600" cy="604664"/>
          </a:xfrm>
        </p:spPr>
        <p:txBody>
          <a:bodyPr/>
          <a:lstStyle/>
          <a:p>
            <a:pPr marL="0" indent="0" algn="ctr">
              <a:buNone/>
            </a:pPr>
            <a:r>
              <a:rPr lang="es-PA" dirty="0" smtClean="0"/>
              <a:t>Muestreo </a:t>
            </a:r>
            <a:r>
              <a:rPr lang="es-PA" dirty="0"/>
              <a:t>estratificado y por </a:t>
            </a:r>
            <a:r>
              <a:rPr lang="es-PA" dirty="0" smtClean="0"/>
              <a:t>conglomerados</a:t>
            </a:r>
            <a:endParaRPr lang="es-PA" dirty="0"/>
          </a:p>
          <a:p>
            <a:pPr marL="0" indent="0">
              <a:buNone/>
            </a:pPr>
            <a:endParaRPr lang="es-PA" dirty="0"/>
          </a:p>
        </p:txBody>
      </p:sp>
      <p:pic>
        <p:nvPicPr>
          <p:cNvPr id="2050" name="Picture 2" descr="Cómo hacer un muestreo estratific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58873"/>
            <a:ext cx="6570048" cy="394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18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lgn="ctr">
              <a:buNone/>
            </a:pPr>
            <a:r>
              <a:rPr lang="es-MX" i="1" dirty="0"/>
              <a:t>Toda investigación debe ser transparente, así como estar sujeta </a:t>
            </a:r>
            <a:r>
              <a:rPr lang="es-MX" i="1" dirty="0" smtClean="0"/>
              <a:t>a crítica </a:t>
            </a:r>
            <a:r>
              <a:rPr lang="es-MX" i="1" dirty="0"/>
              <a:t>y réplica, y este ejercicio solamente es posible si el investigador</a:t>
            </a:r>
          </a:p>
          <a:p>
            <a:pPr marL="0" indent="0" algn="ctr">
              <a:buNone/>
            </a:pPr>
            <a:r>
              <a:rPr lang="es-MX" i="1" dirty="0"/>
              <a:t>delimita con claridad la población estudiada y hace explícito </a:t>
            </a:r>
            <a:r>
              <a:rPr lang="es-MX" i="1" dirty="0" smtClean="0"/>
              <a:t>el proceso </a:t>
            </a:r>
            <a:r>
              <a:rPr lang="es-MX" i="1" dirty="0"/>
              <a:t>de selección de su </a:t>
            </a:r>
            <a:r>
              <a:rPr lang="es-MX" i="1" dirty="0" smtClean="0"/>
              <a:t>muestra.</a:t>
            </a:r>
          </a:p>
          <a:p>
            <a:pPr marL="0" indent="0" algn="r">
              <a:buNone/>
            </a:pPr>
            <a:r>
              <a:rPr lang="es-PA" sz="2400" b="1" i="1" dirty="0"/>
              <a:t>Roberto Hernández-</a:t>
            </a:r>
            <a:r>
              <a:rPr lang="es-PA" sz="2400" b="1" i="1" dirty="0" err="1"/>
              <a:t>Sampieri</a:t>
            </a:r>
            <a:endParaRPr lang="es-PA" sz="2400" b="1" i="1" dirty="0"/>
          </a:p>
        </p:txBody>
      </p:sp>
    </p:spTree>
    <p:extLst>
      <p:ext uri="{BB962C8B-B14F-4D97-AF65-F5344CB8AC3E}">
        <p14:creationId xmlns:p14="http://schemas.microsoft.com/office/powerpoint/2010/main" val="375602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Pasos para seleccionar </a:t>
            </a:r>
            <a:r>
              <a:rPr lang="es-MX" dirty="0"/>
              <a:t>una muestra </a:t>
            </a:r>
            <a:r>
              <a:rPr lang="es-MX" dirty="0" smtClean="0"/>
              <a:t>apropiada</a:t>
            </a:r>
            <a:endParaRPr lang="es-PA" dirty="0"/>
          </a:p>
        </p:txBody>
      </p:sp>
      <p:sp>
        <p:nvSpPr>
          <p:cNvPr id="3" name="2 Marcador de contenido"/>
          <p:cNvSpPr>
            <a:spLocks noGrp="1"/>
          </p:cNvSpPr>
          <p:nvPr>
            <p:ph idx="1"/>
          </p:nvPr>
        </p:nvSpPr>
        <p:spPr/>
        <p:txBody>
          <a:bodyPr>
            <a:normAutofit fontScale="92500" lnSpcReduction="20000"/>
          </a:bodyPr>
          <a:lstStyle/>
          <a:p>
            <a:pPr algn="just"/>
            <a:r>
              <a:rPr lang="es-PA" dirty="0" smtClean="0"/>
              <a:t>Definir </a:t>
            </a:r>
            <a:r>
              <a:rPr lang="es-PA" dirty="0"/>
              <a:t>los casos (participantes u otros seres vivos, </a:t>
            </a:r>
            <a:r>
              <a:rPr lang="es-PA" dirty="0" smtClean="0"/>
              <a:t>objetos, fenómenos</a:t>
            </a:r>
            <a:r>
              <a:rPr lang="es-PA" dirty="0"/>
              <a:t>, procesos, sucesos o comunidades) sobre </a:t>
            </a:r>
            <a:r>
              <a:rPr lang="es-PA" dirty="0" smtClean="0"/>
              <a:t>los </a:t>
            </a:r>
            <a:r>
              <a:rPr lang="es-MX" dirty="0" smtClean="0"/>
              <a:t>cuales </a:t>
            </a:r>
            <a:r>
              <a:rPr lang="es-MX" dirty="0"/>
              <a:t>se habrán de recolectar los datos.</a:t>
            </a:r>
          </a:p>
          <a:p>
            <a:pPr algn="just"/>
            <a:r>
              <a:rPr lang="es-PA" dirty="0" smtClean="0"/>
              <a:t>Delimitar </a:t>
            </a:r>
            <a:r>
              <a:rPr lang="es-PA" dirty="0"/>
              <a:t>la población.</a:t>
            </a:r>
          </a:p>
          <a:p>
            <a:pPr algn="just"/>
            <a:r>
              <a:rPr lang="es-MX" dirty="0" smtClean="0"/>
              <a:t>Elegir </a:t>
            </a:r>
            <a:r>
              <a:rPr lang="es-MX" dirty="0"/>
              <a:t>el método de selección de la muestra: </a:t>
            </a:r>
            <a:r>
              <a:rPr lang="es-MX" b="1" dirty="0">
                <a:solidFill>
                  <a:srgbClr val="FF0000"/>
                </a:solidFill>
              </a:rPr>
              <a:t>probabilístico</a:t>
            </a:r>
            <a:r>
              <a:rPr lang="es-MX" dirty="0"/>
              <a:t> </a:t>
            </a:r>
            <a:r>
              <a:rPr lang="es-MX" dirty="0" smtClean="0"/>
              <a:t>o </a:t>
            </a:r>
            <a:r>
              <a:rPr lang="es-PA" dirty="0" smtClean="0"/>
              <a:t>no </a:t>
            </a:r>
            <a:r>
              <a:rPr lang="es-PA" dirty="0"/>
              <a:t>probabilístico.</a:t>
            </a:r>
          </a:p>
          <a:p>
            <a:pPr algn="just"/>
            <a:r>
              <a:rPr lang="es-MX" dirty="0" smtClean="0"/>
              <a:t>Precisar </a:t>
            </a:r>
            <a:r>
              <a:rPr lang="es-MX" dirty="0"/>
              <a:t>el tamaño de la muestra requerido.</a:t>
            </a:r>
          </a:p>
          <a:p>
            <a:pPr algn="just"/>
            <a:r>
              <a:rPr lang="es-MX" dirty="0" smtClean="0"/>
              <a:t>Aplicar </a:t>
            </a:r>
            <a:r>
              <a:rPr lang="es-MX" dirty="0"/>
              <a:t>el procedimiento de selección.</a:t>
            </a:r>
          </a:p>
          <a:p>
            <a:pPr algn="just"/>
            <a:r>
              <a:rPr lang="es-PA" dirty="0" smtClean="0"/>
              <a:t>Obtener </a:t>
            </a:r>
            <a:r>
              <a:rPr lang="es-PA" dirty="0"/>
              <a:t>la muestra.</a:t>
            </a:r>
          </a:p>
        </p:txBody>
      </p:sp>
    </p:spTree>
    <p:extLst>
      <p:ext uri="{BB962C8B-B14F-4D97-AF65-F5344CB8AC3E}">
        <p14:creationId xmlns:p14="http://schemas.microsoft.com/office/powerpoint/2010/main" val="213725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 y="0"/>
            <a:ext cx="917648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Llamada rectangular"/>
          <p:cNvSpPr/>
          <p:nvPr/>
        </p:nvSpPr>
        <p:spPr>
          <a:xfrm>
            <a:off x="2843808" y="692696"/>
            <a:ext cx="2160240" cy="792088"/>
          </a:xfrm>
          <a:prstGeom prst="wedgeRectCallout">
            <a:avLst>
              <a:gd name="adj1" fmla="val 21303"/>
              <a:gd name="adj2" fmla="val 657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PA" dirty="0" smtClean="0"/>
              <a:t>Estudiaremos el método probabilístico </a:t>
            </a:r>
            <a:endParaRPr lang="es-PA" dirty="0"/>
          </a:p>
        </p:txBody>
      </p:sp>
      <p:sp>
        <p:nvSpPr>
          <p:cNvPr id="5" name="4 Llamada rectangular"/>
          <p:cNvSpPr/>
          <p:nvPr/>
        </p:nvSpPr>
        <p:spPr>
          <a:xfrm>
            <a:off x="7308304" y="5085184"/>
            <a:ext cx="1748078" cy="792088"/>
          </a:xfrm>
          <a:prstGeom prst="wedgeRectCallout">
            <a:avLst>
              <a:gd name="adj1" fmla="val -21026"/>
              <a:gd name="adj2" fmla="val -671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PA" sz="1400" dirty="0" smtClean="0"/>
              <a:t>En lugar de programa STATS, se puede utilizar Excel</a:t>
            </a:r>
            <a:endParaRPr lang="es-PA" sz="1400" dirty="0"/>
          </a:p>
        </p:txBody>
      </p:sp>
    </p:spTree>
    <p:extLst>
      <p:ext uri="{BB962C8B-B14F-4D97-AF65-F5344CB8AC3E}">
        <p14:creationId xmlns:p14="http://schemas.microsoft.com/office/powerpoint/2010/main" val="312844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Lo primero: ¿sobre qué o quiénes se recolectarán datos?</a:t>
            </a:r>
            <a:endParaRPr lang="es-PA" dirty="0"/>
          </a:p>
        </p:txBody>
      </p:sp>
      <p:sp>
        <p:nvSpPr>
          <p:cNvPr id="3" name="2 Marcador de contenido"/>
          <p:cNvSpPr>
            <a:spLocks noGrp="1"/>
          </p:cNvSpPr>
          <p:nvPr>
            <p:ph idx="1"/>
          </p:nvPr>
        </p:nvSpPr>
        <p:spPr/>
        <p:txBody>
          <a:bodyPr>
            <a:normAutofit fontScale="77500" lnSpcReduction="20000"/>
          </a:bodyPr>
          <a:lstStyle/>
          <a:p>
            <a:pPr marL="0" indent="0" algn="just">
              <a:buNone/>
            </a:pPr>
            <a:r>
              <a:rPr lang="es-MX" dirty="0"/>
              <a:t>Aquí el interés se centra en “</a:t>
            </a:r>
            <a:r>
              <a:rPr lang="es-MX" b="1" dirty="0"/>
              <a:t>qué o quiénes</a:t>
            </a:r>
            <a:r>
              <a:rPr lang="es-MX" dirty="0"/>
              <a:t>”, es decir, en los participantes, </a:t>
            </a:r>
            <a:r>
              <a:rPr lang="es-MX" dirty="0" smtClean="0"/>
              <a:t>objetos, sucesos </a:t>
            </a:r>
            <a:r>
              <a:rPr lang="es-MX" dirty="0"/>
              <a:t>o colectividades de estudio (las </a:t>
            </a:r>
            <a:r>
              <a:rPr lang="es-MX" b="1" dirty="0"/>
              <a:t>unidades de muestreo</a:t>
            </a:r>
            <a:r>
              <a:rPr lang="es-MX" dirty="0"/>
              <a:t>), lo cual depende </a:t>
            </a:r>
            <a:r>
              <a:rPr lang="es-MX" dirty="0" smtClean="0"/>
              <a:t>del planteamiento </a:t>
            </a:r>
            <a:r>
              <a:rPr lang="es-MX" dirty="0"/>
              <a:t>y los alcances de la </a:t>
            </a:r>
            <a:r>
              <a:rPr lang="es-MX" dirty="0" smtClean="0"/>
              <a:t>investigación.</a:t>
            </a:r>
          </a:p>
          <a:p>
            <a:pPr marL="0" indent="0" algn="just">
              <a:buNone/>
            </a:pPr>
            <a:endParaRPr lang="es-MX" dirty="0" smtClean="0"/>
          </a:p>
          <a:p>
            <a:pPr marL="0" indent="0" algn="just">
              <a:buNone/>
            </a:pPr>
            <a:r>
              <a:rPr lang="es-MX" dirty="0" smtClean="0"/>
              <a:t>Así</a:t>
            </a:r>
            <a:r>
              <a:rPr lang="es-MX" dirty="0"/>
              <a:t>, en la situación en que el </a:t>
            </a:r>
            <a:r>
              <a:rPr lang="es-MX" dirty="0" smtClean="0"/>
              <a:t>objetivo sea </a:t>
            </a:r>
            <a:r>
              <a:rPr lang="es-MX" dirty="0"/>
              <a:t>describir el uso que hacen los niños de la televisión, lo más factible sería </a:t>
            </a:r>
            <a:r>
              <a:rPr lang="es-MX" dirty="0" smtClean="0"/>
              <a:t>interrogar a </a:t>
            </a:r>
            <a:r>
              <a:rPr lang="es-MX" dirty="0"/>
              <a:t>un grupo de niños. </a:t>
            </a:r>
            <a:endParaRPr lang="es-MX" dirty="0" smtClean="0"/>
          </a:p>
          <a:p>
            <a:pPr marL="0" indent="0" algn="just">
              <a:buNone/>
            </a:pPr>
            <a:endParaRPr lang="es-MX" dirty="0" smtClean="0"/>
          </a:p>
          <a:p>
            <a:pPr marL="0" indent="0" algn="just">
              <a:buNone/>
            </a:pPr>
            <a:r>
              <a:rPr lang="es-MX" dirty="0" smtClean="0"/>
              <a:t>También </a:t>
            </a:r>
            <a:r>
              <a:rPr lang="es-MX" dirty="0"/>
              <a:t>serviría entrevistar a los padres de los niños. Escoger entre </a:t>
            </a:r>
            <a:r>
              <a:rPr lang="es-MX" dirty="0" smtClean="0"/>
              <a:t>los niños </a:t>
            </a:r>
            <a:r>
              <a:rPr lang="es-MX" dirty="0"/>
              <a:t>o sus padres, o ambos, dependería no sólo del objetivo de la investigación, sino del diseño </a:t>
            </a:r>
            <a:r>
              <a:rPr lang="es-MX" dirty="0" smtClean="0"/>
              <a:t>de </a:t>
            </a:r>
            <a:r>
              <a:rPr lang="es-PA" dirty="0" smtClean="0"/>
              <a:t>ésta</a:t>
            </a:r>
            <a:r>
              <a:rPr lang="es-PA" dirty="0"/>
              <a:t>.</a:t>
            </a:r>
          </a:p>
        </p:txBody>
      </p:sp>
      <p:sp>
        <p:nvSpPr>
          <p:cNvPr id="4" name="3 Rectángulo"/>
          <p:cNvSpPr/>
          <p:nvPr/>
        </p:nvSpPr>
        <p:spPr>
          <a:xfrm>
            <a:off x="4427984" y="5949280"/>
            <a:ext cx="4572000" cy="646331"/>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just"/>
            <a:r>
              <a:rPr lang="es-MX" b="1" dirty="0"/>
              <a:t>Unidades de </a:t>
            </a:r>
            <a:r>
              <a:rPr lang="es-MX" b="1" dirty="0" smtClean="0"/>
              <a:t>muestreo: </a:t>
            </a:r>
            <a:r>
              <a:rPr lang="es-MX" dirty="0"/>
              <a:t>Se </a:t>
            </a:r>
            <a:r>
              <a:rPr lang="es-MX" dirty="0" smtClean="0"/>
              <a:t>les </a:t>
            </a:r>
            <a:r>
              <a:rPr lang="es-PA" dirty="0" smtClean="0"/>
              <a:t>denomina </a:t>
            </a:r>
            <a:r>
              <a:rPr lang="es-PA" dirty="0"/>
              <a:t>también casos o elementos.</a:t>
            </a:r>
          </a:p>
        </p:txBody>
      </p:sp>
    </p:spTree>
    <p:extLst>
      <p:ext uri="{BB962C8B-B14F-4D97-AF65-F5344CB8AC3E}">
        <p14:creationId xmlns:p14="http://schemas.microsoft.com/office/powerpoint/2010/main" val="168324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340768"/>
            <a:ext cx="8229600" cy="4525963"/>
          </a:xfrm>
        </p:spPr>
        <p:txBody>
          <a:bodyPr>
            <a:normAutofit fontScale="70000" lnSpcReduction="20000"/>
          </a:bodyPr>
          <a:lstStyle/>
          <a:p>
            <a:pPr marL="0" indent="0" algn="just">
              <a:buNone/>
            </a:pPr>
            <a:r>
              <a:rPr lang="es-MX" dirty="0"/>
              <a:t>Por tanto, para seleccionar una muestra, lo primero que hay que hacer es definir la </a:t>
            </a:r>
            <a:r>
              <a:rPr lang="es-MX" b="1" dirty="0"/>
              <a:t>unidad </a:t>
            </a:r>
            <a:r>
              <a:rPr lang="es-MX" b="1" dirty="0" smtClean="0"/>
              <a:t>de muestreo/análisis </a:t>
            </a:r>
            <a:r>
              <a:rPr lang="es-MX" dirty="0"/>
              <a:t>(si se trata de individuos, organizaciones, periodos, comunidades, situaciones, </a:t>
            </a:r>
            <a:r>
              <a:rPr lang="es-MX" dirty="0" smtClean="0"/>
              <a:t>piezas producidas</a:t>
            </a:r>
            <a:r>
              <a:rPr lang="es-MX" dirty="0"/>
              <a:t>, eventos, etc.). Una vez definida la unidad de muestreo/análisis </a:t>
            </a:r>
            <a:r>
              <a:rPr lang="es-MX" dirty="0" smtClean="0"/>
              <a:t>se </a:t>
            </a:r>
            <a:r>
              <a:rPr lang="es-MX" dirty="0"/>
              <a:t>delimita la </a:t>
            </a:r>
            <a:r>
              <a:rPr lang="es-MX" b="1" dirty="0"/>
              <a:t>población</a:t>
            </a:r>
            <a:r>
              <a:rPr lang="es-MX" dirty="0" smtClean="0"/>
              <a:t>.</a:t>
            </a:r>
          </a:p>
          <a:p>
            <a:pPr marL="0" indent="0">
              <a:buNone/>
            </a:pPr>
            <a:endParaRPr lang="es-MX" dirty="0" smtClean="0"/>
          </a:p>
          <a:p>
            <a:pPr marL="0" indent="0" algn="just">
              <a:buNone/>
            </a:pPr>
            <a:r>
              <a:rPr lang="es-MX" dirty="0" smtClean="0"/>
              <a:t>Para </a:t>
            </a:r>
            <a:r>
              <a:rPr lang="es-MX" dirty="0"/>
              <a:t>el proceso cuantitativo, la </a:t>
            </a:r>
            <a:r>
              <a:rPr lang="es-MX" b="1" dirty="0"/>
              <a:t>muestra </a:t>
            </a:r>
            <a:r>
              <a:rPr lang="es-MX" dirty="0"/>
              <a:t>es un subgrupo de la población de </a:t>
            </a:r>
            <a:r>
              <a:rPr lang="es-MX" dirty="0" smtClean="0"/>
              <a:t>interés sobre </a:t>
            </a:r>
            <a:r>
              <a:rPr lang="es-MX" dirty="0"/>
              <a:t>el cual se recolectarán datos, y que tiene que definirse y delimitarse de </a:t>
            </a:r>
            <a:r>
              <a:rPr lang="es-MX" dirty="0" smtClean="0"/>
              <a:t>antemano con </a:t>
            </a:r>
            <a:r>
              <a:rPr lang="es-MX" dirty="0"/>
              <a:t>precisión, además de que debe ser representativo de la población. </a:t>
            </a:r>
            <a:endParaRPr lang="es-MX" dirty="0" smtClean="0"/>
          </a:p>
          <a:p>
            <a:pPr marL="0" indent="0" algn="just">
              <a:buNone/>
            </a:pPr>
            <a:endParaRPr lang="es-MX" dirty="0"/>
          </a:p>
          <a:p>
            <a:pPr marL="0" indent="0" algn="just">
              <a:buNone/>
            </a:pPr>
            <a:r>
              <a:rPr lang="es-MX" dirty="0" smtClean="0"/>
              <a:t>El investigador pretende </a:t>
            </a:r>
            <a:r>
              <a:rPr lang="es-MX" dirty="0"/>
              <a:t>que los resultados encontrados en la muestra se </a:t>
            </a:r>
            <a:r>
              <a:rPr lang="es-MX" b="1" dirty="0"/>
              <a:t>generalicen o extrapolen a </a:t>
            </a:r>
            <a:r>
              <a:rPr lang="es-MX" b="1" dirty="0" smtClean="0"/>
              <a:t>la población.</a:t>
            </a:r>
            <a:r>
              <a:rPr lang="es-MX" dirty="0"/>
              <a:t> </a:t>
            </a:r>
            <a:r>
              <a:rPr lang="es-MX" dirty="0" smtClean="0"/>
              <a:t>El </a:t>
            </a:r>
            <a:r>
              <a:rPr lang="es-MX" dirty="0"/>
              <a:t>interés es que la muestra sea estadísticamente representativa</a:t>
            </a:r>
            <a:endParaRPr lang="es-PA" dirty="0"/>
          </a:p>
        </p:txBody>
      </p:sp>
      <p:sp>
        <p:nvSpPr>
          <p:cNvPr id="4" name="1 Título"/>
          <p:cNvSpPr>
            <a:spLocks noGrp="1"/>
          </p:cNvSpPr>
          <p:nvPr>
            <p:ph type="title"/>
          </p:nvPr>
        </p:nvSpPr>
        <p:spPr>
          <a:xfrm>
            <a:off x="467544" y="116632"/>
            <a:ext cx="8229600" cy="1143000"/>
          </a:xfrm>
        </p:spPr>
        <p:txBody>
          <a:bodyPr>
            <a:normAutofit fontScale="90000"/>
          </a:bodyPr>
          <a:lstStyle/>
          <a:p>
            <a:r>
              <a:rPr lang="es-MX" b="1" dirty="0"/>
              <a:t>Lo primero: ¿sobre qué o quiénes se recolectarán datos?</a:t>
            </a:r>
            <a:endParaRPr lang="es-PA" dirty="0"/>
          </a:p>
        </p:txBody>
      </p:sp>
      <p:sp>
        <p:nvSpPr>
          <p:cNvPr id="5" name="4 Rectángulo"/>
          <p:cNvSpPr/>
          <p:nvPr/>
        </p:nvSpPr>
        <p:spPr>
          <a:xfrm>
            <a:off x="4427984" y="5661248"/>
            <a:ext cx="4572000" cy="92333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just"/>
            <a:r>
              <a:rPr lang="es-MX" b="1" dirty="0" smtClean="0"/>
              <a:t>Muestra:</a:t>
            </a:r>
            <a:r>
              <a:rPr lang="es-MX" dirty="0" smtClean="0"/>
              <a:t> </a:t>
            </a:r>
            <a:r>
              <a:rPr lang="es-MX" dirty="0"/>
              <a:t>Subgrupo del universo </a:t>
            </a:r>
            <a:r>
              <a:rPr lang="es-MX" dirty="0" smtClean="0"/>
              <a:t>o población </a:t>
            </a:r>
            <a:r>
              <a:rPr lang="es-MX" dirty="0"/>
              <a:t>del cual se recolectan </a:t>
            </a:r>
            <a:r>
              <a:rPr lang="es-MX" dirty="0" smtClean="0"/>
              <a:t>los datos </a:t>
            </a:r>
            <a:r>
              <a:rPr lang="es-MX" dirty="0"/>
              <a:t>y que debe ser </a:t>
            </a:r>
            <a:r>
              <a:rPr lang="es-MX" dirty="0" smtClean="0"/>
              <a:t>representativo </a:t>
            </a:r>
            <a:r>
              <a:rPr lang="es-PA" dirty="0" smtClean="0"/>
              <a:t>de </a:t>
            </a:r>
            <a:r>
              <a:rPr lang="es-PA" dirty="0"/>
              <a:t>ésta.</a:t>
            </a:r>
          </a:p>
        </p:txBody>
      </p:sp>
    </p:spTree>
    <p:extLst>
      <p:ext uri="{BB962C8B-B14F-4D97-AF65-F5344CB8AC3E}">
        <p14:creationId xmlns:p14="http://schemas.microsoft.com/office/powerpoint/2010/main" val="31383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¿Cómo se delimita una población?</a:t>
            </a:r>
            <a:endParaRPr lang="es-PA" dirty="0"/>
          </a:p>
        </p:txBody>
      </p:sp>
      <p:sp>
        <p:nvSpPr>
          <p:cNvPr id="3" name="2 Marcador de contenido"/>
          <p:cNvSpPr>
            <a:spLocks noGrp="1"/>
          </p:cNvSpPr>
          <p:nvPr>
            <p:ph idx="1"/>
          </p:nvPr>
        </p:nvSpPr>
        <p:spPr/>
        <p:txBody>
          <a:bodyPr>
            <a:normAutofit fontScale="55000" lnSpcReduction="20000"/>
          </a:bodyPr>
          <a:lstStyle/>
          <a:p>
            <a:pPr marL="0" indent="0" algn="just">
              <a:buNone/>
            </a:pPr>
            <a:r>
              <a:rPr lang="es-MX" dirty="0"/>
              <a:t>Una vez que se ha definido cuál será la unidad de muestreo/análisis, se procede a </a:t>
            </a:r>
            <a:r>
              <a:rPr lang="es-MX" dirty="0" smtClean="0"/>
              <a:t>delimitar la </a:t>
            </a:r>
            <a:r>
              <a:rPr lang="es-MX" dirty="0"/>
              <a:t>población que va a ser estudiada y sobre la cual se pretende generalizar </a:t>
            </a:r>
            <a:r>
              <a:rPr lang="es-MX" dirty="0" smtClean="0"/>
              <a:t>los resultados</a:t>
            </a:r>
            <a:r>
              <a:rPr lang="es-MX" dirty="0"/>
              <a:t>. </a:t>
            </a:r>
            <a:endParaRPr lang="es-MX" dirty="0" smtClean="0"/>
          </a:p>
          <a:p>
            <a:pPr marL="0" indent="0" algn="just">
              <a:buNone/>
            </a:pPr>
            <a:endParaRPr lang="es-MX" dirty="0"/>
          </a:p>
          <a:p>
            <a:pPr marL="0" indent="0" algn="just">
              <a:buNone/>
            </a:pPr>
            <a:r>
              <a:rPr lang="es-MX" dirty="0" smtClean="0"/>
              <a:t>Así</a:t>
            </a:r>
            <a:r>
              <a:rPr lang="es-MX" dirty="0"/>
              <a:t>, una </a:t>
            </a:r>
            <a:r>
              <a:rPr lang="es-MX" b="1" dirty="0"/>
              <a:t>población </a:t>
            </a:r>
            <a:r>
              <a:rPr lang="es-MX" dirty="0"/>
              <a:t>es el conjunto de todos los casos que concuerdan </a:t>
            </a:r>
            <a:r>
              <a:rPr lang="es-MX" dirty="0" smtClean="0"/>
              <a:t>con una </a:t>
            </a:r>
            <a:r>
              <a:rPr lang="es-MX" dirty="0"/>
              <a:t>serie de </a:t>
            </a:r>
            <a:r>
              <a:rPr lang="es-MX" dirty="0" smtClean="0"/>
              <a:t>especificaciones. Es </a:t>
            </a:r>
            <a:r>
              <a:rPr lang="es-MX" dirty="0"/>
              <a:t>preferible, </a:t>
            </a:r>
            <a:r>
              <a:rPr lang="es-MX" dirty="0" smtClean="0"/>
              <a:t>establecer </a:t>
            </a:r>
            <a:r>
              <a:rPr lang="es-MX" dirty="0"/>
              <a:t>con claridad las características de la población, con la </a:t>
            </a:r>
            <a:r>
              <a:rPr lang="es-MX" dirty="0" smtClean="0"/>
              <a:t>finalidad de </a:t>
            </a:r>
            <a:r>
              <a:rPr lang="es-MX" dirty="0"/>
              <a:t>delimitar cuáles serán los parámetros </a:t>
            </a:r>
            <a:r>
              <a:rPr lang="es-MX" dirty="0" err="1"/>
              <a:t>muestrales</a:t>
            </a:r>
            <a:r>
              <a:rPr lang="es-MX" dirty="0"/>
              <a:t>.</a:t>
            </a:r>
          </a:p>
          <a:p>
            <a:pPr marL="0" indent="0" algn="just">
              <a:buNone/>
            </a:pPr>
            <a:endParaRPr lang="es-MX" dirty="0" smtClean="0"/>
          </a:p>
          <a:p>
            <a:pPr marL="0" indent="0" algn="just">
              <a:buNone/>
            </a:pPr>
            <a:r>
              <a:rPr lang="es-MX" dirty="0" smtClean="0"/>
              <a:t>Lo </a:t>
            </a:r>
            <a:r>
              <a:rPr lang="es-MX" dirty="0"/>
              <a:t>anterior puede ilustrarse con el ejemplo de la investigación sobre el uso de la televisión </a:t>
            </a:r>
            <a:r>
              <a:rPr lang="es-MX" dirty="0" smtClean="0"/>
              <a:t>entre los </a:t>
            </a:r>
            <a:r>
              <a:rPr lang="es-MX" dirty="0"/>
              <a:t>niños. Está claro que en dicha investigación la unidad de muestreo/análisis son los niños. Pero, ¿</a:t>
            </a:r>
            <a:r>
              <a:rPr lang="es-MX" dirty="0" smtClean="0"/>
              <a:t>de qué </a:t>
            </a:r>
            <a:r>
              <a:rPr lang="es-MX" dirty="0"/>
              <a:t>población se trata? ¿De todos los niños del mundo? ¿De todos los niños de la </a:t>
            </a:r>
            <a:r>
              <a:rPr lang="es-MX" dirty="0" smtClean="0"/>
              <a:t>Ciudad de Panamá?</a:t>
            </a:r>
            <a:endParaRPr lang="es-MX" dirty="0"/>
          </a:p>
          <a:p>
            <a:pPr marL="0" indent="0" algn="just">
              <a:buNone/>
            </a:pPr>
            <a:endParaRPr lang="es-MX" dirty="0" smtClean="0"/>
          </a:p>
          <a:p>
            <a:pPr marL="0" indent="0" algn="just">
              <a:buNone/>
            </a:pPr>
            <a:r>
              <a:rPr lang="es-MX" dirty="0" smtClean="0"/>
              <a:t>Sería </a:t>
            </a:r>
            <a:r>
              <a:rPr lang="es-MX" dirty="0"/>
              <a:t>muy ambicioso y prácticamente imposible referirnos a poblaciones tan grandes. Así, en </a:t>
            </a:r>
            <a:r>
              <a:rPr lang="es-MX" dirty="0" smtClean="0"/>
              <a:t>nuestro ejemplo</a:t>
            </a:r>
            <a:r>
              <a:rPr lang="es-MX" dirty="0"/>
              <a:t>, la población se </a:t>
            </a:r>
            <a:r>
              <a:rPr lang="es-MX" dirty="0" smtClean="0"/>
              <a:t>delimitaría: </a:t>
            </a:r>
            <a:r>
              <a:rPr lang="es-MX" dirty="0"/>
              <a:t>Todos los niños del </a:t>
            </a:r>
            <a:r>
              <a:rPr lang="es-MX" dirty="0" smtClean="0"/>
              <a:t>área metropolitana </a:t>
            </a:r>
            <a:r>
              <a:rPr lang="es-MX" dirty="0"/>
              <a:t>de la Ciudad </a:t>
            </a:r>
            <a:r>
              <a:rPr lang="es-MX" dirty="0" smtClean="0"/>
              <a:t>de Panamá, </a:t>
            </a:r>
            <a:r>
              <a:rPr lang="es-MX" dirty="0"/>
              <a:t>que cursen 4º, 5º y 6º </a:t>
            </a:r>
            <a:r>
              <a:rPr lang="es-MX" dirty="0" smtClean="0"/>
              <a:t>de primaria </a:t>
            </a:r>
            <a:r>
              <a:rPr lang="es-MX" dirty="0"/>
              <a:t>en escuelas privadas </a:t>
            </a:r>
            <a:r>
              <a:rPr lang="es-MX" dirty="0" smtClean="0"/>
              <a:t>y </a:t>
            </a:r>
            <a:r>
              <a:rPr lang="es-PA" dirty="0" smtClean="0"/>
              <a:t>públicas </a:t>
            </a:r>
            <a:r>
              <a:rPr lang="es-PA" dirty="0"/>
              <a:t>del turno matutino</a:t>
            </a:r>
            <a:r>
              <a:rPr lang="es-PA" dirty="0" smtClean="0"/>
              <a:t>.</a:t>
            </a:r>
            <a:endParaRPr lang="es-PA" dirty="0"/>
          </a:p>
        </p:txBody>
      </p:sp>
      <p:sp>
        <p:nvSpPr>
          <p:cNvPr id="4" name="3 Rectángulo"/>
          <p:cNvSpPr/>
          <p:nvPr/>
        </p:nvSpPr>
        <p:spPr>
          <a:xfrm>
            <a:off x="4355976" y="5733256"/>
            <a:ext cx="4572000" cy="92333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just"/>
            <a:r>
              <a:rPr lang="es-MX" b="1" dirty="0"/>
              <a:t>Población o </a:t>
            </a:r>
            <a:r>
              <a:rPr lang="es-MX" b="1" dirty="0" smtClean="0"/>
              <a:t>universo:</a:t>
            </a:r>
            <a:r>
              <a:rPr lang="es-MX" dirty="0" smtClean="0"/>
              <a:t> </a:t>
            </a:r>
            <a:r>
              <a:rPr lang="es-MX" dirty="0"/>
              <a:t>Conjunto </a:t>
            </a:r>
            <a:r>
              <a:rPr lang="es-MX" dirty="0" smtClean="0"/>
              <a:t>de todos </a:t>
            </a:r>
            <a:r>
              <a:rPr lang="es-MX" dirty="0"/>
              <a:t>los casos que concuerdan </a:t>
            </a:r>
            <a:r>
              <a:rPr lang="es-MX" dirty="0" smtClean="0"/>
              <a:t>con </a:t>
            </a:r>
            <a:r>
              <a:rPr lang="es-PA" dirty="0" smtClean="0"/>
              <a:t>determinadas </a:t>
            </a:r>
            <a:r>
              <a:rPr lang="es-PA" dirty="0"/>
              <a:t>especificaciones.</a:t>
            </a:r>
          </a:p>
        </p:txBody>
      </p:sp>
    </p:spTree>
    <p:extLst>
      <p:ext uri="{BB962C8B-B14F-4D97-AF65-F5344CB8AC3E}">
        <p14:creationId xmlns:p14="http://schemas.microsoft.com/office/powerpoint/2010/main" val="77562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PA" b="1" dirty="0"/>
              <a:t>¿Cómo seleccionar la muestra?</a:t>
            </a:r>
            <a:endParaRPr lang="es-PA" dirty="0"/>
          </a:p>
        </p:txBody>
      </p:sp>
      <p:sp>
        <p:nvSpPr>
          <p:cNvPr id="3" name="2 Marcador de contenido"/>
          <p:cNvSpPr>
            <a:spLocks noGrp="1"/>
          </p:cNvSpPr>
          <p:nvPr>
            <p:ph idx="1"/>
          </p:nvPr>
        </p:nvSpPr>
        <p:spPr>
          <a:xfrm>
            <a:off x="457200" y="1340768"/>
            <a:ext cx="8229600" cy="2188839"/>
          </a:xfrm>
        </p:spPr>
        <p:txBody>
          <a:bodyPr>
            <a:normAutofit fontScale="70000" lnSpcReduction="20000"/>
          </a:bodyPr>
          <a:lstStyle/>
          <a:p>
            <a:pPr marL="0" indent="0" algn="just">
              <a:buNone/>
            </a:pPr>
            <a:r>
              <a:rPr lang="es-MX" dirty="0"/>
              <a:t>Hasta este momento hemos visto que se debe definir </a:t>
            </a:r>
            <a:r>
              <a:rPr lang="es-MX" b="1" dirty="0"/>
              <a:t>cuál será la unidad de muestreo/análisis y </a:t>
            </a:r>
            <a:r>
              <a:rPr lang="es-MX" b="1" dirty="0" smtClean="0"/>
              <a:t>cuáles son </a:t>
            </a:r>
            <a:r>
              <a:rPr lang="es-MX" b="1" dirty="0"/>
              <a:t>las características de la población</a:t>
            </a:r>
            <a:r>
              <a:rPr lang="es-MX" dirty="0"/>
              <a:t>. </a:t>
            </a:r>
            <a:endParaRPr lang="es-MX" dirty="0" smtClean="0"/>
          </a:p>
          <a:p>
            <a:pPr marL="0" indent="0" algn="just">
              <a:buNone/>
            </a:pPr>
            <a:endParaRPr lang="es-MX" dirty="0"/>
          </a:p>
          <a:p>
            <a:pPr marL="0" indent="0" algn="just">
              <a:buNone/>
            </a:pPr>
            <a:r>
              <a:rPr lang="es-MX" dirty="0" smtClean="0"/>
              <a:t>En </a:t>
            </a:r>
            <a:r>
              <a:rPr lang="es-MX" dirty="0"/>
              <a:t>este inciso comentaremos sobre la muestra, o mejor </a:t>
            </a:r>
            <a:r>
              <a:rPr lang="es-MX" dirty="0" smtClean="0"/>
              <a:t>dicho, los </a:t>
            </a:r>
            <a:r>
              <a:rPr lang="es-MX" dirty="0"/>
              <a:t>tipos de muestra, con la finalidad de poder elegir la más conveniente para un estudio.</a:t>
            </a:r>
          </a:p>
          <a:p>
            <a:pPr marL="0" indent="0" algn="just">
              <a:buNone/>
            </a:pPr>
            <a:endParaRPr lang="es-MX" dirty="0" smtClean="0"/>
          </a:p>
        </p:txBody>
      </p:sp>
      <p:sp>
        <p:nvSpPr>
          <p:cNvPr id="4" name="3 Rectángulo"/>
          <p:cNvSpPr/>
          <p:nvPr/>
        </p:nvSpPr>
        <p:spPr>
          <a:xfrm>
            <a:off x="539552" y="4509119"/>
            <a:ext cx="3816424"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MX" sz="2400" dirty="0"/>
              <a:t>La </a:t>
            </a:r>
            <a:r>
              <a:rPr lang="es-MX" sz="2400" b="1" i="1" dirty="0"/>
              <a:t>muestra</a:t>
            </a:r>
            <a:r>
              <a:rPr lang="es-MX" sz="2400" i="1" dirty="0"/>
              <a:t> </a:t>
            </a:r>
            <a:r>
              <a:rPr lang="es-MX" sz="2400" dirty="0"/>
              <a:t>es, en esencia, un subgrupo de la población.</a:t>
            </a:r>
            <a:endParaRPr lang="es-PA" sz="2400" dirty="0"/>
          </a:p>
        </p:txBody>
      </p:sp>
      <p:pic>
        <p:nvPicPr>
          <p:cNvPr id="5"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013" y="3405077"/>
            <a:ext cx="4014151"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2594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563F1AC4F304B42B3941098A75A78F0" ma:contentTypeVersion="9" ma:contentTypeDescription="Crear nuevo documento." ma:contentTypeScope="" ma:versionID="9d85578e218f2786e689545bf37c1faa">
  <xsd:schema xmlns:xsd="http://www.w3.org/2001/XMLSchema" xmlns:xs="http://www.w3.org/2001/XMLSchema" xmlns:p="http://schemas.microsoft.com/office/2006/metadata/properties" xmlns:ns2="62f58b04-9c33-490c-ba7e-c6fd6f91e41a" xmlns:ns3="2e95bf99-24e0-4882-8195-e9d4d8693026" targetNamespace="http://schemas.microsoft.com/office/2006/metadata/properties" ma:root="true" ma:fieldsID="5a3aa61df89434381e7154ebcbc70575" ns2:_="" ns3:_="">
    <xsd:import namespace="62f58b04-9c33-490c-ba7e-c6fd6f91e41a"/>
    <xsd:import namespace="2e95bf99-24e0-4882-8195-e9d4d86930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8b04-9c33-490c-ba7e-c6fd6f91e4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95bf99-24e0-4882-8195-e9d4d8693026"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A1362D-6683-4168-960F-39666C924DF1}"/>
</file>

<file path=customXml/itemProps2.xml><?xml version="1.0" encoding="utf-8"?>
<ds:datastoreItem xmlns:ds="http://schemas.openxmlformats.org/officeDocument/2006/customXml" ds:itemID="{D81D9807-96C3-42AC-A569-F4B617C5CDCF}"/>
</file>

<file path=customXml/itemProps3.xml><?xml version="1.0" encoding="utf-8"?>
<ds:datastoreItem xmlns:ds="http://schemas.openxmlformats.org/officeDocument/2006/customXml" ds:itemID="{B50D59D1-1EB1-4C98-B635-2E78191A08B6}"/>
</file>

<file path=docProps/app.xml><?xml version="1.0" encoding="utf-8"?>
<Properties xmlns="http://schemas.openxmlformats.org/officeDocument/2006/extended-properties" xmlns:vt="http://schemas.openxmlformats.org/officeDocument/2006/docPropsVTypes">
  <TotalTime>1833</TotalTime>
  <Words>2184</Words>
  <Application>Microsoft Office PowerPoint</Application>
  <PresentationFormat>Presentación en pantalla (4:3)</PresentationFormat>
  <Paragraphs>141</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Población y Muestra Parte 1</vt:lpstr>
      <vt:lpstr>CONTENIDO DEL PROYECTO DE INVESTIGACION</vt:lpstr>
      <vt:lpstr>Presentación de PowerPoint</vt:lpstr>
      <vt:lpstr>Pasos para seleccionar una muestra apropiada</vt:lpstr>
      <vt:lpstr>Presentación de PowerPoint</vt:lpstr>
      <vt:lpstr>Lo primero: ¿sobre qué o quiénes se recolectarán datos?</vt:lpstr>
      <vt:lpstr>Lo primero: ¿sobre qué o quiénes se recolectarán datos?</vt:lpstr>
      <vt:lpstr>¿Cómo se delimita una población?</vt:lpstr>
      <vt:lpstr>¿Cómo seleccionar la muestra?</vt:lpstr>
      <vt:lpstr>Tipos de muestra</vt:lpstr>
      <vt:lpstr>Tipos de muestra</vt:lpstr>
      <vt:lpstr>a. Muestreo probabilístico</vt:lpstr>
      <vt:lpstr>Cálculo del tamaño de muestra Muestreo aleatorio simple</vt:lpstr>
      <vt:lpstr>Cálculo del tamaño de muestra Muestreo aleatorio simple</vt:lpstr>
      <vt:lpstr>Cálculo del tamaño de muestra Muestreo aleatorio simple</vt:lpstr>
      <vt:lpstr>Cálculo del tamaño de muestra Muestreo aleatorio simple Ejemplo 1</vt:lpstr>
      <vt:lpstr>Cálculo del tamaño de muestra Muestreo aleatorio simple Ejemplo 1</vt:lpstr>
      <vt:lpstr>Cálculo del tamaño de muestra Muestreo aleatorio simple Ejemplo</vt:lpstr>
      <vt:lpstr>Cálculo del tamaño de muestra Muestreo aleatorio simple Ejemplo 1</vt:lpstr>
      <vt:lpstr>Cálculo del tamaño de muestra Muestreo aleatorio simple Ejemplo 2</vt:lpstr>
      <vt:lpstr>Cálculo del tamaño de muestra Muestreo aleatorio simple Ejemplo 2</vt:lpstr>
      <vt:lpstr>Cálculo del tamaño de muestra Muestreo aleatorio simple Ejemplo 2</vt:lpstr>
      <vt:lpstr>Cálculo del tamaño de muestra Muestreo aleatorio simple Ejemplo 2</vt:lpstr>
      <vt:lpstr>Continuamos con…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la Investigación Cuantitativa</dc:title>
  <dc:creator>Nathalia Tejedor-Flores</dc:creator>
  <cp:lastModifiedBy>Nathalia Tejedor Flores</cp:lastModifiedBy>
  <cp:revision>114</cp:revision>
  <dcterms:created xsi:type="dcterms:W3CDTF">2019-05-30T14:35:16Z</dcterms:created>
  <dcterms:modified xsi:type="dcterms:W3CDTF">2022-01-30T19:09:23Z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0x0101000563F1AC4F304B42B3941098A75A78F0</vt:lpwstr>
  </property>
</Properties>
</file>