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2" r:id="rId4"/>
    <p:sldId id="261" r:id="rId5"/>
    <p:sldId id="263" r:id="rId6"/>
    <p:sldId id="264" r:id="rId7"/>
    <p:sldId id="265" r:id="rId8"/>
    <p:sldId id="266" r:id="rId9"/>
    <p:sldId id="267" r:id="rId10"/>
    <p:sldId id="269" r:id="rId11"/>
    <p:sldId id="268" r:id="rId12"/>
    <p:sldId id="270" r:id="rId13"/>
    <p:sldId id="271" r:id="rId14"/>
    <p:sldId id="273" r:id="rId15"/>
    <p:sldId id="274" r:id="rId16"/>
    <p:sldId id="272" r:id="rId17"/>
    <p:sldId id="275" r:id="rId18"/>
    <p:sldId id="276" r:id="rId19"/>
    <p:sldId id="277" r:id="rId20"/>
    <p:sldId id="278" r:id="rId21"/>
    <p:sldId id="279" r:id="rId22"/>
    <p:sldId id="281" r:id="rId23"/>
    <p:sldId id="282" r:id="rId24"/>
    <p:sldId id="280" r:id="rId25"/>
    <p:sldId id="283" r:id="rId26"/>
  </p:sldIdLst>
  <p:sldSz cx="9144000" cy="6858000" type="screen4x3"/>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A"/>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A"/>
          </a:p>
        </p:txBody>
      </p:sp>
      <p:sp>
        <p:nvSpPr>
          <p:cNvPr id="4" name="3 Marcador de fecha"/>
          <p:cNvSpPr>
            <a:spLocks noGrp="1"/>
          </p:cNvSpPr>
          <p:nvPr>
            <p:ph type="dt" sz="half" idx="10"/>
          </p:nvPr>
        </p:nvSpPr>
        <p:spPr/>
        <p:txBody>
          <a:bodyPr/>
          <a:lstStyle/>
          <a:p>
            <a:fld id="{F49003F0-9FA4-4D71-B137-E0C59CF6BCC0}" type="datetimeFigureOut">
              <a:rPr lang="es-PA" smtClean="0"/>
              <a:t>02/01/2022</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670EB3AA-F358-43A1-BD64-874F4FB38CF0}" type="slidenum">
              <a:rPr lang="es-PA" smtClean="0"/>
              <a:t>‹Nº›</a:t>
            </a:fld>
            <a:endParaRPr lang="es-PA"/>
          </a:p>
        </p:txBody>
      </p:sp>
    </p:spTree>
    <p:extLst>
      <p:ext uri="{BB962C8B-B14F-4D97-AF65-F5344CB8AC3E}">
        <p14:creationId xmlns:p14="http://schemas.microsoft.com/office/powerpoint/2010/main" val="406247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A"/>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fecha"/>
          <p:cNvSpPr>
            <a:spLocks noGrp="1"/>
          </p:cNvSpPr>
          <p:nvPr>
            <p:ph type="dt" sz="half" idx="10"/>
          </p:nvPr>
        </p:nvSpPr>
        <p:spPr/>
        <p:txBody>
          <a:bodyPr/>
          <a:lstStyle/>
          <a:p>
            <a:fld id="{F49003F0-9FA4-4D71-B137-E0C59CF6BCC0}" type="datetimeFigureOut">
              <a:rPr lang="es-PA" smtClean="0"/>
              <a:t>02/01/2022</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670EB3AA-F358-43A1-BD64-874F4FB38CF0}" type="slidenum">
              <a:rPr lang="es-PA" smtClean="0"/>
              <a:t>‹Nº›</a:t>
            </a:fld>
            <a:endParaRPr lang="es-PA"/>
          </a:p>
        </p:txBody>
      </p:sp>
    </p:spTree>
    <p:extLst>
      <p:ext uri="{BB962C8B-B14F-4D97-AF65-F5344CB8AC3E}">
        <p14:creationId xmlns:p14="http://schemas.microsoft.com/office/powerpoint/2010/main" val="3692373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A"/>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fecha"/>
          <p:cNvSpPr>
            <a:spLocks noGrp="1"/>
          </p:cNvSpPr>
          <p:nvPr>
            <p:ph type="dt" sz="half" idx="10"/>
          </p:nvPr>
        </p:nvSpPr>
        <p:spPr/>
        <p:txBody>
          <a:bodyPr/>
          <a:lstStyle/>
          <a:p>
            <a:fld id="{F49003F0-9FA4-4D71-B137-E0C59CF6BCC0}" type="datetimeFigureOut">
              <a:rPr lang="es-PA" smtClean="0"/>
              <a:t>02/01/2022</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670EB3AA-F358-43A1-BD64-874F4FB38CF0}" type="slidenum">
              <a:rPr lang="es-PA" smtClean="0"/>
              <a:t>‹Nº›</a:t>
            </a:fld>
            <a:endParaRPr lang="es-PA"/>
          </a:p>
        </p:txBody>
      </p:sp>
    </p:spTree>
    <p:extLst>
      <p:ext uri="{BB962C8B-B14F-4D97-AF65-F5344CB8AC3E}">
        <p14:creationId xmlns:p14="http://schemas.microsoft.com/office/powerpoint/2010/main" val="285802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A"/>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fecha"/>
          <p:cNvSpPr>
            <a:spLocks noGrp="1"/>
          </p:cNvSpPr>
          <p:nvPr>
            <p:ph type="dt" sz="half" idx="10"/>
          </p:nvPr>
        </p:nvSpPr>
        <p:spPr/>
        <p:txBody>
          <a:bodyPr/>
          <a:lstStyle/>
          <a:p>
            <a:fld id="{F49003F0-9FA4-4D71-B137-E0C59CF6BCC0}" type="datetimeFigureOut">
              <a:rPr lang="es-PA" smtClean="0"/>
              <a:t>02/01/2022</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670EB3AA-F358-43A1-BD64-874F4FB38CF0}" type="slidenum">
              <a:rPr lang="es-PA" smtClean="0"/>
              <a:t>‹Nº›</a:t>
            </a:fld>
            <a:endParaRPr lang="es-PA"/>
          </a:p>
        </p:txBody>
      </p:sp>
    </p:spTree>
    <p:extLst>
      <p:ext uri="{BB962C8B-B14F-4D97-AF65-F5344CB8AC3E}">
        <p14:creationId xmlns:p14="http://schemas.microsoft.com/office/powerpoint/2010/main" val="15930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A"/>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49003F0-9FA4-4D71-B137-E0C59CF6BCC0}" type="datetimeFigureOut">
              <a:rPr lang="es-PA" smtClean="0"/>
              <a:t>02/01/2022</a:t>
            </a:fld>
            <a:endParaRPr lang="es-PA"/>
          </a:p>
        </p:txBody>
      </p:sp>
      <p:sp>
        <p:nvSpPr>
          <p:cNvPr id="5" name="4 Marcador de pie de página"/>
          <p:cNvSpPr>
            <a:spLocks noGrp="1"/>
          </p:cNvSpPr>
          <p:nvPr>
            <p:ph type="ftr" sz="quarter" idx="11"/>
          </p:nvPr>
        </p:nvSpPr>
        <p:spPr/>
        <p:txBody>
          <a:bodyPr/>
          <a:lstStyle/>
          <a:p>
            <a:endParaRPr lang="es-PA"/>
          </a:p>
        </p:txBody>
      </p:sp>
      <p:sp>
        <p:nvSpPr>
          <p:cNvPr id="6" name="5 Marcador de número de diapositiva"/>
          <p:cNvSpPr>
            <a:spLocks noGrp="1"/>
          </p:cNvSpPr>
          <p:nvPr>
            <p:ph type="sldNum" sz="quarter" idx="12"/>
          </p:nvPr>
        </p:nvSpPr>
        <p:spPr/>
        <p:txBody>
          <a:bodyPr/>
          <a:lstStyle/>
          <a:p>
            <a:fld id="{670EB3AA-F358-43A1-BD64-874F4FB38CF0}" type="slidenum">
              <a:rPr lang="es-PA" smtClean="0"/>
              <a:t>‹Nº›</a:t>
            </a:fld>
            <a:endParaRPr lang="es-PA"/>
          </a:p>
        </p:txBody>
      </p:sp>
    </p:spTree>
    <p:extLst>
      <p:ext uri="{BB962C8B-B14F-4D97-AF65-F5344CB8AC3E}">
        <p14:creationId xmlns:p14="http://schemas.microsoft.com/office/powerpoint/2010/main" val="299133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A"/>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5" name="4 Marcador de fecha"/>
          <p:cNvSpPr>
            <a:spLocks noGrp="1"/>
          </p:cNvSpPr>
          <p:nvPr>
            <p:ph type="dt" sz="half" idx="10"/>
          </p:nvPr>
        </p:nvSpPr>
        <p:spPr/>
        <p:txBody>
          <a:bodyPr/>
          <a:lstStyle/>
          <a:p>
            <a:fld id="{F49003F0-9FA4-4D71-B137-E0C59CF6BCC0}" type="datetimeFigureOut">
              <a:rPr lang="es-PA" smtClean="0"/>
              <a:t>02/01/2022</a:t>
            </a:fld>
            <a:endParaRPr lang="es-PA"/>
          </a:p>
        </p:txBody>
      </p:sp>
      <p:sp>
        <p:nvSpPr>
          <p:cNvPr id="6" name="5 Marcador de pie de página"/>
          <p:cNvSpPr>
            <a:spLocks noGrp="1"/>
          </p:cNvSpPr>
          <p:nvPr>
            <p:ph type="ftr" sz="quarter" idx="11"/>
          </p:nvPr>
        </p:nvSpPr>
        <p:spPr/>
        <p:txBody>
          <a:bodyPr/>
          <a:lstStyle/>
          <a:p>
            <a:endParaRPr lang="es-PA"/>
          </a:p>
        </p:txBody>
      </p:sp>
      <p:sp>
        <p:nvSpPr>
          <p:cNvPr id="7" name="6 Marcador de número de diapositiva"/>
          <p:cNvSpPr>
            <a:spLocks noGrp="1"/>
          </p:cNvSpPr>
          <p:nvPr>
            <p:ph type="sldNum" sz="quarter" idx="12"/>
          </p:nvPr>
        </p:nvSpPr>
        <p:spPr/>
        <p:txBody>
          <a:bodyPr/>
          <a:lstStyle/>
          <a:p>
            <a:fld id="{670EB3AA-F358-43A1-BD64-874F4FB38CF0}" type="slidenum">
              <a:rPr lang="es-PA" smtClean="0"/>
              <a:t>‹Nº›</a:t>
            </a:fld>
            <a:endParaRPr lang="es-PA"/>
          </a:p>
        </p:txBody>
      </p:sp>
    </p:spTree>
    <p:extLst>
      <p:ext uri="{BB962C8B-B14F-4D97-AF65-F5344CB8AC3E}">
        <p14:creationId xmlns:p14="http://schemas.microsoft.com/office/powerpoint/2010/main" val="348737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A"/>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7" name="6 Marcador de fecha"/>
          <p:cNvSpPr>
            <a:spLocks noGrp="1"/>
          </p:cNvSpPr>
          <p:nvPr>
            <p:ph type="dt" sz="half" idx="10"/>
          </p:nvPr>
        </p:nvSpPr>
        <p:spPr/>
        <p:txBody>
          <a:bodyPr/>
          <a:lstStyle/>
          <a:p>
            <a:fld id="{F49003F0-9FA4-4D71-B137-E0C59CF6BCC0}" type="datetimeFigureOut">
              <a:rPr lang="es-PA" smtClean="0"/>
              <a:t>02/01/2022</a:t>
            </a:fld>
            <a:endParaRPr lang="es-PA"/>
          </a:p>
        </p:txBody>
      </p:sp>
      <p:sp>
        <p:nvSpPr>
          <p:cNvPr id="8" name="7 Marcador de pie de página"/>
          <p:cNvSpPr>
            <a:spLocks noGrp="1"/>
          </p:cNvSpPr>
          <p:nvPr>
            <p:ph type="ftr" sz="quarter" idx="11"/>
          </p:nvPr>
        </p:nvSpPr>
        <p:spPr/>
        <p:txBody>
          <a:bodyPr/>
          <a:lstStyle/>
          <a:p>
            <a:endParaRPr lang="es-PA"/>
          </a:p>
        </p:txBody>
      </p:sp>
      <p:sp>
        <p:nvSpPr>
          <p:cNvPr id="9" name="8 Marcador de número de diapositiva"/>
          <p:cNvSpPr>
            <a:spLocks noGrp="1"/>
          </p:cNvSpPr>
          <p:nvPr>
            <p:ph type="sldNum" sz="quarter" idx="12"/>
          </p:nvPr>
        </p:nvSpPr>
        <p:spPr/>
        <p:txBody>
          <a:bodyPr/>
          <a:lstStyle/>
          <a:p>
            <a:fld id="{670EB3AA-F358-43A1-BD64-874F4FB38CF0}" type="slidenum">
              <a:rPr lang="es-PA" smtClean="0"/>
              <a:t>‹Nº›</a:t>
            </a:fld>
            <a:endParaRPr lang="es-PA"/>
          </a:p>
        </p:txBody>
      </p:sp>
    </p:spTree>
    <p:extLst>
      <p:ext uri="{BB962C8B-B14F-4D97-AF65-F5344CB8AC3E}">
        <p14:creationId xmlns:p14="http://schemas.microsoft.com/office/powerpoint/2010/main" val="60260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A"/>
          </a:p>
        </p:txBody>
      </p:sp>
      <p:sp>
        <p:nvSpPr>
          <p:cNvPr id="3" name="2 Marcador de fecha"/>
          <p:cNvSpPr>
            <a:spLocks noGrp="1"/>
          </p:cNvSpPr>
          <p:nvPr>
            <p:ph type="dt" sz="half" idx="10"/>
          </p:nvPr>
        </p:nvSpPr>
        <p:spPr/>
        <p:txBody>
          <a:bodyPr/>
          <a:lstStyle/>
          <a:p>
            <a:fld id="{F49003F0-9FA4-4D71-B137-E0C59CF6BCC0}" type="datetimeFigureOut">
              <a:rPr lang="es-PA" smtClean="0"/>
              <a:t>02/01/2022</a:t>
            </a:fld>
            <a:endParaRPr lang="es-PA"/>
          </a:p>
        </p:txBody>
      </p:sp>
      <p:sp>
        <p:nvSpPr>
          <p:cNvPr id="4" name="3 Marcador de pie de página"/>
          <p:cNvSpPr>
            <a:spLocks noGrp="1"/>
          </p:cNvSpPr>
          <p:nvPr>
            <p:ph type="ftr" sz="quarter" idx="11"/>
          </p:nvPr>
        </p:nvSpPr>
        <p:spPr/>
        <p:txBody>
          <a:bodyPr/>
          <a:lstStyle/>
          <a:p>
            <a:endParaRPr lang="es-PA"/>
          </a:p>
        </p:txBody>
      </p:sp>
      <p:sp>
        <p:nvSpPr>
          <p:cNvPr id="5" name="4 Marcador de número de diapositiva"/>
          <p:cNvSpPr>
            <a:spLocks noGrp="1"/>
          </p:cNvSpPr>
          <p:nvPr>
            <p:ph type="sldNum" sz="quarter" idx="12"/>
          </p:nvPr>
        </p:nvSpPr>
        <p:spPr/>
        <p:txBody>
          <a:bodyPr/>
          <a:lstStyle/>
          <a:p>
            <a:fld id="{670EB3AA-F358-43A1-BD64-874F4FB38CF0}" type="slidenum">
              <a:rPr lang="es-PA" smtClean="0"/>
              <a:t>‹Nº›</a:t>
            </a:fld>
            <a:endParaRPr lang="es-PA"/>
          </a:p>
        </p:txBody>
      </p:sp>
    </p:spTree>
    <p:extLst>
      <p:ext uri="{BB962C8B-B14F-4D97-AF65-F5344CB8AC3E}">
        <p14:creationId xmlns:p14="http://schemas.microsoft.com/office/powerpoint/2010/main" val="93600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49003F0-9FA4-4D71-B137-E0C59CF6BCC0}" type="datetimeFigureOut">
              <a:rPr lang="es-PA" smtClean="0"/>
              <a:t>02/01/2022</a:t>
            </a:fld>
            <a:endParaRPr lang="es-PA"/>
          </a:p>
        </p:txBody>
      </p:sp>
      <p:sp>
        <p:nvSpPr>
          <p:cNvPr id="3" name="2 Marcador de pie de página"/>
          <p:cNvSpPr>
            <a:spLocks noGrp="1"/>
          </p:cNvSpPr>
          <p:nvPr>
            <p:ph type="ftr" sz="quarter" idx="11"/>
          </p:nvPr>
        </p:nvSpPr>
        <p:spPr/>
        <p:txBody>
          <a:bodyPr/>
          <a:lstStyle/>
          <a:p>
            <a:endParaRPr lang="es-PA"/>
          </a:p>
        </p:txBody>
      </p:sp>
      <p:sp>
        <p:nvSpPr>
          <p:cNvPr id="4" name="3 Marcador de número de diapositiva"/>
          <p:cNvSpPr>
            <a:spLocks noGrp="1"/>
          </p:cNvSpPr>
          <p:nvPr>
            <p:ph type="sldNum" sz="quarter" idx="12"/>
          </p:nvPr>
        </p:nvSpPr>
        <p:spPr/>
        <p:txBody>
          <a:bodyPr/>
          <a:lstStyle/>
          <a:p>
            <a:fld id="{670EB3AA-F358-43A1-BD64-874F4FB38CF0}" type="slidenum">
              <a:rPr lang="es-PA" smtClean="0"/>
              <a:t>‹Nº›</a:t>
            </a:fld>
            <a:endParaRPr lang="es-PA"/>
          </a:p>
        </p:txBody>
      </p:sp>
    </p:spTree>
    <p:extLst>
      <p:ext uri="{BB962C8B-B14F-4D97-AF65-F5344CB8AC3E}">
        <p14:creationId xmlns:p14="http://schemas.microsoft.com/office/powerpoint/2010/main" val="231326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A"/>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49003F0-9FA4-4D71-B137-E0C59CF6BCC0}" type="datetimeFigureOut">
              <a:rPr lang="es-PA" smtClean="0"/>
              <a:t>02/01/2022</a:t>
            </a:fld>
            <a:endParaRPr lang="es-PA"/>
          </a:p>
        </p:txBody>
      </p:sp>
      <p:sp>
        <p:nvSpPr>
          <p:cNvPr id="6" name="5 Marcador de pie de página"/>
          <p:cNvSpPr>
            <a:spLocks noGrp="1"/>
          </p:cNvSpPr>
          <p:nvPr>
            <p:ph type="ftr" sz="quarter" idx="11"/>
          </p:nvPr>
        </p:nvSpPr>
        <p:spPr/>
        <p:txBody>
          <a:bodyPr/>
          <a:lstStyle/>
          <a:p>
            <a:endParaRPr lang="es-PA"/>
          </a:p>
        </p:txBody>
      </p:sp>
      <p:sp>
        <p:nvSpPr>
          <p:cNvPr id="7" name="6 Marcador de número de diapositiva"/>
          <p:cNvSpPr>
            <a:spLocks noGrp="1"/>
          </p:cNvSpPr>
          <p:nvPr>
            <p:ph type="sldNum" sz="quarter" idx="12"/>
          </p:nvPr>
        </p:nvSpPr>
        <p:spPr/>
        <p:txBody>
          <a:bodyPr/>
          <a:lstStyle/>
          <a:p>
            <a:fld id="{670EB3AA-F358-43A1-BD64-874F4FB38CF0}" type="slidenum">
              <a:rPr lang="es-PA" smtClean="0"/>
              <a:t>‹Nº›</a:t>
            </a:fld>
            <a:endParaRPr lang="es-PA"/>
          </a:p>
        </p:txBody>
      </p:sp>
    </p:spTree>
    <p:extLst>
      <p:ext uri="{BB962C8B-B14F-4D97-AF65-F5344CB8AC3E}">
        <p14:creationId xmlns:p14="http://schemas.microsoft.com/office/powerpoint/2010/main" val="277408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A"/>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49003F0-9FA4-4D71-B137-E0C59CF6BCC0}" type="datetimeFigureOut">
              <a:rPr lang="es-PA" smtClean="0"/>
              <a:t>02/01/2022</a:t>
            </a:fld>
            <a:endParaRPr lang="es-PA"/>
          </a:p>
        </p:txBody>
      </p:sp>
      <p:sp>
        <p:nvSpPr>
          <p:cNvPr id="6" name="5 Marcador de pie de página"/>
          <p:cNvSpPr>
            <a:spLocks noGrp="1"/>
          </p:cNvSpPr>
          <p:nvPr>
            <p:ph type="ftr" sz="quarter" idx="11"/>
          </p:nvPr>
        </p:nvSpPr>
        <p:spPr/>
        <p:txBody>
          <a:bodyPr/>
          <a:lstStyle/>
          <a:p>
            <a:endParaRPr lang="es-PA"/>
          </a:p>
        </p:txBody>
      </p:sp>
      <p:sp>
        <p:nvSpPr>
          <p:cNvPr id="7" name="6 Marcador de número de diapositiva"/>
          <p:cNvSpPr>
            <a:spLocks noGrp="1"/>
          </p:cNvSpPr>
          <p:nvPr>
            <p:ph type="sldNum" sz="quarter" idx="12"/>
          </p:nvPr>
        </p:nvSpPr>
        <p:spPr/>
        <p:txBody>
          <a:bodyPr/>
          <a:lstStyle/>
          <a:p>
            <a:fld id="{670EB3AA-F358-43A1-BD64-874F4FB38CF0}" type="slidenum">
              <a:rPr lang="es-PA" smtClean="0"/>
              <a:t>‹Nº›</a:t>
            </a:fld>
            <a:endParaRPr lang="es-PA"/>
          </a:p>
        </p:txBody>
      </p:sp>
    </p:spTree>
    <p:extLst>
      <p:ext uri="{BB962C8B-B14F-4D97-AF65-F5344CB8AC3E}">
        <p14:creationId xmlns:p14="http://schemas.microsoft.com/office/powerpoint/2010/main" val="421860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A"/>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003F0-9FA4-4D71-B137-E0C59CF6BCC0}" type="datetimeFigureOut">
              <a:rPr lang="es-PA" smtClean="0"/>
              <a:t>02/01/2022</a:t>
            </a:fld>
            <a:endParaRPr lang="es-PA"/>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A"/>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EB3AA-F358-43A1-BD64-874F4FB38CF0}" type="slidenum">
              <a:rPr lang="es-PA" smtClean="0"/>
              <a:t>‹Nº›</a:t>
            </a:fld>
            <a:endParaRPr lang="es-PA"/>
          </a:p>
        </p:txBody>
      </p:sp>
    </p:spTree>
    <p:extLst>
      <p:ext uri="{BB962C8B-B14F-4D97-AF65-F5344CB8AC3E}">
        <p14:creationId xmlns:p14="http://schemas.microsoft.com/office/powerpoint/2010/main" val="675436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9000">
              <a:schemeClr val="accent5">
                <a:lumMod val="20000"/>
                <a:lumOff val="80000"/>
                <a:alpha val="49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899592" y="2708920"/>
            <a:ext cx="7772400" cy="2167881"/>
          </a:xfrm>
        </p:spPr>
        <p:txBody>
          <a:bodyPr>
            <a:normAutofit fontScale="90000"/>
          </a:bodyPr>
          <a:lstStyle/>
          <a:p>
            <a:r>
              <a:rPr lang="es-PA" dirty="0" smtClean="0"/>
              <a:t>Población y Muestra</a:t>
            </a:r>
            <a:br>
              <a:rPr lang="es-PA" dirty="0" smtClean="0"/>
            </a:br>
            <a:r>
              <a:rPr lang="es-PA" dirty="0" smtClean="0"/>
              <a:t>Parte 2:</a:t>
            </a:r>
            <a:r>
              <a:rPr lang="es-ES" dirty="0" smtClean="0"/>
              <a:t/>
            </a:r>
            <a:br>
              <a:rPr lang="es-ES" dirty="0" smtClean="0"/>
            </a:br>
            <a:r>
              <a:rPr lang="es-PA" sz="4000" dirty="0"/>
              <a:t>M</a:t>
            </a:r>
            <a:r>
              <a:rPr lang="es-PA" sz="4000" dirty="0" smtClean="0"/>
              <a:t>uestreo estratificado y Muestreo por conglomerados</a:t>
            </a:r>
            <a:endParaRPr lang="es-PA" sz="4400" dirty="0"/>
          </a:p>
        </p:txBody>
      </p:sp>
      <p:sp>
        <p:nvSpPr>
          <p:cNvPr id="3" name="2 Subtítulo"/>
          <p:cNvSpPr>
            <a:spLocks noGrp="1"/>
          </p:cNvSpPr>
          <p:nvPr>
            <p:ph type="subTitle" idx="1"/>
          </p:nvPr>
        </p:nvSpPr>
        <p:spPr>
          <a:xfrm>
            <a:off x="2555776" y="5877272"/>
            <a:ext cx="6400800" cy="564232"/>
          </a:xfrm>
        </p:spPr>
        <p:txBody>
          <a:bodyPr>
            <a:normAutofit fontScale="47500" lnSpcReduction="20000"/>
          </a:bodyPr>
          <a:lstStyle/>
          <a:p>
            <a:pPr algn="r"/>
            <a:r>
              <a:rPr lang="es-ES" dirty="0" smtClean="0"/>
              <a:t>Dra. </a:t>
            </a:r>
            <a:r>
              <a:rPr lang="es-ES" dirty="0" err="1" smtClean="0"/>
              <a:t>Nathalia</a:t>
            </a:r>
            <a:r>
              <a:rPr lang="es-ES" dirty="0" smtClean="0"/>
              <a:t> Tejedor Flores</a:t>
            </a:r>
          </a:p>
          <a:p>
            <a:pPr algn="r"/>
            <a:r>
              <a:rPr lang="es-ES" dirty="0" smtClean="0"/>
              <a:t>Martes 1 de febrero 2022</a:t>
            </a:r>
            <a:endParaRPr lang="es-ES" dirty="0"/>
          </a:p>
          <a:p>
            <a:pPr algn="r"/>
            <a:endParaRPr lang="es-PA" dirty="0"/>
          </a:p>
        </p:txBody>
      </p:sp>
      <p:pic>
        <p:nvPicPr>
          <p:cNvPr id="1026" name="Picture 2" descr="Imagen relacion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1557703" cy="1535798"/>
          </a:xfrm>
          <a:prstGeom prst="rect">
            <a:avLst/>
          </a:prstGeom>
          <a:noFill/>
          <a:extLst>
            <a:ext uri="{909E8E84-426E-40DD-AFC4-6F175D3DCCD1}">
              <a14:hiddenFill xmlns:a14="http://schemas.microsoft.com/office/drawing/2010/main">
                <a:solidFill>
                  <a:srgbClr val="FFFFFF"/>
                </a:solidFill>
              </a14:hiddenFill>
            </a:ext>
          </a:extLst>
        </p:spPr>
      </p:pic>
      <p:sp>
        <p:nvSpPr>
          <p:cNvPr id="6" name="2 Subtítulo"/>
          <p:cNvSpPr txBox="1">
            <a:spLocks/>
          </p:cNvSpPr>
          <p:nvPr/>
        </p:nvSpPr>
        <p:spPr>
          <a:xfrm>
            <a:off x="1809223" y="476672"/>
            <a:ext cx="6400800" cy="208823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r>
              <a:rPr lang="es-ES" dirty="0" smtClean="0">
                <a:solidFill>
                  <a:schemeClr val="tx1"/>
                </a:solidFill>
              </a:rPr>
              <a:t>Universidad Tecnológica de Panamá</a:t>
            </a:r>
          </a:p>
          <a:p>
            <a:r>
              <a:rPr lang="es-ES" dirty="0">
                <a:solidFill>
                  <a:schemeClr val="tx1"/>
                </a:solidFill>
              </a:rPr>
              <a:t>DIRECCIÓN DE INVESTIGACIÓN</a:t>
            </a:r>
          </a:p>
          <a:p>
            <a:r>
              <a:rPr lang="es-MX" b="1" dirty="0">
                <a:solidFill>
                  <a:schemeClr val="tx1"/>
                </a:solidFill>
              </a:rPr>
              <a:t>Taller estadísticas aplicada al análisis de datos de un proyecto de investigación</a:t>
            </a:r>
          </a:p>
        </p:txBody>
      </p:sp>
    </p:spTree>
    <p:extLst>
      <p:ext uri="{BB962C8B-B14F-4D97-AF65-F5344CB8AC3E}">
        <p14:creationId xmlns:p14="http://schemas.microsoft.com/office/powerpoint/2010/main" val="53780288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8229600" cy="868958"/>
          </a:xfrm>
        </p:spPr>
        <p:txBody>
          <a:bodyPr>
            <a:normAutofit/>
          </a:bodyPr>
          <a:lstStyle/>
          <a:p>
            <a:r>
              <a:rPr lang="es-PA" dirty="0"/>
              <a:t>Número de sujetos por </a:t>
            </a:r>
            <a:r>
              <a:rPr lang="es-PA" dirty="0" smtClean="0"/>
              <a:t>estrato</a:t>
            </a:r>
            <a:endParaRPr lang="es-PA" dirty="0"/>
          </a:p>
        </p:txBody>
      </p:sp>
      <p:sp>
        <p:nvSpPr>
          <p:cNvPr id="3" name="2 Marcador de contenido"/>
          <p:cNvSpPr>
            <a:spLocks noGrp="1"/>
          </p:cNvSpPr>
          <p:nvPr>
            <p:ph idx="1"/>
          </p:nvPr>
        </p:nvSpPr>
        <p:spPr>
          <a:xfrm>
            <a:off x="467544" y="1384177"/>
            <a:ext cx="8229600" cy="748679"/>
          </a:xfrm>
        </p:spPr>
        <p:txBody>
          <a:bodyPr>
            <a:normAutofit fontScale="62500" lnSpcReduction="20000"/>
          </a:bodyPr>
          <a:lstStyle/>
          <a:p>
            <a:pPr algn="just" fontAlgn="base"/>
            <a:r>
              <a:rPr lang="es-MX" b="1" dirty="0"/>
              <a:t>Elección proporcional al tamaño del estrato</a:t>
            </a:r>
            <a:r>
              <a:rPr lang="es-MX" dirty="0"/>
              <a:t>: el tamaño de la muestra en cada grupo es proporcional a los elementos de dicho grupo. </a:t>
            </a:r>
          </a:p>
        </p:txBody>
      </p:sp>
      <p:sp>
        <p:nvSpPr>
          <p:cNvPr id="4" name="3 Rectángulo"/>
          <p:cNvSpPr/>
          <p:nvPr/>
        </p:nvSpPr>
        <p:spPr>
          <a:xfrm>
            <a:off x="754849" y="2175336"/>
            <a:ext cx="7632848" cy="369332"/>
          </a:xfrm>
          <a:prstGeom prst="rect">
            <a:avLst/>
          </a:prstGeom>
        </p:spPr>
        <p:txBody>
          <a:bodyPr wrap="square">
            <a:spAutoFit/>
          </a:bodyPr>
          <a:lstStyle/>
          <a:p>
            <a:pPr algn="ctr" fontAlgn="base"/>
            <a:r>
              <a:rPr lang="es-MX" dirty="0" smtClean="0"/>
              <a:t>En cada estrato se tomarán </a:t>
            </a:r>
            <a:r>
              <a:rPr lang="es-MX" b="1" i="1" dirty="0" smtClean="0"/>
              <a:t>n</a:t>
            </a:r>
            <a:r>
              <a:rPr lang="es-MX" b="1" i="1" baseline="-25000" dirty="0" smtClean="0"/>
              <a:t>i</a:t>
            </a:r>
            <a:r>
              <a:rPr lang="es-MX" dirty="0" smtClean="0"/>
              <a:t> elementos, calculados mediante la fórmula:</a:t>
            </a:r>
            <a:endParaRPr lang="es-MX" dirty="0"/>
          </a:p>
        </p:txBody>
      </p:sp>
      <mc:AlternateContent xmlns:mc="http://schemas.openxmlformats.org/markup-compatibility/2006" xmlns:a14="http://schemas.microsoft.com/office/drawing/2010/main">
        <mc:Choice Requires="a14">
          <p:sp>
            <p:nvSpPr>
              <p:cNvPr id="5" name="4 CuadroTexto"/>
              <p:cNvSpPr txBox="1"/>
              <p:nvPr/>
            </p:nvSpPr>
            <p:spPr>
              <a:xfrm>
                <a:off x="3153288" y="2697805"/>
                <a:ext cx="2066784" cy="10111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PA" sz="3200" i="1" smtClean="0">
                              <a:latin typeface="Cambria Math"/>
                            </a:rPr>
                          </m:ctrlPr>
                        </m:sSubPr>
                        <m:e>
                          <m:r>
                            <a:rPr lang="es-PA" sz="3200" b="0" i="1" smtClean="0">
                              <a:latin typeface="Cambria Math"/>
                            </a:rPr>
                            <m:t>𝑛</m:t>
                          </m:r>
                        </m:e>
                        <m:sub>
                          <m:r>
                            <a:rPr lang="es-PA" sz="3200" b="0" i="1" smtClean="0">
                              <a:latin typeface="Cambria Math"/>
                            </a:rPr>
                            <m:t>𝑖</m:t>
                          </m:r>
                        </m:sub>
                      </m:sSub>
                      <m:r>
                        <a:rPr lang="es-PA" sz="3200" b="0" i="1" smtClean="0">
                          <a:latin typeface="Cambria Math"/>
                        </a:rPr>
                        <m:t>=</m:t>
                      </m:r>
                      <m:r>
                        <a:rPr lang="es-PA" sz="3200" b="0" i="1" smtClean="0">
                          <a:latin typeface="Cambria Math"/>
                        </a:rPr>
                        <m:t>𝑛</m:t>
                      </m:r>
                      <m:r>
                        <a:rPr lang="es-PA" sz="3200" b="0" i="1" smtClean="0">
                          <a:latin typeface="Cambria Math"/>
                        </a:rPr>
                        <m:t> . </m:t>
                      </m:r>
                      <m:f>
                        <m:fPr>
                          <m:ctrlPr>
                            <a:rPr lang="es-PA" sz="3200" b="0" i="1" smtClean="0">
                              <a:latin typeface="Cambria Math"/>
                            </a:rPr>
                          </m:ctrlPr>
                        </m:fPr>
                        <m:num>
                          <m:sSub>
                            <m:sSubPr>
                              <m:ctrlPr>
                                <a:rPr lang="es-PA" sz="3200" b="0" i="1" smtClean="0">
                                  <a:latin typeface="Cambria Math"/>
                                </a:rPr>
                              </m:ctrlPr>
                            </m:sSubPr>
                            <m:e>
                              <m:r>
                                <a:rPr lang="es-PA" sz="3200" b="0" i="1" smtClean="0">
                                  <a:latin typeface="Cambria Math"/>
                                </a:rPr>
                                <m:t>𝑁</m:t>
                              </m:r>
                            </m:e>
                            <m:sub>
                              <m:r>
                                <a:rPr lang="es-PA" sz="3200" b="0" i="1" smtClean="0">
                                  <a:latin typeface="Cambria Math"/>
                                </a:rPr>
                                <m:t>𝑖</m:t>
                              </m:r>
                            </m:sub>
                          </m:sSub>
                        </m:num>
                        <m:den>
                          <m:r>
                            <a:rPr lang="es-PA" sz="3200" b="0" i="1" smtClean="0">
                              <a:latin typeface="Cambria Math"/>
                            </a:rPr>
                            <m:t>𝑁</m:t>
                          </m:r>
                        </m:den>
                      </m:f>
                    </m:oMath>
                  </m:oMathPara>
                </a14:m>
                <a:endParaRPr lang="es-PA" sz="3200" dirty="0"/>
              </a:p>
            </p:txBody>
          </p:sp>
        </mc:Choice>
        <mc:Fallback xmlns="">
          <p:sp>
            <p:nvSpPr>
              <p:cNvPr id="5" name="4 CuadroTexto"/>
              <p:cNvSpPr txBox="1">
                <a:spLocks noRot="1" noChangeAspect="1" noMove="1" noResize="1" noEditPoints="1" noAdjustHandles="1" noChangeArrowheads="1" noChangeShapeType="1" noTextEdit="1"/>
              </p:cNvSpPr>
              <p:nvPr/>
            </p:nvSpPr>
            <p:spPr>
              <a:xfrm>
                <a:off x="3153288" y="2697805"/>
                <a:ext cx="2066784" cy="1011111"/>
              </a:xfrm>
              <a:prstGeom prst="rect">
                <a:avLst/>
              </a:prstGeom>
              <a:blipFill rotWithShape="1">
                <a:blip r:embed="rId2"/>
                <a:stretch>
                  <a:fillRect/>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6" name="5 CuadroTexto"/>
              <p:cNvSpPr txBox="1"/>
              <p:nvPr/>
            </p:nvSpPr>
            <p:spPr>
              <a:xfrm>
                <a:off x="1162344" y="4208424"/>
                <a:ext cx="302433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PA" dirty="0" smtClean="0"/>
                  <a:t>Donde: </a:t>
                </a:r>
              </a:p>
              <a:p>
                <a:r>
                  <a:rPr lang="es-PA" b="1" dirty="0" smtClean="0"/>
                  <a:t>N </a:t>
                </a:r>
                <a:r>
                  <a:rPr lang="es-PA" dirty="0" smtClean="0"/>
                  <a:t>= número de elementos de la población.</a:t>
                </a:r>
              </a:p>
              <a:p>
                <a:r>
                  <a:rPr lang="es-PA" b="1" dirty="0" smtClean="0"/>
                  <a:t>n</a:t>
                </a:r>
                <a:r>
                  <a:rPr lang="es-PA" dirty="0" smtClean="0"/>
                  <a:t> = el de la muestra</a:t>
                </a:r>
              </a:p>
              <a:p>
                <a14:m>
                  <m:oMath xmlns:m="http://schemas.openxmlformats.org/officeDocument/2006/math">
                    <m:sSub>
                      <m:sSubPr>
                        <m:ctrlPr>
                          <a:rPr lang="es-PA" b="1" i="1" smtClean="0">
                            <a:latin typeface="Cambria Math"/>
                          </a:rPr>
                        </m:ctrlPr>
                      </m:sSubPr>
                      <m:e>
                        <m:r>
                          <a:rPr lang="es-PA" b="1" i="1" smtClean="0">
                            <a:latin typeface="Cambria Math"/>
                          </a:rPr>
                          <m:t>𝑵</m:t>
                        </m:r>
                      </m:e>
                      <m:sub>
                        <m:r>
                          <a:rPr lang="es-PA" b="1" i="1" smtClean="0">
                            <a:latin typeface="Cambria Math"/>
                          </a:rPr>
                          <m:t>𝒊</m:t>
                        </m:r>
                      </m:sub>
                    </m:sSub>
                  </m:oMath>
                </a14:m>
                <a:r>
                  <a:rPr lang="es-PA" b="1" dirty="0" smtClean="0"/>
                  <a:t> </a:t>
                </a:r>
                <a:r>
                  <a:rPr lang="es-PA" dirty="0" smtClean="0"/>
                  <a:t>= el del estrato </a:t>
                </a:r>
                <a:r>
                  <a:rPr lang="es-PA" b="1" dirty="0" smtClean="0"/>
                  <a:t>i</a:t>
                </a:r>
              </a:p>
              <a:p>
                <a:endParaRPr lang="es-PA" dirty="0"/>
              </a:p>
            </p:txBody>
          </p:sp>
        </mc:Choice>
        <mc:Fallback xmlns="">
          <p:sp>
            <p:nvSpPr>
              <p:cNvPr id="6" name="5 CuadroTexto"/>
              <p:cNvSpPr txBox="1">
                <a:spLocks noRot="1" noChangeAspect="1" noMove="1" noResize="1" noEditPoints="1" noAdjustHandles="1" noChangeArrowheads="1" noChangeShapeType="1" noTextEdit="1"/>
              </p:cNvSpPr>
              <p:nvPr/>
            </p:nvSpPr>
            <p:spPr>
              <a:xfrm>
                <a:off x="1162344" y="4208424"/>
                <a:ext cx="3024336" cy="1754326"/>
              </a:xfrm>
              <a:prstGeom prst="rect">
                <a:avLst/>
              </a:prstGeom>
              <a:blipFill rotWithShape="1">
                <a:blip r:embed="rId3"/>
                <a:stretch>
                  <a:fillRect/>
                </a:stretch>
              </a:blipFill>
            </p:spPr>
            <p:txBody>
              <a:bodyPr/>
              <a:lstStyle/>
              <a:p>
                <a:r>
                  <a:rPr lang="es-PA">
                    <a:noFill/>
                  </a:rPr>
                  <a:t> </a:t>
                </a:r>
              </a:p>
            </p:txBody>
          </p:sp>
        </mc:Fallback>
      </mc:AlternateContent>
      <p:pic>
        <p:nvPicPr>
          <p:cNvPr id="8194" name="Picture 2" descr="Muestreo estratificado - ¿Qué es?, tipos, ventajas y desventaja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8388" y="3501008"/>
            <a:ext cx="3644856" cy="3037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502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65563" y="260648"/>
            <a:ext cx="8229600" cy="868958"/>
          </a:xfrm>
        </p:spPr>
        <p:txBody>
          <a:bodyPr>
            <a:normAutofit/>
          </a:bodyPr>
          <a:lstStyle/>
          <a:p>
            <a:r>
              <a:rPr lang="es-PA" dirty="0"/>
              <a:t>Número de sujetos por </a:t>
            </a:r>
            <a:r>
              <a:rPr lang="es-PA" dirty="0" smtClean="0"/>
              <a:t>estrato</a:t>
            </a:r>
            <a:endParaRPr lang="es-PA" dirty="0"/>
          </a:p>
        </p:txBody>
      </p:sp>
      <p:sp>
        <p:nvSpPr>
          <p:cNvPr id="3" name="2 Marcador de contenido"/>
          <p:cNvSpPr>
            <a:spLocks noGrp="1"/>
          </p:cNvSpPr>
          <p:nvPr>
            <p:ph idx="1"/>
          </p:nvPr>
        </p:nvSpPr>
        <p:spPr>
          <a:xfrm>
            <a:off x="446856" y="1124744"/>
            <a:ext cx="8229600" cy="748679"/>
          </a:xfrm>
        </p:spPr>
        <p:txBody>
          <a:bodyPr>
            <a:normAutofit fontScale="62500" lnSpcReduction="20000"/>
          </a:bodyPr>
          <a:lstStyle/>
          <a:p>
            <a:pPr algn="just" fontAlgn="base"/>
            <a:r>
              <a:rPr lang="es-MX" b="1" dirty="0"/>
              <a:t>Elección proporcional al tamaño del estrato</a:t>
            </a:r>
            <a:r>
              <a:rPr lang="es-MX" dirty="0"/>
              <a:t>: el tamaño de la muestra en cada grupo es proporcional a los elementos de dicho grupo. </a:t>
            </a:r>
          </a:p>
        </p:txBody>
      </p:sp>
      <p:sp>
        <p:nvSpPr>
          <p:cNvPr id="7" name="6 Rectángulo"/>
          <p:cNvSpPr/>
          <p:nvPr/>
        </p:nvSpPr>
        <p:spPr>
          <a:xfrm>
            <a:off x="395536" y="2178730"/>
            <a:ext cx="8352928" cy="1754326"/>
          </a:xfrm>
          <a:prstGeom prst="rect">
            <a:avLst/>
          </a:prstGeom>
        </p:spPr>
        <p:txBody>
          <a:bodyPr wrap="square">
            <a:spAutoFit/>
          </a:bodyPr>
          <a:lstStyle/>
          <a:p>
            <a:pPr algn="just"/>
            <a:r>
              <a:rPr lang="es-MX" dirty="0"/>
              <a:t>Por ejemplo, suponemos que se está haciendo un estudio sobre la toma de pastillas para dormir en una ciudad de 100.000 habitantes. La variable edad se considera adecuada para obtener resultados en esta investigación. </a:t>
            </a:r>
            <a:r>
              <a:rPr lang="es-MX" u="sng" dirty="0"/>
              <a:t>Se incluyen solamente los mayores de 40 años en el estudio</a:t>
            </a:r>
            <a:r>
              <a:rPr lang="es-MX" dirty="0" smtClean="0"/>
              <a:t>.</a:t>
            </a:r>
          </a:p>
          <a:p>
            <a:pPr algn="just"/>
            <a:endParaRPr lang="es-MX" dirty="0"/>
          </a:p>
          <a:p>
            <a:pPr algn="just"/>
            <a:r>
              <a:rPr lang="es-MX" dirty="0"/>
              <a:t>Se distribuyen en tres grupos o </a:t>
            </a:r>
            <a:r>
              <a:rPr lang="es-MX" b="1" dirty="0"/>
              <a:t>estratos</a:t>
            </a:r>
            <a:r>
              <a:rPr lang="es-MX" dirty="0"/>
              <a:t>, resultando una agrupación, según el censo:</a:t>
            </a:r>
            <a:endParaRPr lang="es-PA" dirty="0"/>
          </a:p>
        </p:txBody>
      </p:sp>
      <p:graphicFrame>
        <p:nvGraphicFramePr>
          <p:cNvPr id="8" name="7 Tabla"/>
          <p:cNvGraphicFramePr>
            <a:graphicFrameLocks noGrp="1"/>
          </p:cNvGraphicFramePr>
          <p:nvPr>
            <p:extLst>
              <p:ext uri="{D42A27DB-BD31-4B8C-83A1-F6EECF244321}">
                <p14:modId xmlns:p14="http://schemas.microsoft.com/office/powerpoint/2010/main" val="4107525226"/>
              </p:ext>
            </p:extLst>
          </p:nvPr>
        </p:nvGraphicFramePr>
        <p:xfrm>
          <a:off x="467544" y="3990861"/>
          <a:ext cx="5040560" cy="1854200"/>
        </p:xfrm>
        <a:graphic>
          <a:graphicData uri="http://schemas.openxmlformats.org/drawingml/2006/table">
            <a:tbl>
              <a:tblPr firstRow="1" bandRow="1">
                <a:tableStyleId>{5C22544A-7EE6-4342-B048-85BDC9FD1C3A}</a:tableStyleId>
              </a:tblPr>
              <a:tblGrid>
                <a:gridCol w="2520280"/>
                <a:gridCol w="2520280"/>
              </a:tblGrid>
              <a:tr h="370840">
                <a:tc>
                  <a:txBody>
                    <a:bodyPr/>
                    <a:lstStyle/>
                    <a:p>
                      <a:pPr algn="ctr"/>
                      <a:r>
                        <a:rPr lang="es-PA" dirty="0" smtClean="0"/>
                        <a:t>Grupos</a:t>
                      </a:r>
                      <a:r>
                        <a:rPr lang="es-PA" baseline="0" dirty="0" smtClean="0"/>
                        <a:t> de edad</a:t>
                      </a:r>
                      <a:endParaRPr lang="es-PA" dirty="0"/>
                    </a:p>
                  </a:txBody>
                  <a:tcPr/>
                </a:tc>
                <a:tc>
                  <a:txBody>
                    <a:bodyPr/>
                    <a:lstStyle/>
                    <a:p>
                      <a:pPr algn="ctr"/>
                      <a:r>
                        <a:rPr lang="es-PA" dirty="0" smtClean="0"/>
                        <a:t>Habitantes</a:t>
                      </a:r>
                      <a:endParaRPr lang="es-PA" dirty="0"/>
                    </a:p>
                  </a:txBody>
                  <a:tcPr/>
                </a:tc>
              </a:tr>
              <a:tr h="370840">
                <a:tc>
                  <a:txBody>
                    <a:bodyPr/>
                    <a:lstStyle/>
                    <a:p>
                      <a:pPr algn="ctr"/>
                      <a:r>
                        <a:rPr lang="es-PA" dirty="0" smtClean="0"/>
                        <a:t>40 a 55 años</a:t>
                      </a:r>
                      <a:endParaRPr lang="es-PA" dirty="0"/>
                    </a:p>
                  </a:txBody>
                  <a:tcPr/>
                </a:tc>
                <a:tc>
                  <a:txBody>
                    <a:bodyPr/>
                    <a:lstStyle/>
                    <a:p>
                      <a:pPr algn="ctr"/>
                      <a:r>
                        <a:rPr lang="es-PA" dirty="0" smtClean="0"/>
                        <a:t>25 000</a:t>
                      </a:r>
                      <a:endParaRPr lang="es-PA" dirty="0"/>
                    </a:p>
                  </a:txBody>
                  <a:tcPr/>
                </a:tc>
              </a:tr>
              <a:tr h="370840">
                <a:tc>
                  <a:txBody>
                    <a:bodyPr/>
                    <a:lstStyle/>
                    <a:p>
                      <a:pPr algn="ctr"/>
                      <a:r>
                        <a:rPr lang="es-PA" dirty="0" smtClean="0"/>
                        <a:t>56 a 70 años</a:t>
                      </a:r>
                      <a:endParaRPr lang="es-PA" dirty="0"/>
                    </a:p>
                  </a:txBody>
                  <a:tcPr/>
                </a:tc>
                <a:tc>
                  <a:txBody>
                    <a:bodyPr/>
                    <a:lstStyle/>
                    <a:p>
                      <a:pPr algn="ctr"/>
                      <a:r>
                        <a:rPr lang="es-PA" dirty="0" smtClean="0"/>
                        <a:t>18 000</a:t>
                      </a:r>
                      <a:endParaRPr lang="es-PA" dirty="0"/>
                    </a:p>
                  </a:txBody>
                  <a:tcPr/>
                </a:tc>
              </a:tr>
              <a:tr h="370840">
                <a:tc>
                  <a:txBody>
                    <a:bodyPr/>
                    <a:lstStyle/>
                    <a:p>
                      <a:pPr algn="ctr"/>
                      <a:r>
                        <a:rPr lang="es-PA" dirty="0" smtClean="0"/>
                        <a:t>Mayores de 70 años</a:t>
                      </a:r>
                      <a:endParaRPr lang="es-P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A" dirty="0" smtClean="0"/>
                        <a:t>7 000</a:t>
                      </a:r>
                    </a:p>
                  </a:txBody>
                  <a:tcPr/>
                </a:tc>
              </a:tr>
              <a:tr h="370840">
                <a:tc>
                  <a:txBody>
                    <a:bodyPr/>
                    <a:lstStyle/>
                    <a:p>
                      <a:pPr algn="ctr"/>
                      <a:r>
                        <a:rPr lang="es-PA" dirty="0" smtClean="0"/>
                        <a:t>Total</a:t>
                      </a:r>
                      <a:endParaRPr lang="es-PA" dirty="0"/>
                    </a:p>
                  </a:txBody>
                  <a:tcPr/>
                </a:tc>
                <a:tc>
                  <a:txBody>
                    <a:bodyPr/>
                    <a:lstStyle/>
                    <a:p>
                      <a:pPr algn="ctr"/>
                      <a:r>
                        <a:rPr lang="es-PA" dirty="0" smtClean="0"/>
                        <a:t>50</a:t>
                      </a:r>
                      <a:r>
                        <a:rPr lang="es-PA" baseline="0" dirty="0" smtClean="0"/>
                        <a:t> 000</a:t>
                      </a:r>
                      <a:endParaRPr lang="es-PA" dirty="0"/>
                    </a:p>
                  </a:txBody>
                  <a:tcPr/>
                </a:tc>
              </a:tr>
            </a:tbl>
          </a:graphicData>
        </a:graphic>
      </p:graphicFrame>
      <p:pic>
        <p:nvPicPr>
          <p:cNvPr id="6150" name="Picture 6" descr="El amor de estos dos viejitos está enterneciendo al internet"/>
          <p:cNvPicPr>
            <a:picLocks noChangeAspect="1" noChangeArrowheads="1"/>
          </p:cNvPicPr>
          <p:nvPr/>
        </p:nvPicPr>
        <p:blipFill rotWithShape="1">
          <a:blip r:embed="rId2">
            <a:extLst>
              <a:ext uri="{28A0092B-C50C-407E-A947-70E740481C1C}">
                <a14:useLocalDpi xmlns:a14="http://schemas.microsoft.com/office/drawing/2010/main" val="0"/>
              </a:ext>
            </a:extLst>
          </a:blip>
          <a:srcRect l="21380" r="22384"/>
          <a:stretch/>
        </p:blipFill>
        <p:spPr bwMode="auto">
          <a:xfrm>
            <a:off x="5940152" y="3917878"/>
            <a:ext cx="2461529" cy="2463450"/>
          </a:xfrm>
          <a:prstGeom prst="rect">
            <a:avLst/>
          </a:prstGeom>
          <a:noFill/>
          <a:extLst>
            <a:ext uri="{909E8E84-426E-40DD-AFC4-6F175D3DCCD1}">
              <a14:hiddenFill xmlns:a14="http://schemas.microsoft.com/office/drawing/2010/main">
                <a:solidFill>
                  <a:srgbClr val="FFFFFF"/>
                </a:solidFill>
              </a14:hiddenFill>
            </a:ext>
          </a:extLst>
        </p:spPr>
      </p:pic>
      <p:sp>
        <p:nvSpPr>
          <p:cNvPr id="12" name="11 Rectángulo"/>
          <p:cNvSpPr/>
          <p:nvPr/>
        </p:nvSpPr>
        <p:spPr>
          <a:xfrm>
            <a:off x="3968940" y="1763524"/>
            <a:ext cx="113204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s-PA" b="1" dirty="0" smtClean="0"/>
              <a:t>Ejemplo 1</a:t>
            </a:r>
            <a:endParaRPr lang="es-PA" b="1" dirty="0"/>
          </a:p>
        </p:txBody>
      </p:sp>
    </p:spTree>
    <p:extLst>
      <p:ext uri="{BB962C8B-B14F-4D97-AF65-F5344CB8AC3E}">
        <p14:creationId xmlns:p14="http://schemas.microsoft.com/office/powerpoint/2010/main" val="3055627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93204" y="260648"/>
            <a:ext cx="8229600" cy="868958"/>
          </a:xfrm>
        </p:spPr>
        <p:txBody>
          <a:bodyPr>
            <a:normAutofit/>
          </a:bodyPr>
          <a:lstStyle/>
          <a:p>
            <a:r>
              <a:rPr lang="es-PA" dirty="0"/>
              <a:t>Número de sujetos por </a:t>
            </a:r>
            <a:r>
              <a:rPr lang="es-PA" dirty="0" smtClean="0"/>
              <a:t>estrato</a:t>
            </a:r>
            <a:endParaRPr lang="es-PA" dirty="0"/>
          </a:p>
        </p:txBody>
      </p:sp>
      <p:sp>
        <p:nvSpPr>
          <p:cNvPr id="3" name="2 Marcador de contenido"/>
          <p:cNvSpPr>
            <a:spLocks noGrp="1"/>
          </p:cNvSpPr>
          <p:nvPr>
            <p:ph idx="1"/>
          </p:nvPr>
        </p:nvSpPr>
        <p:spPr>
          <a:xfrm>
            <a:off x="493204" y="1052736"/>
            <a:ext cx="8229600" cy="388639"/>
          </a:xfrm>
        </p:spPr>
        <p:txBody>
          <a:bodyPr>
            <a:normAutofit lnSpcReduction="10000"/>
          </a:bodyPr>
          <a:lstStyle/>
          <a:p>
            <a:pPr marL="0" indent="0" algn="ctr" fontAlgn="base">
              <a:buNone/>
            </a:pPr>
            <a:r>
              <a:rPr lang="es-MX" sz="2000" b="1" dirty="0"/>
              <a:t>Elección proporcional al tamaño del </a:t>
            </a:r>
            <a:r>
              <a:rPr lang="es-MX" sz="2000" b="1" dirty="0" smtClean="0"/>
              <a:t>estrato</a:t>
            </a:r>
            <a:endParaRPr lang="es-MX" sz="2000" dirty="0"/>
          </a:p>
        </p:txBody>
      </p:sp>
      <mc:AlternateContent xmlns:mc="http://schemas.openxmlformats.org/markup-compatibility/2006" xmlns:a14="http://schemas.microsoft.com/office/drawing/2010/main">
        <mc:Choice Requires="a14">
          <p:sp>
            <p:nvSpPr>
              <p:cNvPr id="5" name="4 CuadroTexto"/>
              <p:cNvSpPr txBox="1"/>
              <p:nvPr/>
            </p:nvSpPr>
            <p:spPr>
              <a:xfrm>
                <a:off x="1763688" y="2862228"/>
                <a:ext cx="5978821" cy="798873"/>
              </a:xfrm>
              <a:prstGeom prst="rect">
                <a:avLst/>
              </a:prstGeom>
              <a:noFill/>
            </p:spPr>
            <p:txBody>
              <a:bodyPr wrap="square" rtlCol="0">
                <a:spAutoFit/>
              </a:bodyPr>
              <a:lstStyle/>
              <a:p>
                <a14:m>
                  <m:oMath xmlns:m="http://schemas.openxmlformats.org/officeDocument/2006/math">
                    <m:sSub>
                      <m:sSubPr>
                        <m:ctrlPr>
                          <a:rPr lang="es-PA" sz="3200" i="1" smtClean="0">
                            <a:latin typeface="Cambria Math"/>
                          </a:rPr>
                        </m:ctrlPr>
                      </m:sSubPr>
                      <m:e>
                        <m:r>
                          <a:rPr lang="es-PA" sz="3200" b="0" i="1" smtClean="0">
                            <a:latin typeface="Cambria Math"/>
                          </a:rPr>
                          <m:t>𝑛</m:t>
                        </m:r>
                      </m:e>
                      <m:sub>
                        <m:r>
                          <a:rPr lang="es-PA" sz="3200" b="0" i="1" smtClean="0">
                            <a:latin typeface="Cambria Math"/>
                          </a:rPr>
                          <m:t>1</m:t>
                        </m:r>
                      </m:sub>
                    </m:sSub>
                    <m:r>
                      <a:rPr lang="es-PA" sz="3200" b="0" i="1" smtClean="0">
                        <a:latin typeface="Cambria Math"/>
                      </a:rPr>
                      <m:t>=</m:t>
                    </m:r>
                    <m:r>
                      <a:rPr lang="es-PA" sz="3200" b="0" i="1" smtClean="0">
                        <a:latin typeface="Cambria Math"/>
                      </a:rPr>
                      <m:t>𝑛</m:t>
                    </m:r>
                    <m:r>
                      <a:rPr lang="es-PA" sz="3200" b="0" i="1" smtClean="0">
                        <a:latin typeface="Cambria Math"/>
                      </a:rPr>
                      <m:t> . </m:t>
                    </m:r>
                    <m:f>
                      <m:fPr>
                        <m:ctrlPr>
                          <a:rPr lang="es-PA" sz="3200" b="0" i="1" smtClean="0">
                            <a:latin typeface="Cambria Math"/>
                          </a:rPr>
                        </m:ctrlPr>
                      </m:fPr>
                      <m:num>
                        <m:sSub>
                          <m:sSubPr>
                            <m:ctrlPr>
                              <a:rPr lang="es-PA" sz="3200" b="0" i="1" smtClean="0">
                                <a:latin typeface="Cambria Math"/>
                              </a:rPr>
                            </m:ctrlPr>
                          </m:sSubPr>
                          <m:e>
                            <m:r>
                              <a:rPr lang="es-PA" sz="3200" b="0" i="1" smtClean="0">
                                <a:latin typeface="Cambria Math"/>
                              </a:rPr>
                              <m:t>𝑁</m:t>
                            </m:r>
                          </m:e>
                          <m:sub>
                            <m:r>
                              <a:rPr lang="es-PA" sz="3200" b="0" i="1" smtClean="0">
                                <a:latin typeface="Cambria Math"/>
                              </a:rPr>
                              <m:t>1</m:t>
                            </m:r>
                          </m:sub>
                        </m:sSub>
                      </m:num>
                      <m:den>
                        <m:r>
                          <a:rPr lang="es-PA" sz="3200" b="0" i="1" smtClean="0">
                            <a:latin typeface="Cambria Math"/>
                          </a:rPr>
                          <m:t>𝑁</m:t>
                        </m:r>
                      </m:den>
                    </m:f>
                    <m:r>
                      <a:rPr lang="es-PA" sz="3200" b="0" i="0" smtClean="0">
                        <a:latin typeface="Cambria Math"/>
                      </a:rPr>
                      <m:t>=750 . </m:t>
                    </m:r>
                    <m:f>
                      <m:fPr>
                        <m:ctrlPr>
                          <a:rPr lang="es-PA" sz="3200" b="0" i="1" smtClean="0">
                            <a:latin typeface="Cambria Math"/>
                          </a:rPr>
                        </m:ctrlPr>
                      </m:fPr>
                      <m:num>
                        <m:r>
                          <a:rPr lang="es-PA" sz="3200" b="0" i="1" smtClean="0">
                            <a:latin typeface="Cambria Math"/>
                          </a:rPr>
                          <m:t>25 000</m:t>
                        </m:r>
                      </m:num>
                      <m:den>
                        <m:r>
                          <a:rPr lang="es-PA" sz="3200" b="0" i="1" smtClean="0">
                            <a:latin typeface="Cambria Math"/>
                          </a:rPr>
                          <m:t>50 000</m:t>
                        </m:r>
                      </m:den>
                    </m:f>
                    <m:r>
                      <a:rPr lang="es-PA" sz="3200" b="0" i="1" smtClean="0">
                        <a:latin typeface="Cambria Math"/>
                      </a:rPr>
                      <m:t>=375</m:t>
                    </m:r>
                  </m:oMath>
                </a14:m>
                <a:r>
                  <a:rPr lang="es-PA" sz="3200" dirty="0" smtClean="0"/>
                  <a:t> </a:t>
                </a:r>
                <a:endParaRPr lang="es-PA" sz="3200" dirty="0"/>
              </a:p>
            </p:txBody>
          </p:sp>
        </mc:Choice>
        <mc:Fallback xmlns="">
          <p:sp>
            <p:nvSpPr>
              <p:cNvPr id="5" name="4 CuadroTexto"/>
              <p:cNvSpPr txBox="1">
                <a:spLocks noRot="1" noChangeAspect="1" noMove="1" noResize="1" noEditPoints="1" noAdjustHandles="1" noChangeArrowheads="1" noChangeShapeType="1" noTextEdit="1"/>
              </p:cNvSpPr>
              <p:nvPr/>
            </p:nvSpPr>
            <p:spPr>
              <a:xfrm>
                <a:off x="1763688" y="2862228"/>
                <a:ext cx="5978821" cy="798873"/>
              </a:xfrm>
              <a:prstGeom prst="rect">
                <a:avLst/>
              </a:prstGeom>
              <a:blipFill rotWithShape="1">
                <a:blip r:embed="rId2"/>
                <a:stretch>
                  <a:fillRect/>
                </a:stretch>
              </a:blipFill>
            </p:spPr>
            <p:txBody>
              <a:bodyPr/>
              <a:lstStyle/>
              <a:p>
                <a:r>
                  <a:rPr lang="es-PA">
                    <a:noFill/>
                  </a:rPr>
                  <a:t> </a:t>
                </a:r>
              </a:p>
            </p:txBody>
          </p:sp>
        </mc:Fallback>
      </mc:AlternateContent>
      <p:sp>
        <p:nvSpPr>
          <p:cNvPr id="7" name="6 Rectángulo"/>
          <p:cNvSpPr/>
          <p:nvPr/>
        </p:nvSpPr>
        <p:spPr>
          <a:xfrm>
            <a:off x="351313" y="1412776"/>
            <a:ext cx="8568952" cy="1200329"/>
          </a:xfrm>
          <a:prstGeom prst="rect">
            <a:avLst/>
          </a:prstGeom>
        </p:spPr>
        <p:txBody>
          <a:bodyPr wrap="square">
            <a:spAutoFit/>
          </a:bodyPr>
          <a:lstStyle/>
          <a:p>
            <a:r>
              <a:rPr lang="es-MX" dirty="0"/>
              <a:t>Por el procedimiento de muestreo elegido obtenemos una </a:t>
            </a:r>
            <a:r>
              <a:rPr lang="es-MX" b="1" dirty="0"/>
              <a:t>muestra</a:t>
            </a:r>
            <a:r>
              <a:rPr lang="es-MX" dirty="0"/>
              <a:t> de </a:t>
            </a:r>
            <a:r>
              <a:rPr lang="es-MX" b="1" dirty="0"/>
              <a:t>750</a:t>
            </a:r>
            <a:r>
              <a:rPr lang="es-MX" dirty="0"/>
              <a:t> sujetos. </a:t>
            </a:r>
            <a:endParaRPr lang="es-MX" dirty="0" smtClean="0"/>
          </a:p>
          <a:p>
            <a:endParaRPr lang="es-MX" dirty="0"/>
          </a:p>
          <a:p>
            <a:pPr algn="just"/>
            <a:r>
              <a:rPr lang="es-MX" dirty="0" smtClean="0"/>
              <a:t>Para </a:t>
            </a:r>
            <a:r>
              <a:rPr lang="es-MX" dirty="0"/>
              <a:t>asignar el número de componentes a los tres estratos de edad, aplicaremos la fórmula anterior:</a:t>
            </a:r>
            <a:endParaRPr lang="es-PA" dirty="0"/>
          </a:p>
        </p:txBody>
      </p:sp>
      <p:sp>
        <p:nvSpPr>
          <p:cNvPr id="8" name="7 Rectángulo"/>
          <p:cNvSpPr/>
          <p:nvPr/>
        </p:nvSpPr>
        <p:spPr>
          <a:xfrm>
            <a:off x="3923928" y="2492896"/>
            <a:ext cx="1366079"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s-PA" b="1" dirty="0" smtClean="0"/>
              <a:t>40 a 55 años</a:t>
            </a:r>
            <a:endParaRPr lang="es-PA" b="1" dirty="0"/>
          </a:p>
        </p:txBody>
      </p:sp>
      <mc:AlternateContent xmlns:mc="http://schemas.openxmlformats.org/markup-compatibility/2006" xmlns:a14="http://schemas.microsoft.com/office/drawing/2010/main">
        <mc:Choice Requires="a14">
          <p:sp>
            <p:nvSpPr>
              <p:cNvPr id="10" name="9 CuadroTexto"/>
              <p:cNvSpPr txBox="1"/>
              <p:nvPr/>
            </p:nvSpPr>
            <p:spPr>
              <a:xfrm>
                <a:off x="1763688" y="4130091"/>
                <a:ext cx="5978821" cy="798873"/>
              </a:xfrm>
              <a:prstGeom prst="rect">
                <a:avLst/>
              </a:prstGeom>
              <a:noFill/>
            </p:spPr>
            <p:txBody>
              <a:bodyPr wrap="square" rtlCol="0">
                <a:spAutoFit/>
              </a:bodyPr>
              <a:lstStyle/>
              <a:p>
                <a14:m>
                  <m:oMath xmlns:m="http://schemas.openxmlformats.org/officeDocument/2006/math">
                    <m:sSub>
                      <m:sSubPr>
                        <m:ctrlPr>
                          <a:rPr lang="es-PA" sz="3200" i="1" smtClean="0">
                            <a:latin typeface="Cambria Math"/>
                          </a:rPr>
                        </m:ctrlPr>
                      </m:sSubPr>
                      <m:e>
                        <m:r>
                          <a:rPr lang="es-PA" sz="3200" b="0" i="1" smtClean="0">
                            <a:latin typeface="Cambria Math"/>
                          </a:rPr>
                          <m:t>𝑛</m:t>
                        </m:r>
                      </m:e>
                      <m:sub>
                        <m:r>
                          <a:rPr lang="es-PA" sz="3200" b="0" i="1" smtClean="0">
                            <a:latin typeface="Cambria Math"/>
                          </a:rPr>
                          <m:t>2</m:t>
                        </m:r>
                      </m:sub>
                    </m:sSub>
                    <m:r>
                      <a:rPr lang="es-PA" sz="3200" b="0" i="1" smtClean="0">
                        <a:latin typeface="Cambria Math"/>
                      </a:rPr>
                      <m:t>=</m:t>
                    </m:r>
                    <m:r>
                      <a:rPr lang="es-PA" sz="3200" b="0" i="1" smtClean="0">
                        <a:latin typeface="Cambria Math"/>
                      </a:rPr>
                      <m:t>𝑛</m:t>
                    </m:r>
                    <m:r>
                      <a:rPr lang="es-PA" sz="3200" b="0" i="1" smtClean="0">
                        <a:latin typeface="Cambria Math"/>
                      </a:rPr>
                      <m:t> . </m:t>
                    </m:r>
                    <m:f>
                      <m:fPr>
                        <m:ctrlPr>
                          <a:rPr lang="es-PA" sz="3200" b="0" i="1" smtClean="0">
                            <a:latin typeface="Cambria Math"/>
                          </a:rPr>
                        </m:ctrlPr>
                      </m:fPr>
                      <m:num>
                        <m:sSub>
                          <m:sSubPr>
                            <m:ctrlPr>
                              <a:rPr lang="es-PA" sz="3200" b="0" i="1" smtClean="0">
                                <a:latin typeface="Cambria Math"/>
                              </a:rPr>
                            </m:ctrlPr>
                          </m:sSubPr>
                          <m:e>
                            <m:r>
                              <a:rPr lang="es-PA" sz="3200" b="0" i="1" smtClean="0">
                                <a:latin typeface="Cambria Math"/>
                              </a:rPr>
                              <m:t>𝑁</m:t>
                            </m:r>
                          </m:e>
                          <m:sub>
                            <m:r>
                              <a:rPr lang="es-PA" sz="3200" b="0" i="1" smtClean="0">
                                <a:latin typeface="Cambria Math"/>
                              </a:rPr>
                              <m:t>2</m:t>
                            </m:r>
                          </m:sub>
                        </m:sSub>
                      </m:num>
                      <m:den>
                        <m:r>
                          <a:rPr lang="es-PA" sz="3200" b="0" i="1" smtClean="0">
                            <a:latin typeface="Cambria Math"/>
                          </a:rPr>
                          <m:t>𝑁</m:t>
                        </m:r>
                      </m:den>
                    </m:f>
                    <m:r>
                      <a:rPr lang="es-PA" sz="3200" b="0" i="0" smtClean="0">
                        <a:latin typeface="Cambria Math"/>
                      </a:rPr>
                      <m:t>=750 . </m:t>
                    </m:r>
                    <m:f>
                      <m:fPr>
                        <m:ctrlPr>
                          <a:rPr lang="es-PA" sz="3200" b="0" i="1" smtClean="0">
                            <a:latin typeface="Cambria Math"/>
                          </a:rPr>
                        </m:ctrlPr>
                      </m:fPr>
                      <m:num>
                        <m:r>
                          <a:rPr lang="es-PA" sz="3200" b="0" i="1" smtClean="0">
                            <a:latin typeface="Cambria Math"/>
                          </a:rPr>
                          <m:t>18 000</m:t>
                        </m:r>
                      </m:num>
                      <m:den>
                        <m:r>
                          <a:rPr lang="es-PA" sz="3200" b="0" i="1" smtClean="0">
                            <a:latin typeface="Cambria Math"/>
                          </a:rPr>
                          <m:t>50 000</m:t>
                        </m:r>
                      </m:den>
                    </m:f>
                    <m:r>
                      <a:rPr lang="es-PA" sz="3200" b="0" i="1" smtClean="0">
                        <a:latin typeface="Cambria Math"/>
                      </a:rPr>
                      <m:t>=270</m:t>
                    </m:r>
                  </m:oMath>
                </a14:m>
                <a:r>
                  <a:rPr lang="es-PA" sz="3200" dirty="0" smtClean="0"/>
                  <a:t> </a:t>
                </a:r>
                <a:endParaRPr lang="es-PA" sz="3200" dirty="0"/>
              </a:p>
            </p:txBody>
          </p:sp>
        </mc:Choice>
        <mc:Fallback xmlns="">
          <p:sp>
            <p:nvSpPr>
              <p:cNvPr id="10" name="9 CuadroTexto"/>
              <p:cNvSpPr txBox="1">
                <a:spLocks noRot="1" noChangeAspect="1" noMove="1" noResize="1" noEditPoints="1" noAdjustHandles="1" noChangeArrowheads="1" noChangeShapeType="1" noTextEdit="1"/>
              </p:cNvSpPr>
              <p:nvPr/>
            </p:nvSpPr>
            <p:spPr>
              <a:xfrm>
                <a:off x="1763688" y="4130091"/>
                <a:ext cx="5978821" cy="798873"/>
              </a:xfrm>
              <a:prstGeom prst="rect">
                <a:avLst/>
              </a:prstGeom>
              <a:blipFill rotWithShape="1">
                <a:blip r:embed="rId3"/>
                <a:stretch>
                  <a:fillRect/>
                </a:stretch>
              </a:blipFill>
            </p:spPr>
            <p:txBody>
              <a:bodyPr/>
              <a:lstStyle/>
              <a:p>
                <a:r>
                  <a:rPr lang="es-PA">
                    <a:noFill/>
                  </a:rPr>
                  <a:t> </a:t>
                </a:r>
              </a:p>
            </p:txBody>
          </p:sp>
        </mc:Fallback>
      </mc:AlternateContent>
      <p:sp>
        <p:nvSpPr>
          <p:cNvPr id="9" name="8 Rectángulo"/>
          <p:cNvSpPr/>
          <p:nvPr/>
        </p:nvSpPr>
        <p:spPr>
          <a:xfrm>
            <a:off x="3898776" y="3742704"/>
            <a:ext cx="1366079"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es-PA" b="1" dirty="0" smtClean="0"/>
              <a:t>56 a 70 años</a:t>
            </a:r>
            <a:endParaRPr lang="es-PA" b="1" dirty="0"/>
          </a:p>
        </p:txBody>
      </p:sp>
      <mc:AlternateContent xmlns:mc="http://schemas.openxmlformats.org/markup-compatibility/2006" xmlns:a14="http://schemas.microsoft.com/office/drawing/2010/main">
        <mc:Choice Requires="a14">
          <p:sp>
            <p:nvSpPr>
              <p:cNvPr id="12" name="11 CuadroTexto"/>
              <p:cNvSpPr txBox="1"/>
              <p:nvPr/>
            </p:nvSpPr>
            <p:spPr>
              <a:xfrm>
                <a:off x="1763688" y="5426235"/>
                <a:ext cx="5978821" cy="798873"/>
              </a:xfrm>
              <a:prstGeom prst="rect">
                <a:avLst/>
              </a:prstGeom>
              <a:noFill/>
            </p:spPr>
            <p:txBody>
              <a:bodyPr wrap="square" rtlCol="0">
                <a:spAutoFit/>
              </a:bodyPr>
              <a:lstStyle/>
              <a:p>
                <a14:m>
                  <m:oMath xmlns:m="http://schemas.openxmlformats.org/officeDocument/2006/math">
                    <m:sSub>
                      <m:sSubPr>
                        <m:ctrlPr>
                          <a:rPr lang="es-PA" sz="3200" i="1" smtClean="0">
                            <a:latin typeface="Cambria Math"/>
                          </a:rPr>
                        </m:ctrlPr>
                      </m:sSubPr>
                      <m:e>
                        <m:r>
                          <a:rPr lang="es-PA" sz="3200" b="0" i="1" smtClean="0">
                            <a:latin typeface="Cambria Math"/>
                          </a:rPr>
                          <m:t>𝑛</m:t>
                        </m:r>
                      </m:e>
                      <m:sub>
                        <m:r>
                          <a:rPr lang="es-PA" sz="3200" b="0" i="1" smtClean="0">
                            <a:latin typeface="Cambria Math"/>
                          </a:rPr>
                          <m:t>3</m:t>
                        </m:r>
                      </m:sub>
                    </m:sSub>
                    <m:r>
                      <a:rPr lang="es-PA" sz="3200" b="0" i="1" smtClean="0">
                        <a:latin typeface="Cambria Math"/>
                      </a:rPr>
                      <m:t>=</m:t>
                    </m:r>
                    <m:r>
                      <a:rPr lang="es-PA" sz="3200" b="0" i="1" smtClean="0">
                        <a:latin typeface="Cambria Math"/>
                      </a:rPr>
                      <m:t>𝑛</m:t>
                    </m:r>
                    <m:r>
                      <a:rPr lang="es-PA" sz="3200" b="0" i="1" smtClean="0">
                        <a:latin typeface="Cambria Math"/>
                      </a:rPr>
                      <m:t> . </m:t>
                    </m:r>
                    <m:f>
                      <m:fPr>
                        <m:ctrlPr>
                          <a:rPr lang="es-PA" sz="3200" b="0" i="1" smtClean="0">
                            <a:latin typeface="Cambria Math"/>
                          </a:rPr>
                        </m:ctrlPr>
                      </m:fPr>
                      <m:num>
                        <m:sSub>
                          <m:sSubPr>
                            <m:ctrlPr>
                              <a:rPr lang="es-PA" sz="3200" b="0" i="1" smtClean="0">
                                <a:latin typeface="Cambria Math"/>
                              </a:rPr>
                            </m:ctrlPr>
                          </m:sSubPr>
                          <m:e>
                            <m:r>
                              <a:rPr lang="es-PA" sz="3200" b="0" i="1" smtClean="0">
                                <a:latin typeface="Cambria Math"/>
                              </a:rPr>
                              <m:t>𝑁</m:t>
                            </m:r>
                          </m:e>
                          <m:sub>
                            <m:r>
                              <a:rPr lang="es-PA" sz="3200" b="0" i="1" smtClean="0">
                                <a:latin typeface="Cambria Math"/>
                              </a:rPr>
                              <m:t>3</m:t>
                            </m:r>
                          </m:sub>
                        </m:sSub>
                      </m:num>
                      <m:den>
                        <m:r>
                          <a:rPr lang="es-PA" sz="3200" b="0" i="1" smtClean="0">
                            <a:latin typeface="Cambria Math"/>
                          </a:rPr>
                          <m:t>𝑁</m:t>
                        </m:r>
                      </m:den>
                    </m:f>
                    <m:r>
                      <a:rPr lang="es-PA" sz="3200" b="0" i="0" smtClean="0">
                        <a:latin typeface="Cambria Math"/>
                      </a:rPr>
                      <m:t>=750 . </m:t>
                    </m:r>
                    <m:f>
                      <m:fPr>
                        <m:ctrlPr>
                          <a:rPr lang="es-PA" sz="3200" b="0" i="1" smtClean="0">
                            <a:latin typeface="Cambria Math"/>
                          </a:rPr>
                        </m:ctrlPr>
                      </m:fPr>
                      <m:num>
                        <m:r>
                          <a:rPr lang="es-PA" sz="3200" b="0" i="1" smtClean="0">
                            <a:latin typeface="Cambria Math"/>
                          </a:rPr>
                          <m:t>7 000</m:t>
                        </m:r>
                      </m:num>
                      <m:den>
                        <m:r>
                          <a:rPr lang="es-PA" sz="3200" b="0" i="1" smtClean="0">
                            <a:latin typeface="Cambria Math"/>
                          </a:rPr>
                          <m:t>50 000</m:t>
                        </m:r>
                      </m:den>
                    </m:f>
                    <m:r>
                      <a:rPr lang="es-PA" sz="3200" b="0" i="1" smtClean="0">
                        <a:latin typeface="Cambria Math"/>
                      </a:rPr>
                      <m:t>=105</m:t>
                    </m:r>
                  </m:oMath>
                </a14:m>
                <a:r>
                  <a:rPr lang="es-PA" sz="3200" dirty="0" smtClean="0"/>
                  <a:t> </a:t>
                </a:r>
                <a:endParaRPr lang="es-PA" sz="3200" dirty="0"/>
              </a:p>
            </p:txBody>
          </p:sp>
        </mc:Choice>
        <mc:Fallback xmlns="">
          <p:sp>
            <p:nvSpPr>
              <p:cNvPr id="12" name="11 CuadroTexto"/>
              <p:cNvSpPr txBox="1">
                <a:spLocks noRot="1" noChangeAspect="1" noMove="1" noResize="1" noEditPoints="1" noAdjustHandles="1" noChangeArrowheads="1" noChangeShapeType="1" noTextEdit="1"/>
              </p:cNvSpPr>
              <p:nvPr/>
            </p:nvSpPr>
            <p:spPr>
              <a:xfrm>
                <a:off x="1763688" y="5426235"/>
                <a:ext cx="5978821" cy="798873"/>
              </a:xfrm>
              <a:prstGeom prst="rect">
                <a:avLst/>
              </a:prstGeom>
              <a:blipFill rotWithShape="1">
                <a:blip r:embed="rId4"/>
                <a:stretch>
                  <a:fillRect/>
                </a:stretch>
              </a:blipFill>
            </p:spPr>
            <p:txBody>
              <a:bodyPr/>
              <a:lstStyle/>
              <a:p>
                <a:r>
                  <a:rPr lang="es-PA">
                    <a:noFill/>
                  </a:rPr>
                  <a:t> </a:t>
                </a:r>
              </a:p>
            </p:txBody>
          </p:sp>
        </mc:Fallback>
      </mc:AlternateContent>
      <p:sp>
        <p:nvSpPr>
          <p:cNvPr id="11" name="10 Rectángulo"/>
          <p:cNvSpPr/>
          <p:nvPr/>
        </p:nvSpPr>
        <p:spPr>
          <a:xfrm>
            <a:off x="3559051" y="5056101"/>
            <a:ext cx="2095831"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lgn="ctr"/>
            <a:r>
              <a:rPr lang="es-PA" b="1" dirty="0" smtClean="0"/>
              <a:t>Mayores de 70 años</a:t>
            </a:r>
            <a:endParaRPr lang="es-PA" b="1" dirty="0"/>
          </a:p>
        </p:txBody>
      </p:sp>
    </p:spTree>
    <p:extLst>
      <p:ext uri="{BB962C8B-B14F-4D97-AF65-F5344CB8AC3E}">
        <p14:creationId xmlns:p14="http://schemas.microsoft.com/office/powerpoint/2010/main" val="1206445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93204" y="1844824"/>
            <a:ext cx="8229600" cy="1180728"/>
          </a:xfrm>
        </p:spPr>
        <p:txBody>
          <a:bodyPr>
            <a:normAutofit/>
          </a:bodyPr>
          <a:lstStyle/>
          <a:p>
            <a:pPr marL="0" indent="0" algn="just">
              <a:buNone/>
            </a:pPr>
            <a:r>
              <a:rPr lang="es-MX" sz="2400" dirty="0"/>
              <a:t>Donde </a:t>
            </a:r>
            <a:r>
              <a:rPr lang="es-MX" sz="2400" b="1" i="1" dirty="0" smtClean="0"/>
              <a:t>n/N</a:t>
            </a:r>
            <a:r>
              <a:rPr lang="es-MX" sz="2400" dirty="0"/>
              <a:t> es una constante llamada </a:t>
            </a:r>
            <a:r>
              <a:rPr lang="es-MX" sz="2400" b="1" dirty="0"/>
              <a:t>razón de muestreo</a:t>
            </a:r>
            <a:r>
              <a:rPr lang="es-MX" sz="2400" dirty="0"/>
              <a:t>, que en este caso es de </a:t>
            </a:r>
            <a:r>
              <a:rPr lang="es-MX" sz="2400" dirty="0" smtClean="0"/>
              <a:t>0.015</a:t>
            </a:r>
            <a:r>
              <a:rPr lang="es-MX" sz="2400" dirty="0"/>
              <a:t>.</a:t>
            </a:r>
            <a:endParaRPr lang="es-PA" sz="2400" dirty="0"/>
          </a:p>
        </p:txBody>
      </p:sp>
      <p:sp>
        <p:nvSpPr>
          <p:cNvPr id="4" name="1 Título"/>
          <p:cNvSpPr>
            <a:spLocks noGrp="1"/>
          </p:cNvSpPr>
          <p:nvPr>
            <p:ph type="title"/>
          </p:nvPr>
        </p:nvSpPr>
        <p:spPr>
          <a:xfrm>
            <a:off x="493204" y="260648"/>
            <a:ext cx="8229600" cy="868958"/>
          </a:xfrm>
        </p:spPr>
        <p:txBody>
          <a:bodyPr>
            <a:normAutofit/>
          </a:bodyPr>
          <a:lstStyle/>
          <a:p>
            <a:r>
              <a:rPr lang="es-PA" dirty="0"/>
              <a:t>Número de sujetos por </a:t>
            </a:r>
            <a:r>
              <a:rPr lang="es-PA" dirty="0" smtClean="0"/>
              <a:t>estrato</a:t>
            </a:r>
            <a:endParaRPr lang="es-PA" dirty="0"/>
          </a:p>
        </p:txBody>
      </p:sp>
      <p:sp>
        <p:nvSpPr>
          <p:cNvPr id="5" name="2 Marcador de contenido"/>
          <p:cNvSpPr txBox="1">
            <a:spLocks/>
          </p:cNvSpPr>
          <p:nvPr/>
        </p:nvSpPr>
        <p:spPr>
          <a:xfrm>
            <a:off x="493204" y="1052736"/>
            <a:ext cx="8229600"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base">
              <a:buFont typeface="Arial" pitchFamily="34" charset="0"/>
              <a:buNone/>
            </a:pPr>
            <a:r>
              <a:rPr lang="es-MX" sz="2000" b="1" dirty="0" smtClean="0"/>
              <a:t>Elección proporcional al tamaño del estrato</a:t>
            </a:r>
          </a:p>
          <a:p>
            <a:pPr marL="0" indent="0" algn="ctr" fontAlgn="base">
              <a:buFont typeface="Arial" pitchFamily="34" charset="0"/>
              <a:buNone/>
            </a:pPr>
            <a:r>
              <a:rPr lang="es-MX" sz="2000" dirty="0" smtClean="0"/>
              <a:t>Continuación</a:t>
            </a:r>
            <a:endParaRPr lang="es-MX" sz="2000" dirty="0"/>
          </a:p>
        </p:txBody>
      </p:sp>
      <p:sp>
        <p:nvSpPr>
          <p:cNvPr id="6" name="5 Rectángulo"/>
          <p:cNvSpPr/>
          <p:nvPr/>
        </p:nvSpPr>
        <p:spPr>
          <a:xfrm>
            <a:off x="493204" y="2875002"/>
            <a:ext cx="8136904" cy="461665"/>
          </a:xfrm>
          <a:prstGeom prst="rect">
            <a:avLst/>
          </a:prstGeom>
        </p:spPr>
        <p:txBody>
          <a:bodyPr wrap="square">
            <a:spAutoFit/>
          </a:bodyPr>
          <a:lstStyle/>
          <a:p>
            <a:r>
              <a:rPr lang="es-MX" sz="2400" dirty="0" smtClean="0"/>
              <a:t>El resultado es </a:t>
            </a:r>
            <a:r>
              <a:rPr lang="es-MX" sz="2400" dirty="0"/>
              <a:t>una distribución </a:t>
            </a:r>
            <a:r>
              <a:rPr lang="es-MX" sz="2400" dirty="0" err="1"/>
              <a:t>muestral</a:t>
            </a:r>
            <a:r>
              <a:rPr lang="es-MX" sz="2400" dirty="0"/>
              <a:t> por </a:t>
            </a:r>
            <a:r>
              <a:rPr lang="es-MX" sz="2400" dirty="0" smtClean="0"/>
              <a:t>estratos, así:</a:t>
            </a:r>
            <a:endParaRPr lang="es-PA" sz="2400" dirty="0"/>
          </a:p>
        </p:txBody>
      </p:sp>
      <p:graphicFrame>
        <p:nvGraphicFramePr>
          <p:cNvPr id="7" name="6 Tabla"/>
          <p:cNvGraphicFramePr>
            <a:graphicFrameLocks noGrp="1"/>
          </p:cNvGraphicFramePr>
          <p:nvPr>
            <p:extLst>
              <p:ext uri="{D42A27DB-BD31-4B8C-83A1-F6EECF244321}">
                <p14:modId xmlns:p14="http://schemas.microsoft.com/office/powerpoint/2010/main" val="3938949161"/>
              </p:ext>
            </p:extLst>
          </p:nvPr>
        </p:nvGraphicFramePr>
        <p:xfrm>
          <a:off x="971600" y="3645024"/>
          <a:ext cx="6815100" cy="1854200"/>
        </p:xfrm>
        <a:graphic>
          <a:graphicData uri="http://schemas.openxmlformats.org/drawingml/2006/table">
            <a:tbl>
              <a:tblPr firstRow="1" bandRow="1">
                <a:tableStyleId>{F5AB1C69-6EDB-4FF4-983F-18BD219EF322}</a:tableStyleId>
              </a:tblPr>
              <a:tblGrid>
                <a:gridCol w="2566628"/>
                <a:gridCol w="1497372"/>
                <a:gridCol w="2751100"/>
              </a:tblGrid>
              <a:tr h="370840">
                <a:tc>
                  <a:txBody>
                    <a:bodyPr/>
                    <a:lstStyle/>
                    <a:p>
                      <a:pPr algn="ctr"/>
                      <a:r>
                        <a:rPr lang="es-PA" dirty="0" smtClean="0"/>
                        <a:t>Estrato</a:t>
                      </a:r>
                      <a:endParaRPr lang="es-PA" dirty="0"/>
                    </a:p>
                  </a:txBody>
                  <a:tcPr/>
                </a:tc>
                <a:tc>
                  <a:txBody>
                    <a:bodyPr/>
                    <a:lstStyle/>
                    <a:p>
                      <a:pPr algn="ctr"/>
                      <a:r>
                        <a:rPr lang="es-PA" dirty="0" smtClean="0"/>
                        <a:t>Población (N)</a:t>
                      </a:r>
                      <a:endParaRPr lang="es-PA" dirty="0"/>
                    </a:p>
                  </a:txBody>
                  <a:tcPr/>
                </a:tc>
                <a:tc>
                  <a:txBody>
                    <a:bodyPr/>
                    <a:lstStyle/>
                    <a:p>
                      <a:pPr algn="ctr"/>
                      <a:r>
                        <a:rPr lang="es-PA" dirty="0" smtClean="0"/>
                        <a:t>Tamaño de la muestra (n)</a:t>
                      </a:r>
                      <a:endParaRPr lang="es-PA"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A" dirty="0" smtClean="0"/>
                        <a:t>1 (40 a 55 años)</a:t>
                      </a:r>
                    </a:p>
                  </a:txBody>
                  <a:tcPr/>
                </a:tc>
                <a:tc>
                  <a:txBody>
                    <a:bodyPr/>
                    <a:lstStyle/>
                    <a:p>
                      <a:pPr algn="ctr"/>
                      <a:r>
                        <a:rPr lang="es-PA" dirty="0" smtClean="0"/>
                        <a:t>25 000</a:t>
                      </a:r>
                      <a:endParaRPr lang="es-PA" dirty="0"/>
                    </a:p>
                  </a:txBody>
                  <a:tcPr/>
                </a:tc>
                <a:tc>
                  <a:txBody>
                    <a:bodyPr/>
                    <a:lstStyle/>
                    <a:p>
                      <a:pPr algn="ctr"/>
                      <a:r>
                        <a:rPr lang="es-PA" dirty="0" smtClean="0"/>
                        <a:t>375</a:t>
                      </a:r>
                      <a:endParaRPr lang="es-PA"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A" dirty="0" smtClean="0"/>
                        <a:t>2 (56 a 70 años)</a:t>
                      </a:r>
                    </a:p>
                  </a:txBody>
                  <a:tcPr/>
                </a:tc>
                <a:tc>
                  <a:txBody>
                    <a:bodyPr/>
                    <a:lstStyle/>
                    <a:p>
                      <a:pPr algn="ctr"/>
                      <a:r>
                        <a:rPr lang="es-PA" dirty="0" smtClean="0"/>
                        <a:t>18 000 </a:t>
                      </a:r>
                      <a:endParaRPr lang="es-PA" dirty="0"/>
                    </a:p>
                  </a:txBody>
                  <a:tcPr/>
                </a:tc>
                <a:tc>
                  <a:txBody>
                    <a:bodyPr/>
                    <a:lstStyle/>
                    <a:p>
                      <a:pPr algn="ctr"/>
                      <a:r>
                        <a:rPr lang="es-PA" dirty="0" smtClean="0"/>
                        <a:t>270</a:t>
                      </a:r>
                      <a:endParaRPr lang="es-PA"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A" dirty="0" smtClean="0"/>
                        <a:t>3 (Mayores de 70 años)</a:t>
                      </a:r>
                    </a:p>
                  </a:txBody>
                  <a:tcPr/>
                </a:tc>
                <a:tc>
                  <a:txBody>
                    <a:bodyPr/>
                    <a:lstStyle/>
                    <a:p>
                      <a:pPr algn="ctr"/>
                      <a:r>
                        <a:rPr lang="es-PA" dirty="0" smtClean="0"/>
                        <a:t>7 000</a:t>
                      </a:r>
                      <a:endParaRPr lang="es-PA" dirty="0"/>
                    </a:p>
                  </a:txBody>
                  <a:tcPr/>
                </a:tc>
                <a:tc>
                  <a:txBody>
                    <a:bodyPr/>
                    <a:lstStyle/>
                    <a:p>
                      <a:pPr algn="ctr"/>
                      <a:r>
                        <a:rPr lang="es-PA" dirty="0" smtClean="0"/>
                        <a:t>105</a:t>
                      </a:r>
                      <a:endParaRPr lang="es-PA" dirty="0"/>
                    </a:p>
                  </a:txBody>
                  <a:tcPr/>
                </a:tc>
              </a:tr>
              <a:tr h="370840">
                <a:tc>
                  <a:txBody>
                    <a:bodyPr/>
                    <a:lstStyle/>
                    <a:p>
                      <a:pPr algn="ctr"/>
                      <a:r>
                        <a:rPr lang="es-PA" dirty="0" smtClean="0"/>
                        <a:t>Total</a:t>
                      </a:r>
                      <a:endParaRPr lang="es-PA" dirty="0"/>
                    </a:p>
                  </a:txBody>
                  <a:tcPr/>
                </a:tc>
                <a:tc>
                  <a:txBody>
                    <a:bodyPr/>
                    <a:lstStyle/>
                    <a:p>
                      <a:pPr algn="ctr"/>
                      <a:r>
                        <a:rPr lang="es-PA" dirty="0" smtClean="0"/>
                        <a:t>50 000</a:t>
                      </a:r>
                      <a:endParaRPr lang="es-PA" dirty="0"/>
                    </a:p>
                  </a:txBody>
                  <a:tcPr/>
                </a:tc>
                <a:tc>
                  <a:txBody>
                    <a:bodyPr/>
                    <a:lstStyle/>
                    <a:p>
                      <a:pPr algn="ctr"/>
                      <a:r>
                        <a:rPr lang="es-PA" dirty="0" smtClean="0"/>
                        <a:t>750</a:t>
                      </a:r>
                      <a:endParaRPr lang="es-PA" dirty="0"/>
                    </a:p>
                  </a:txBody>
                  <a:tcPr/>
                </a:tc>
              </a:tr>
            </a:tbl>
          </a:graphicData>
        </a:graphic>
      </p:graphicFrame>
      <p:pic>
        <p:nvPicPr>
          <p:cNvPr id="9" name="Picture 6" descr="El amor de estos dos viejitos está enterneciendo al interne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380" r="22384"/>
          <a:stretch/>
        </p:blipFill>
        <p:spPr bwMode="auto">
          <a:xfrm>
            <a:off x="7042860" y="4941168"/>
            <a:ext cx="1587248" cy="158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279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65563" y="260648"/>
            <a:ext cx="8229600" cy="868958"/>
          </a:xfrm>
        </p:spPr>
        <p:txBody>
          <a:bodyPr>
            <a:normAutofit/>
          </a:bodyPr>
          <a:lstStyle/>
          <a:p>
            <a:r>
              <a:rPr lang="es-PA" dirty="0"/>
              <a:t>Número de sujetos por </a:t>
            </a:r>
            <a:r>
              <a:rPr lang="es-PA" dirty="0" smtClean="0"/>
              <a:t>estrato</a:t>
            </a:r>
            <a:endParaRPr lang="es-PA" dirty="0"/>
          </a:p>
        </p:txBody>
      </p:sp>
      <p:sp>
        <p:nvSpPr>
          <p:cNvPr id="3" name="2 Marcador de contenido"/>
          <p:cNvSpPr>
            <a:spLocks noGrp="1"/>
          </p:cNvSpPr>
          <p:nvPr>
            <p:ph idx="1"/>
          </p:nvPr>
        </p:nvSpPr>
        <p:spPr>
          <a:xfrm>
            <a:off x="446856" y="1124744"/>
            <a:ext cx="8229600" cy="748679"/>
          </a:xfrm>
        </p:spPr>
        <p:txBody>
          <a:bodyPr>
            <a:normAutofit/>
          </a:bodyPr>
          <a:lstStyle/>
          <a:p>
            <a:pPr marL="0" indent="0" algn="ctr" fontAlgn="base">
              <a:buNone/>
            </a:pPr>
            <a:r>
              <a:rPr lang="es-MX" sz="2400" b="1" dirty="0"/>
              <a:t>Elección proporcional al tamaño del </a:t>
            </a:r>
            <a:r>
              <a:rPr lang="es-MX" sz="2400" b="1" dirty="0" smtClean="0"/>
              <a:t>estrato</a:t>
            </a:r>
            <a:endParaRPr lang="es-MX" sz="2400" dirty="0"/>
          </a:p>
        </p:txBody>
      </p:sp>
      <p:sp>
        <p:nvSpPr>
          <p:cNvPr id="7" name="6 Rectángulo"/>
          <p:cNvSpPr/>
          <p:nvPr/>
        </p:nvSpPr>
        <p:spPr>
          <a:xfrm>
            <a:off x="395536" y="2276872"/>
            <a:ext cx="8352928" cy="707886"/>
          </a:xfrm>
          <a:prstGeom prst="rect">
            <a:avLst/>
          </a:prstGeom>
        </p:spPr>
        <p:txBody>
          <a:bodyPr wrap="square">
            <a:spAutoFit/>
          </a:bodyPr>
          <a:lstStyle/>
          <a:p>
            <a:pPr algn="just"/>
            <a:r>
              <a:rPr lang="es-MX" sz="2000" dirty="0" smtClean="0"/>
              <a:t>Se </a:t>
            </a:r>
            <a:r>
              <a:rPr lang="es-MX" sz="2000" dirty="0"/>
              <a:t>debe obtener una muestra de 100 individuos de una </a:t>
            </a:r>
            <a:r>
              <a:rPr lang="es-MX" sz="2000" b="1" dirty="0"/>
              <a:t>población total de 3000</a:t>
            </a:r>
            <a:r>
              <a:rPr lang="es-MX" sz="2000" dirty="0"/>
              <a:t>. Por lo que se divide la población en los siguientes estratos:</a:t>
            </a:r>
            <a:endParaRPr lang="es-PA" sz="2000" dirty="0"/>
          </a:p>
        </p:txBody>
      </p:sp>
      <p:graphicFrame>
        <p:nvGraphicFramePr>
          <p:cNvPr id="8" name="7 Tabla"/>
          <p:cNvGraphicFramePr>
            <a:graphicFrameLocks noGrp="1"/>
          </p:cNvGraphicFramePr>
          <p:nvPr>
            <p:extLst>
              <p:ext uri="{D42A27DB-BD31-4B8C-83A1-F6EECF244321}">
                <p14:modId xmlns:p14="http://schemas.microsoft.com/office/powerpoint/2010/main" val="2139479100"/>
              </p:ext>
            </p:extLst>
          </p:nvPr>
        </p:nvGraphicFramePr>
        <p:xfrm>
          <a:off x="467544" y="3789040"/>
          <a:ext cx="2520280" cy="1854200"/>
        </p:xfrm>
        <a:graphic>
          <a:graphicData uri="http://schemas.openxmlformats.org/drawingml/2006/table">
            <a:tbl>
              <a:tblPr firstRow="1" bandRow="1">
                <a:tableStyleId>{7DF18680-E054-41AD-8BC1-D1AEF772440D}</a:tableStyleId>
              </a:tblPr>
              <a:tblGrid>
                <a:gridCol w="1152128"/>
                <a:gridCol w="1368152"/>
              </a:tblGrid>
              <a:tr h="370840">
                <a:tc>
                  <a:txBody>
                    <a:bodyPr/>
                    <a:lstStyle/>
                    <a:p>
                      <a:pPr algn="ctr"/>
                      <a:r>
                        <a:rPr lang="es-PA" dirty="0" smtClean="0"/>
                        <a:t>Estrato</a:t>
                      </a:r>
                      <a:endParaRPr lang="es-PA" dirty="0"/>
                    </a:p>
                  </a:txBody>
                  <a:tcPr/>
                </a:tc>
                <a:tc>
                  <a:txBody>
                    <a:bodyPr/>
                    <a:lstStyle/>
                    <a:p>
                      <a:pPr algn="ctr"/>
                      <a:r>
                        <a:rPr lang="es-PA" dirty="0" smtClean="0"/>
                        <a:t>Individuos</a:t>
                      </a:r>
                      <a:endParaRPr lang="es-PA" dirty="0"/>
                    </a:p>
                  </a:txBody>
                  <a:tcPr/>
                </a:tc>
              </a:tr>
              <a:tr h="370840">
                <a:tc>
                  <a:txBody>
                    <a:bodyPr/>
                    <a:lstStyle/>
                    <a:p>
                      <a:pPr algn="ctr"/>
                      <a:r>
                        <a:rPr lang="es-PA" dirty="0" smtClean="0"/>
                        <a:t>1</a:t>
                      </a:r>
                      <a:endParaRPr lang="es-PA" dirty="0"/>
                    </a:p>
                  </a:txBody>
                  <a:tcPr/>
                </a:tc>
                <a:tc>
                  <a:txBody>
                    <a:bodyPr/>
                    <a:lstStyle/>
                    <a:p>
                      <a:pPr algn="ctr"/>
                      <a:r>
                        <a:rPr lang="es-PA" sz="1800" b="0" i="0" kern="1200" dirty="0" smtClean="0">
                          <a:solidFill>
                            <a:schemeClr val="dk1"/>
                          </a:solidFill>
                          <a:effectLst/>
                          <a:latin typeface="+mn-lt"/>
                          <a:ea typeface="+mn-ea"/>
                          <a:cs typeface="+mn-cs"/>
                        </a:rPr>
                        <a:t>1 300</a:t>
                      </a:r>
                      <a:endParaRPr lang="es-PA" dirty="0"/>
                    </a:p>
                  </a:txBody>
                  <a:tcPr/>
                </a:tc>
              </a:tr>
              <a:tr h="370840">
                <a:tc>
                  <a:txBody>
                    <a:bodyPr/>
                    <a:lstStyle/>
                    <a:p>
                      <a:pPr algn="ctr"/>
                      <a:r>
                        <a:rPr lang="es-PA" dirty="0" smtClean="0"/>
                        <a:t>2</a:t>
                      </a:r>
                      <a:endParaRPr lang="es-PA" dirty="0"/>
                    </a:p>
                  </a:txBody>
                  <a:tcPr/>
                </a:tc>
                <a:tc>
                  <a:txBody>
                    <a:bodyPr/>
                    <a:lstStyle/>
                    <a:p>
                      <a:pPr algn="ctr"/>
                      <a:r>
                        <a:rPr lang="es-PA" sz="1800" b="0" i="0" kern="1200" dirty="0" smtClean="0">
                          <a:solidFill>
                            <a:schemeClr val="dk1"/>
                          </a:solidFill>
                          <a:effectLst/>
                          <a:latin typeface="+mn-lt"/>
                          <a:ea typeface="+mn-ea"/>
                          <a:cs typeface="+mn-cs"/>
                        </a:rPr>
                        <a:t>1 100</a:t>
                      </a:r>
                      <a:endParaRPr lang="es-PA" dirty="0"/>
                    </a:p>
                  </a:txBody>
                  <a:tcPr/>
                </a:tc>
              </a:tr>
              <a:tr h="370840">
                <a:tc>
                  <a:txBody>
                    <a:bodyPr/>
                    <a:lstStyle/>
                    <a:p>
                      <a:pPr algn="ctr"/>
                      <a:r>
                        <a:rPr lang="es-PA" dirty="0" smtClean="0"/>
                        <a:t>3</a:t>
                      </a:r>
                      <a:endParaRPr lang="es-P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A" dirty="0" smtClean="0"/>
                        <a:t>600</a:t>
                      </a:r>
                    </a:p>
                  </a:txBody>
                  <a:tcPr/>
                </a:tc>
              </a:tr>
              <a:tr h="370840">
                <a:tc>
                  <a:txBody>
                    <a:bodyPr/>
                    <a:lstStyle/>
                    <a:p>
                      <a:pPr algn="ctr"/>
                      <a:r>
                        <a:rPr lang="es-PA" dirty="0" smtClean="0"/>
                        <a:t>Total</a:t>
                      </a:r>
                      <a:endParaRPr lang="es-PA" dirty="0"/>
                    </a:p>
                  </a:txBody>
                  <a:tcPr/>
                </a:tc>
                <a:tc>
                  <a:txBody>
                    <a:bodyPr/>
                    <a:lstStyle/>
                    <a:p>
                      <a:pPr algn="ctr"/>
                      <a:r>
                        <a:rPr lang="es-PA" dirty="0" smtClean="0"/>
                        <a:t>3 000</a:t>
                      </a:r>
                      <a:endParaRPr lang="es-PA" dirty="0"/>
                    </a:p>
                  </a:txBody>
                  <a:tcPr/>
                </a:tc>
              </a:tr>
            </a:tbl>
          </a:graphicData>
        </a:graphic>
      </p:graphicFrame>
      <p:sp>
        <p:nvSpPr>
          <p:cNvPr id="12" name="11 Rectángulo"/>
          <p:cNvSpPr/>
          <p:nvPr/>
        </p:nvSpPr>
        <p:spPr>
          <a:xfrm>
            <a:off x="3968940" y="1700808"/>
            <a:ext cx="1132041"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es-PA" b="1" dirty="0" smtClean="0"/>
              <a:t>Ejemplo 2</a:t>
            </a:r>
            <a:endParaRPr lang="es-PA" b="1" dirty="0"/>
          </a:p>
        </p:txBody>
      </p:sp>
      <p:grpSp>
        <p:nvGrpSpPr>
          <p:cNvPr id="9" name="8 Grupo"/>
          <p:cNvGrpSpPr/>
          <p:nvPr/>
        </p:nvGrpSpPr>
        <p:grpSpPr>
          <a:xfrm>
            <a:off x="3347866" y="3212976"/>
            <a:ext cx="5400598" cy="3240359"/>
            <a:chOff x="3568408" y="2492896"/>
            <a:chExt cx="5400598" cy="3240359"/>
          </a:xfrm>
        </p:grpSpPr>
        <p:pic>
          <p:nvPicPr>
            <p:cNvPr id="10" name="Picture 2" descr="Cómo hacer un muestreo estratifica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408" y="2492896"/>
              <a:ext cx="5400598" cy="32403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ómo hacer un muestreo estratificado?"/>
            <p:cNvPicPr>
              <a:picLocks noChangeAspect="1" noChangeArrowheads="1"/>
            </p:cNvPicPr>
            <p:nvPr/>
          </p:nvPicPr>
          <p:blipFill rotWithShape="1">
            <a:blip r:embed="rId2">
              <a:extLst>
                <a:ext uri="{28A0092B-C50C-407E-A947-70E740481C1C}">
                  <a14:useLocalDpi xmlns:a14="http://schemas.microsoft.com/office/drawing/2010/main" val="0"/>
                </a:ext>
              </a:extLst>
            </a:blip>
            <a:srcRect l="52659" t="79426" r="27375" b="10287"/>
            <a:stretch/>
          </p:blipFill>
          <p:spPr bwMode="auto">
            <a:xfrm>
              <a:off x="7524328" y="5157192"/>
              <a:ext cx="1152128" cy="33333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68847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93204" y="260648"/>
            <a:ext cx="8229600" cy="868958"/>
          </a:xfrm>
        </p:spPr>
        <p:txBody>
          <a:bodyPr>
            <a:normAutofit/>
          </a:bodyPr>
          <a:lstStyle/>
          <a:p>
            <a:r>
              <a:rPr lang="es-PA" dirty="0"/>
              <a:t>Número de sujetos por </a:t>
            </a:r>
            <a:r>
              <a:rPr lang="es-PA" dirty="0" smtClean="0"/>
              <a:t>estrato</a:t>
            </a:r>
            <a:endParaRPr lang="es-PA" dirty="0"/>
          </a:p>
        </p:txBody>
      </p:sp>
      <p:sp>
        <p:nvSpPr>
          <p:cNvPr id="3" name="2 Marcador de contenido"/>
          <p:cNvSpPr>
            <a:spLocks noGrp="1"/>
          </p:cNvSpPr>
          <p:nvPr>
            <p:ph idx="1"/>
          </p:nvPr>
        </p:nvSpPr>
        <p:spPr>
          <a:xfrm>
            <a:off x="493204" y="1052736"/>
            <a:ext cx="8229600" cy="388639"/>
          </a:xfrm>
        </p:spPr>
        <p:txBody>
          <a:bodyPr>
            <a:normAutofit lnSpcReduction="10000"/>
          </a:bodyPr>
          <a:lstStyle/>
          <a:p>
            <a:pPr marL="0" indent="0" algn="ctr" fontAlgn="base">
              <a:buNone/>
            </a:pPr>
            <a:r>
              <a:rPr lang="es-MX" sz="2000" b="1" dirty="0"/>
              <a:t>Elección proporcional al tamaño del </a:t>
            </a:r>
            <a:r>
              <a:rPr lang="es-MX" sz="2000" b="1" dirty="0" smtClean="0"/>
              <a:t>estrato</a:t>
            </a:r>
            <a:endParaRPr lang="es-MX" sz="2000" dirty="0"/>
          </a:p>
        </p:txBody>
      </p:sp>
      <mc:AlternateContent xmlns:mc="http://schemas.openxmlformats.org/markup-compatibility/2006" xmlns:a14="http://schemas.microsoft.com/office/drawing/2010/main">
        <mc:Choice Requires="a14">
          <p:sp>
            <p:nvSpPr>
              <p:cNvPr id="5" name="4 CuadroTexto"/>
              <p:cNvSpPr txBox="1"/>
              <p:nvPr/>
            </p:nvSpPr>
            <p:spPr>
              <a:xfrm>
                <a:off x="1592404" y="2420888"/>
                <a:ext cx="5978821" cy="798873"/>
              </a:xfrm>
              <a:prstGeom prst="rect">
                <a:avLst/>
              </a:prstGeom>
              <a:noFill/>
            </p:spPr>
            <p:txBody>
              <a:bodyPr wrap="square" rtlCol="0">
                <a:spAutoFit/>
              </a:bodyPr>
              <a:lstStyle/>
              <a:p>
                <a14:m>
                  <m:oMath xmlns:m="http://schemas.openxmlformats.org/officeDocument/2006/math">
                    <m:sSub>
                      <m:sSubPr>
                        <m:ctrlPr>
                          <a:rPr lang="es-PA" sz="3200" i="1" smtClean="0">
                            <a:latin typeface="Cambria Math"/>
                          </a:rPr>
                        </m:ctrlPr>
                      </m:sSubPr>
                      <m:e>
                        <m:r>
                          <a:rPr lang="es-PA" sz="3200" b="0" i="1" smtClean="0">
                            <a:latin typeface="Cambria Math"/>
                          </a:rPr>
                          <m:t>𝑛</m:t>
                        </m:r>
                      </m:e>
                      <m:sub>
                        <m:r>
                          <a:rPr lang="es-PA" sz="3200" b="0" i="1" smtClean="0">
                            <a:latin typeface="Cambria Math"/>
                          </a:rPr>
                          <m:t>1</m:t>
                        </m:r>
                      </m:sub>
                    </m:sSub>
                    <m:r>
                      <a:rPr lang="es-PA" sz="3200" b="0" i="1" smtClean="0">
                        <a:latin typeface="Cambria Math"/>
                      </a:rPr>
                      <m:t>=</m:t>
                    </m:r>
                    <m:r>
                      <a:rPr lang="es-PA" sz="3200" b="0" i="1" smtClean="0">
                        <a:latin typeface="Cambria Math"/>
                      </a:rPr>
                      <m:t>𝑛</m:t>
                    </m:r>
                    <m:r>
                      <a:rPr lang="es-PA" sz="3200" b="0" i="1" smtClean="0">
                        <a:latin typeface="Cambria Math"/>
                      </a:rPr>
                      <m:t> . </m:t>
                    </m:r>
                    <m:f>
                      <m:fPr>
                        <m:ctrlPr>
                          <a:rPr lang="es-PA" sz="3200" b="0" i="1" smtClean="0">
                            <a:latin typeface="Cambria Math"/>
                          </a:rPr>
                        </m:ctrlPr>
                      </m:fPr>
                      <m:num>
                        <m:sSub>
                          <m:sSubPr>
                            <m:ctrlPr>
                              <a:rPr lang="es-PA" sz="3200" b="0" i="1" smtClean="0">
                                <a:latin typeface="Cambria Math"/>
                              </a:rPr>
                            </m:ctrlPr>
                          </m:sSubPr>
                          <m:e>
                            <m:r>
                              <a:rPr lang="es-PA" sz="3200" b="0" i="1" smtClean="0">
                                <a:latin typeface="Cambria Math"/>
                              </a:rPr>
                              <m:t>𝑁</m:t>
                            </m:r>
                          </m:e>
                          <m:sub>
                            <m:r>
                              <a:rPr lang="es-PA" sz="3200" b="0" i="1" smtClean="0">
                                <a:latin typeface="Cambria Math"/>
                              </a:rPr>
                              <m:t>1</m:t>
                            </m:r>
                          </m:sub>
                        </m:sSub>
                      </m:num>
                      <m:den>
                        <m:r>
                          <a:rPr lang="es-PA" sz="3200" b="0" i="1" smtClean="0">
                            <a:latin typeface="Cambria Math"/>
                          </a:rPr>
                          <m:t>𝑁</m:t>
                        </m:r>
                      </m:den>
                    </m:f>
                    <m:r>
                      <a:rPr lang="es-PA" sz="3200" b="0" i="0" smtClean="0">
                        <a:latin typeface="Cambria Math"/>
                      </a:rPr>
                      <m:t>=100 . </m:t>
                    </m:r>
                    <m:f>
                      <m:fPr>
                        <m:ctrlPr>
                          <a:rPr lang="es-PA" sz="3200" b="0" i="1" smtClean="0">
                            <a:latin typeface="Cambria Math"/>
                          </a:rPr>
                        </m:ctrlPr>
                      </m:fPr>
                      <m:num>
                        <m:r>
                          <a:rPr lang="es-PA" sz="3200" b="0" i="1" smtClean="0">
                            <a:latin typeface="Cambria Math"/>
                          </a:rPr>
                          <m:t>1 300</m:t>
                        </m:r>
                      </m:num>
                      <m:den>
                        <m:r>
                          <a:rPr lang="es-PA" sz="3200" b="0" i="1" smtClean="0">
                            <a:latin typeface="Cambria Math"/>
                          </a:rPr>
                          <m:t>3 000</m:t>
                        </m:r>
                      </m:den>
                    </m:f>
                    <m:r>
                      <a:rPr lang="es-PA" sz="3200" b="0" i="1" smtClean="0">
                        <a:latin typeface="Cambria Math"/>
                      </a:rPr>
                      <m:t>=43</m:t>
                    </m:r>
                  </m:oMath>
                </a14:m>
                <a:r>
                  <a:rPr lang="es-PA" sz="3200" dirty="0" smtClean="0"/>
                  <a:t> </a:t>
                </a:r>
                <a:endParaRPr lang="es-PA" sz="3200" dirty="0"/>
              </a:p>
            </p:txBody>
          </p:sp>
        </mc:Choice>
        <mc:Fallback xmlns="">
          <p:sp>
            <p:nvSpPr>
              <p:cNvPr id="5" name="4 CuadroTexto"/>
              <p:cNvSpPr txBox="1">
                <a:spLocks noRot="1" noChangeAspect="1" noMove="1" noResize="1" noEditPoints="1" noAdjustHandles="1" noChangeArrowheads="1" noChangeShapeType="1" noTextEdit="1"/>
              </p:cNvSpPr>
              <p:nvPr/>
            </p:nvSpPr>
            <p:spPr>
              <a:xfrm>
                <a:off x="1592404" y="2420888"/>
                <a:ext cx="5978821" cy="798873"/>
              </a:xfrm>
              <a:prstGeom prst="rect">
                <a:avLst/>
              </a:prstGeom>
              <a:blipFill rotWithShape="1">
                <a:blip r:embed="rId2"/>
                <a:stretch>
                  <a:fillRect/>
                </a:stretch>
              </a:blipFill>
            </p:spPr>
            <p:txBody>
              <a:bodyPr/>
              <a:lstStyle/>
              <a:p>
                <a:r>
                  <a:rPr lang="es-PA">
                    <a:noFill/>
                  </a:rPr>
                  <a:t> </a:t>
                </a:r>
              </a:p>
            </p:txBody>
          </p:sp>
        </mc:Fallback>
      </mc:AlternateContent>
      <p:sp>
        <p:nvSpPr>
          <p:cNvPr id="7" name="6 Rectángulo"/>
          <p:cNvSpPr/>
          <p:nvPr/>
        </p:nvSpPr>
        <p:spPr>
          <a:xfrm>
            <a:off x="351313" y="1484784"/>
            <a:ext cx="8568952" cy="369332"/>
          </a:xfrm>
          <a:prstGeom prst="rect">
            <a:avLst/>
          </a:prstGeom>
        </p:spPr>
        <p:txBody>
          <a:bodyPr wrap="square">
            <a:spAutoFit/>
          </a:bodyPr>
          <a:lstStyle/>
          <a:p>
            <a:pPr algn="just"/>
            <a:r>
              <a:rPr lang="es-MX" dirty="0" smtClean="0"/>
              <a:t>Para </a:t>
            </a:r>
            <a:r>
              <a:rPr lang="es-MX" dirty="0"/>
              <a:t>asignar el número de componentes a los tres </a:t>
            </a:r>
            <a:r>
              <a:rPr lang="es-MX" dirty="0" smtClean="0"/>
              <a:t>estratos, </a:t>
            </a:r>
            <a:r>
              <a:rPr lang="es-MX" dirty="0"/>
              <a:t>aplicaremos la fórmula </a:t>
            </a:r>
            <a:r>
              <a:rPr lang="es-MX" dirty="0" smtClean="0"/>
              <a:t>:</a:t>
            </a:r>
            <a:endParaRPr lang="es-PA" dirty="0"/>
          </a:p>
        </p:txBody>
      </p:sp>
      <p:sp>
        <p:nvSpPr>
          <p:cNvPr id="8" name="7 Rectángulo"/>
          <p:cNvSpPr/>
          <p:nvPr/>
        </p:nvSpPr>
        <p:spPr>
          <a:xfrm>
            <a:off x="3950216" y="1916832"/>
            <a:ext cx="102547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s-PA" b="1" dirty="0" smtClean="0"/>
              <a:t>Estrato 1</a:t>
            </a:r>
            <a:endParaRPr lang="es-PA" b="1" dirty="0"/>
          </a:p>
        </p:txBody>
      </p:sp>
      <mc:AlternateContent xmlns:mc="http://schemas.openxmlformats.org/markup-compatibility/2006" xmlns:a14="http://schemas.microsoft.com/office/drawing/2010/main">
        <mc:Choice Requires="a14">
          <p:sp>
            <p:nvSpPr>
              <p:cNvPr id="10" name="9 CuadroTexto"/>
              <p:cNvSpPr txBox="1"/>
              <p:nvPr/>
            </p:nvSpPr>
            <p:spPr>
              <a:xfrm>
                <a:off x="1763688" y="3861048"/>
                <a:ext cx="5978821" cy="798873"/>
              </a:xfrm>
              <a:prstGeom prst="rect">
                <a:avLst/>
              </a:prstGeom>
              <a:noFill/>
            </p:spPr>
            <p:txBody>
              <a:bodyPr wrap="square" rtlCol="0">
                <a:spAutoFit/>
              </a:bodyPr>
              <a:lstStyle/>
              <a:p>
                <a14:m>
                  <m:oMath xmlns:m="http://schemas.openxmlformats.org/officeDocument/2006/math">
                    <m:sSub>
                      <m:sSubPr>
                        <m:ctrlPr>
                          <a:rPr lang="es-PA" sz="3200" i="1" smtClean="0">
                            <a:latin typeface="Cambria Math"/>
                          </a:rPr>
                        </m:ctrlPr>
                      </m:sSubPr>
                      <m:e>
                        <m:r>
                          <a:rPr lang="es-PA" sz="3200" b="0" i="1" smtClean="0">
                            <a:latin typeface="Cambria Math"/>
                          </a:rPr>
                          <m:t>𝑛</m:t>
                        </m:r>
                      </m:e>
                      <m:sub>
                        <m:r>
                          <a:rPr lang="es-PA" sz="3200" b="0" i="1" smtClean="0">
                            <a:latin typeface="Cambria Math"/>
                          </a:rPr>
                          <m:t>2</m:t>
                        </m:r>
                      </m:sub>
                    </m:sSub>
                    <m:r>
                      <a:rPr lang="es-PA" sz="3200" b="0" i="1" smtClean="0">
                        <a:latin typeface="Cambria Math"/>
                      </a:rPr>
                      <m:t>=</m:t>
                    </m:r>
                    <m:r>
                      <a:rPr lang="es-PA" sz="3200" b="0" i="1" smtClean="0">
                        <a:latin typeface="Cambria Math"/>
                      </a:rPr>
                      <m:t>𝑛</m:t>
                    </m:r>
                    <m:r>
                      <a:rPr lang="es-PA" sz="3200" b="0" i="1" smtClean="0">
                        <a:latin typeface="Cambria Math"/>
                      </a:rPr>
                      <m:t> . </m:t>
                    </m:r>
                    <m:f>
                      <m:fPr>
                        <m:ctrlPr>
                          <a:rPr lang="es-PA" sz="3200" b="0" i="1" smtClean="0">
                            <a:latin typeface="Cambria Math"/>
                          </a:rPr>
                        </m:ctrlPr>
                      </m:fPr>
                      <m:num>
                        <m:sSub>
                          <m:sSubPr>
                            <m:ctrlPr>
                              <a:rPr lang="es-PA" sz="3200" b="0" i="1" smtClean="0">
                                <a:latin typeface="Cambria Math"/>
                              </a:rPr>
                            </m:ctrlPr>
                          </m:sSubPr>
                          <m:e>
                            <m:r>
                              <a:rPr lang="es-PA" sz="3200" b="0" i="1" smtClean="0">
                                <a:latin typeface="Cambria Math"/>
                              </a:rPr>
                              <m:t>𝑁</m:t>
                            </m:r>
                          </m:e>
                          <m:sub>
                            <m:r>
                              <a:rPr lang="es-PA" sz="3200" b="0" i="1" smtClean="0">
                                <a:latin typeface="Cambria Math"/>
                              </a:rPr>
                              <m:t>2</m:t>
                            </m:r>
                          </m:sub>
                        </m:sSub>
                      </m:num>
                      <m:den>
                        <m:r>
                          <a:rPr lang="es-PA" sz="3200" b="0" i="1" smtClean="0">
                            <a:latin typeface="Cambria Math"/>
                          </a:rPr>
                          <m:t>𝑁</m:t>
                        </m:r>
                      </m:den>
                    </m:f>
                    <m:r>
                      <a:rPr lang="es-PA" sz="3200" b="0" i="0" smtClean="0">
                        <a:latin typeface="Cambria Math"/>
                      </a:rPr>
                      <m:t>=100 . </m:t>
                    </m:r>
                    <m:f>
                      <m:fPr>
                        <m:ctrlPr>
                          <a:rPr lang="es-PA" sz="3200" b="0" i="1" smtClean="0">
                            <a:latin typeface="Cambria Math"/>
                          </a:rPr>
                        </m:ctrlPr>
                      </m:fPr>
                      <m:num>
                        <m:r>
                          <a:rPr lang="es-PA" sz="3200" b="0" i="1" smtClean="0">
                            <a:latin typeface="Cambria Math"/>
                          </a:rPr>
                          <m:t>1 100</m:t>
                        </m:r>
                      </m:num>
                      <m:den>
                        <m:r>
                          <a:rPr lang="es-PA" sz="3200" b="0" i="1" smtClean="0">
                            <a:latin typeface="Cambria Math"/>
                          </a:rPr>
                          <m:t>3 000</m:t>
                        </m:r>
                      </m:den>
                    </m:f>
                    <m:r>
                      <a:rPr lang="es-PA" sz="3200" b="0" i="1" smtClean="0">
                        <a:latin typeface="Cambria Math"/>
                      </a:rPr>
                      <m:t>=37</m:t>
                    </m:r>
                  </m:oMath>
                </a14:m>
                <a:r>
                  <a:rPr lang="es-PA" sz="3200" dirty="0" smtClean="0"/>
                  <a:t> </a:t>
                </a:r>
                <a:endParaRPr lang="es-PA" sz="3200" dirty="0"/>
              </a:p>
            </p:txBody>
          </p:sp>
        </mc:Choice>
        <mc:Fallback xmlns="">
          <p:sp>
            <p:nvSpPr>
              <p:cNvPr id="10" name="9 CuadroTexto"/>
              <p:cNvSpPr txBox="1">
                <a:spLocks noRot="1" noChangeAspect="1" noMove="1" noResize="1" noEditPoints="1" noAdjustHandles="1" noChangeArrowheads="1" noChangeShapeType="1" noTextEdit="1"/>
              </p:cNvSpPr>
              <p:nvPr/>
            </p:nvSpPr>
            <p:spPr>
              <a:xfrm>
                <a:off x="1763688" y="3861048"/>
                <a:ext cx="5978821" cy="798873"/>
              </a:xfrm>
              <a:prstGeom prst="rect">
                <a:avLst/>
              </a:prstGeom>
              <a:blipFill rotWithShape="1">
                <a:blip r:embed="rId3"/>
                <a:stretch>
                  <a:fillRect/>
                </a:stretch>
              </a:blipFill>
            </p:spPr>
            <p:txBody>
              <a:bodyPr/>
              <a:lstStyle/>
              <a:p>
                <a:r>
                  <a:rPr lang="es-PA">
                    <a:noFill/>
                  </a:rPr>
                  <a:t> </a:t>
                </a:r>
              </a:p>
            </p:txBody>
          </p:sp>
        </mc:Fallback>
      </mc:AlternateContent>
      <p:sp>
        <p:nvSpPr>
          <p:cNvPr id="9" name="8 Rectángulo"/>
          <p:cNvSpPr/>
          <p:nvPr/>
        </p:nvSpPr>
        <p:spPr>
          <a:xfrm>
            <a:off x="3995936" y="3356992"/>
            <a:ext cx="1025474"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es-PA" b="1" dirty="0" smtClean="0"/>
              <a:t>Estrato 2</a:t>
            </a:r>
            <a:endParaRPr lang="es-PA" b="1" dirty="0"/>
          </a:p>
        </p:txBody>
      </p:sp>
      <mc:AlternateContent xmlns:mc="http://schemas.openxmlformats.org/markup-compatibility/2006" xmlns:a14="http://schemas.microsoft.com/office/drawing/2010/main">
        <mc:Choice Requires="a14">
          <p:sp>
            <p:nvSpPr>
              <p:cNvPr id="12" name="11 CuadroTexto"/>
              <p:cNvSpPr txBox="1"/>
              <p:nvPr/>
            </p:nvSpPr>
            <p:spPr>
              <a:xfrm>
                <a:off x="1763688" y="5301208"/>
                <a:ext cx="5978821" cy="798873"/>
              </a:xfrm>
              <a:prstGeom prst="rect">
                <a:avLst/>
              </a:prstGeom>
              <a:noFill/>
            </p:spPr>
            <p:txBody>
              <a:bodyPr wrap="square" rtlCol="0">
                <a:spAutoFit/>
              </a:bodyPr>
              <a:lstStyle/>
              <a:p>
                <a14:m>
                  <m:oMath xmlns:m="http://schemas.openxmlformats.org/officeDocument/2006/math">
                    <m:sSub>
                      <m:sSubPr>
                        <m:ctrlPr>
                          <a:rPr lang="es-PA" sz="3200" i="1" smtClean="0">
                            <a:latin typeface="Cambria Math"/>
                          </a:rPr>
                        </m:ctrlPr>
                      </m:sSubPr>
                      <m:e>
                        <m:r>
                          <a:rPr lang="es-PA" sz="3200" b="0" i="1" smtClean="0">
                            <a:latin typeface="Cambria Math"/>
                          </a:rPr>
                          <m:t>𝑛</m:t>
                        </m:r>
                      </m:e>
                      <m:sub>
                        <m:r>
                          <a:rPr lang="es-PA" sz="3200" b="0" i="1" smtClean="0">
                            <a:latin typeface="Cambria Math"/>
                          </a:rPr>
                          <m:t>3</m:t>
                        </m:r>
                      </m:sub>
                    </m:sSub>
                    <m:r>
                      <a:rPr lang="es-PA" sz="3200" b="0" i="1" smtClean="0">
                        <a:latin typeface="Cambria Math"/>
                      </a:rPr>
                      <m:t>=</m:t>
                    </m:r>
                    <m:r>
                      <a:rPr lang="es-PA" sz="3200" b="0" i="1" smtClean="0">
                        <a:latin typeface="Cambria Math"/>
                      </a:rPr>
                      <m:t>𝑛</m:t>
                    </m:r>
                    <m:r>
                      <a:rPr lang="es-PA" sz="3200" b="0" i="1" smtClean="0">
                        <a:latin typeface="Cambria Math"/>
                      </a:rPr>
                      <m:t> . </m:t>
                    </m:r>
                    <m:f>
                      <m:fPr>
                        <m:ctrlPr>
                          <a:rPr lang="es-PA" sz="3200" b="0" i="1" smtClean="0">
                            <a:latin typeface="Cambria Math"/>
                          </a:rPr>
                        </m:ctrlPr>
                      </m:fPr>
                      <m:num>
                        <m:sSub>
                          <m:sSubPr>
                            <m:ctrlPr>
                              <a:rPr lang="es-PA" sz="3200" b="0" i="1" smtClean="0">
                                <a:latin typeface="Cambria Math"/>
                              </a:rPr>
                            </m:ctrlPr>
                          </m:sSubPr>
                          <m:e>
                            <m:r>
                              <a:rPr lang="es-PA" sz="3200" b="0" i="1" smtClean="0">
                                <a:latin typeface="Cambria Math"/>
                              </a:rPr>
                              <m:t>𝑁</m:t>
                            </m:r>
                          </m:e>
                          <m:sub>
                            <m:r>
                              <a:rPr lang="es-PA" sz="3200" b="0" i="1" smtClean="0">
                                <a:latin typeface="Cambria Math"/>
                              </a:rPr>
                              <m:t>3</m:t>
                            </m:r>
                          </m:sub>
                        </m:sSub>
                      </m:num>
                      <m:den>
                        <m:r>
                          <a:rPr lang="es-PA" sz="3200" b="0" i="1" smtClean="0">
                            <a:latin typeface="Cambria Math"/>
                          </a:rPr>
                          <m:t>𝑁</m:t>
                        </m:r>
                      </m:den>
                    </m:f>
                    <m:r>
                      <a:rPr lang="es-PA" sz="3200" b="0" i="0" smtClean="0">
                        <a:latin typeface="Cambria Math"/>
                      </a:rPr>
                      <m:t>=100 . </m:t>
                    </m:r>
                    <m:f>
                      <m:fPr>
                        <m:ctrlPr>
                          <a:rPr lang="es-PA" sz="3200" b="0" i="1" smtClean="0">
                            <a:latin typeface="Cambria Math"/>
                          </a:rPr>
                        </m:ctrlPr>
                      </m:fPr>
                      <m:num>
                        <m:r>
                          <a:rPr lang="es-PA" sz="3200" b="0" i="1" smtClean="0">
                            <a:latin typeface="Cambria Math"/>
                          </a:rPr>
                          <m:t>600</m:t>
                        </m:r>
                      </m:num>
                      <m:den>
                        <m:r>
                          <a:rPr lang="es-PA" sz="3200" b="0" i="1" smtClean="0">
                            <a:latin typeface="Cambria Math"/>
                          </a:rPr>
                          <m:t>3 000</m:t>
                        </m:r>
                      </m:den>
                    </m:f>
                    <m:r>
                      <a:rPr lang="es-PA" sz="3200" b="0" i="1" smtClean="0">
                        <a:latin typeface="Cambria Math"/>
                      </a:rPr>
                      <m:t>=20</m:t>
                    </m:r>
                  </m:oMath>
                </a14:m>
                <a:r>
                  <a:rPr lang="es-PA" sz="3200" dirty="0" smtClean="0"/>
                  <a:t> </a:t>
                </a:r>
                <a:endParaRPr lang="es-PA" sz="3200" dirty="0"/>
              </a:p>
            </p:txBody>
          </p:sp>
        </mc:Choice>
        <mc:Fallback xmlns="">
          <p:sp>
            <p:nvSpPr>
              <p:cNvPr id="12" name="11 CuadroTexto"/>
              <p:cNvSpPr txBox="1">
                <a:spLocks noRot="1" noChangeAspect="1" noMove="1" noResize="1" noEditPoints="1" noAdjustHandles="1" noChangeArrowheads="1" noChangeShapeType="1" noTextEdit="1"/>
              </p:cNvSpPr>
              <p:nvPr/>
            </p:nvSpPr>
            <p:spPr>
              <a:xfrm>
                <a:off x="1763688" y="5301208"/>
                <a:ext cx="5978821" cy="798873"/>
              </a:xfrm>
              <a:prstGeom prst="rect">
                <a:avLst/>
              </a:prstGeom>
              <a:blipFill rotWithShape="1">
                <a:blip r:embed="rId4"/>
                <a:stretch>
                  <a:fillRect/>
                </a:stretch>
              </a:blipFill>
            </p:spPr>
            <p:txBody>
              <a:bodyPr/>
              <a:lstStyle/>
              <a:p>
                <a:r>
                  <a:rPr lang="es-PA">
                    <a:noFill/>
                  </a:rPr>
                  <a:t> </a:t>
                </a:r>
              </a:p>
            </p:txBody>
          </p:sp>
        </mc:Fallback>
      </mc:AlternateContent>
      <p:sp>
        <p:nvSpPr>
          <p:cNvPr id="11" name="10 Rectángulo"/>
          <p:cNvSpPr/>
          <p:nvPr/>
        </p:nvSpPr>
        <p:spPr>
          <a:xfrm>
            <a:off x="3995936" y="4797152"/>
            <a:ext cx="1025474"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lgn="ctr"/>
            <a:r>
              <a:rPr lang="es-PA" b="1" dirty="0" smtClean="0"/>
              <a:t>Estrato 3</a:t>
            </a:r>
            <a:endParaRPr lang="es-PA" b="1" dirty="0"/>
          </a:p>
        </p:txBody>
      </p:sp>
    </p:spTree>
    <p:extLst>
      <p:ext uri="{BB962C8B-B14F-4D97-AF65-F5344CB8AC3E}">
        <p14:creationId xmlns:p14="http://schemas.microsoft.com/office/powerpoint/2010/main" val="3243541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2132856"/>
            <a:ext cx="8373616" cy="936104"/>
          </a:xfrm>
        </p:spPr>
        <p:txBody>
          <a:bodyPr>
            <a:noAutofit/>
          </a:bodyPr>
          <a:lstStyle/>
          <a:p>
            <a:pPr marL="0" indent="0" algn="just">
              <a:buNone/>
            </a:pPr>
            <a:r>
              <a:rPr lang="es-MX" sz="2000" dirty="0"/>
              <a:t>Como se utiliza el muestreo estratificado proporcionado, la muestra obtenida de cada estrato será representativa de cada una de esta. Lo que dejaría los siguientes resultados:</a:t>
            </a:r>
            <a:endParaRPr lang="es-PA" sz="2000" dirty="0"/>
          </a:p>
        </p:txBody>
      </p:sp>
      <p:sp>
        <p:nvSpPr>
          <p:cNvPr id="4" name="1 Título"/>
          <p:cNvSpPr>
            <a:spLocks noGrp="1"/>
          </p:cNvSpPr>
          <p:nvPr>
            <p:ph type="title"/>
          </p:nvPr>
        </p:nvSpPr>
        <p:spPr>
          <a:xfrm>
            <a:off x="493204" y="260648"/>
            <a:ext cx="8229600" cy="868958"/>
          </a:xfrm>
        </p:spPr>
        <p:txBody>
          <a:bodyPr>
            <a:normAutofit/>
          </a:bodyPr>
          <a:lstStyle/>
          <a:p>
            <a:r>
              <a:rPr lang="es-PA" dirty="0"/>
              <a:t>Número de sujetos por </a:t>
            </a:r>
            <a:r>
              <a:rPr lang="es-PA" dirty="0" smtClean="0"/>
              <a:t>estrato</a:t>
            </a:r>
            <a:endParaRPr lang="es-PA" dirty="0"/>
          </a:p>
        </p:txBody>
      </p:sp>
      <p:sp>
        <p:nvSpPr>
          <p:cNvPr id="5" name="2 Marcador de contenido"/>
          <p:cNvSpPr txBox="1">
            <a:spLocks/>
          </p:cNvSpPr>
          <p:nvPr/>
        </p:nvSpPr>
        <p:spPr>
          <a:xfrm>
            <a:off x="493204" y="1052736"/>
            <a:ext cx="8229600" cy="38863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base">
              <a:buFont typeface="Arial" pitchFamily="34" charset="0"/>
              <a:buNone/>
            </a:pPr>
            <a:r>
              <a:rPr lang="es-MX" sz="2000" b="1" smtClean="0"/>
              <a:t>Elección proporcional al tamaño del estrato</a:t>
            </a:r>
            <a:endParaRPr lang="es-MX" sz="2000" dirty="0"/>
          </a:p>
        </p:txBody>
      </p:sp>
      <p:sp>
        <p:nvSpPr>
          <p:cNvPr id="6" name="2 Marcador de contenido"/>
          <p:cNvSpPr txBox="1">
            <a:spLocks/>
          </p:cNvSpPr>
          <p:nvPr/>
        </p:nvSpPr>
        <p:spPr>
          <a:xfrm>
            <a:off x="484941" y="1592796"/>
            <a:ext cx="8229600"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s-MX" sz="2400" dirty="0" smtClean="0"/>
              <a:t>Donde </a:t>
            </a:r>
            <a:r>
              <a:rPr lang="es-MX" sz="2400" b="1" i="1" dirty="0" smtClean="0"/>
              <a:t>n/N</a:t>
            </a:r>
            <a:r>
              <a:rPr lang="es-MX" sz="2400" dirty="0" smtClean="0"/>
              <a:t>, </a:t>
            </a:r>
            <a:r>
              <a:rPr lang="es-MX" sz="2400" b="1" dirty="0" smtClean="0"/>
              <a:t>razón de muestreo</a:t>
            </a:r>
            <a:r>
              <a:rPr lang="es-MX" sz="2400" dirty="0" smtClean="0"/>
              <a:t>, en este caso es de 0.033.</a:t>
            </a:r>
            <a:endParaRPr lang="es-PA" sz="2400" dirty="0"/>
          </a:p>
        </p:txBody>
      </p:sp>
      <p:graphicFrame>
        <p:nvGraphicFramePr>
          <p:cNvPr id="7" name="6 Tabla"/>
          <p:cNvGraphicFramePr>
            <a:graphicFrameLocks noGrp="1"/>
          </p:cNvGraphicFramePr>
          <p:nvPr>
            <p:extLst>
              <p:ext uri="{D42A27DB-BD31-4B8C-83A1-F6EECF244321}">
                <p14:modId xmlns:p14="http://schemas.microsoft.com/office/powerpoint/2010/main" val="3678173996"/>
              </p:ext>
            </p:extLst>
          </p:nvPr>
        </p:nvGraphicFramePr>
        <p:xfrm>
          <a:off x="1115616" y="3284984"/>
          <a:ext cx="6815100" cy="1854200"/>
        </p:xfrm>
        <a:graphic>
          <a:graphicData uri="http://schemas.openxmlformats.org/drawingml/2006/table">
            <a:tbl>
              <a:tblPr firstRow="1" bandRow="1">
                <a:tableStyleId>{7DF18680-E054-41AD-8BC1-D1AEF772440D}</a:tableStyleId>
              </a:tblPr>
              <a:tblGrid>
                <a:gridCol w="2566628"/>
                <a:gridCol w="1497372"/>
                <a:gridCol w="2751100"/>
              </a:tblGrid>
              <a:tr h="370840">
                <a:tc>
                  <a:txBody>
                    <a:bodyPr/>
                    <a:lstStyle/>
                    <a:p>
                      <a:pPr algn="ctr"/>
                      <a:r>
                        <a:rPr lang="es-PA" dirty="0" smtClean="0"/>
                        <a:t>Estrato</a:t>
                      </a:r>
                      <a:endParaRPr lang="es-PA" dirty="0"/>
                    </a:p>
                  </a:txBody>
                  <a:tcPr/>
                </a:tc>
                <a:tc>
                  <a:txBody>
                    <a:bodyPr/>
                    <a:lstStyle/>
                    <a:p>
                      <a:pPr algn="ctr"/>
                      <a:r>
                        <a:rPr lang="es-PA" dirty="0" smtClean="0"/>
                        <a:t>Población (N)</a:t>
                      </a:r>
                      <a:endParaRPr lang="es-PA" dirty="0"/>
                    </a:p>
                  </a:txBody>
                  <a:tcPr/>
                </a:tc>
                <a:tc>
                  <a:txBody>
                    <a:bodyPr/>
                    <a:lstStyle/>
                    <a:p>
                      <a:pPr algn="ctr"/>
                      <a:r>
                        <a:rPr lang="es-PA" dirty="0" smtClean="0"/>
                        <a:t>Tamaño de la muestra (n)</a:t>
                      </a:r>
                      <a:endParaRPr lang="es-PA"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A" dirty="0" smtClean="0"/>
                        <a:t>1</a:t>
                      </a:r>
                    </a:p>
                  </a:txBody>
                  <a:tcPr/>
                </a:tc>
                <a:tc>
                  <a:txBody>
                    <a:bodyPr/>
                    <a:lstStyle/>
                    <a:p>
                      <a:pPr algn="ctr"/>
                      <a:r>
                        <a:rPr lang="es-PA" sz="1800" kern="1200" dirty="0" smtClean="0">
                          <a:effectLst/>
                        </a:rPr>
                        <a:t>1 300</a:t>
                      </a:r>
                      <a:endParaRPr lang="es-PA" dirty="0"/>
                    </a:p>
                  </a:txBody>
                  <a:tcPr/>
                </a:tc>
                <a:tc>
                  <a:txBody>
                    <a:bodyPr/>
                    <a:lstStyle/>
                    <a:p>
                      <a:pPr algn="ctr"/>
                      <a:r>
                        <a:rPr lang="es-PA" dirty="0" smtClean="0"/>
                        <a:t>43</a:t>
                      </a:r>
                      <a:endParaRPr lang="es-PA"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A" dirty="0" smtClean="0"/>
                        <a:t>2</a:t>
                      </a:r>
                    </a:p>
                  </a:txBody>
                  <a:tcPr/>
                </a:tc>
                <a:tc>
                  <a:txBody>
                    <a:bodyPr/>
                    <a:lstStyle/>
                    <a:p>
                      <a:pPr algn="ctr"/>
                      <a:r>
                        <a:rPr lang="es-PA" sz="1800" kern="1200" dirty="0" smtClean="0">
                          <a:effectLst/>
                        </a:rPr>
                        <a:t>1 100</a:t>
                      </a:r>
                      <a:endParaRPr lang="es-PA" dirty="0"/>
                    </a:p>
                  </a:txBody>
                  <a:tcPr/>
                </a:tc>
                <a:tc>
                  <a:txBody>
                    <a:bodyPr/>
                    <a:lstStyle/>
                    <a:p>
                      <a:pPr algn="ctr"/>
                      <a:r>
                        <a:rPr lang="es-PA" dirty="0" smtClean="0"/>
                        <a:t>37</a:t>
                      </a:r>
                      <a:endParaRPr lang="es-PA"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A" dirty="0" smtClean="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A" dirty="0" smtClean="0"/>
                        <a:t>600</a:t>
                      </a:r>
                    </a:p>
                  </a:txBody>
                  <a:tcPr/>
                </a:tc>
                <a:tc>
                  <a:txBody>
                    <a:bodyPr/>
                    <a:lstStyle/>
                    <a:p>
                      <a:pPr algn="ctr"/>
                      <a:r>
                        <a:rPr lang="es-PA" dirty="0" smtClean="0"/>
                        <a:t>20</a:t>
                      </a:r>
                      <a:endParaRPr lang="es-PA" dirty="0"/>
                    </a:p>
                  </a:txBody>
                  <a:tcPr/>
                </a:tc>
              </a:tr>
              <a:tr h="370840">
                <a:tc>
                  <a:txBody>
                    <a:bodyPr/>
                    <a:lstStyle/>
                    <a:p>
                      <a:pPr algn="ctr"/>
                      <a:r>
                        <a:rPr lang="es-PA" dirty="0" smtClean="0"/>
                        <a:t>Total</a:t>
                      </a:r>
                      <a:endParaRPr lang="es-PA" dirty="0"/>
                    </a:p>
                  </a:txBody>
                  <a:tcPr/>
                </a:tc>
                <a:tc>
                  <a:txBody>
                    <a:bodyPr/>
                    <a:lstStyle/>
                    <a:p>
                      <a:pPr algn="ctr"/>
                      <a:r>
                        <a:rPr lang="es-PA" dirty="0" smtClean="0"/>
                        <a:t>3 000</a:t>
                      </a:r>
                      <a:endParaRPr lang="es-PA" dirty="0"/>
                    </a:p>
                  </a:txBody>
                  <a:tcPr/>
                </a:tc>
                <a:tc>
                  <a:txBody>
                    <a:bodyPr/>
                    <a:lstStyle/>
                    <a:p>
                      <a:pPr algn="ctr"/>
                      <a:r>
                        <a:rPr lang="es-PA" dirty="0" smtClean="0"/>
                        <a:t>100</a:t>
                      </a:r>
                      <a:endParaRPr lang="es-PA" dirty="0"/>
                    </a:p>
                  </a:txBody>
                  <a:tcPr/>
                </a:tc>
              </a:tr>
            </a:tbl>
          </a:graphicData>
        </a:graphic>
      </p:graphicFrame>
      <p:sp>
        <p:nvSpPr>
          <p:cNvPr id="8" name="7 Rectángulo"/>
          <p:cNvSpPr/>
          <p:nvPr/>
        </p:nvSpPr>
        <p:spPr>
          <a:xfrm>
            <a:off x="251521" y="5445224"/>
            <a:ext cx="8463020" cy="1015663"/>
          </a:xfrm>
          <a:prstGeom prst="rect">
            <a:avLst/>
          </a:prstGeom>
        </p:spPr>
        <p:txBody>
          <a:bodyPr wrap="square">
            <a:spAutoFit/>
          </a:bodyPr>
          <a:lstStyle/>
          <a:p>
            <a:pPr algn="just"/>
            <a:r>
              <a:rPr lang="es-MX" sz="2000" dirty="0"/>
              <a:t>De esta manera quedaría conformada la muestra de 100 personas. Este tipo de muestreo estratificado dejaría en </a:t>
            </a:r>
            <a:r>
              <a:rPr lang="es-MX" sz="2000" b="1" u="sng" dirty="0"/>
              <a:t>desventaja</a:t>
            </a:r>
            <a:r>
              <a:rPr lang="es-MX" sz="2000" dirty="0"/>
              <a:t> a aquellos grupos o estratos que estén conformados por la menor cantidad de personas.</a:t>
            </a:r>
            <a:endParaRPr lang="es-PA" sz="2000" dirty="0"/>
          </a:p>
        </p:txBody>
      </p:sp>
    </p:spTree>
    <p:extLst>
      <p:ext uri="{BB962C8B-B14F-4D97-AF65-F5344CB8AC3E}">
        <p14:creationId xmlns:p14="http://schemas.microsoft.com/office/powerpoint/2010/main" val="3105752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2" descr="Conoce las características del muestreo por conglomerados"/>
          <p:cNvPicPr>
            <a:picLocks noChangeAspect="1" noChangeArrowheads="1"/>
          </p:cNvPicPr>
          <p:nvPr/>
        </p:nvPicPr>
        <p:blipFill rotWithShape="1">
          <a:blip r:embed="rId2">
            <a:extLst>
              <a:ext uri="{28A0092B-C50C-407E-A947-70E740481C1C}">
                <a14:useLocalDpi xmlns:a14="http://schemas.microsoft.com/office/drawing/2010/main" val="0"/>
              </a:ext>
            </a:extLst>
          </a:blip>
          <a:srcRect l="4110" t="5545" r="28871" b="6117"/>
          <a:stretch/>
        </p:blipFill>
        <p:spPr bwMode="auto">
          <a:xfrm>
            <a:off x="5148064" y="2413942"/>
            <a:ext cx="3865273" cy="3396577"/>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467544" y="188640"/>
            <a:ext cx="8229600" cy="652934"/>
          </a:xfrm>
        </p:spPr>
        <p:txBody>
          <a:bodyPr>
            <a:noAutofit/>
          </a:bodyPr>
          <a:lstStyle/>
          <a:p>
            <a:r>
              <a:rPr lang="es-PA" sz="3200" dirty="0"/>
              <a:t>Muestreo probabilístico </a:t>
            </a:r>
            <a:r>
              <a:rPr lang="es-PA" sz="3200" dirty="0" smtClean="0"/>
              <a:t>por conglomerados</a:t>
            </a:r>
            <a:endParaRPr lang="es-PA" sz="3200" dirty="0"/>
          </a:p>
        </p:txBody>
      </p:sp>
      <p:sp>
        <p:nvSpPr>
          <p:cNvPr id="3" name="2 Marcador de contenido"/>
          <p:cNvSpPr>
            <a:spLocks noGrp="1"/>
          </p:cNvSpPr>
          <p:nvPr>
            <p:ph idx="1"/>
          </p:nvPr>
        </p:nvSpPr>
        <p:spPr>
          <a:xfrm>
            <a:off x="395536" y="908721"/>
            <a:ext cx="8229600" cy="1800200"/>
          </a:xfrm>
        </p:spPr>
        <p:txBody>
          <a:bodyPr>
            <a:normAutofit/>
          </a:bodyPr>
          <a:lstStyle/>
          <a:p>
            <a:pPr marL="0" indent="0" algn="just">
              <a:buNone/>
            </a:pPr>
            <a:r>
              <a:rPr lang="es-MX" sz="2400" dirty="0"/>
              <a:t>En algunos casos en que el investigador se ve limitado por recursos financieros, tiempo, </a:t>
            </a:r>
            <a:r>
              <a:rPr lang="es-MX" sz="2400" dirty="0" smtClean="0"/>
              <a:t>distancias geográficas </a:t>
            </a:r>
            <a:r>
              <a:rPr lang="es-MX" sz="2400" dirty="0"/>
              <a:t>y otros obstáculos, se recurre al </a:t>
            </a:r>
            <a:r>
              <a:rPr lang="es-MX" sz="2400" b="1" dirty="0"/>
              <a:t>muestreo por </a:t>
            </a:r>
            <a:r>
              <a:rPr lang="es-MX" sz="2400" b="1" dirty="0" smtClean="0"/>
              <a:t>conglomerados </a:t>
            </a:r>
            <a:r>
              <a:rPr lang="es-MX" sz="2400" b="1" dirty="0"/>
              <a:t>o </a:t>
            </a:r>
            <a:r>
              <a:rPr lang="es-MX" sz="2400" b="1" i="1" dirty="0" err="1"/>
              <a:t>clusters</a:t>
            </a:r>
            <a:r>
              <a:rPr lang="es-MX" sz="2400" dirty="0"/>
              <a:t>. </a:t>
            </a:r>
            <a:endParaRPr lang="es-PA" sz="2400" dirty="0"/>
          </a:p>
        </p:txBody>
      </p:sp>
      <p:sp>
        <p:nvSpPr>
          <p:cNvPr id="4" name="3 Rectángulo"/>
          <p:cNvSpPr/>
          <p:nvPr/>
        </p:nvSpPr>
        <p:spPr>
          <a:xfrm>
            <a:off x="539552" y="2708920"/>
            <a:ext cx="4572000" cy="3046988"/>
          </a:xfrm>
          <a:prstGeom prst="rect">
            <a:avLst/>
          </a:prstGeom>
        </p:spPr>
        <p:txBody>
          <a:bodyPr>
            <a:spAutoFit/>
          </a:bodyPr>
          <a:lstStyle/>
          <a:p>
            <a:pPr algn="just"/>
            <a:r>
              <a:rPr lang="es-MX" sz="2400" dirty="0" smtClean="0"/>
              <a:t>En este tipo de muestreo se reducen costos, tiempo y energía, al considerar que a veces las unidades </a:t>
            </a:r>
            <a:r>
              <a:rPr lang="es-MX" sz="2400" smtClean="0"/>
              <a:t>de </a:t>
            </a:r>
            <a:r>
              <a:rPr lang="es-MX" sz="2400" smtClean="0"/>
              <a:t>muestreo/análisis </a:t>
            </a:r>
            <a:r>
              <a:rPr lang="es-PA" sz="2400" smtClean="0"/>
              <a:t>se </a:t>
            </a:r>
            <a:r>
              <a:rPr lang="es-PA" sz="2400" dirty="0" smtClean="0"/>
              <a:t>encuentran encapsuladas o encerradas en determinados lugares físicos o geográficos, </a:t>
            </a:r>
            <a:r>
              <a:rPr lang="es-MX" sz="2400" dirty="0" smtClean="0"/>
              <a:t>a los que se denomina </a:t>
            </a:r>
            <a:r>
              <a:rPr lang="es-MX" sz="2400" b="1" dirty="0" smtClean="0"/>
              <a:t>conglomerado</a:t>
            </a:r>
            <a:r>
              <a:rPr lang="es-MX" sz="2400" dirty="0" smtClean="0"/>
              <a:t>.</a:t>
            </a:r>
            <a:endParaRPr lang="es-PA" sz="2400" dirty="0"/>
          </a:p>
        </p:txBody>
      </p:sp>
      <p:sp>
        <p:nvSpPr>
          <p:cNvPr id="5" name="4 CuadroTexto"/>
          <p:cNvSpPr txBox="1"/>
          <p:nvPr/>
        </p:nvSpPr>
        <p:spPr>
          <a:xfrm>
            <a:off x="7596336" y="2708920"/>
            <a:ext cx="216024" cy="369332"/>
          </a:xfrm>
          <a:prstGeom prst="rect">
            <a:avLst/>
          </a:prstGeom>
          <a:noFill/>
        </p:spPr>
        <p:txBody>
          <a:bodyPr wrap="square" rtlCol="0">
            <a:spAutoFit/>
          </a:bodyPr>
          <a:lstStyle/>
          <a:p>
            <a:r>
              <a:rPr lang="es-PA" b="1" dirty="0" smtClean="0">
                <a:solidFill>
                  <a:srgbClr val="FFC000"/>
                </a:solidFill>
              </a:rPr>
              <a:t>1</a:t>
            </a:r>
            <a:endParaRPr lang="es-PA" b="1" dirty="0">
              <a:solidFill>
                <a:srgbClr val="FFC000"/>
              </a:solidFill>
            </a:endParaRPr>
          </a:p>
        </p:txBody>
      </p:sp>
      <p:sp>
        <p:nvSpPr>
          <p:cNvPr id="7" name="6 CuadroTexto"/>
          <p:cNvSpPr txBox="1"/>
          <p:nvPr/>
        </p:nvSpPr>
        <p:spPr>
          <a:xfrm>
            <a:off x="8532440" y="3748875"/>
            <a:ext cx="216024" cy="369332"/>
          </a:xfrm>
          <a:prstGeom prst="rect">
            <a:avLst/>
          </a:prstGeom>
          <a:noFill/>
        </p:spPr>
        <p:txBody>
          <a:bodyPr wrap="square" rtlCol="0">
            <a:spAutoFit/>
          </a:bodyPr>
          <a:lstStyle/>
          <a:p>
            <a:r>
              <a:rPr lang="es-PA" b="1" dirty="0" smtClean="0">
                <a:solidFill>
                  <a:schemeClr val="accent6">
                    <a:lumMod val="60000"/>
                    <a:lumOff val="40000"/>
                  </a:schemeClr>
                </a:solidFill>
              </a:rPr>
              <a:t>2</a:t>
            </a:r>
            <a:endParaRPr lang="es-PA" b="1" dirty="0">
              <a:solidFill>
                <a:schemeClr val="accent6">
                  <a:lumMod val="60000"/>
                  <a:lumOff val="40000"/>
                </a:schemeClr>
              </a:solidFill>
            </a:endParaRPr>
          </a:p>
        </p:txBody>
      </p:sp>
      <p:sp>
        <p:nvSpPr>
          <p:cNvPr id="8" name="7 CuadroTexto"/>
          <p:cNvSpPr txBox="1"/>
          <p:nvPr/>
        </p:nvSpPr>
        <p:spPr>
          <a:xfrm>
            <a:off x="5868144" y="4232414"/>
            <a:ext cx="216024" cy="369332"/>
          </a:xfrm>
          <a:prstGeom prst="rect">
            <a:avLst/>
          </a:prstGeom>
          <a:noFill/>
        </p:spPr>
        <p:txBody>
          <a:bodyPr wrap="square" rtlCol="0">
            <a:spAutoFit/>
          </a:bodyPr>
          <a:lstStyle/>
          <a:p>
            <a:r>
              <a:rPr lang="es-PA" b="1" dirty="0" smtClean="0">
                <a:solidFill>
                  <a:srgbClr val="FF0000"/>
                </a:solidFill>
              </a:rPr>
              <a:t>3</a:t>
            </a:r>
            <a:endParaRPr lang="es-PA" b="1" dirty="0">
              <a:solidFill>
                <a:srgbClr val="FF0000"/>
              </a:solidFill>
            </a:endParaRPr>
          </a:p>
        </p:txBody>
      </p:sp>
      <p:sp>
        <p:nvSpPr>
          <p:cNvPr id="9" name="8 CuadroTexto"/>
          <p:cNvSpPr txBox="1"/>
          <p:nvPr/>
        </p:nvSpPr>
        <p:spPr>
          <a:xfrm>
            <a:off x="7532712" y="5157192"/>
            <a:ext cx="216024" cy="369332"/>
          </a:xfrm>
          <a:prstGeom prst="rect">
            <a:avLst/>
          </a:prstGeom>
          <a:noFill/>
        </p:spPr>
        <p:txBody>
          <a:bodyPr wrap="square" rtlCol="0">
            <a:spAutoFit/>
          </a:bodyPr>
          <a:lstStyle/>
          <a:p>
            <a:r>
              <a:rPr lang="es-PA" b="1" dirty="0" smtClean="0">
                <a:solidFill>
                  <a:srgbClr val="92D050"/>
                </a:solidFill>
              </a:rPr>
              <a:t>4</a:t>
            </a:r>
            <a:endParaRPr lang="es-PA" b="1" dirty="0">
              <a:solidFill>
                <a:srgbClr val="92D050"/>
              </a:solidFill>
            </a:endParaRPr>
          </a:p>
        </p:txBody>
      </p:sp>
    </p:spTree>
    <p:extLst>
      <p:ext uri="{BB962C8B-B14F-4D97-AF65-F5344CB8AC3E}">
        <p14:creationId xmlns:p14="http://schemas.microsoft.com/office/powerpoint/2010/main" val="1889462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67544" y="116632"/>
            <a:ext cx="8229600" cy="652934"/>
          </a:xfrm>
        </p:spPr>
        <p:txBody>
          <a:bodyPr>
            <a:noAutofit/>
          </a:bodyPr>
          <a:lstStyle/>
          <a:p>
            <a:r>
              <a:rPr lang="es-PA" sz="3200" dirty="0"/>
              <a:t>Muestreo probabilístico </a:t>
            </a:r>
            <a:r>
              <a:rPr lang="es-PA" sz="3200" dirty="0" smtClean="0"/>
              <a:t>por conglomerados</a:t>
            </a:r>
            <a:endParaRPr lang="es-PA" sz="3200" dirty="0"/>
          </a:p>
        </p:txBody>
      </p:sp>
      <p:sp>
        <p:nvSpPr>
          <p:cNvPr id="3" name="2 Marcador de contenido"/>
          <p:cNvSpPr>
            <a:spLocks noGrp="1"/>
          </p:cNvSpPr>
          <p:nvPr>
            <p:ph idx="1"/>
          </p:nvPr>
        </p:nvSpPr>
        <p:spPr>
          <a:xfrm>
            <a:off x="395536" y="764705"/>
            <a:ext cx="8229600" cy="2664295"/>
          </a:xfrm>
        </p:spPr>
        <p:txBody>
          <a:bodyPr>
            <a:normAutofit/>
          </a:bodyPr>
          <a:lstStyle/>
          <a:p>
            <a:pPr marL="0" indent="0" algn="just">
              <a:buNone/>
            </a:pPr>
            <a:r>
              <a:rPr lang="es-MX" sz="2000" dirty="0" smtClean="0"/>
              <a:t>El muestreo por conglomerados es una técnica que aprovecha la existencia de grupos o conglomerados en la población que representan correctamente el total de la población en relación a la característica que queremos medir. </a:t>
            </a:r>
          </a:p>
          <a:p>
            <a:pPr marL="0" indent="0" algn="just">
              <a:buNone/>
            </a:pPr>
            <a:r>
              <a:rPr lang="es-MX" sz="2000" dirty="0" smtClean="0"/>
              <a:t>Dicho de otro modo, estos grupos contienen toda la variabilidad de la población. Si esto sucede, podemos seleccionar únicamente algunos de estos conglomerados para conocer la información de interés del total de la población.</a:t>
            </a:r>
            <a:endParaRPr lang="es-PA" sz="2000" dirty="0"/>
          </a:p>
        </p:txBody>
      </p:sp>
      <p:sp>
        <p:nvSpPr>
          <p:cNvPr id="6" name="5 Rectángulo"/>
          <p:cNvSpPr/>
          <p:nvPr/>
        </p:nvSpPr>
        <p:spPr>
          <a:xfrm>
            <a:off x="395536" y="2996952"/>
            <a:ext cx="3744416" cy="3785652"/>
          </a:xfrm>
          <a:prstGeom prst="rect">
            <a:avLst/>
          </a:prstGeom>
        </p:spPr>
        <p:txBody>
          <a:bodyPr wrap="square">
            <a:spAutoFit/>
          </a:bodyPr>
          <a:lstStyle/>
          <a:p>
            <a:pPr algn="just"/>
            <a:r>
              <a:rPr lang="es-MX" sz="2000" dirty="0"/>
              <a:t>Podemos ver esta técnica desde otro punto de vista. Mientras que en todas las técnicas vistas hasta ahora las unidades de muestreo coinciden con las unidades a estudiar (individuos), en el muestreo por conglomerados </a:t>
            </a:r>
            <a:r>
              <a:rPr lang="es-MX" sz="2000" b="1" dirty="0"/>
              <a:t>las unidades de muestreo son grupos de unidades a estudiar (grupos de individuos)</a:t>
            </a:r>
            <a:r>
              <a:rPr lang="es-MX" sz="2000" dirty="0"/>
              <a:t>, algo que puede resultar muy beneficioso en términos de coste. </a:t>
            </a:r>
            <a:endParaRPr lang="es-PA" sz="2000" dirty="0"/>
          </a:p>
        </p:txBody>
      </p:sp>
      <p:grpSp>
        <p:nvGrpSpPr>
          <p:cNvPr id="10" name="9 Grupo"/>
          <p:cNvGrpSpPr/>
          <p:nvPr/>
        </p:nvGrpSpPr>
        <p:grpSpPr>
          <a:xfrm>
            <a:off x="4142134" y="3354496"/>
            <a:ext cx="4906616" cy="2666791"/>
            <a:chOff x="4142134" y="3354496"/>
            <a:chExt cx="4906616" cy="2666791"/>
          </a:xfrm>
        </p:grpSpPr>
        <p:pic>
          <p:nvPicPr>
            <p:cNvPr id="15362" name="Picture 2" descr="Ivan Herrera on Twitter: &quot;Descubre que es el muestreo por ..."/>
            <p:cNvPicPr>
              <a:picLocks noChangeAspect="1" noChangeArrowheads="1"/>
            </p:cNvPicPr>
            <p:nvPr/>
          </p:nvPicPr>
          <p:blipFill rotWithShape="1">
            <a:blip r:embed="rId2">
              <a:extLst>
                <a:ext uri="{28A0092B-C50C-407E-A947-70E740481C1C}">
                  <a14:useLocalDpi xmlns:a14="http://schemas.microsoft.com/office/drawing/2010/main" val="0"/>
                </a:ext>
              </a:extLst>
            </a:blip>
            <a:srcRect l="3581" t="23724" r="1539" b="11978"/>
            <a:stretch/>
          </p:blipFill>
          <p:spPr bwMode="auto">
            <a:xfrm>
              <a:off x="4142134" y="3354496"/>
              <a:ext cx="4906616" cy="266679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van Herrera on Twitter: &quot;Descubre que es el muestreo por ..."/>
            <p:cNvPicPr>
              <a:picLocks noChangeAspect="1" noChangeArrowheads="1"/>
            </p:cNvPicPr>
            <p:nvPr/>
          </p:nvPicPr>
          <p:blipFill rotWithShape="1">
            <a:blip r:embed="rId2">
              <a:extLst>
                <a:ext uri="{28A0092B-C50C-407E-A947-70E740481C1C}">
                  <a14:useLocalDpi xmlns:a14="http://schemas.microsoft.com/office/drawing/2010/main" val="0"/>
                </a:ext>
              </a:extLst>
            </a:blip>
            <a:srcRect l="3581" t="50028" r="65699" b="36869"/>
            <a:stretch/>
          </p:blipFill>
          <p:spPr bwMode="auto">
            <a:xfrm>
              <a:off x="4142135" y="4841964"/>
              <a:ext cx="1509986" cy="5434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37449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386" name="Picture 2" descr="Imágenes, fotos de stock y vectores sobre Icono De No Fumar ..."/>
          <p:cNvPicPr>
            <a:picLocks noChangeAspect="1" noChangeArrowheads="1"/>
          </p:cNvPicPr>
          <p:nvPr/>
        </p:nvPicPr>
        <p:blipFill rotWithShape="1">
          <a:blip r:embed="rId2">
            <a:extLst>
              <a:ext uri="{28A0092B-C50C-407E-A947-70E740481C1C}">
                <a14:useLocalDpi xmlns:a14="http://schemas.microsoft.com/office/drawing/2010/main" val="0"/>
              </a:ext>
            </a:extLst>
          </a:blip>
          <a:srcRect t="20904" b="26051"/>
          <a:stretch/>
        </p:blipFill>
        <p:spPr bwMode="auto">
          <a:xfrm>
            <a:off x="6876350" y="3573016"/>
            <a:ext cx="2016042" cy="1036123"/>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contenido"/>
          <p:cNvSpPr>
            <a:spLocks noGrp="1"/>
          </p:cNvSpPr>
          <p:nvPr>
            <p:ph idx="1"/>
          </p:nvPr>
        </p:nvSpPr>
        <p:spPr>
          <a:xfrm>
            <a:off x="251520" y="1600201"/>
            <a:ext cx="8568952" cy="2188840"/>
          </a:xfrm>
        </p:spPr>
        <p:txBody>
          <a:bodyPr>
            <a:normAutofit/>
          </a:bodyPr>
          <a:lstStyle/>
          <a:p>
            <a:pPr marL="0" indent="0" algn="just">
              <a:buNone/>
            </a:pPr>
            <a:r>
              <a:rPr lang="es-MX" sz="2000" dirty="0"/>
              <a:t>El primer paso para aplicar esta técnica es definir los conglomerados. </a:t>
            </a:r>
            <a:endParaRPr lang="es-MX" sz="2000" dirty="0" smtClean="0"/>
          </a:p>
          <a:p>
            <a:pPr marL="0" indent="0" algn="just">
              <a:buNone/>
            </a:pPr>
            <a:r>
              <a:rPr lang="es-MX" sz="2000" dirty="0" smtClean="0"/>
              <a:t>Se </a:t>
            </a:r>
            <a:r>
              <a:rPr lang="es-MX" sz="2000" dirty="0"/>
              <a:t>trata de identificar una característica que permita dividir la población en grupos </a:t>
            </a:r>
            <a:r>
              <a:rPr lang="es-MX" sz="2000" i="1" dirty="0"/>
              <a:t>disjuntos</a:t>
            </a:r>
            <a:r>
              <a:rPr lang="es-MX" sz="2000" dirty="0"/>
              <a:t> (sin solapamiento) y de forma exhaustiva (todos los individuos deben estar en un grupo), de tal manera que los grupos no difieran entre sí en relación a aquello que queremos medir. Una vez hemos definido estos conglomerados, seleccionaremos al azar algunos de ellos para estudiarlos.</a:t>
            </a:r>
            <a:endParaRPr lang="es-PA" sz="2000" dirty="0"/>
          </a:p>
        </p:txBody>
      </p:sp>
      <p:sp>
        <p:nvSpPr>
          <p:cNvPr id="4" name="1 Título"/>
          <p:cNvSpPr>
            <a:spLocks noGrp="1"/>
          </p:cNvSpPr>
          <p:nvPr>
            <p:ph type="title"/>
          </p:nvPr>
        </p:nvSpPr>
        <p:spPr>
          <a:xfrm>
            <a:off x="179512" y="332656"/>
            <a:ext cx="8784976" cy="652934"/>
          </a:xfrm>
        </p:spPr>
        <p:txBody>
          <a:bodyPr>
            <a:noAutofit/>
          </a:bodyPr>
          <a:lstStyle/>
          <a:p>
            <a:r>
              <a:rPr lang="es-MX" sz="3200" dirty="0" smtClean="0"/>
              <a:t>Pasos de selección para un muestreo </a:t>
            </a:r>
            <a:r>
              <a:rPr lang="es-PA" sz="3200" dirty="0" smtClean="0"/>
              <a:t>por conglomerados</a:t>
            </a:r>
            <a:endParaRPr lang="es-PA" sz="3200" dirty="0"/>
          </a:p>
        </p:txBody>
      </p:sp>
      <p:sp>
        <p:nvSpPr>
          <p:cNvPr id="5" name="4 Rectángulo"/>
          <p:cNvSpPr/>
          <p:nvPr/>
        </p:nvSpPr>
        <p:spPr>
          <a:xfrm>
            <a:off x="4206932" y="1196752"/>
            <a:ext cx="80214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s-PA" b="1" dirty="0" smtClean="0"/>
              <a:t>Paso 1</a:t>
            </a:r>
            <a:endParaRPr lang="es-PA" b="1" dirty="0"/>
          </a:p>
        </p:txBody>
      </p:sp>
      <p:sp>
        <p:nvSpPr>
          <p:cNvPr id="6" name="5 Rectángulo"/>
          <p:cNvSpPr/>
          <p:nvPr/>
        </p:nvSpPr>
        <p:spPr>
          <a:xfrm>
            <a:off x="323528" y="3789040"/>
            <a:ext cx="8568952" cy="2554545"/>
          </a:xfrm>
          <a:prstGeom prst="rect">
            <a:avLst/>
          </a:prstGeom>
        </p:spPr>
        <p:txBody>
          <a:bodyPr wrap="square">
            <a:spAutoFit/>
          </a:bodyPr>
          <a:lstStyle/>
          <a:p>
            <a:pPr algn="just"/>
            <a:r>
              <a:rPr lang="es-MX" sz="2000" dirty="0"/>
              <a:t>Un criterio habitual para definir conglomerados es el geográfico. </a:t>
            </a:r>
            <a:endParaRPr lang="es-MX" sz="2000" dirty="0" smtClean="0"/>
          </a:p>
          <a:p>
            <a:pPr algn="just"/>
            <a:endParaRPr lang="es-MX" sz="2000" dirty="0" smtClean="0"/>
          </a:p>
          <a:p>
            <a:pPr algn="just"/>
            <a:r>
              <a:rPr lang="es-MX" sz="2000" b="1" dirty="0" smtClean="0"/>
              <a:t>Por </a:t>
            </a:r>
            <a:r>
              <a:rPr lang="es-MX" sz="2000" b="1" dirty="0"/>
              <a:t>ejemplo</a:t>
            </a:r>
            <a:r>
              <a:rPr lang="es-MX" sz="2000" dirty="0"/>
              <a:t>, si queremos estudiar qué proporción de la población </a:t>
            </a:r>
            <a:r>
              <a:rPr lang="es-MX" sz="2000" dirty="0" smtClean="0"/>
              <a:t>panameña </a:t>
            </a:r>
            <a:r>
              <a:rPr lang="es-MX" sz="2000" dirty="0"/>
              <a:t>fuma, podemos dividir el total de la población en provincias y seleccionar algunas de ellas para ser estudiadas. </a:t>
            </a:r>
            <a:endParaRPr lang="es-MX" sz="2000" dirty="0" smtClean="0"/>
          </a:p>
          <a:p>
            <a:pPr algn="just"/>
            <a:r>
              <a:rPr lang="es-MX" sz="2000" dirty="0" smtClean="0"/>
              <a:t>Si </a:t>
            </a:r>
            <a:r>
              <a:rPr lang="es-MX" sz="2000" dirty="0"/>
              <a:t>no tenemos razones de peso para pensar que el porcentaje de fumadores va a cambiar de una provincia a otra, esta solución nos permitirá concentrar el esfuerzo de muestreo en un único entorno geográfico. </a:t>
            </a:r>
            <a:endParaRPr lang="es-PA" sz="2000" dirty="0"/>
          </a:p>
        </p:txBody>
      </p:sp>
    </p:spTree>
    <p:extLst>
      <p:ext uri="{BB962C8B-B14F-4D97-AF65-F5344CB8AC3E}">
        <p14:creationId xmlns:p14="http://schemas.microsoft.com/office/powerpoint/2010/main" val="284892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84"/>
            <a:ext cx="8229600" cy="1143000"/>
          </a:xfrm>
        </p:spPr>
        <p:txBody>
          <a:bodyPr/>
          <a:lstStyle/>
          <a:p>
            <a:r>
              <a:rPr lang="es-PA" dirty="0"/>
              <a:t>Muestra probabilística estratificada</a:t>
            </a:r>
          </a:p>
        </p:txBody>
      </p:sp>
      <p:sp>
        <p:nvSpPr>
          <p:cNvPr id="3" name="2 Marcador de contenido"/>
          <p:cNvSpPr>
            <a:spLocks noGrp="1"/>
          </p:cNvSpPr>
          <p:nvPr>
            <p:ph idx="1"/>
          </p:nvPr>
        </p:nvSpPr>
        <p:spPr>
          <a:xfrm>
            <a:off x="251520" y="1130324"/>
            <a:ext cx="4464496" cy="5184575"/>
          </a:xfrm>
        </p:spPr>
        <p:txBody>
          <a:bodyPr>
            <a:normAutofit fontScale="77500" lnSpcReduction="20000"/>
          </a:bodyPr>
          <a:lstStyle/>
          <a:p>
            <a:pPr marL="0" indent="0" algn="just">
              <a:buNone/>
            </a:pPr>
            <a:r>
              <a:rPr lang="es-MX" dirty="0"/>
              <a:t>En ocasiones, el interés del investigador es comparar sus resultados entre segmentos, grupos o </a:t>
            </a:r>
            <a:r>
              <a:rPr lang="es-MX" dirty="0" smtClean="0"/>
              <a:t>nichos de </a:t>
            </a:r>
            <a:r>
              <a:rPr lang="es-MX" dirty="0"/>
              <a:t>la población, porque así lo señala el planteamiento del problema</a:t>
            </a:r>
            <a:r>
              <a:rPr lang="es-MX" dirty="0" smtClean="0"/>
              <a:t>.</a:t>
            </a:r>
          </a:p>
          <a:p>
            <a:pPr marL="0" indent="0">
              <a:buNone/>
            </a:pPr>
            <a:endParaRPr lang="es-MX" dirty="0" smtClean="0"/>
          </a:p>
          <a:p>
            <a:pPr marL="0" indent="0" algn="just">
              <a:buNone/>
            </a:pPr>
            <a:r>
              <a:rPr lang="es-MX" dirty="0" smtClean="0"/>
              <a:t>En ocasiones </a:t>
            </a:r>
            <a:r>
              <a:rPr lang="es-MX" dirty="0"/>
              <a:t>nos interesan grupos que constituyen minorías de la población o </a:t>
            </a:r>
            <a:r>
              <a:rPr lang="es-MX" dirty="0" smtClean="0"/>
              <a:t>universo, y </a:t>
            </a:r>
            <a:r>
              <a:rPr lang="es-MX" dirty="0"/>
              <a:t>entonces, si la muestra es aleatoria </a:t>
            </a:r>
            <a:r>
              <a:rPr lang="es-MX" dirty="0" smtClean="0"/>
              <a:t>simple, resultará </a:t>
            </a:r>
            <a:r>
              <a:rPr lang="es-MX" dirty="0"/>
              <a:t>muy difícil determinar qué elementos </a:t>
            </a:r>
            <a:r>
              <a:rPr lang="es-MX" dirty="0" smtClean="0"/>
              <a:t>o casos </a:t>
            </a:r>
            <a:r>
              <a:rPr lang="es-MX" dirty="0"/>
              <a:t>de tales grupos serán seleccionados.</a:t>
            </a:r>
            <a:endParaRPr lang="es-MX" dirty="0" smtClean="0"/>
          </a:p>
        </p:txBody>
      </p:sp>
      <p:pic>
        <p:nvPicPr>
          <p:cNvPr id="1026" name="Picture 2" descr="Muestreo estratificado: un tipo de muestreo de probabilidad"/>
          <p:cNvPicPr>
            <a:picLocks noChangeAspect="1" noChangeArrowheads="1"/>
          </p:cNvPicPr>
          <p:nvPr/>
        </p:nvPicPr>
        <p:blipFill rotWithShape="1">
          <a:blip r:embed="rId2">
            <a:extLst>
              <a:ext uri="{28A0092B-C50C-407E-A947-70E740481C1C}">
                <a14:useLocalDpi xmlns:a14="http://schemas.microsoft.com/office/drawing/2010/main" val="0"/>
              </a:ext>
            </a:extLst>
          </a:blip>
          <a:srcRect l="20176" r="14680"/>
          <a:stretch/>
        </p:blipFill>
        <p:spPr bwMode="auto">
          <a:xfrm>
            <a:off x="4716016" y="980728"/>
            <a:ext cx="4043237" cy="4111920"/>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4860032" y="5092648"/>
            <a:ext cx="4020199"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s-PA" b="1" dirty="0"/>
              <a:t>Muestra probabilística </a:t>
            </a:r>
            <a:r>
              <a:rPr lang="es-PA" b="1" dirty="0" smtClean="0"/>
              <a:t>estratificada:</a:t>
            </a:r>
            <a:endParaRPr lang="es-PA" b="1" dirty="0"/>
          </a:p>
          <a:p>
            <a:pPr algn="just"/>
            <a:r>
              <a:rPr lang="es-MX" dirty="0" smtClean="0"/>
              <a:t>muestreo </a:t>
            </a:r>
            <a:r>
              <a:rPr lang="es-MX" dirty="0"/>
              <a:t>en el que la </a:t>
            </a:r>
            <a:r>
              <a:rPr lang="es-MX" dirty="0" smtClean="0"/>
              <a:t>población se </a:t>
            </a:r>
            <a:r>
              <a:rPr lang="es-MX" dirty="0"/>
              <a:t>divide en segmentos y </a:t>
            </a:r>
            <a:r>
              <a:rPr lang="es-MX" dirty="0" smtClean="0"/>
              <a:t>se selecciona </a:t>
            </a:r>
            <a:r>
              <a:rPr lang="es-MX" dirty="0"/>
              <a:t>una muestra para </a:t>
            </a:r>
            <a:r>
              <a:rPr lang="es-MX" dirty="0" smtClean="0"/>
              <a:t>cada </a:t>
            </a:r>
            <a:r>
              <a:rPr lang="es-PA" dirty="0" smtClean="0"/>
              <a:t>segmento</a:t>
            </a:r>
            <a:r>
              <a:rPr lang="es-PA" dirty="0"/>
              <a:t>.</a:t>
            </a:r>
          </a:p>
        </p:txBody>
      </p:sp>
    </p:spTree>
    <p:extLst>
      <p:ext uri="{BB962C8B-B14F-4D97-AF65-F5344CB8AC3E}">
        <p14:creationId xmlns:p14="http://schemas.microsoft.com/office/powerpoint/2010/main" val="2512664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600201"/>
            <a:ext cx="8568952" cy="2188840"/>
          </a:xfrm>
        </p:spPr>
        <p:txBody>
          <a:bodyPr>
            <a:normAutofit/>
          </a:bodyPr>
          <a:lstStyle/>
          <a:p>
            <a:pPr marL="0" indent="0" algn="just">
              <a:buNone/>
            </a:pPr>
            <a:r>
              <a:rPr lang="es-MX" sz="2000" dirty="0" smtClean="0"/>
              <a:t>Una vez definimos los conglomerados, el siguiente paso es seleccionar los conglomerados a estudiar, ya sea mediante un muestreo aleatorio simple o sistemático.</a:t>
            </a:r>
            <a:endParaRPr lang="es-PA" sz="2000" dirty="0"/>
          </a:p>
        </p:txBody>
      </p:sp>
      <p:sp>
        <p:nvSpPr>
          <p:cNvPr id="4" name="1 Título"/>
          <p:cNvSpPr>
            <a:spLocks noGrp="1"/>
          </p:cNvSpPr>
          <p:nvPr>
            <p:ph type="title"/>
          </p:nvPr>
        </p:nvSpPr>
        <p:spPr>
          <a:xfrm>
            <a:off x="179512" y="332656"/>
            <a:ext cx="8784976" cy="652934"/>
          </a:xfrm>
        </p:spPr>
        <p:txBody>
          <a:bodyPr>
            <a:noAutofit/>
          </a:bodyPr>
          <a:lstStyle/>
          <a:p>
            <a:r>
              <a:rPr lang="es-MX" sz="3200" dirty="0" smtClean="0"/>
              <a:t>Pasos de selección para un muestreo </a:t>
            </a:r>
            <a:r>
              <a:rPr lang="es-PA" sz="3200" dirty="0" smtClean="0"/>
              <a:t>por conglomerados</a:t>
            </a:r>
            <a:endParaRPr lang="es-PA" sz="3200" dirty="0"/>
          </a:p>
        </p:txBody>
      </p:sp>
      <p:sp>
        <p:nvSpPr>
          <p:cNvPr id="5" name="4 Rectángulo"/>
          <p:cNvSpPr/>
          <p:nvPr/>
        </p:nvSpPr>
        <p:spPr>
          <a:xfrm>
            <a:off x="4206932" y="1196752"/>
            <a:ext cx="802144"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lgn="ctr"/>
            <a:r>
              <a:rPr lang="es-PA" b="1" dirty="0" smtClean="0"/>
              <a:t>Paso 2</a:t>
            </a:r>
            <a:endParaRPr lang="es-PA" b="1" dirty="0"/>
          </a:p>
        </p:txBody>
      </p:sp>
      <p:sp>
        <p:nvSpPr>
          <p:cNvPr id="6" name="5 Rectángulo"/>
          <p:cNvSpPr/>
          <p:nvPr/>
        </p:nvSpPr>
        <p:spPr>
          <a:xfrm>
            <a:off x="291568" y="2780928"/>
            <a:ext cx="8568952" cy="3477875"/>
          </a:xfrm>
          <a:prstGeom prst="rect">
            <a:avLst/>
          </a:prstGeom>
        </p:spPr>
        <p:txBody>
          <a:bodyPr wrap="square">
            <a:spAutoFit/>
          </a:bodyPr>
          <a:lstStyle/>
          <a:p>
            <a:pPr algn="just"/>
            <a:r>
              <a:rPr lang="es-MX" sz="2000" dirty="0"/>
              <a:t>Por último, una vez seleccionados los conglomerados a estudiar, podemos investigar a todos los sujetos que forman parte de los mismos, o bien aplicar un nuevo proceso de muestreo dentro del conglomerado, por ejemplo obteniendo una muestra mediante muestreo aleatorio simple o sistemático. </a:t>
            </a:r>
            <a:endParaRPr lang="es-MX" sz="2000" dirty="0" smtClean="0"/>
          </a:p>
          <a:p>
            <a:pPr algn="just"/>
            <a:endParaRPr lang="es-MX" sz="2000" dirty="0" smtClean="0"/>
          </a:p>
          <a:p>
            <a:pPr algn="just"/>
            <a:r>
              <a:rPr lang="es-MX" sz="2000" dirty="0" smtClean="0"/>
              <a:t>Si </a:t>
            </a:r>
            <a:r>
              <a:rPr lang="es-MX" sz="2000" dirty="0"/>
              <a:t>optamos por esta posibilidad, estaremos hablando de un </a:t>
            </a:r>
            <a:r>
              <a:rPr lang="es-MX" sz="2000" b="1" dirty="0"/>
              <a:t>muestreo en dos etapas o </a:t>
            </a:r>
            <a:r>
              <a:rPr lang="es-MX" sz="2000" b="1" i="1" dirty="0" err="1"/>
              <a:t>bietápico</a:t>
            </a:r>
            <a:r>
              <a:rPr lang="es-MX" sz="2000" dirty="0"/>
              <a:t>: la primera etapa será la selección del conglomerado; la segunda, la de individuos dentro del conglomerado. </a:t>
            </a:r>
            <a:endParaRPr lang="es-MX" sz="2000" dirty="0" smtClean="0"/>
          </a:p>
          <a:p>
            <a:pPr algn="just"/>
            <a:endParaRPr lang="es-MX" sz="2000" dirty="0" smtClean="0"/>
          </a:p>
          <a:p>
            <a:pPr algn="just"/>
            <a:r>
              <a:rPr lang="es-MX" sz="2000" dirty="0" smtClean="0"/>
              <a:t>Si </a:t>
            </a:r>
            <a:r>
              <a:rPr lang="es-MX" sz="2000" dirty="0"/>
              <a:t>por el contrario estudiamos todos los individuos del conglomerado, hablaremos de </a:t>
            </a:r>
            <a:r>
              <a:rPr lang="es-MX" sz="2000" b="1" dirty="0"/>
              <a:t>muestreo por conglomerados </a:t>
            </a:r>
            <a:r>
              <a:rPr lang="es-MX" sz="2000" b="1" i="1" dirty="0" err="1"/>
              <a:t>unietápico</a:t>
            </a:r>
            <a:r>
              <a:rPr lang="es-MX" sz="2000" dirty="0"/>
              <a:t>.</a:t>
            </a:r>
            <a:endParaRPr lang="es-PA" sz="2000" dirty="0"/>
          </a:p>
        </p:txBody>
      </p:sp>
      <p:sp>
        <p:nvSpPr>
          <p:cNvPr id="7" name="6 Rectángulo"/>
          <p:cNvSpPr/>
          <p:nvPr/>
        </p:nvSpPr>
        <p:spPr>
          <a:xfrm>
            <a:off x="4273912" y="2348880"/>
            <a:ext cx="802144"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es-PA" b="1" dirty="0" smtClean="0"/>
              <a:t>Paso 3</a:t>
            </a:r>
            <a:endParaRPr lang="es-PA" b="1" dirty="0"/>
          </a:p>
        </p:txBody>
      </p:sp>
    </p:spTree>
    <p:extLst>
      <p:ext uri="{BB962C8B-B14F-4D97-AF65-F5344CB8AC3E}">
        <p14:creationId xmlns:p14="http://schemas.microsoft.com/office/powerpoint/2010/main" val="3144182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43000"/>
          </a:schemeClr>
        </a:solid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12776"/>
            <a:ext cx="8229600" cy="4713387"/>
          </a:xfrm>
        </p:spPr>
        <p:txBody>
          <a:bodyPr>
            <a:noAutofit/>
          </a:bodyPr>
          <a:lstStyle/>
          <a:p>
            <a:pPr marL="0" indent="0" algn="just" fontAlgn="base">
              <a:buNone/>
            </a:pPr>
            <a:r>
              <a:rPr lang="es-MX" sz="1800" dirty="0" smtClean="0"/>
              <a:t>Un </a:t>
            </a:r>
            <a:r>
              <a:rPr lang="es-MX" sz="1800" dirty="0"/>
              <a:t>investigador desea estudiar el rendimiento académico de los estudiantes </a:t>
            </a:r>
            <a:r>
              <a:rPr lang="es-MX" sz="1800" dirty="0" smtClean="0"/>
              <a:t>de secundaria </a:t>
            </a:r>
            <a:r>
              <a:rPr lang="es-MX" sz="1800" dirty="0"/>
              <a:t>en </a:t>
            </a:r>
            <a:r>
              <a:rPr lang="es-MX" sz="1800" dirty="0" smtClean="0"/>
              <a:t>Panamá:</a:t>
            </a:r>
          </a:p>
          <a:p>
            <a:pPr marL="0" indent="0" algn="just" fontAlgn="base">
              <a:buNone/>
            </a:pPr>
            <a:endParaRPr lang="es-MX" sz="1800" dirty="0"/>
          </a:p>
          <a:p>
            <a:pPr marL="514350" indent="-514350" algn="just" fontAlgn="base">
              <a:buFont typeface="+mj-lt"/>
              <a:buAutoNum type="arabicPeriod"/>
            </a:pPr>
            <a:r>
              <a:rPr lang="es-MX" sz="1800" dirty="0"/>
              <a:t>Puede dividir a toda la población (población de </a:t>
            </a:r>
            <a:r>
              <a:rPr lang="es-MX" sz="1800" dirty="0" smtClean="0"/>
              <a:t>Panamá) </a:t>
            </a:r>
            <a:r>
              <a:rPr lang="es-MX" sz="1800" dirty="0"/>
              <a:t>en diferentes conglomerados (ciudades).</a:t>
            </a:r>
          </a:p>
          <a:p>
            <a:pPr marL="514350" indent="-514350" algn="just" fontAlgn="base">
              <a:buFont typeface="+mj-lt"/>
              <a:buAutoNum type="arabicPeriod"/>
            </a:pPr>
            <a:r>
              <a:rPr lang="es-MX" sz="1800" dirty="0"/>
              <a:t>Luego, el investigador selecciona una serie de conglomerados en función de su investigación, a través de un muestreo aleatorio simple o sistemático.</a:t>
            </a:r>
          </a:p>
          <a:p>
            <a:pPr marL="514350" indent="-514350" algn="just" fontAlgn="base">
              <a:buFont typeface="+mj-lt"/>
              <a:buAutoNum type="arabicPeriod"/>
            </a:pPr>
            <a:r>
              <a:rPr lang="es-MX" sz="1800" dirty="0"/>
              <a:t>Luego, de los conglomerados seleccionados (ciudades seleccionadas al azar) el investigador puede incluir a todos los estudiantes secundarios como sujetos o seleccionar un número de sujetos de cada conglomerado a través de un muestreo aleatorio simple o sistemático.</a:t>
            </a:r>
          </a:p>
          <a:p>
            <a:pPr marL="0" indent="0" algn="just" fontAlgn="base">
              <a:buNone/>
            </a:pPr>
            <a:endParaRPr lang="es-MX" sz="1800" dirty="0" smtClean="0"/>
          </a:p>
        </p:txBody>
      </p:sp>
      <p:sp>
        <p:nvSpPr>
          <p:cNvPr id="4" name="1 Título"/>
          <p:cNvSpPr>
            <a:spLocks noGrp="1"/>
          </p:cNvSpPr>
          <p:nvPr>
            <p:ph type="title"/>
          </p:nvPr>
        </p:nvSpPr>
        <p:spPr>
          <a:xfrm>
            <a:off x="467544" y="116632"/>
            <a:ext cx="8229600" cy="652934"/>
          </a:xfrm>
        </p:spPr>
        <p:txBody>
          <a:bodyPr>
            <a:noAutofit/>
          </a:bodyPr>
          <a:lstStyle/>
          <a:p>
            <a:r>
              <a:rPr lang="es-PA" sz="3200" dirty="0"/>
              <a:t>Muestreo probabilístico </a:t>
            </a:r>
            <a:r>
              <a:rPr lang="es-PA" sz="3200" dirty="0" smtClean="0"/>
              <a:t>por conglomerados</a:t>
            </a:r>
            <a:endParaRPr lang="es-PA" sz="3200" dirty="0"/>
          </a:p>
        </p:txBody>
      </p:sp>
      <p:sp>
        <p:nvSpPr>
          <p:cNvPr id="5" name="4 Rectángulo"/>
          <p:cNvSpPr/>
          <p:nvPr/>
        </p:nvSpPr>
        <p:spPr>
          <a:xfrm>
            <a:off x="3956966" y="827420"/>
            <a:ext cx="113204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s-PA" b="1" dirty="0" smtClean="0"/>
              <a:t>Ejemplo 1</a:t>
            </a:r>
            <a:endParaRPr lang="es-PA" b="1" dirty="0"/>
          </a:p>
        </p:txBody>
      </p:sp>
      <p:pic>
        <p:nvPicPr>
          <p:cNvPr id="17410" name="Picture 2" descr="Cluster Sampl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4662526"/>
            <a:ext cx="2361349" cy="1757611"/>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p:cNvSpPr/>
          <p:nvPr/>
        </p:nvSpPr>
        <p:spPr>
          <a:xfrm>
            <a:off x="432048" y="4941168"/>
            <a:ext cx="5580112" cy="1200329"/>
          </a:xfrm>
          <a:prstGeom prst="rect">
            <a:avLst/>
          </a:prstGeom>
        </p:spPr>
        <p:txBody>
          <a:bodyPr wrap="square">
            <a:spAutoFit/>
          </a:bodyPr>
          <a:lstStyle/>
          <a:p>
            <a:pPr algn="just" fontAlgn="base"/>
            <a:r>
              <a:rPr lang="es-MX" dirty="0" smtClean="0"/>
              <a:t>Lo más importante sobre esta técnica de muestreo es dar a todos los conglomerados iguales posibilidades de ser seleccionados.</a:t>
            </a:r>
          </a:p>
          <a:p>
            <a:pPr algn="just"/>
            <a:endParaRPr lang="es-PA" dirty="0"/>
          </a:p>
        </p:txBody>
      </p:sp>
    </p:spTree>
    <p:extLst>
      <p:ext uri="{BB962C8B-B14F-4D97-AF65-F5344CB8AC3E}">
        <p14:creationId xmlns:p14="http://schemas.microsoft.com/office/powerpoint/2010/main" val="3552069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43000"/>
          </a:schemeClr>
        </a:solid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96752"/>
            <a:ext cx="8229600" cy="4713387"/>
          </a:xfrm>
        </p:spPr>
        <p:txBody>
          <a:bodyPr>
            <a:noAutofit/>
          </a:bodyPr>
          <a:lstStyle/>
          <a:p>
            <a:pPr marL="0" indent="0" algn="ctr" fontAlgn="base">
              <a:buNone/>
            </a:pPr>
            <a:r>
              <a:rPr lang="es-MX" sz="1800" b="1" dirty="0"/>
              <a:t>M</a:t>
            </a:r>
            <a:r>
              <a:rPr lang="es-MX" sz="1800" b="1" dirty="0" smtClean="0"/>
              <a:t>uestreo por conglomerados </a:t>
            </a:r>
            <a:r>
              <a:rPr lang="es-MX" sz="1800" b="1" dirty="0" err="1" smtClean="0"/>
              <a:t>unietápico</a:t>
            </a:r>
            <a:endParaRPr lang="es-MX" sz="1800" b="1" dirty="0" smtClean="0"/>
          </a:p>
          <a:p>
            <a:pPr marL="0" indent="0" algn="just" fontAlgn="base">
              <a:buNone/>
            </a:pPr>
            <a:r>
              <a:rPr lang="es-MX" sz="1800" dirty="0"/>
              <a:t>Una escuela privada en </a:t>
            </a:r>
            <a:r>
              <a:rPr lang="es-MX" sz="1800" dirty="0" smtClean="0"/>
              <a:t>Panamá </a:t>
            </a:r>
            <a:r>
              <a:rPr lang="es-MX" sz="1800" dirty="0"/>
              <a:t>quiere conocer qué tanto participan los padres en la educación de sus hijos antes de la próxima asamblea entre padres y docentes, por lo que enviará la encuesta </a:t>
            </a:r>
            <a:r>
              <a:rPr lang="es-MX" sz="1800" i="1" dirty="0"/>
              <a:t>Compromiso de los padres</a:t>
            </a:r>
            <a:r>
              <a:rPr lang="es-MX" sz="1800" dirty="0"/>
              <a:t> que crearon nuestros expertos en metodología de encuestas. Sin embargo, como se pretende realizar entrevistas posteriores, la escuela decide no enviarla a todos los padres de familia, ya que su matrícula es de aproximadamente 4000 estudiantes.</a:t>
            </a:r>
          </a:p>
          <a:p>
            <a:pPr marL="0" indent="0" algn="just" fontAlgn="base">
              <a:buNone/>
            </a:pPr>
            <a:endParaRPr lang="es-MX" sz="1800" dirty="0" smtClean="0"/>
          </a:p>
        </p:txBody>
      </p:sp>
      <p:sp>
        <p:nvSpPr>
          <p:cNvPr id="4" name="1 Título"/>
          <p:cNvSpPr>
            <a:spLocks noGrp="1"/>
          </p:cNvSpPr>
          <p:nvPr>
            <p:ph type="title"/>
          </p:nvPr>
        </p:nvSpPr>
        <p:spPr>
          <a:xfrm>
            <a:off x="467544" y="116632"/>
            <a:ext cx="8229600" cy="652934"/>
          </a:xfrm>
        </p:spPr>
        <p:txBody>
          <a:bodyPr>
            <a:noAutofit/>
          </a:bodyPr>
          <a:lstStyle/>
          <a:p>
            <a:r>
              <a:rPr lang="es-PA" sz="3200" dirty="0"/>
              <a:t>Muestreo probabilístico </a:t>
            </a:r>
            <a:r>
              <a:rPr lang="es-PA" sz="3200" dirty="0" smtClean="0"/>
              <a:t>por conglomerados</a:t>
            </a:r>
            <a:endParaRPr lang="es-PA" sz="3200" dirty="0"/>
          </a:p>
        </p:txBody>
      </p:sp>
      <p:sp>
        <p:nvSpPr>
          <p:cNvPr id="5" name="4 Rectángulo"/>
          <p:cNvSpPr/>
          <p:nvPr/>
        </p:nvSpPr>
        <p:spPr>
          <a:xfrm>
            <a:off x="3956966" y="827420"/>
            <a:ext cx="1132041"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lgn="ctr"/>
            <a:r>
              <a:rPr lang="es-PA" b="1" dirty="0" smtClean="0"/>
              <a:t>Ejemplo 2</a:t>
            </a:r>
            <a:endParaRPr lang="es-PA" b="1" dirty="0"/>
          </a:p>
        </p:txBody>
      </p:sp>
      <p:sp>
        <p:nvSpPr>
          <p:cNvPr id="6" name="5 Rectángulo"/>
          <p:cNvSpPr/>
          <p:nvPr/>
        </p:nvSpPr>
        <p:spPr>
          <a:xfrm>
            <a:off x="323528" y="3284984"/>
            <a:ext cx="8352928" cy="2031325"/>
          </a:xfrm>
          <a:prstGeom prst="rect">
            <a:avLst/>
          </a:prstGeom>
        </p:spPr>
        <p:txBody>
          <a:bodyPr wrap="square">
            <a:spAutoFit/>
          </a:bodyPr>
          <a:lstStyle/>
          <a:p>
            <a:pPr marL="342900" indent="-342900" algn="just">
              <a:buFont typeface="+mj-lt"/>
              <a:buAutoNum type="arabicPeriod"/>
            </a:pPr>
            <a:r>
              <a:rPr lang="es-MX" dirty="0" smtClean="0"/>
              <a:t>Por lo tanto, decide realizar un muestreo por conglomerados </a:t>
            </a:r>
            <a:r>
              <a:rPr lang="es-MX" dirty="0" err="1" smtClean="0"/>
              <a:t>unietápico</a:t>
            </a:r>
            <a:r>
              <a:rPr lang="es-MX" dirty="0" smtClean="0"/>
              <a:t>. La escuela cuenta con unos 60 alumnos por grupo. Cada nivel tiene 4 grupos, es decir, aproximadamente 240 estudiantes en 1.</a:t>
            </a:r>
            <a:r>
              <a:rPr lang="es-MX" baseline="30000" dirty="0" smtClean="0"/>
              <a:t>er </a:t>
            </a:r>
            <a:r>
              <a:rPr lang="es-MX" dirty="0" smtClean="0"/>
              <a:t>año de primaria, 240 en 2.</a:t>
            </a:r>
            <a:r>
              <a:rPr lang="es-MX" baseline="30000" dirty="0" smtClean="0"/>
              <a:t>o </a:t>
            </a:r>
            <a:r>
              <a:rPr lang="es-MX" dirty="0" smtClean="0"/>
              <a:t>, etc. </a:t>
            </a:r>
            <a:endParaRPr lang="es-MX" dirty="0"/>
          </a:p>
          <a:p>
            <a:pPr marL="342900" indent="-342900" algn="just">
              <a:buFont typeface="+mj-lt"/>
              <a:buAutoNum type="arabicPeriod"/>
            </a:pPr>
            <a:r>
              <a:rPr lang="es-MX" dirty="0" smtClean="0"/>
              <a:t>La escuela decide elegir un grupo al azar por cada nivel, por lo que tendremos </a:t>
            </a:r>
            <a:r>
              <a:rPr lang="es-MX" b="1" dirty="0" smtClean="0"/>
              <a:t>15 conglomerados</a:t>
            </a:r>
            <a:r>
              <a:rPr lang="es-MX" dirty="0" smtClean="0"/>
              <a:t>. Se envía la encuesta a los padres de familia de todos los estudiantes de estos 15 grupos.</a:t>
            </a:r>
            <a:endParaRPr lang="es-MX" dirty="0"/>
          </a:p>
          <a:p>
            <a:pPr algn="just"/>
            <a:endParaRPr lang="es-PA" dirty="0"/>
          </a:p>
        </p:txBody>
      </p:sp>
      <p:sp>
        <p:nvSpPr>
          <p:cNvPr id="2" name="1 Rectángulo"/>
          <p:cNvSpPr/>
          <p:nvPr/>
        </p:nvSpPr>
        <p:spPr>
          <a:xfrm>
            <a:off x="323528" y="5013176"/>
            <a:ext cx="5112568" cy="1477328"/>
          </a:xfrm>
          <a:prstGeom prst="rect">
            <a:avLst/>
          </a:prstGeom>
        </p:spPr>
        <p:txBody>
          <a:bodyPr wrap="square">
            <a:spAutoFit/>
          </a:bodyPr>
          <a:lstStyle/>
          <a:p>
            <a:pPr marL="342900" indent="-342900" algn="just">
              <a:buFont typeface="+mj-lt"/>
              <a:buAutoNum type="arabicPeriod" startAt="3"/>
            </a:pPr>
            <a:r>
              <a:rPr lang="es-MX" dirty="0" smtClean="0"/>
              <a:t>Los conglomerados formados son </a:t>
            </a:r>
            <a:r>
              <a:rPr lang="es-MX" dirty="0" err="1" smtClean="0"/>
              <a:t>heterógeneos</a:t>
            </a:r>
            <a:r>
              <a:rPr lang="es-MX" dirty="0" smtClean="0"/>
              <a:t> porque están conformados por padres de familia que tienen hijos en diferente nivel escolar, pero los une el hecho de que sus hijos están inscritos en la misma escuela.</a:t>
            </a:r>
            <a:endParaRPr lang="es-MX" dirty="0"/>
          </a:p>
        </p:txBody>
      </p:sp>
      <p:pic>
        <p:nvPicPr>
          <p:cNvPr id="20484" name="Picture 4" descr="Escuela | Free Vectors, Stock Photos &amp; P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797152"/>
            <a:ext cx="3024336" cy="1676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616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3000"/>
          </a:schemeClr>
        </a:solid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96753"/>
            <a:ext cx="8229600" cy="2808312"/>
          </a:xfrm>
        </p:spPr>
        <p:txBody>
          <a:bodyPr>
            <a:noAutofit/>
          </a:bodyPr>
          <a:lstStyle/>
          <a:p>
            <a:pPr marL="0" indent="0" algn="ctr" fontAlgn="base">
              <a:buNone/>
            </a:pPr>
            <a:r>
              <a:rPr lang="es-MX" sz="1800" b="1" dirty="0"/>
              <a:t>M</a:t>
            </a:r>
            <a:r>
              <a:rPr lang="es-MX" sz="1800" b="1" dirty="0" smtClean="0"/>
              <a:t>uestreo en dos etapas o </a:t>
            </a:r>
            <a:r>
              <a:rPr lang="es-MX" sz="1800" b="1" i="1" dirty="0" err="1" smtClean="0"/>
              <a:t>bietápico</a:t>
            </a:r>
            <a:r>
              <a:rPr lang="es-MX" sz="1800" b="1" i="1" dirty="0" smtClean="0"/>
              <a:t> </a:t>
            </a:r>
          </a:p>
          <a:p>
            <a:pPr marL="0" indent="0" algn="just" fontAlgn="base">
              <a:buNone/>
            </a:pPr>
            <a:r>
              <a:rPr lang="es-MX" sz="1800" dirty="0"/>
              <a:t>Supongamos que una gran cadena de hospitales privados en </a:t>
            </a:r>
            <a:r>
              <a:rPr lang="es-MX" sz="1800" dirty="0" smtClean="0"/>
              <a:t>México </a:t>
            </a:r>
            <a:r>
              <a:rPr lang="es-MX" sz="1800" dirty="0"/>
              <a:t>busca realizar una encuesta de satisfacción de los pacientes. Esta cadena está presente en </a:t>
            </a:r>
            <a:r>
              <a:rPr lang="es-MX" sz="1800" dirty="0" smtClean="0"/>
              <a:t>los 32 estados de la República Mexicana y </a:t>
            </a:r>
            <a:r>
              <a:rPr lang="es-MX" sz="1800" dirty="0"/>
              <a:t>en la mayoría de los estados cuenta con 2 o 3 hospitales. Debido a que es probable que entrevistar a todos los pacientes de todos los hospitales requiera un gran uso de los recursos (tanto de empleados como de dinero), el departamento a cargo decide realizar un muestreo por áreas y enviar una encuesta.</a:t>
            </a:r>
            <a:endParaRPr lang="es-MX" sz="1800" dirty="0" smtClean="0"/>
          </a:p>
        </p:txBody>
      </p:sp>
      <p:sp>
        <p:nvSpPr>
          <p:cNvPr id="4" name="1 Título"/>
          <p:cNvSpPr>
            <a:spLocks noGrp="1"/>
          </p:cNvSpPr>
          <p:nvPr>
            <p:ph type="title"/>
          </p:nvPr>
        </p:nvSpPr>
        <p:spPr>
          <a:xfrm>
            <a:off x="467544" y="116632"/>
            <a:ext cx="8229600" cy="652934"/>
          </a:xfrm>
        </p:spPr>
        <p:txBody>
          <a:bodyPr>
            <a:noAutofit/>
          </a:bodyPr>
          <a:lstStyle/>
          <a:p>
            <a:r>
              <a:rPr lang="es-PA" sz="3200" dirty="0"/>
              <a:t>Muestreo probabilístico </a:t>
            </a:r>
            <a:r>
              <a:rPr lang="es-PA" sz="3200" dirty="0" smtClean="0"/>
              <a:t>por conglomerados</a:t>
            </a:r>
            <a:endParaRPr lang="es-PA" sz="3200" dirty="0"/>
          </a:p>
        </p:txBody>
      </p:sp>
      <p:sp>
        <p:nvSpPr>
          <p:cNvPr id="5" name="4 Rectángulo"/>
          <p:cNvSpPr/>
          <p:nvPr/>
        </p:nvSpPr>
        <p:spPr>
          <a:xfrm>
            <a:off x="3956966" y="827420"/>
            <a:ext cx="113204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s-PA" b="1" dirty="0" smtClean="0"/>
              <a:t>Ejemplo 3</a:t>
            </a:r>
            <a:endParaRPr lang="es-PA" b="1" dirty="0"/>
          </a:p>
        </p:txBody>
      </p:sp>
      <p:pic>
        <p:nvPicPr>
          <p:cNvPr id="19458" name="Picture 2" descr="Dibujos animados de médicos y pacientes frente al hospita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861048"/>
            <a:ext cx="3154338" cy="2433779"/>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190131" y="3645024"/>
            <a:ext cx="5328591" cy="3139321"/>
          </a:xfrm>
          <a:prstGeom prst="rect">
            <a:avLst/>
          </a:prstGeom>
        </p:spPr>
        <p:txBody>
          <a:bodyPr wrap="square">
            <a:spAutoFit/>
          </a:bodyPr>
          <a:lstStyle/>
          <a:p>
            <a:pPr marL="342900" indent="-342900" algn="just">
              <a:buAutoNum type="arabicPeriod"/>
            </a:pPr>
            <a:r>
              <a:rPr lang="es-MX" dirty="0" smtClean="0"/>
              <a:t>En </a:t>
            </a:r>
            <a:r>
              <a:rPr lang="es-MX" dirty="0"/>
              <a:t>primer lugar, se eligen aleatoriamente a 10 de los 32 estados en los que esta cadena está presente. </a:t>
            </a:r>
            <a:endParaRPr lang="es-MX" dirty="0" smtClean="0"/>
          </a:p>
          <a:p>
            <a:pPr marL="342900" indent="-342900" algn="just">
              <a:buAutoNum type="arabicPeriod"/>
            </a:pPr>
            <a:r>
              <a:rPr lang="es-MX" dirty="0" smtClean="0"/>
              <a:t>Después</a:t>
            </a:r>
            <a:r>
              <a:rPr lang="es-MX" dirty="0"/>
              <a:t>, dentro de cada estado, se selecciona al azar a los pacientes a los que se les enviará esta plantilla de encuesta para evaluar el hospital</a:t>
            </a:r>
            <a:r>
              <a:rPr lang="es-MX" dirty="0" smtClean="0"/>
              <a:t>.</a:t>
            </a:r>
          </a:p>
          <a:p>
            <a:pPr marL="342900" indent="-342900" algn="just">
              <a:buFontTx/>
              <a:buAutoNum type="arabicPeriod"/>
            </a:pPr>
            <a:r>
              <a:rPr lang="es-MX" dirty="0"/>
              <a:t>Los grupos son </a:t>
            </a:r>
            <a:r>
              <a:rPr lang="es-MX" dirty="0" err="1"/>
              <a:t>heterógeneos</a:t>
            </a:r>
            <a:r>
              <a:rPr lang="es-MX" dirty="0"/>
              <a:t> porque están conformados por personas de distintos estados, de distintas edades, sexos, padecimientos, etc., pero todos se atienden en la misma cadena de hospitales</a:t>
            </a:r>
            <a:r>
              <a:rPr lang="es-MX" dirty="0" smtClean="0"/>
              <a:t>.</a:t>
            </a:r>
            <a:endParaRPr lang="es-MX" dirty="0"/>
          </a:p>
        </p:txBody>
      </p:sp>
    </p:spTree>
    <p:extLst>
      <p:ext uri="{BB962C8B-B14F-4D97-AF65-F5344CB8AC3E}">
        <p14:creationId xmlns:p14="http://schemas.microsoft.com/office/powerpoint/2010/main" val="32067700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79512" y="490662"/>
            <a:ext cx="8640960" cy="922114"/>
          </a:xfrm>
        </p:spPr>
        <p:txBody>
          <a:bodyPr>
            <a:noAutofit/>
          </a:bodyPr>
          <a:lstStyle/>
          <a:p>
            <a:r>
              <a:rPr lang="es-MX" sz="3200" b="1" dirty="0"/>
              <a:t>Muestreo por conglomerados y muestreo estratificado: </a:t>
            </a:r>
            <a:r>
              <a:rPr lang="es-MX" sz="3200" b="1" dirty="0" smtClean="0"/>
              <a:t>Diferencias</a:t>
            </a:r>
            <a:r>
              <a:rPr lang="es-MX" sz="3200" b="1" dirty="0"/>
              <a:t/>
            </a:r>
            <a:br>
              <a:rPr lang="es-MX" sz="3200" b="1" dirty="0"/>
            </a:br>
            <a:endParaRPr lang="es-PA" sz="3200" dirty="0"/>
          </a:p>
        </p:txBody>
      </p:sp>
      <p:sp>
        <p:nvSpPr>
          <p:cNvPr id="3" name="2 Marcador de contenido"/>
          <p:cNvSpPr>
            <a:spLocks noGrp="1"/>
          </p:cNvSpPr>
          <p:nvPr>
            <p:ph idx="1"/>
          </p:nvPr>
        </p:nvSpPr>
        <p:spPr/>
        <p:txBody>
          <a:bodyPr>
            <a:normAutofit fontScale="85000" lnSpcReduction="20000"/>
          </a:bodyPr>
          <a:lstStyle/>
          <a:p>
            <a:pPr algn="just" fontAlgn="base"/>
            <a:r>
              <a:rPr lang="es-MX" dirty="0"/>
              <a:t>La diferencia principal entre el muestreo por conglomerados y el muestreo estratificado es la inclusión de conglomerados o estratos</a:t>
            </a:r>
            <a:r>
              <a:rPr lang="es-MX" dirty="0" smtClean="0"/>
              <a:t>.</a:t>
            </a:r>
          </a:p>
          <a:p>
            <a:pPr marL="0" indent="0" algn="just" fontAlgn="base">
              <a:buNone/>
            </a:pPr>
            <a:endParaRPr lang="es-MX" dirty="0"/>
          </a:p>
          <a:p>
            <a:pPr algn="just" fontAlgn="base"/>
            <a:r>
              <a:rPr lang="es-MX" dirty="0"/>
              <a:t>En el muestreo aleatorio estratificado, se realiza el muestreo en todos los estratos de la población, mientras que en el muestreo por conglomerados el investigador sólo selecciona aleatoriamente un número de conglomerados de la colección de conglomerados de toda la población. Por lo tanto, sólo se realiza una muestra sobre una cantidad de conglomerados. Los demás quedan sin representación.</a:t>
            </a:r>
          </a:p>
          <a:p>
            <a:pPr algn="just"/>
            <a:endParaRPr lang="es-PA" dirty="0"/>
          </a:p>
        </p:txBody>
      </p:sp>
    </p:spTree>
    <p:extLst>
      <p:ext uri="{BB962C8B-B14F-4D97-AF65-F5344CB8AC3E}">
        <p14:creationId xmlns:p14="http://schemas.microsoft.com/office/powerpoint/2010/main" val="2436093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2656"/>
            <a:ext cx="8229600" cy="1143000"/>
          </a:xfrm>
        </p:spPr>
        <p:txBody>
          <a:bodyPr/>
          <a:lstStyle/>
          <a:p>
            <a:r>
              <a:rPr lang="es-PA" dirty="0" smtClean="0"/>
              <a:t>Próxima clase</a:t>
            </a:r>
            <a:endParaRPr lang="es-PA" dirty="0"/>
          </a:p>
        </p:txBody>
      </p:sp>
      <p:sp>
        <p:nvSpPr>
          <p:cNvPr id="3" name="2 Marcador de contenido"/>
          <p:cNvSpPr>
            <a:spLocks noGrp="1"/>
          </p:cNvSpPr>
          <p:nvPr>
            <p:ph idx="1"/>
          </p:nvPr>
        </p:nvSpPr>
        <p:spPr>
          <a:xfrm>
            <a:off x="471599" y="1772816"/>
            <a:ext cx="8229600" cy="1080120"/>
          </a:xfrm>
        </p:spPr>
        <p:txBody>
          <a:bodyPr>
            <a:normAutofit/>
          </a:bodyPr>
          <a:lstStyle/>
          <a:p>
            <a:pPr marL="0" indent="0" algn="ctr">
              <a:buNone/>
            </a:pPr>
            <a:r>
              <a:rPr lang="es-PA" sz="4000" dirty="0" smtClean="0"/>
              <a:t>Diseños Experimentales</a:t>
            </a:r>
            <a:endParaRPr lang="es-MX" sz="4000" dirty="0"/>
          </a:p>
          <a:p>
            <a:pPr marL="0" indent="0" algn="ctr">
              <a:buNone/>
            </a:pPr>
            <a:endParaRPr lang="es-PA" sz="4000" dirty="0" smtClean="0"/>
          </a:p>
          <a:p>
            <a:endParaRPr lang="es-PA" dirty="0"/>
          </a:p>
        </p:txBody>
      </p:sp>
      <p:pic>
        <p:nvPicPr>
          <p:cNvPr id="22530" name="Picture 2" descr="Qué es la metodología Lean Startup y cómo lanzar tu producto con éxi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356992"/>
            <a:ext cx="5357391" cy="2750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164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18339" y="116632"/>
            <a:ext cx="8229600" cy="1143000"/>
          </a:xfrm>
        </p:spPr>
        <p:txBody>
          <a:bodyPr/>
          <a:lstStyle/>
          <a:p>
            <a:r>
              <a:rPr lang="es-PA" dirty="0" smtClean="0"/>
              <a:t>Muestra probabilística estratificada</a:t>
            </a:r>
            <a:endParaRPr lang="es-PA" dirty="0"/>
          </a:p>
        </p:txBody>
      </p:sp>
      <p:sp>
        <p:nvSpPr>
          <p:cNvPr id="3" name="2 Marcador de contenido"/>
          <p:cNvSpPr>
            <a:spLocks noGrp="1"/>
          </p:cNvSpPr>
          <p:nvPr>
            <p:ph idx="1"/>
          </p:nvPr>
        </p:nvSpPr>
        <p:spPr>
          <a:xfrm>
            <a:off x="431220" y="1340768"/>
            <a:ext cx="8229600" cy="1540767"/>
          </a:xfrm>
        </p:spPr>
        <p:txBody>
          <a:bodyPr>
            <a:normAutofit fontScale="92500" lnSpcReduction="10000"/>
          </a:bodyPr>
          <a:lstStyle/>
          <a:p>
            <a:pPr marL="0" indent="0" algn="just" fontAlgn="base">
              <a:buNone/>
            </a:pPr>
            <a:r>
              <a:rPr lang="es-MX" sz="2800" dirty="0"/>
              <a:t>El </a:t>
            </a:r>
            <a:r>
              <a:rPr lang="es-MX" sz="2800" b="1" dirty="0"/>
              <a:t>muestreo estratificado</a:t>
            </a:r>
            <a:r>
              <a:rPr lang="es-MX" sz="2800" dirty="0"/>
              <a:t> es un tipo de muestreo probabilístico. Los individuos de </a:t>
            </a:r>
            <a:r>
              <a:rPr lang="es-MX" sz="2800" dirty="0" smtClean="0"/>
              <a:t>toda la</a:t>
            </a:r>
            <a:r>
              <a:rPr lang="es-MX" sz="2800" dirty="0"/>
              <a:t> población se dividen en grupos o </a:t>
            </a:r>
            <a:r>
              <a:rPr lang="es-MX" sz="2800" i="1" dirty="0"/>
              <a:t>estratos</a:t>
            </a:r>
            <a:r>
              <a:rPr lang="es-MX" sz="2800" dirty="0"/>
              <a:t>. Cada elemento pertenece a un único estrato</a:t>
            </a:r>
            <a:r>
              <a:rPr lang="es-MX" sz="2800" dirty="0" smtClean="0"/>
              <a:t>.</a:t>
            </a:r>
          </a:p>
          <a:p>
            <a:pPr marL="0" indent="0" algn="just" fontAlgn="base">
              <a:buNone/>
            </a:pPr>
            <a:endParaRPr lang="es-MX" dirty="0"/>
          </a:p>
          <a:p>
            <a:pPr marL="0" indent="0" algn="just">
              <a:buNone/>
            </a:pPr>
            <a:endParaRPr lang="es-PA" dirty="0"/>
          </a:p>
        </p:txBody>
      </p:sp>
      <p:sp>
        <p:nvSpPr>
          <p:cNvPr id="4" name="3 Rectángulo"/>
          <p:cNvSpPr/>
          <p:nvPr/>
        </p:nvSpPr>
        <p:spPr>
          <a:xfrm>
            <a:off x="4209152" y="2852936"/>
            <a:ext cx="4572000" cy="3785652"/>
          </a:xfrm>
          <a:prstGeom prst="rect">
            <a:avLst/>
          </a:prstGeom>
        </p:spPr>
        <p:txBody>
          <a:bodyPr>
            <a:spAutoFit/>
          </a:bodyPr>
          <a:lstStyle/>
          <a:p>
            <a:pPr algn="just" fontAlgn="base"/>
            <a:r>
              <a:rPr lang="es-MX" sz="2400" dirty="0" smtClean="0"/>
              <a:t>La variable elegida para formar los estratos </a:t>
            </a:r>
            <a:r>
              <a:rPr lang="es-MX" sz="2400" u="sng" dirty="0" smtClean="0"/>
              <a:t>no debe permitir que un individuo o elemento de la población pertenezca a más de uno de ellos</a:t>
            </a:r>
            <a:r>
              <a:rPr lang="es-MX" sz="2400" dirty="0" smtClean="0"/>
              <a:t>.</a:t>
            </a:r>
          </a:p>
          <a:p>
            <a:pPr algn="just" fontAlgn="base"/>
            <a:endParaRPr lang="es-MX" sz="2400" dirty="0" smtClean="0"/>
          </a:p>
          <a:p>
            <a:pPr algn="just" fontAlgn="base"/>
            <a:r>
              <a:rPr lang="es-MX" sz="2400" dirty="0" smtClean="0"/>
              <a:t>La variable elegida deberá ser significativa para el motivo u objetivo del estudio o investigación.</a:t>
            </a:r>
            <a:endParaRPr lang="es-MX" sz="2400" dirty="0"/>
          </a:p>
        </p:txBody>
      </p:sp>
      <p:pic>
        <p:nvPicPr>
          <p:cNvPr id="2050" name="Picture 2" descr="Dibujo del muestreo estratifica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178899"/>
            <a:ext cx="3638550"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66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gualdad de género, igualdad de derechos entre hombres y mujer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789039"/>
            <a:ext cx="5962650" cy="2905125"/>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251520" y="202630"/>
            <a:ext cx="8640960" cy="562074"/>
          </a:xfrm>
        </p:spPr>
        <p:txBody>
          <a:bodyPr>
            <a:normAutofit fontScale="90000"/>
          </a:bodyPr>
          <a:lstStyle/>
          <a:p>
            <a:r>
              <a:rPr lang="es-PA" dirty="0" smtClean="0"/>
              <a:t>Cuando utilizar el muestreo estratificado</a:t>
            </a:r>
            <a:endParaRPr lang="es-PA" dirty="0"/>
          </a:p>
        </p:txBody>
      </p:sp>
      <p:sp>
        <p:nvSpPr>
          <p:cNvPr id="3" name="2 Marcador de contenido"/>
          <p:cNvSpPr>
            <a:spLocks noGrp="1"/>
          </p:cNvSpPr>
          <p:nvPr>
            <p:ph idx="1"/>
          </p:nvPr>
        </p:nvSpPr>
        <p:spPr>
          <a:xfrm>
            <a:off x="323528" y="1052736"/>
            <a:ext cx="8435280" cy="4032448"/>
          </a:xfrm>
        </p:spPr>
        <p:txBody>
          <a:bodyPr>
            <a:noAutofit/>
          </a:bodyPr>
          <a:lstStyle/>
          <a:p>
            <a:pPr algn="just" fontAlgn="base"/>
            <a:r>
              <a:rPr lang="es-MX" sz="1600" dirty="0"/>
              <a:t>Se utiliza el método de </a:t>
            </a:r>
            <a:r>
              <a:rPr lang="es-MX" sz="1600" b="1" dirty="0"/>
              <a:t>muestreo estratificado</a:t>
            </a:r>
            <a:r>
              <a:rPr lang="es-MX" sz="1600" dirty="0"/>
              <a:t> cuando los elementos se dividen en estratos según la variable o variables que se está estudiando</a:t>
            </a:r>
            <a:r>
              <a:rPr lang="es-MX" sz="1600" dirty="0" smtClean="0"/>
              <a:t>.</a:t>
            </a:r>
          </a:p>
          <a:p>
            <a:pPr marL="0" indent="0" algn="just" fontAlgn="base">
              <a:buNone/>
            </a:pPr>
            <a:endParaRPr lang="es-MX" sz="1600" dirty="0" smtClean="0"/>
          </a:p>
          <a:p>
            <a:pPr marL="0" indent="0" algn="just" fontAlgn="base">
              <a:buNone/>
            </a:pPr>
            <a:r>
              <a:rPr lang="es-MX" sz="1600" dirty="0" smtClean="0">
                <a:solidFill>
                  <a:schemeClr val="accent1">
                    <a:lumMod val="75000"/>
                  </a:schemeClr>
                </a:solidFill>
              </a:rPr>
              <a:t>Por </a:t>
            </a:r>
            <a:r>
              <a:rPr lang="es-MX" sz="1600" dirty="0">
                <a:solidFill>
                  <a:schemeClr val="accent1">
                    <a:lumMod val="75000"/>
                  </a:schemeClr>
                </a:solidFill>
              </a:rPr>
              <a:t>ejemplo, supongamos que se hace una encuesta para las elecciones en </a:t>
            </a:r>
            <a:r>
              <a:rPr lang="es-MX" sz="1600" dirty="0" smtClean="0">
                <a:solidFill>
                  <a:schemeClr val="accent1">
                    <a:lumMod val="75000"/>
                  </a:schemeClr>
                </a:solidFill>
              </a:rPr>
              <a:t>Panamá </a:t>
            </a:r>
            <a:r>
              <a:rPr lang="es-MX" sz="1600" dirty="0">
                <a:solidFill>
                  <a:schemeClr val="accent1">
                    <a:lumMod val="75000"/>
                  </a:schemeClr>
                </a:solidFill>
              </a:rPr>
              <a:t>y se sabe que el candidato </a:t>
            </a:r>
            <a:r>
              <a:rPr lang="es-MX" sz="1600" dirty="0" smtClean="0">
                <a:solidFill>
                  <a:schemeClr val="accent1">
                    <a:lumMod val="75000"/>
                  </a:schemeClr>
                </a:solidFill>
              </a:rPr>
              <a:t>de un partido </a:t>
            </a:r>
            <a:r>
              <a:rPr lang="es-MX" sz="1600" dirty="0">
                <a:solidFill>
                  <a:schemeClr val="accent1">
                    <a:lumMod val="75000"/>
                  </a:schemeClr>
                </a:solidFill>
              </a:rPr>
              <a:t>tiene mayor influencia en las mujeres que el candidato </a:t>
            </a:r>
            <a:r>
              <a:rPr lang="es-MX" sz="1600" dirty="0" smtClean="0">
                <a:solidFill>
                  <a:schemeClr val="accent1">
                    <a:lumMod val="75000"/>
                  </a:schemeClr>
                </a:solidFill>
              </a:rPr>
              <a:t>del partido de oposición. </a:t>
            </a:r>
            <a:r>
              <a:rPr lang="es-MX" sz="1600" dirty="0">
                <a:solidFill>
                  <a:schemeClr val="accent1">
                    <a:lumMod val="75000"/>
                  </a:schemeClr>
                </a:solidFill>
              </a:rPr>
              <a:t>La muestra de la encuesta debería estratificarse en hombres y mujeres, puesto que sabemos que la variable género influye en la votación</a:t>
            </a:r>
            <a:r>
              <a:rPr lang="es-MX" sz="1600" dirty="0" smtClean="0">
                <a:solidFill>
                  <a:schemeClr val="accent1">
                    <a:lumMod val="75000"/>
                  </a:schemeClr>
                </a:solidFill>
              </a:rPr>
              <a:t>.</a:t>
            </a:r>
          </a:p>
          <a:p>
            <a:pPr marL="0" indent="0" algn="just" fontAlgn="base">
              <a:buNone/>
            </a:pPr>
            <a:endParaRPr lang="es-MX" sz="1600" dirty="0"/>
          </a:p>
          <a:p>
            <a:pPr algn="just" fontAlgn="base"/>
            <a:r>
              <a:rPr lang="es-MX" sz="1600" dirty="0"/>
              <a:t>En las </a:t>
            </a:r>
            <a:r>
              <a:rPr lang="es-MX" sz="1600" b="1" dirty="0"/>
              <a:t>encuestas</a:t>
            </a:r>
            <a:r>
              <a:rPr lang="es-MX" sz="1600" dirty="0"/>
              <a:t> conocemos datos sobre variables relacionadas con el estudio, como la edad, sexo, nivel socioeconómico. Conviene que la muestra tenga una composición proporcional a los individuos de cada estrato</a:t>
            </a:r>
            <a:r>
              <a:rPr lang="es-MX" sz="1600" dirty="0" smtClean="0"/>
              <a:t>.</a:t>
            </a:r>
          </a:p>
          <a:p>
            <a:pPr marL="0" indent="0" algn="just" fontAlgn="base">
              <a:buNone/>
            </a:pPr>
            <a:endParaRPr lang="es-MX" sz="1600" dirty="0"/>
          </a:p>
          <a:p>
            <a:pPr marL="0" indent="0" algn="just">
              <a:buNone/>
            </a:pPr>
            <a:endParaRPr lang="es-PA" sz="1600" dirty="0"/>
          </a:p>
        </p:txBody>
      </p:sp>
    </p:spTree>
    <p:extLst>
      <p:ext uri="{BB962C8B-B14F-4D97-AF65-F5344CB8AC3E}">
        <p14:creationId xmlns:p14="http://schemas.microsoft.com/office/powerpoint/2010/main" val="245004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052736"/>
            <a:ext cx="8435280" cy="1224136"/>
          </a:xfrm>
        </p:spPr>
        <p:txBody>
          <a:bodyPr>
            <a:noAutofit/>
          </a:bodyPr>
          <a:lstStyle/>
          <a:p>
            <a:pPr algn="just" fontAlgn="base"/>
            <a:r>
              <a:rPr lang="es-MX" sz="1600" dirty="0" smtClean="0"/>
              <a:t>Se </a:t>
            </a:r>
            <a:r>
              <a:rPr lang="es-MX" sz="1600" dirty="0"/>
              <a:t>utiliza el muestreo estratificado cuando los grupos o estratos son muy homogéneos internamente y diferentes entre ellos. Si los grupos, internamente son muy heterogéneos y no existen muchas diferencias entre ellos, es recomendable utilizar el </a:t>
            </a:r>
            <a:r>
              <a:rPr lang="es-MX" sz="1600" b="1" dirty="0"/>
              <a:t>muestreo por conglomerados</a:t>
            </a:r>
            <a:r>
              <a:rPr lang="es-MX" sz="1600" dirty="0" smtClean="0"/>
              <a:t>.</a:t>
            </a:r>
          </a:p>
          <a:p>
            <a:pPr marL="0" indent="0" algn="just" fontAlgn="base">
              <a:buNone/>
            </a:pPr>
            <a:endParaRPr lang="es-MX" sz="1600" dirty="0"/>
          </a:p>
          <a:p>
            <a:pPr marL="0" indent="0" algn="just">
              <a:buNone/>
            </a:pPr>
            <a:endParaRPr lang="es-PA" sz="1600" dirty="0"/>
          </a:p>
        </p:txBody>
      </p:sp>
      <p:sp>
        <p:nvSpPr>
          <p:cNvPr id="5" name="1 Título"/>
          <p:cNvSpPr>
            <a:spLocks noGrp="1"/>
          </p:cNvSpPr>
          <p:nvPr>
            <p:ph type="title"/>
          </p:nvPr>
        </p:nvSpPr>
        <p:spPr>
          <a:xfrm>
            <a:off x="251520" y="202630"/>
            <a:ext cx="8640960" cy="562074"/>
          </a:xfrm>
        </p:spPr>
        <p:txBody>
          <a:bodyPr>
            <a:normAutofit fontScale="90000"/>
          </a:bodyPr>
          <a:lstStyle/>
          <a:p>
            <a:r>
              <a:rPr lang="es-PA" dirty="0" smtClean="0"/>
              <a:t>Cuando utilizar el muestreo estratificado</a:t>
            </a:r>
            <a:endParaRPr lang="es-PA" dirty="0"/>
          </a:p>
        </p:txBody>
      </p:sp>
      <p:sp>
        <p:nvSpPr>
          <p:cNvPr id="7" name="6 Rectángulo"/>
          <p:cNvSpPr/>
          <p:nvPr/>
        </p:nvSpPr>
        <p:spPr>
          <a:xfrm>
            <a:off x="179512" y="2276873"/>
            <a:ext cx="3240360" cy="3785652"/>
          </a:xfrm>
          <a:prstGeom prst="rect">
            <a:avLst/>
          </a:prstGeom>
        </p:spPr>
        <p:txBody>
          <a:bodyPr wrap="square">
            <a:spAutoFit/>
          </a:bodyPr>
          <a:lstStyle/>
          <a:p>
            <a:pPr marL="285750" indent="-285750" algn="just" fontAlgn="base">
              <a:buFont typeface="Arial" pitchFamily="34" charset="0"/>
              <a:buChar char="•"/>
            </a:pPr>
            <a:r>
              <a:rPr lang="es-MX" sz="1600" dirty="0" smtClean="0"/>
              <a:t>El </a:t>
            </a:r>
            <a:r>
              <a:rPr lang="es-MX" sz="1600" b="1" dirty="0" smtClean="0"/>
              <a:t>muestreo estratificado</a:t>
            </a:r>
            <a:r>
              <a:rPr lang="es-MX" sz="1600" dirty="0" smtClean="0"/>
              <a:t> tiene una precisión mayor que el </a:t>
            </a:r>
            <a:r>
              <a:rPr lang="es-MX" sz="1600" b="1" dirty="0" smtClean="0"/>
              <a:t>muestreo aleatorio simple</a:t>
            </a:r>
            <a:r>
              <a:rPr lang="es-MX" sz="1600" dirty="0" smtClean="0"/>
              <a:t>. Es debido a la mayor homogeneidad dentro de cada grupo o estrato respecto a la totalidad de la población. Requiere, debido a su precisión, un tamaño de la muestra menor. Por el contrario, el </a:t>
            </a:r>
            <a:r>
              <a:rPr lang="es-MX" sz="1600" b="1" dirty="0" smtClean="0"/>
              <a:t>muestreo estratificado</a:t>
            </a:r>
            <a:r>
              <a:rPr lang="es-MX" sz="1600" dirty="0" smtClean="0"/>
              <a:t> es más costoso y requiere más tiempo, tanto para el conocimiento de los estratos como para la definición de las variables.</a:t>
            </a:r>
            <a:endParaRPr lang="es-MX" sz="1600" dirty="0"/>
          </a:p>
        </p:txBody>
      </p:sp>
      <p:grpSp>
        <p:nvGrpSpPr>
          <p:cNvPr id="10" name="9 Grupo"/>
          <p:cNvGrpSpPr/>
          <p:nvPr/>
        </p:nvGrpSpPr>
        <p:grpSpPr>
          <a:xfrm>
            <a:off x="3568408" y="2492896"/>
            <a:ext cx="5400598" cy="3240359"/>
            <a:chOff x="3568408" y="2492896"/>
            <a:chExt cx="5400598" cy="3240359"/>
          </a:xfrm>
        </p:grpSpPr>
        <p:pic>
          <p:nvPicPr>
            <p:cNvPr id="6" name="Picture 2" descr="Cómo hacer un muestreo estratifica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408" y="2492896"/>
              <a:ext cx="5400598" cy="3240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ómo hacer un muestreo estratificado?"/>
            <p:cNvPicPr>
              <a:picLocks noChangeAspect="1" noChangeArrowheads="1"/>
            </p:cNvPicPr>
            <p:nvPr/>
          </p:nvPicPr>
          <p:blipFill rotWithShape="1">
            <a:blip r:embed="rId2">
              <a:extLst>
                <a:ext uri="{28A0092B-C50C-407E-A947-70E740481C1C}">
                  <a14:useLocalDpi xmlns:a14="http://schemas.microsoft.com/office/drawing/2010/main" val="0"/>
                </a:ext>
              </a:extLst>
            </a:blip>
            <a:srcRect l="52659" t="79426" r="27375" b="10287"/>
            <a:stretch/>
          </p:blipFill>
          <p:spPr bwMode="auto">
            <a:xfrm>
              <a:off x="7524328" y="5157192"/>
              <a:ext cx="1152128" cy="33333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62666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79512" y="116632"/>
            <a:ext cx="8712968" cy="1143000"/>
          </a:xfrm>
        </p:spPr>
        <p:txBody>
          <a:bodyPr>
            <a:noAutofit/>
          </a:bodyPr>
          <a:lstStyle/>
          <a:p>
            <a:pPr algn="just"/>
            <a:r>
              <a:rPr lang="es-MX" sz="3200" dirty="0"/>
              <a:t>Pasos de selección para un muestreo </a:t>
            </a:r>
            <a:r>
              <a:rPr lang="es-MX" sz="3200" dirty="0" smtClean="0"/>
              <a:t>estratificado</a:t>
            </a:r>
            <a:br>
              <a:rPr lang="es-MX" sz="3200" dirty="0" smtClean="0"/>
            </a:br>
            <a:r>
              <a:rPr lang="es-MX" sz="2000" dirty="0"/>
              <a:t>Hay ocho pasos principales en la selección de una muestra aleatoria estratificada:</a:t>
            </a:r>
            <a:endParaRPr lang="es-PA" sz="2000" dirty="0"/>
          </a:p>
        </p:txBody>
      </p:sp>
      <p:sp>
        <p:nvSpPr>
          <p:cNvPr id="3" name="2 Marcador de contenido"/>
          <p:cNvSpPr>
            <a:spLocks noGrp="1"/>
          </p:cNvSpPr>
          <p:nvPr>
            <p:ph idx="1"/>
          </p:nvPr>
        </p:nvSpPr>
        <p:spPr>
          <a:xfrm>
            <a:off x="395536" y="1340768"/>
            <a:ext cx="8229600" cy="5256584"/>
          </a:xfrm>
        </p:spPr>
        <p:txBody>
          <a:bodyPr>
            <a:normAutofit fontScale="62500" lnSpcReduction="20000"/>
          </a:bodyPr>
          <a:lstStyle/>
          <a:p>
            <a:pPr marL="514350" indent="-514350" algn="just">
              <a:buFont typeface="+mj-lt"/>
              <a:buAutoNum type="arabicPeriod"/>
            </a:pPr>
            <a:r>
              <a:rPr lang="es-MX" sz="3800" dirty="0"/>
              <a:t>Define la población objetivo</a:t>
            </a:r>
            <a:r>
              <a:rPr lang="es-MX" sz="3800" dirty="0" smtClean="0"/>
              <a:t>.</a:t>
            </a:r>
          </a:p>
          <a:p>
            <a:pPr marL="514350" indent="-514350" algn="just">
              <a:buFont typeface="+mj-lt"/>
              <a:buAutoNum type="arabicPeriod"/>
            </a:pPr>
            <a:endParaRPr lang="es-MX" sz="3800" dirty="0"/>
          </a:p>
          <a:p>
            <a:pPr marL="514350" indent="-514350" algn="just">
              <a:buFont typeface="+mj-lt"/>
              <a:buAutoNum type="arabicPeriod"/>
            </a:pPr>
            <a:r>
              <a:rPr lang="es-MX" sz="3800" dirty="0">
                <a:solidFill>
                  <a:schemeClr val="accent1">
                    <a:lumMod val="75000"/>
                  </a:schemeClr>
                </a:solidFill>
              </a:rPr>
              <a:t>Identifica la variable o variables de estratificación y determinar el número de estratos a usarse. Las variables de estratificación deben estar relacionados con el propósito de estudio. </a:t>
            </a:r>
            <a:r>
              <a:rPr lang="es-MX" sz="3800" dirty="0" smtClean="0">
                <a:solidFill>
                  <a:schemeClr val="accent1">
                    <a:lumMod val="75000"/>
                  </a:schemeClr>
                </a:solidFill>
              </a:rPr>
              <a:t>Si </a:t>
            </a:r>
            <a:r>
              <a:rPr lang="es-MX" sz="3800" dirty="0">
                <a:solidFill>
                  <a:schemeClr val="accent1">
                    <a:lumMod val="75000"/>
                  </a:schemeClr>
                </a:solidFill>
              </a:rPr>
              <a:t>el propósito del estudio es hacer estimaciones de los subgrupos, las variables de estratificación deben estar relacionados con esos subgrupos</a:t>
            </a:r>
            <a:r>
              <a:rPr lang="es-MX" sz="3800" dirty="0" smtClean="0">
                <a:solidFill>
                  <a:schemeClr val="accent1">
                    <a:lumMod val="75000"/>
                  </a:schemeClr>
                </a:solidFill>
              </a:rPr>
              <a:t>. </a:t>
            </a:r>
          </a:p>
          <a:p>
            <a:pPr marL="514350" indent="-514350" algn="just">
              <a:buFont typeface="+mj-lt"/>
              <a:buAutoNum type="arabicPeriod"/>
            </a:pPr>
            <a:endParaRPr lang="es-MX" sz="3800" dirty="0"/>
          </a:p>
          <a:p>
            <a:pPr marL="514350" indent="-514350" algn="just">
              <a:buFont typeface="+mj-lt"/>
              <a:buAutoNum type="arabicPeriod"/>
            </a:pPr>
            <a:r>
              <a:rPr lang="es-MX" sz="3800" dirty="0"/>
              <a:t>Identifica un marco de muestreo existente o desarrolla uno que incluya información sobre la o las variables de estratificación para cada elemento de la población objetivo. </a:t>
            </a:r>
            <a:endParaRPr lang="es-MX" sz="3800" dirty="0" smtClean="0"/>
          </a:p>
          <a:p>
            <a:pPr marL="742950" indent="-742950" algn="just">
              <a:buFont typeface="+mj-lt"/>
              <a:buAutoNum type="arabicPeriod"/>
            </a:pPr>
            <a:endParaRPr lang="es-MX" sz="3800" dirty="0"/>
          </a:p>
          <a:p>
            <a:pPr marL="514350" indent="-514350" algn="just">
              <a:buFont typeface="+mj-lt"/>
              <a:buAutoNum type="arabicPeriod"/>
            </a:pPr>
            <a:r>
              <a:rPr lang="es-MX" sz="3800" dirty="0">
                <a:solidFill>
                  <a:schemeClr val="accent1">
                    <a:lumMod val="75000"/>
                  </a:schemeClr>
                </a:solidFill>
              </a:rPr>
              <a:t>Evalúa el marco de muestreo para la falta de cobertura, cobertura excesiva, múltiple, y la agrupación, y haz los ajustes cuando sea necesario</a:t>
            </a:r>
            <a:r>
              <a:rPr lang="es-MX" sz="3800" dirty="0" smtClean="0">
                <a:solidFill>
                  <a:schemeClr val="accent1">
                    <a:lumMod val="75000"/>
                  </a:schemeClr>
                </a:solidFill>
              </a:rPr>
              <a:t>.</a:t>
            </a:r>
            <a:endParaRPr lang="es-MX" sz="3800" dirty="0">
              <a:solidFill>
                <a:schemeClr val="accent1">
                  <a:lumMod val="75000"/>
                </a:schemeClr>
              </a:solidFill>
            </a:endParaRPr>
          </a:p>
        </p:txBody>
      </p:sp>
    </p:spTree>
    <p:extLst>
      <p:ext uri="{BB962C8B-B14F-4D97-AF65-F5344CB8AC3E}">
        <p14:creationId xmlns:p14="http://schemas.microsoft.com/office/powerpoint/2010/main" val="1631988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179512" y="116632"/>
            <a:ext cx="8712968" cy="1143000"/>
          </a:xfrm>
        </p:spPr>
        <p:txBody>
          <a:bodyPr>
            <a:noAutofit/>
          </a:bodyPr>
          <a:lstStyle/>
          <a:p>
            <a:pPr algn="just"/>
            <a:r>
              <a:rPr lang="es-MX" sz="3200" dirty="0"/>
              <a:t>Pasos de selección para un muestreo </a:t>
            </a:r>
            <a:r>
              <a:rPr lang="es-MX" sz="3200" dirty="0" smtClean="0"/>
              <a:t>estratificado</a:t>
            </a:r>
            <a:br>
              <a:rPr lang="es-MX" sz="3200" dirty="0" smtClean="0"/>
            </a:br>
            <a:r>
              <a:rPr lang="es-MX" sz="2000" dirty="0"/>
              <a:t>Hay ocho pasos principales en la selección de una muestra aleatoria estratificada:</a:t>
            </a:r>
            <a:endParaRPr lang="es-PA" sz="2000" dirty="0"/>
          </a:p>
        </p:txBody>
      </p:sp>
      <p:sp>
        <p:nvSpPr>
          <p:cNvPr id="3" name="2 Marcador de contenido"/>
          <p:cNvSpPr>
            <a:spLocks noGrp="1"/>
          </p:cNvSpPr>
          <p:nvPr>
            <p:ph idx="1"/>
          </p:nvPr>
        </p:nvSpPr>
        <p:spPr>
          <a:xfrm>
            <a:off x="395536" y="1340768"/>
            <a:ext cx="8229600" cy="5256584"/>
          </a:xfrm>
        </p:spPr>
        <p:txBody>
          <a:bodyPr>
            <a:normAutofit fontScale="77500" lnSpcReduction="20000"/>
          </a:bodyPr>
          <a:lstStyle/>
          <a:p>
            <a:pPr marL="514350" indent="-514350" algn="just">
              <a:buFont typeface="+mj-lt"/>
              <a:buAutoNum type="arabicPeriod" startAt="5"/>
            </a:pPr>
            <a:r>
              <a:rPr lang="es-MX" sz="2800" dirty="0"/>
              <a:t>Divide el marco de muestreo en estratos, categorías de la estratificación de la o las variables, creando un marco de muestreo para cada estrato. </a:t>
            </a:r>
            <a:r>
              <a:rPr lang="es-MX" sz="2800" dirty="0" smtClean="0"/>
              <a:t>Los </a:t>
            </a:r>
            <a:r>
              <a:rPr lang="es-MX" sz="2800" dirty="0"/>
              <a:t>estratos deben ser independientes y mutuamente exclusivos del subconjunto de la población. Cada elemento de </a:t>
            </a:r>
            <a:r>
              <a:rPr lang="es-MX" sz="2800" dirty="0" smtClean="0"/>
              <a:t>la </a:t>
            </a:r>
            <a:r>
              <a:rPr lang="es-MX" sz="2800" dirty="0"/>
              <a:t>población debe estar en un sólo estrato</a:t>
            </a:r>
            <a:r>
              <a:rPr lang="es-MX" sz="2800" dirty="0" smtClean="0"/>
              <a:t>.</a:t>
            </a:r>
          </a:p>
          <a:p>
            <a:pPr marL="514350" indent="-514350" algn="just">
              <a:buFont typeface="+mj-lt"/>
              <a:buAutoNum type="arabicPeriod" startAt="5"/>
            </a:pPr>
            <a:endParaRPr lang="es-MX" sz="2800" dirty="0"/>
          </a:p>
          <a:p>
            <a:pPr marL="514350" indent="-514350" algn="just">
              <a:buFont typeface="+mj-lt"/>
              <a:buAutoNum type="arabicPeriod" startAt="5"/>
            </a:pPr>
            <a:r>
              <a:rPr lang="es-MX" sz="2800" dirty="0">
                <a:solidFill>
                  <a:schemeClr val="accent1">
                    <a:lumMod val="75000"/>
                  </a:schemeClr>
                </a:solidFill>
              </a:rPr>
              <a:t>Asigna un número único a cada elemento</a:t>
            </a:r>
            <a:r>
              <a:rPr lang="es-MX" sz="2800" dirty="0" smtClean="0">
                <a:solidFill>
                  <a:schemeClr val="accent1">
                    <a:lumMod val="75000"/>
                  </a:schemeClr>
                </a:solidFill>
              </a:rPr>
              <a:t>.</a:t>
            </a:r>
          </a:p>
          <a:p>
            <a:pPr marL="514350" indent="-514350" algn="just">
              <a:buFont typeface="+mj-lt"/>
              <a:buAutoNum type="arabicPeriod" startAt="5"/>
            </a:pPr>
            <a:endParaRPr lang="es-MX" sz="2800" dirty="0"/>
          </a:p>
          <a:p>
            <a:pPr marL="514350" indent="-514350" algn="just">
              <a:buFont typeface="+mj-lt"/>
              <a:buAutoNum type="arabicPeriod" startAt="5"/>
            </a:pPr>
            <a:r>
              <a:rPr lang="es-MX" sz="2800" dirty="0"/>
              <a:t>Determina el tamaño de la muestra para cada estrato. </a:t>
            </a:r>
            <a:endParaRPr lang="es-MX" sz="2800" dirty="0" smtClean="0"/>
          </a:p>
          <a:p>
            <a:pPr marL="514350" indent="-514350" algn="just">
              <a:buFont typeface="+mj-lt"/>
              <a:buAutoNum type="arabicPeriod" startAt="5"/>
            </a:pPr>
            <a:endParaRPr lang="es-MX" sz="2800" dirty="0"/>
          </a:p>
          <a:p>
            <a:pPr marL="514350" indent="-514350" algn="just">
              <a:buFont typeface="+mj-lt"/>
              <a:buAutoNum type="arabicPeriod" startAt="5"/>
            </a:pPr>
            <a:r>
              <a:rPr lang="es-MX" sz="2800" dirty="0">
                <a:solidFill>
                  <a:schemeClr val="accent1">
                    <a:lumMod val="75000"/>
                  </a:schemeClr>
                </a:solidFill>
              </a:rPr>
              <a:t>Selecciona al azar el número específico de elementos de cada estrato. Al menos un elemento se debe seleccionar de cada estrato para la representación de la muestra; y por lo menos dos elementos deben ser elegidos de cada estrato para el cálculo del margen de error de las estimaciones calculadas a partir de los datos recogidos.</a:t>
            </a:r>
          </a:p>
        </p:txBody>
      </p:sp>
    </p:spTree>
    <p:extLst>
      <p:ext uri="{BB962C8B-B14F-4D97-AF65-F5344CB8AC3E}">
        <p14:creationId xmlns:p14="http://schemas.microsoft.com/office/powerpoint/2010/main" val="4131842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8229600" cy="868958"/>
          </a:xfrm>
        </p:spPr>
        <p:txBody>
          <a:bodyPr>
            <a:normAutofit/>
          </a:bodyPr>
          <a:lstStyle/>
          <a:p>
            <a:r>
              <a:rPr lang="es-PA" dirty="0"/>
              <a:t>Número de sujetos por </a:t>
            </a:r>
            <a:r>
              <a:rPr lang="es-PA" dirty="0" smtClean="0"/>
              <a:t>estrato</a:t>
            </a:r>
            <a:endParaRPr lang="es-PA" dirty="0"/>
          </a:p>
        </p:txBody>
      </p:sp>
      <p:sp>
        <p:nvSpPr>
          <p:cNvPr id="3" name="2 Marcador de contenido"/>
          <p:cNvSpPr>
            <a:spLocks noGrp="1"/>
          </p:cNvSpPr>
          <p:nvPr>
            <p:ph idx="1"/>
          </p:nvPr>
        </p:nvSpPr>
        <p:spPr>
          <a:xfrm>
            <a:off x="467544" y="1384177"/>
            <a:ext cx="8229600" cy="1180727"/>
          </a:xfrm>
        </p:spPr>
        <p:txBody>
          <a:bodyPr>
            <a:normAutofit fontScale="55000" lnSpcReduction="20000"/>
          </a:bodyPr>
          <a:lstStyle/>
          <a:p>
            <a:pPr marL="0" indent="0" algn="just">
              <a:buNone/>
            </a:pPr>
            <a:r>
              <a:rPr lang="es-MX" dirty="0"/>
              <a:t>La </a:t>
            </a:r>
            <a:r>
              <a:rPr lang="es-MX" b="1" dirty="0"/>
              <a:t>muestra</a:t>
            </a:r>
            <a:r>
              <a:rPr lang="es-MX" dirty="0"/>
              <a:t> se elige escogiendo en cada estrato un número representativo de individuos. El tamaño de la muestra se fijará mediante uno de los tipos de muestreo disponible. La elección de los elementos en cada estrato se realiza mediante algún método de muestreo aleatorio simple o muestreo sistemático.</a:t>
            </a:r>
            <a:endParaRPr lang="es-PA" dirty="0"/>
          </a:p>
        </p:txBody>
      </p:sp>
      <p:sp>
        <p:nvSpPr>
          <p:cNvPr id="4" name="3 Rectángulo"/>
          <p:cNvSpPr/>
          <p:nvPr/>
        </p:nvSpPr>
        <p:spPr>
          <a:xfrm>
            <a:off x="1043608" y="2627620"/>
            <a:ext cx="7128792" cy="369332"/>
          </a:xfrm>
          <a:prstGeom prst="rect">
            <a:avLst/>
          </a:prstGeom>
        </p:spPr>
        <p:txBody>
          <a:bodyPr wrap="square">
            <a:spAutoFit/>
          </a:bodyPr>
          <a:lstStyle/>
          <a:p>
            <a:r>
              <a:rPr lang="es-PA" dirty="0"/>
              <a:t>Suponemos que hay </a:t>
            </a:r>
            <a:r>
              <a:rPr lang="es-PA" i="1" dirty="0"/>
              <a:t>k</a:t>
            </a:r>
            <a:r>
              <a:rPr lang="es-PA" dirty="0"/>
              <a:t> estratos </a:t>
            </a:r>
            <a:r>
              <a:rPr lang="es-PA" dirty="0" smtClean="0"/>
              <a:t>de tamaños</a:t>
            </a:r>
            <a:r>
              <a:rPr lang="es-PA" dirty="0"/>
              <a:t> </a:t>
            </a:r>
            <a:r>
              <a:rPr lang="es-PA" i="1" dirty="0"/>
              <a:t>N</a:t>
            </a:r>
            <a:r>
              <a:rPr lang="es-PA" i="1" baseline="-25000" dirty="0"/>
              <a:t>1</a:t>
            </a:r>
            <a:r>
              <a:rPr lang="es-PA" dirty="0"/>
              <a:t>, </a:t>
            </a:r>
            <a:r>
              <a:rPr lang="es-PA" i="1" dirty="0"/>
              <a:t>N</a:t>
            </a:r>
            <a:r>
              <a:rPr lang="es-PA" i="1" baseline="-25000" dirty="0"/>
              <a:t>2</a:t>
            </a:r>
            <a:r>
              <a:rPr lang="es-PA" dirty="0"/>
              <a:t>,…, </a:t>
            </a:r>
            <a:r>
              <a:rPr lang="es-PA" i="1" dirty="0" err="1"/>
              <a:t>N</a:t>
            </a:r>
            <a:r>
              <a:rPr lang="es-PA" i="1" baseline="-25000" dirty="0" err="1"/>
              <a:t>k</a:t>
            </a:r>
            <a:r>
              <a:rPr lang="es-PA" dirty="0"/>
              <a:t>, de forma que:</a:t>
            </a:r>
          </a:p>
        </p:txBody>
      </p:sp>
      <mc:AlternateContent xmlns:mc="http://schemas.openxmlformats.org/markup-compatibility/2006" xmlns:a14="http://schemas.microsoft.com/office/drawing/2010/main">
        <mc:Choice Requires="a14">
          <p:sp>
            <p:nvSpPr>
              <p:cNvPr id="5" name="4 CuadroTexto"/>
              <p:cNvSpPr txBox="1"/>
              <p:nvPr/>
            </p:nvSpPr>
            <p:spPr>
              <a:xfrm>
                <a:off x="2459563" y="3348281"/>
                <a:ext cx="4296882" cy="58477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s-PA" sz="3200" b="0" i="1" smtClean="0">
                          <a:latin typeface="Cambria Math"/>
                        </a:rPr>
                        <m:t>𝑁</m:t>
                      </m:r>
                      <m:r>
                        <a:rPr lang="es-PA" sz="3200" b="0" i="1" smtClean="0">
                          <a:latin typeface="Cambria Math"/>
                        </a:rPr>
                        <m:t>=</m:t>
                      </m:r>
                      <m:sSub>
                        <m:sSubPr>
                          <m:ctrlPr>
                            <a:rPr lang="es-PA" sz="3200" b="0" i="1" smtClean="0">
                              <a:latin typeface="Cambria Math"/>
                            </a:rPr>
                          </m:ctrlPr>
                        </m:sSubPr>
                        <m:e>
                          <m:r>
                            <a:rPr lang="es-PA" sz="3200" b="0" i="1" smtClean="0">
                              <a:latin typeface="Cambria Math"/>
                            </a:rPr>
                            <m:t>𝑁</m:t>
                          </m:r>
                        </m:e>
                        <m:sub>
                          <m:r>
                            <a:rPr lang="es-PA" sz="3200" b="0" i="1" smtClean="0">
                              <a:latin typeface="Cambria Math"/>
                            </a:rPr>
                            <m:t>1</m:t>
                          </m:r>
                        </m:sub>
                      </m:sSub>
                      <m:r>
                        <a:rPr lang="es-PA" sz="3200" b="0" i="1" smtClean="0">
                          <a:latin typeface="Cambria Math"/>
                        </a:rPr>
                        <m:t>+</m:t>
                      </m:r>
                      <m:sSub>
                        <m:sSubPr>
                          <m:ctrlPr>
                            <a:rPr lang="es-PA" sz="3200" b="0" i="1" smtClean="0">
                              <a:latin typeface="Cambria Math"/>
                            </a:rPr>
                          </m:ctrlPr>
                        </m:sSubPr>
                        <m:e>
                          <m:r>
                            <a:rPr lang="es-PA" sz="3200" b="0" i="1" smtClean="0">
                              <a:latin typeface="Cambria Math"/>
                            </a:rPr>
                            <m:t>𝑁</m:t>
                          </m:r>
                        </m:e>
                        <m:sub>
                          <m:r>
                            <a:rPr lang="es-PA" sz="3200" b="0" i="1" smtClean="0">
                              <a:latin typeface="Cambria Math"/>
                            </a:rPr>
                            <m:t>2</m:t>
                          </m:r>
                        </m:sub>
                      </m:sSub>
                      <m:r>
                        <a:rPr lang="es-PA" sz="3200" b="0" i="1" smtClean="0">
                          <a:latin typeface="Cambria Math"/>
                        </a:rPr>
                        <m:t>+…+</m:t>
                      </m:r>
                      <m:sSub>
                        <m:sSubPr>
                          <m:ctrlPr>
                            <a:rPr lang="es-PA" sz="3200" b="0" i="1" smtClean="0">
                              <a:latin typeface="Cambria Math"/>
                            </a:rPr>
                          </m:ctrlPr>
                        </m:sSubPr>
                        <m:e>
                          <m:r>
                            <a:rPr lang="es-PA" sz="3200" b="0" i="1" smtClean="0">
                              <a:latin typeface="Cambria Math"/>
                            </a:rPr>
                            <m:t>𝑁</m:t>
                          </m:r>
                        </m:e>
                        <m:sub>
                          <m:r>
                            <a:rPr lang="es-PA" sz="3200" b="0" i="1" smtClean="0">
                              <a:latin typeface="Cambria Math"/>
                            </a:rPr>
                            <m:t>𝑘</m:t>
                          </m:r>
                        </m:sub>
                      </m:sSub>
                    </m:oMath>
                  </m:oMathPara>
                </a14:m>
                <a:endParaRPr lang="es-PA" sz="3200" dirty="0"/>
              </a:p>
            </p:txBody>
          </p:sp>
        </mc:Choice>
        <mc:Fallback xmlns="">
          <p:sp>
            <p:nvSpPr>
              <p:cNvPr id="5" name="4 CuadroTexto"/>
              <p:cNvSpPr txBox="1">
                <a:spLocks noRot="1" noChangeAspect="1" noMove="1" noResize="1" noEditPoints="1" noAdjustHandles="1" noChangeArrowheads="1" noChangeShapeType="1" noTextEdit="1"/>
              </p:cNvSpPr>
              <p:nvPr/>
            </p:nvSpPr>
            <p:spPr>
              <a:xfrm>
                <a:off x="2459563" y="3348281"/>
                <a:ext cx="4296882" cy="584775"/>
              </a:xfrm>
              <a:prstGeom prst="rect">
                <a:avLst/>
              </a:prstGeom>
              <a:blipFill rotWithShape="1">
                <a:blip r:embed="rId2"/>
                <a:stretch>
                  <a:fillRect/>
                </a:stretch>
              </a:blipFill>
            </p:spPr>
            <p:txBody>
              <a:bodyPr/>
              <a:lstStyle/>
              <a:p>
                <a:r>
                  <a:rPr lang="es-PA">
                    <a:noFill/>
                  </a:rPr>
                  <a:t> </a:t>
                </a:r>
              </a:p>
            </p:txBody>
          </p:sp>
        </mc:Fallback>
      </mc:AlternateContent>
      <p:sp>
        <p:nvSpPr>
          <p:cNvPr id="6" name="5 Rectángulo"/>
          <p:cNvSpPr/>
          <p:nvPr/>
        </p:nvSpPr>
        <p:spPr>
          <a:xfrm>
            <a:off x="467544" y="4366845"/>
            <a:ext cx="8496944" cy="646331"/>
          </a:xfrm>
          <a:prstGeom prst="rect">
            <a:avLst/>
          </a:prstGeom>
        </p:spPr>
        <p:txBody>
          <a:bodyPr wrap="square">
            <a:spAutoFit/>
          </a:bodyPr>
          <a:lstStyle/>
          <a:p>
            <a:r>
              <a:rPr lang="es-MX" dirty="0"/>
              <a:t>En cada estrato se toman </a:t>
            </a:r>
            <a:r>
              <a:rPr lang="es-MX" i="1" dirty="0"/>
              <a:t>n</a:t>
            </a:r>
            <a:r>
              <a:rPr lang="es-MX" i="1" baseline="-25000" dirty="0"/>
              <a:t>1</a:t>
            </a:r>
            <a:r>
              <a:rPr lang="es-MX" dirty="0"/>
              <a:t>, </a:t>
            </a:r>
            <a:r>
              <a:rPr lang="es-MX" i="1" dirty="0"/>
              <a:t>n</a:t>
            </a:r>
            <a:r>
              <a:rPr lang="es-MX" i="1" baseline="-25000" dirty="0"/>
              <a:t>2</a:t>
            </a:r>
            <a:r>
              <a:rPr lang="es-MX" dirty="0"/>
              <a:t>,…, </a:t>
            </a:r>
            <a:r>
              <a:rPr lang="es-MX" i="1" dirty="0" err="1"/>
              <a:t>n</a:t>
            </a:r>
            <a:r>
              <a:rPr lang="es-MX" i="1" baseline="-25000" dirty="0" err="1"/>
              <a:t>k</a:t>
            </a:r>
            <a:r>
              <a:rPr lang="es-MX" dirty="0"/>
              <a:t> elementos para la muestra, de manera que se toman en total </a:t>
            </a:r>
            <a:r>
              <a:rPr lang="es-MX" i="1" dirty="0"/>
              <a:t>n</a:t>
            </a:r>
            <a:r>
              <a:rPr lang="es-MX" dirty="0"/>
              <a:t> individuos, es decir:</a:t>
            </a:r>
            <a:endParaRPr lang="es-PA" dirty="0"/>
          </a:p>
        </p:txBody>
      </p:sp>
      <mc:AlternateContent xmlns:mc="http://schemas.openxmlformats.org/markup-compatibility/2006" xmlns:a14="http://schemas.microsoft.com/office/drawing/2010/main">
        <mc:Choice Requires="a14">
          <p:sp>
            <p:nvSpPr>
              <p:cNvPr id="8" name="7 CuadroTexto"/>
              <p:cNvSpPr txBox="1"/>
              <p:nvPr/>
            </p:nvSpPr>
            <p:spPr>
              <a:xfrm>
                <a:off x="2567575" y="5220489"/>
                <a:ext cx="4040978" cy="58477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s-PA" sz="3200" b="0" dirty="0" smtClean="0"/>
                  <a:t>n</a:t>
                </a:r>
                <a14:m>
                  <m:oMath xmlns:m="http://schemas.openxmlformats.org/officeDocument/2006/math">
                    <m:r>
                      <a:rPr lang="es-PA" sz="3200" b="0" i="1" smtClean="0">
                        <a:latin typeface="Cambria Math"/>
                      </a:rPr>
                      <m:t>=</m:t>
                    </m:r>
                    <m:sSub>
                      <m:sSubPr>
                        <m:ctrlPr>
                          <a:rPr lang="es-PA" sz="3200" b="0" i="1" smtClean="0">
                            <a:latin typeface="Cambria Math"/>
                          </a:rPr>
                        </m:ctrlPr>
                      </m:sSubPr>
                      <m:e>
                        <m:r>
                          <a:rPr lang="es-PA" sz="3200" b="0" i="1" smtClean="0">
                            <a:latin typeface="Cambria Math"/>
                          </a:rPr>
                          <m:t>𝑛</m:t>
                        </m:r>
                      </m:e>
                      <m:sub>
                        <m:r>
                          <a:rPr lang="es-PA" sz="3200" b="0" i="1" smtClean="0">
                            <a:latin typeface="Cambria Math"/>
                          </a:rPr>
                          <m:t>1</m:t>
                        </m:r>
                      </m:sub>
                    </m:sSub>
                    <m:r>
                      <a:rPr lang="es-PA" sz="3200" b="0" i="1" smtClean="0">
                        <a:latin typeface="Cambria Math"/>
                      </a:rPr>
                      <m:t>+</m:t>
                    </m:r>
                    <m:sSub>
                      <m:sSubPr>
                        <m:ctrlPr>
                          <a:rPr lang="es-PA" sz="3200" b="0" i="1" smtClean="0">
                            <a:latin typeface="Cambria Math"/>
                          </a:rPr>
                        </m:ctrlPr>
                      </m:sSubPr>
                      <m:e>
                        <m:r>
                          <a:rPr lang="es-PA" sz="3200" b="0" i="1" smtClean="0">
                            <a:latin typeface="Cambria Math"/>
                          </a:rPr>
                          <m:t>𝑛</m:t>
                        </m:r>
                      </m:e>
                      <m:sub>
                        <m:r>
                          <a:rPr lang="es-PA" sz="3200" b="0" i="1" smtClean="0">
                            <a:latin typeface="Cambria Math"/>
                          </a:rPr>
                          <m:t>2</m:t>
                        </m:r>
                      </m:sub>
                    </m:sSub>
                    <m:r>
                      <a:rPr lang="es-PA" sz="3200" b="0" i="1" smtClean="0">
                        <a:latin typeface="Cambria Math"/>
                      </a:rPr>
                      <m:t>+…+</m:t>
                    </m:r>
                    <m:sSub>
                      <m:sSubPr>
                        <m:ctrlPr>
                          <a:rPr lang="es-PA" sz="3200" b="0" i="1" smtClean="0">
                            <a:latin typeface="Cambria Math"/>
                          </a:rPr>
                        </m:ctrlPr>
                      </m:sSubPr>
                      <m:e>
                        <m:r>
                          <a:rPr lang="es-PA" sz="3200" b="0" i="1" smtClean="0">
                            <a:latin typeface="Cambria Math"/>
                          </a:rPr>
                          <m:t>𝑛</m:t>
                        </m:r>
                      </m:e>
                      <m:sub>
                        <m:r>
                          <a:rPr lang="es-PA" sz="3200" b="0" i="1" smtClean="0">
                            <a:latin typeface="Cambria Math"/>
                          </a:rPr>
                          <m:t>𝑘</m:t>
                        </m:r>
                      </m:sub>
                    </m:sSub>
                  </m:oMath>
                </a14:m>
                <a:endParaRPr lang="es-PA" sz="3200" dirty="0"/>
              </a:p>
            </p:txBody>
          </p:sp>
        </mc:Choice>
        <mc:Fallback xmlns="">
          <p:sp>
            <p:nvSpPr>
              <p:cNvPr id="8" name="7 CuadroTexto"/>
              <p:cNvSpPr txBox="1">
                <a:spLocks noRot="1" noChangeAspect="1" noMove="1" noResize="1" noEditPoints="1" noAdjustHandles="1" noChangeArrowheads="1" noChangeShapeType="1" noTextEdit="1"/>
              </p:cNvSpPr>
              <p:nvPr/>
            </p:nvSpPr>
            <p:spPr>
              <a:xfrm>
                <a:off x="2567575" y="5220489"/>
                <a:ext cx="4040978" cy="584775"/>
              </a:xfrm>
              <a:prstGeom prst="rect">
                <a:avLst/>
              </a:prstGeom>
              <a:blipFill rotWithShape="1">
                <a:blip r:embed="rId3"/>
                <a:stretch>
                  <a:fillRect/>
                </a:stretch>
              </a:blipFill>
            </p:spPr>
            <p:txBody>
              <a:bodyPr/>
              <a:lstStyle/>
              <a:p>
                <a:r>
                  <a:rPr lang="es-PA">
                    <a:noFill/>
                  </a:rPr>
                  <a:t> </a:t>
                </a:r>
              </a:p>
            </p:txBody>
          </p:sp>
        </mc:Fallback>
      </mc:AlternateContent>
    </p:spTree>
    <p:extLst>
      <p:ext uri="{BB962C8B-B14F-4D97-AF65-F5344CB8AC3E}">
        <p14:creationId xmlns:p14="http://schemas.microsoft.com/office/powerpoint/2010/main" val="2413682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8229600" cy="868958"/>
          </a:xfrm>
        </p:spPr>
        <p:txBody>
          <a:bodyPr>
            <a:normAutofit/>
          </a:bodyPr>
          <a:lstStyle/>
          <a:p>
            <a:r>
              <a:rPr lang="es-PA" dirty="0"/>
              <a:t>Número de sujetos por </a:t>
            </a:r>
            <a:r>
              <a:rPr lang="es-PA" dirty="0" smtClean="0"/>
              <a:t>estrato</a:t>
            </a:r>
            <a:endParaRPr lang="es-PA" dirty="0"/>
          </a:p>
        </p:txBody>
      </p:sp>
      <p:sp>
        <p:nvSpPr>
          <p:cNvPr id="3" name="2 Marcador de contenido"/>
          <p:cNvSpPr>
            <a:spLocks noGrp="1"/>
          </p:cNvSpPr>
          <p:nvPr>
            <p:ph idx="1"/>
          </p:nvPr>
        </p:nvSpPr>
        <p:spPr>
          <a:xfrm>
            <a:off x="467544" y="1384177"/>
            <a:ext cx="8229600" cy="4925143"/>
          </a:xfrm>
        </p:spPr>
        <p:txBody>
          <a:bodyPr>
            <a:normAutofit fontScale="77500" lnSpcReduction="20000"/>
          </a:bodyPr>
          <a:lstStyle/>
          <a:p>
            <a:pPr marL="0" indent="0" algn="just" fontAlgn="base">
              <a:buNone/>
            </a:pPr>
            <a:r>
              <a:rPr lang="es-MX" dirty="0"/>
              <a:t>Se tomará una muestra que sea </a:t>
            </a:r>
            <a:r>
              <a:rPr lang="es-MX" b="1" dirty="0"/>
              <a:t>representativa</a:t>
            </a:r>
            <a:r>
              <a:rPr lang="es-MX" dirty="0"/>
              <a:t> del conjunto de la población. El número de individuos que se eligen de cada estrato se puede decidir mediante diversos criterios</a:t>
            </a:r>
            <a:r>
              <a:rPr lang="es-MX" dirty="0" smtClean="0"/>
              <a:t>:</a:t>
            </a:r>
          </a:p>
          <a:p>
            <a:pPr marL="0" indent="0" algn="just" fontAlgn="base">
              <a:buNone/>
            </a:pPr>
            <a:endParaRPr lang="es-MX" dirty="0"/>
          </a:p>
          <a:p>
            <a:pPr algn="just" fontAlgn="base"/>
            <a:r>
              <a:rPr lang="es-MX" b="1" dirty="0"/>
              <a:t>Elección simple</a:t>
            </a:r>
            <a:r>
              <a:rPr lang="es-MX" dirty="0"/>
              <a:t> (o uniforme): se toman de la muestra el mismo número de sujetos para cada uno de los </a:t>
            </a:r>
            <a:r>
              <a:rPr lang="es-MX" b="1" i="1" dirty="0"/>
              <a:t>k</a:t>
            </a:r>
            <a:r>
              <a:rPr lang="es-MX" dirty="0"/>
              <a:t> estratos. De cada estrato se seleccionarían </a:t>
            </a:r>
            <a:r>
              <a:rPr lang="es-MX" b="1" i="1" dirty="0"/>
              <a:t>n/k</a:t>
            </a:r>
            <a:r>
              <a:rPr lang="es-MX" dirty="0"/>
              <a:t> individuos. Este criterio no es recomendable cuando los estratos tienen un número de individuos significativamente diferente</a:t>
            </a:r>
            <a:r>
              <a:rPr lang="es-MX" dirty="0" smtClean="0"/>
              <a:t>.</a:t>
            </a:r>
          </a:p>
          <a:p>
            <a:pPr marL="0" indent="0" algn="just" fontAlgn="base">
              <a:buNone/>
            </a:pPr>
            <a:endParaRPr lang="es-MX" dirty="0"/>
          </a:p>
          <a:p>
            <a:pPr marL="0" indent="0" algn="just" fontAlgn="base">
              <a:buNone/>
            </a:pPr>
            <a:r>
              <a:rPr lang="es-MX" dirty="0" smtClean="0"/>
              <a:t>Por </a:t>
            </a:r>
            <a:r>
              <a:rPr lang="es-MX" dirty="0"/>
              <a:t>ejemplo, en una muestra de </a:t>
            </a:r>
            <a:r>
              <a:rPr lang="es-MX" b="1" dirty="0"/>
              <a:t>900</a:t>
            </a:r>
            <a:r>
              <a:rPr lang="es-MX" dirty="0"/>
              <a:t> individuos dividida en tres estratos, cada uno de ellos </a:t>
            </a:r>
            <a:r>
              <a:rPr lang="es-MX" dirty="0" smtClean="0"/>
              <a:t>tendría:</a:t>
            </a:r>
          </a:p>
          <a:p>
            <a:pPr marL="0" indent="0" algn="ctr" fontAlgn="base">
              <a:buNone/>
            </a:pPr>
            <a:r>
              <a:rPr lang="es-MX" dirty="0" smtClean="0"/>
              <a:t>900/3</a:t>
            </a:r>
            <a:r>
              <a:rPr lang="es-MX" dirty="0"/>
              <a:t> = 300 elementos.</a:t>
            </a:r>
          </a:p>
        </p:txBody>
      </p:sp>
    </p:spTree>
    <p:extLst>
      <p:ext uri="{BB962C8B-B14F-4D97-AF65-F5344CB8AC3E}">
        <p14:creationId xmlns:p14="http://schemas.microsoft.com/office/powerpoint/2010/main" val="1361153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563F1AC4F304B42B3941098A75A78F0" ma:contentTypeVersion="9" ma:contentTypeDescription="Crear nuevo documento." ma:contentTypeScope="" ma:versionID="9d85578e218f2786e689545bf37c1faa">
  <xsd:schema xmlns:xsd="http://www.w3.org/2001/XMLSchema" xmlns:xs="http://www.w3.org/2001/XMLSchema" xmlns:p="http://schemas.microsoft.com/office/2006/metadata/properties" xmlns:ns2="62f58b04-9c33-490c-ba7e-c6fd6f91e41a" xmlns:ns3="2e95bf99-24e0-4882-8195-e9d4d8693026" targetNamespace="http://schemas.microsoft.com/office/2006/metadata/properties" ma:root="true" ma:fieldsID="5a3aa61df89434381e7154ebcbc70575" ns2:_="" ns3:_="">
    <xsd:import namespace="62f58b04-9c33-490c-ba7e-c6fd6f91e41a"/>
    <xsd:import namespace="2e95bf99-24e0-4882-8195-e9d4d86930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f58b04-9c33-490c-ba7e-c6fd6f91e4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95bf99-24e0-4882-8195-e9d4d8693026"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D1F9AE-BF71-4EFD-BF40-5A805B1CBDC2}"/>
</file>

<file path=customXml/itemProps2.xml><?xml version="1.0" encoding="utf-8"?>
<ds:datastoreItem xmlns:ds="http://schemas.openxmlformats.org/officeDocument/2006/customXml" ds:itemID="{0DC7F983-0359-4193-9A1A-3A5586F170CA}"/>
</file>

<file path=customXml/itemProps3.xml><?xml version="1.0" encoding="utf-8"?>
<ds:datastoreItem xmlns:ds="http://schemas.openxmlformats.org/officeDocument/2006/customXml" ds:itemID="{FDB3AA6B-4D4D-4F2E-8E6B-35A9FF142965}"/>
</file>

<file path=docProps/app.xml><?xml version="1.0" encoding="utf-8"?>
<Properties xmlns="http://schemas.openxmlformats.org/officeDocument/2006/extended-properties" xmlns:vt="http://schemas.openxmlformats.org/officeDocument/2006/docPropsVTypes">
  <Template/>
  <TotalTime>705</TotalTime>
  <Words>1573</Words>
  <Application>Microsoft Office PowerPoint</Application>
  <PresentationFormat>Presentación en pantalla (4:3)</PresentationFormat>
  <Paragraphs>209</Paragraphs>
  <Slides>25</Slides>
  <Notes>0</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Tema de Office</vt:lpstr>
      <vt:lpstr>Población y Muestra Parte 2: Muestreo estratificado y Muestreo por conglomerados</vt:lpstr>
      <vt:lpstr>Muestra probabilística estratificada</vt:lpstr>
      <vt:lpstr>Muestra probabilística estratificada</vt:lpstr>
      <vt:lpstr>Cuando utilizar el muestreo estratificado</vt:lpstr>
      <vt:lpstr>Cuando utilizar el muestreo estratificado</vt:lpstr>
      <vt:lpstr>Pasos de selección para un muestreo estratificado Hay ocho pasos principales en la selección de una muestra aleatoria estratificada:</vt:lpstr>
      <vt:lpstr>Pasos de selección para un muestreo estratificado Hay ocho pasos principales en la selección de una muestra aleatoria estratificada:</vt:lpstr>
      <vt:lpstr>Número de sujetos por estrato</vt:lpstr>
      <vt:lpstr>Número de sujetos por estrato</vt:lpstr>
      <vt:lpstr>Número de sujetos por estrato</vt:lpstr>
      <vt:lpstr>Número de sujetos por estrato</vt:lpstr>
      <vt:lpstr>Número de sujetos por estrato</vt:lpstr>
      <vt:lpstr>Número de sujetos por estrato</vt:lpstr>
      <vt:lpstr>Número de sujetos por estrato</vt:lpstr>
      <vt:lpstr>Número de sujetos por estrato</vt:lpstr>
      <vt:lpstr>Número de sujetos por estrato</vt:lpstr>
      <vt:lpstr>Muestreo probabilístico por conglomerados</vt:lpstr>
      <vt:lpstr>Muestreo probabilístico por conglomerados</vt:lpstr>
      <vt:lpstr>Pasos de selección para un muestreo por conglomerados</vt:lpstr>
      <vt:lpstr>Pasos de selección para un muestreo por conglomerados</vt:lpstr>
      <vt:lpstr>Muestreo probabilístico por conglomerados</vt:lpstr>
      <vt:lpstr>Muestreo probabilístico por conglomerados</vt:lpstr>
      <vt:lpstr>Muestreo probabilístico por conglomerados</vt:lpstr>
      <vt:lpstr>Muestreo por conglomerados y muestreo estratificado: Diferencias </vt:lpstr>
      <vt:lpstr>Próxima clase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Muestreo probabilístico Muestreo estratificado y Muestreo por conglomerados</dc:title>
  <dc:creator>Nathalia Tejedor Flores</dc:creator>
  <cp:lastModifiedBy>Nathalia Tejedor Flores</cp:lastModifiedBy>
  <cp:revision>26</cp:revision>
  <dcterms:created xsi:type="dcterms:W3CDTF">2020-05-31T15:37:12Z</dcterms:created>
  <dcterms:modified xsi:type="dcterms:W3CDTF">2022-02-01T17:04:58Z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0x0101000563F1AC4F304B42B3941098A75A78F0</vt:lpwstr>
  </property>
</Properties>
</file>