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72" r:id="rId16"/>
    <p:sldId id="274" r:id="rId17"/>
    <p:sldId id="270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5" autoAdjust="0"/>
    <p:restoredTop sz="94694" autoAdjust="0"/>
  </p:normalViewPr>
  <p:slideViewPr>
    <p:cSldViewPr>
      <p:cViewPr>
        <p:scale>
          <a:sx n="80" d="100"/>
          <a:sy n="80" d="100"/>
        </p:scale>
        <p:origin x="-8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C561CC-04DE-4EB4-B300-BA55CEA584C5}" type="datetimeFigureOut">
              <a:rPr lang="es-ES" smtClean="0"/>
              <a:pPr/>
              <a:t>11/03/2021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58F6E8A-EE58-48F3-90CD-7CC67CF0E98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tro-RUP.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1-%20Modelacion%20Visual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scnario-familia.docx" TargetMode="External"/><Relationship Id="rId2" Type="http://schemas.openxmlformats.org/officeDocument/2006/relationships/hyperlink" Target="definicion-necsidads-familia-modelo_de_negocio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orma-mod-gocio.doc" TargetMode="External"/><Relationship Id="rId4" Type="http://schemas.openxmlformats.org/officeDocument/2006/relationships/hyperlink" Target="diagrama-actividad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.slideshare.net/david.motta/modelo-del-negocio-con-rup-y-uml-parte-3?related=5" TargetMode="External"/><Relationship Id="rId2" Type="http://schemas.openxmlformats.org/officeDocument/2006/relationships/hyperlink" Target="http://es.slideshare.net/juliopari/modelo-del-negocio-14904783?related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slideshare.net/SergioRios/unidad-3-modelo-de-negocio?related=7" TargetMode="External"/><Relationship Id="rId5" Type="http://schemas.openxmlformats.org/officeDocument/2006/relationships/hyperlink" Target="http://es.slideshare.net/dersteppenwolf/modelamiento-de-negocio?related=6" TargetMode="External"/><Relationship Id="rId4" Type="http://schemas.openxmlformats.org/officeDocument/2006/relationships/hyperlink" Target="http://www.omg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619722"/>
          </a:xfrm>
        </p:spPr>
        <p:txBody>
          <a:bodyPr>
            <a:normAutofit/>
          </a:bodyPr>
          <a:lstStyle/>
          <a:p>
            <a:r>
              <a:rPr lang="es-ES" dirty="0" smtClean="0"/>
              <a:t>Ingeniería de software (I)</a:t>
            </a:r>
            <a:br>
              <a:rPr lang="es-ES" dirty="0" smtClean="0"/>
            </a:br>
            <a:r>
              <a:rPr lang="es-ES" dirty="0" smtClean="0"/>
              <a:t>Módulo II</a:t>
            </a:r>
            <a:br>
              <a:rPr lang="es-ES" dirty="0" smtClean="0"/>
            </a:br>
            <a:r>
              <a:rPr lang="es-ES" dirty="0" smtClean="0"/>
              <a:t>Modelo d</a:t>
            </a:r>
            <a:r>
              <a:rPr lang="es-ES" dirty="0"/>
              <a:t>e</a:t>
            </a:r>
            <a:r>
              <a:rPr lang="es-ES" dirty="0" smtClean="0"/>
              <a:t>l Negocio 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3717032"/>
            <a:ext cx="7315200" cy="1144632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Elaborado por la profesora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Ana Gloria Cordero de Hernández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II semestre 2015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Objetos del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del negocio son representaciones que identifican a personas, cosas manipuladas y cualquier elemento que pueda caracterizarse.</a:t>
            </a:r>
          </a:p>
          <a:p>
            <a:r>
              <a:rPr lang="es-ES" dirty="0" smtClean="0"/>
              <a:t>El resultado es un diagrama de objetos </a:t>
            </a:r>
            <a:r>
              <a:rPr lang="es-ES" dirty="0"/>
              <a:t>o </a:t>
            </a:r>
            <a:r>
              <a:rPr lang="es-ES" dirty="0" smtClean="0"/>
              <a:t>entidad</a:t>
            </a:r>
            <a:r>
              <a:rPr lang="es-ES" dirty="0"/>
              <a:t>e</a:t>
            </a:r>
            <a:r>
              <a:rPr lang="es-ES" dirty="0" smtClean="0"/>
              <a:t>s  del negocio.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latin typeface="Times New Roman"/>
                <a:ea typeface="Times New Roman"/>
              </a:rPr>
              <a:t>La metodología RUP como guía para el desarrollo	del software.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RUP o </a:t>
            </a:r>
            <a:r>
              <a:rPr lang="es-ES_tradnl" i="1" dirty="0" err="1" smtClean="0"/>
              <a:t>Rational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Unified</a:t>
            </a:r>
            <a:r>
              <a:rPr lang="es-ES_tradnl" i="1" dirty="0" smtClean="0"/>
              <a:t> </a:t>
            </a:r>
            <a:r>
              <a:rPr lang="es-ES_tradnl" i="1" dirty="0" err="1" smtClean="0"/>
              <a:t>Process</a:t>
            </a:r>
            <a:r>
              <a:rPr lang="es-ES_tradnl" i="1" dirty="0" smtClean="0"/>
              <a:t>, </a:t>
            </a:r>
            <a:r>
              <a:rPr lang="es-ES_tradnl" dirty="0" smtClean="0"/>
              <a:t>es un producto comercial desarrollado y comercializado por </a:t>
            </a:r>
            <a:r>
              <a:rPr lang="es-ES_tradnl" dirty="0" err="1" smtClean="0"/>
              <a:t>Rational</a:t>
            </a:r>
            <a:r>
              <a:rPr lang="es-ES_tradnl" dirty="0" smtClean="0"/>
              <a:t> Software, una compañía de IBM.</a:t>
            </a:r>
          </a:p>
          <a:p>
            <a:r>
              <a:rPr lang="es-ES_tradnl" dirty="0" smtClean="0"/>
              <a:t>El proceso de desarrollo del software propuesto por RUP tiene tres características esenciales: está dirigido por los </a:t>
            </a:r>
            <a:r>
              <a:rPr lang="es-ES_tradnl" b="1" dirty="0" smtClean="0"/>
              <a:t>Casos de Uso</a:t>
            </a:r>
            <a:r>
              <a:rPr lang="es-ES_tradnl" dirty="0" smtClean="0"/>
              <a:t>, está </a:t>
            </a:r>
            <a:r>
              <a:rPr lang="es-ES_tradnl" b="1" dirty="0" smtClean="0"/>
              <a:t>centrado en la arquitectura</a:t>
            </a:r>
            <a:r>
              <a:rPr lang="es-ES_tradnl" dirty="0" smtClean="0"/>
              <a:t>, y es </a:t>
            </a:r>
            <a:r>
              <a:rPr lang="es-ES_tradnl" b="1" dirty="0" smtClean="0"/>
              <a:t>iterativo e incremental.</a:t>
            </a:r>
            <a:endParaRPr lang="es-ES" b="1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94490"/>
            <a:ext cx="7638020" cy="946278"/>
          </a:xfrm>
        </p:spPr>
        <p:txBody>
          <a:bodyPr>
            <a:normAutofit fontScale="90000"/>
          </a:bodyPr>
          <a:lstStyle/>
          <a:p>
            <a:r>
              <a:rPr lang="es-ES_tradnl" sz="3200" dirty="0" smtClean="0"/>
              <a:t>Metodología </a:t>
            </a:r>
            <a:r>
              <a:rPr lang="es-ES_tradnl" sz="3200" dirty="0" smtClean="0">
                <a:hlinkClick r:id="rId2" action="ppaction://hlinkfile"/>
              </a:rPr>
              <a:t>RUP</a:t>
            </a:r>
            <a:r>
              <a:rPr lang="es-ES_tradnl" sz="3200" dirty="0" smtClean="0"/>
              <a:t>, esfuerzo en actividades según fase del proyecto.</a:t>
            </a:r>
            <a:endParaRPr lang="es-ES" sz="32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221082" cy="45801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Notación</a:t>
            </a:r>
            <a:r>
              <a:rPr lang="es-ES" dirty="0" smtClean="0"/>
              <a:t> </a:t>
            </a:r>
            <a:r>
              <a:rPr lang="es-ES" dirty="0" smtClean="0">
                <a:hlinkClick r:id="rId2" action="ppaction://hlinkfile"/>
              </a:rPr>
              <a:t>UML </a:t>
            </a:r>
            <a:r>
              <a:rPr lang="es-ES" dirty="0" smtClean="0"/>
              <a:t>para modelar el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UML es un lenguaje para hacer modelos que nos permiten visualizar los principales elementos de un sistema.</a:t>
            </a:r>
          </a:p>
          <a:p>
            <a:r>
              <a:rPr lang="es-ES" dirty="0" smtClean="0"/>
              <a:t>Para modelar el negocio actual podemos utilizar varios tipos de diagrama. </a:t>
            </a:r>
            <a:r>
              <a:rPr lang="es-ES" dirty="0"/>
              <a:t>Sin </a:t>
            </a:r>
            <a:r>
              <a:rPr lang="es-ES" dirty="0" smtClean="0"/>
              <a:t>embargo iniciaremos con el diagrama organizacional, el diagrama de los  casos de </a:t>
            </a:r>
            <a:r>
              <a:rPr lang="es-ES" dirty="0"/>
              <a:t>uso y el diagrama de las clases de objetos o entidades </a:t>
            </a:r>
            <a:r>
              <a:rPr lang="es-ES" dirty="0" smtClean="0"/>
              <a:t>.</a:t>
            </a:r>
          </a:p>
          <a:p>
            <a:r>
              <a:rPr lang="es-ES" dirty="0" smtClean="0"/>
              <a:t>A continuación préstamos los símbolos para </a:t>
            </a:r>
            <a:r>
              <a:rPr lang="es-ES" dirty="0"/>
              <a:t>dichas </a:t>
            </a:r>
            <a:r>
              <a:rPr lang="es-ES" dirty="0" smtClean="0"/>
              <a:t>representacion</a:t>
            </a:r>
            <a:r>
              <a:rPr lang="es-ES" dirty="0"/>
              <a:t>e</a:t>
            </a:r>
            <a:r>
              <a:rPr lang="es-ES" dirty="0" smtClean="0"/>
              <a:t>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038" y="980728"/>
            <a:ext cx="7990410" cy="4588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88640"/>
            <a:ext cx="5472608" cy="722049"/>
          </a:xfrm>
        </p:spPr>
        <p:txBody>
          <a:bodyPr/>
          <a:lstStyle/>
          <a:p>
            <a:r>
              <a:rPr lang="es-ES" dirty="0" smtClean="0"/>
              <a:t>Idea para iniciar</a:t>
            </a:r>
            <a:endParaRPr lang="es-ES" dirty="0"/>
          </a:p>
        </p:txBody>
      </p:sp>
      <p:pic>
        <p:nvPicPr>
          <p:cNvPr id="4" name="3 Marcador de contenido" descr="ejemplomodelonegoci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196752"/>
            <a:ext cx="7272807" cy="4899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04664"/>
            <a:ext cx="7243192" cy="794057"/>
          </a:xfrm>
        </p:spPr>
        <p:txBody>
          <a:bodyPr/>
          <a:lstStyle/>
          <a:p>
            <a:pPr algn="ctr"/>
            <a:r>
              <a:rPr lang="es-PA" dirty="0" smtClean="0"/>
              <a:t>Documentación o </a:t>
            </a:r>
            <a:r>
              <a:rPr lang="es-MX" dirty="0" smtClean="0">
                <a:latin typeface="Times New Roman"/>
                <a:ea typeface="Times New Roman"/>
              </a:rPr>
              <a:t>entregables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628801"/>
            <a:ext cx="7056784" cy="2448271"/>
          </a:xfrm>
        </p:spPr>
        <p:txBody>
          <a:bodyPr/>
          <a:lstStyle/>
          <a:p>
            <a:r>
              <a:rPr lang="es-PA" dirty="0" smtClean="0">
                <a:hlinkClick r:id="rId2" action="ppaction://hlinkfile"/>
              </a:rPr>
              <a:t>Definición d</a:t>
            </a:r>
            <a:r>
              <a:rPr lang="es-PA" dirty="0">
                <a:hlinkClick r:id="rId2" action="ppaction://hlinkfile"/>
              </a:rPr>
              <a:t>e</a:t>
            </a:r>
            <a:r>
              <a:rPr lang="es-PA" dirty="0" smtClean="0">
                <a:hlinkClick r:id="rId2" action="ppaction://hlinkfile"/>
              </a:rPr>
              <a:t>l negocio o realidad actual</a:t>
            </a:r>
            <a:r>
              <a:rPr lang="es-PA" dirty="0" smtClean="0"/>
              <a:t>.</a:t>
            </a:r>
          </a:p>
          <a:p>
            <a:r>
              <a:rPr lang="es-PA" dirty="0" smtClean="0"/>
              <a:t>Diagrama de casos de usos.</a:t>
            </a:r>
          </a:p>
          <a:p>
            <a:r>
              <a:rPr lang="es-PA" dirty="0" smtClean="0"/>
              <a:t>Diagrama de clases de objetos o entidades.</a:t>
            </a:r>
          </a:p>
          <a:p>
            <a:r>
              <a:rPr lang="es-PA" dirty="0" smtClean="0">
                <a:hlinkClick r:id="rId3" action="ppaction://hlinkfile"/>
              </a:rPr>
              <a:t>Escenarios actuales </a:t>
            </a:r>
            <a:r>
              <a:rPr lang="es-PA" dirty="0" smtClean="0"/>
              <a:t>de los procesos. </a:t>
            </a:r>
          </a:p>
          <a:p>
            <a:r>
              <a:rPr lang="es-PA" dirty="0" smtClean="0">
                <a:hlinkClick r:id="rId4" action="ppaction://hlinkfile"/>
              </a:rPr>
              <a:t>Diagrama </a:t>
            </a:r>
            <a:r>
              <a:rPr lang="es-PA" dirty="0" smtClean="0">
                <a:hlinkClick r:id="rId4" action="ppaction://hlinkfile"/>
              </a:rPr>
              <a:t>d</a:t>
            </a:r>
            <a:r>
              <a:rPr lang="es-PA" dirty="0">
                <a:hlinkClick r:id="rId4" action="ppaction://hlinkfile"/>
              </a:rPr>
              <a:t>e</a:t>
            </a:r>
            <a:r>
              <a:rPr lang="es-PA" dirty="0" smtClean="0">
                <a:hlinkClick r:id="rId4" action="ppaction://hlinkfile"/>
              </a:rPr>
              <a:t> actividades</a:t>
            </a:r>
            <a:r>
              <a:rPr lang="es-PA" dirty="0" smtClean="0"/>
              <a:t>.</a:t>
            </a:r>
          </a:p>
          <a:p>
            <a:r>
              <a:rPr lang="es-PA" dirty="0" smtClean="0">
                <a:hlinkClick r:id="rId5" action="ppaction://hlinkfile"/>
              </a:rPr>
              <a:t>Especificación</a:t>
            </a:r>
            <a:r>
              <a:rPr lang="es-PA" dirty="0" smtClean="0"/>
              <a:t> de los casos de uso.</a:t>
            </a:r>
          </a:p>
        </p:txBody>
      </p:sp>
    </p:spTree>
    <p:extLst>
      <p:ext uri="{BB962C8B-B14F-4D97-AF65-F5344CB8AC3E}">
        <p14:creationId xmlns:p14="http://schemas.microsoft.com/office/powerpoint/2010/main" val="36123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1224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Fuentes  de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es-ES" dirty="0" smtClean="0">
                <a:hlinkClick r:id="rId2"/>
              </a:rPr>
              <a:t>http://es.slideshare.net/juliopari/modelo-del-negocio-14904783?related=3</a:t>
            </a:r>
            <a:r>
              <a:rPr lang="es-ES" dirty="0" smtClean="0"/>
              <a:t> Modelado del Negocio. Última visita 1 de septiembre 2015.</a:t>
            </a:r>
          </a:p>
          <a:p>
            <a:r>
              <a:rPr lang="es-ES" dirty="0" smtClean="0">
                <a:hlinkClick r:id="rId3"/>
              </a:rPr>
              <a:t>http://es.slideshare.net/david.motta/modelo-del-negocio-con-rup-y-uml-parte-3?related=5</a:t>
            </a:r>
            <a:r>
              <a:rPr lang="es-ES" dirty="0" smtClean="0"/>
              <a:t> Modelado del Negocio con RUP y UML. Última visita 1 de septiembre 2015.</a:t>
            </a:r>
          </a:p>
          <a:p>
            <a:r>
              <a:rPr lang="es-ES" dirty="0" smtClean="0">
                <a:hlinkClick r:id="rId4"/>
              </a:rPr>
              <a:t>http://www.omg.org/</a:t>
            </a:r>
            <a:r>
              <a:rPr lang="es-ES" dirty="0" smtClean="0"/>
              <a:t> sitio del Grupo de Dirección de objetos o </a:t>
            </a:r>
            <a:r>
              <a:rPr lang="es-ES" dirty="0" err="1" smtClean="0"/>
              <a:t>Object</a:t>
            </a:r>
            <a:r>
              <a:rPr lang="es-ES" dirty="0" smtClean="0"/>
              <a:t> Management </a:t>
            </a:r>
            <a:r>
              <a:rPr lang="es-ES" dirty="0" err="1" smtClean="0"/>
              <a:t>Group</a:t>
            </a:r>
            <a:r>
              <a:rPr lang="es-ES" dirty="0" smtClean="0"/>
              <a:t>. Última visita el 1 septiembre 2015.</a:t>
            </a:r>
          </a:p>
          <a:p>
            <a:r>
              <a:rPr lang="es-ES" dirty="0" smtClean="0">
                <a:hlinkClick r:id="rId5"/>
              </a:rPr>
              <a:t>http://es.slideshare.net/dersteppenwolf/modelamiento-de-negocio?related=6</a:t>
            </a:r>
            <a:r>
              <a:rPr lang="es-ES" dirty="0" smtClean="0"/>
              <a:t> MODELAMIENTO VISUAL Y UML Tercera Sesión Profesores del Curso. Ultima visita el 31 de agosto 2015.</a:t>
            </a:r>
          </a:p>
          <a:p>
            <a:r>
              <a:rPr lang="es-ES" dirty="0" smtClean="0">
                <a:hlinkClick r:id="rId6"/>
              </a:rPr>
              <a:t>http://es.slideshare.net/SergioRios/unidad-3-modelo-de-negocio?related=7</a:t>
            </a:r>
            <a:r>
              <a:rPr lang="es-ES" dirty="0" smtClean="0"/>
              <a:t>  Modelos de Negocio. </a:t>
            </a:r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562074"/>
          </a:xfrm>
        </p:spPr>
        <p:txBody>
          <a:bodyPr>
            <a:normAutofit fontScale="90000"/>
          </a:bodyPr>
          <a:lstStyle/>
          <a:p>
            <a:r>
              <a:rPr lang="es-ES" sz="3200" dirty="0" smtClean="0"/>
              <a:t>Contenido a desarrollar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  <a:tabLst>
                <a:tab pos="247650" algn="l"/>
              </a:tabLst>
            </a:pPr>
            <a:r>
              <a:rPr lang="es-MX" sz="2600" dirty="0" smtClean="0">
                <a:latin typeface="Times New Roman"/>
                <a:ea typeface="Times New Roman"/>
              </a:rPr>
              <a:t>2.1 Introducción</a:t>
            </a:r>
            <a:r>
              <a:rPr lang="es-MX" dirty="0" smtClean="0">
                <a:latin typeface="Times New Roman"/>
                <a:ea typeface="Times New Roman"/>
              </a:rPr>
              <a:t>.</a:t>
            </a:r>
            <a:endParaRPr lang="es-ES" sz="3200" dirty="0" smtClean="0">
              <a:latin typeface="Times New Roman"/>
              <a:ea typeface="Times New Roman"/>
            </a:endParaRPr>
          </a:p>
          <a:p>
            <a:pPr indent="457200">
              <a:spcAft>
                <a:spcPts val="0"/>
              </a:spcAft>
              <a:buNone/>
            </a:pPr>
            <a:r>
              <a:rPr lang="es-MX" sz="1700" dirty="0" smtClean="0">
                <a:latin typeface="Times New Roman"/>
                <a:ea typeface="Times New Roman"/>
              </a:rPr>
              <a:t>2.1.1 Entendimiento del Negocio.</a:t>
            </a:r>
            <a:endParaRPr lang="es-ES" sz="1700" dirty="0" smtClean="0">
              <a:latin typeface="Times New Roman"/>
              <a:ea typeface="Times New Roman"/>
            </a:endParaRPr>
          </a:p>
          <a:p>
            <a:pPr indent="457200">
              <a:spcAft>
                <a:spcPts val="0"/>
              </a:spcAft>
              <a:buNone/>
            </a:pPr>
            <a:r>
              <a:rPr lang="es-MX" sz="1700" dirty="0" smtClean="0">
                <a:latin typeface="Times New Roman"/>
                <a:ea typeface="Times New Roman"/>
              </a:rPr>
              <a:t>2.1.2 Mejoramiento del proceso actual.</a:t>
            </a:r>
            <a:endParaRPr lang="es-ES" sz="1700" dirty="0" smtClean="0">
              <a:latin typeface="Times New Roman"/>
              <a:ea typeface="Times New Roman"/>
            </a:endParaRPr>
          </a:p>
          <a:p>
            <a:pPr lvl="1">
              <a:buNone/>
              <a:tabLst>
                <a:tab pos="247650" algn="l"/>
              </a:tabLst>
            </a:pPr>
            <a:r>
              <a:rPr lang="es-MX" sz="2600" dirty="0" smtClean="0">
                <a:latin typeface="Times New Roman"/>
                <a:ea typeface="Times New Roman"/>
              </a:rPr>
              <a:t>2.2	El Modelo de Negocios</a:t>
            </a:r>
            <a:r>
              <a:rPr lang="es-MX" dirty="0" smtClean="0">
                <a:latin typeface="Times New Roman"/>
                <a:ea typeface="Times New Roman"/>
              </a:rPr>
              <a:t>. </a:t>
            </a:r>
            <a:endParaRPr lang="es-ES" sz="3200" dirty="0" smtClean="0">
              <a:latin typeface="Times New Roman"/>
              <a:ea typeface="Times New Roman"/>
            </a:endParaRPr>
          </a:p>
          <a:p>
            <a:pPr lvl="2" algn="just">
              <a:buNone/>
            </a:pPr>
            <a:r>
              <a:rPr lang="es-MX" dirty="0" smtClean="0">
                <a:latin typeface="Times New Roman"/>
                <a:ea typeface="Times New Roman"/>
              </a:rPr>
              <a:t>    2.2.1 Modelo del Dominio</a:t>
            </a:r>
            <a:endParaRPr lang="es-ES" dirty="0" smtClean="0">
              <a:latin typeface="Times New Roman"/>
              <a:ea typeface="Times New Roman"/>
            </a:endParaRPr>
          </a:p>
          <a:p>
            <a:pPr lvl="2" algn="just">
              <a:buNone/>
              <a:tabLst>
                <a:tab pos="457200" algn="l"/>
              </a:tabLst>
            </a:pPr>
            <a:r>
              <a:rPr lang="es-MX" dirty="0" smtClean="0">
                <a:latin typeface="Times New Roman"/>
                <a:ea typeface="Times New Roman"/>
              </a:rPr>
              <a:t>    2.2.2 Modelo de Casos de Uso del Negocio</a:t>
            </a:r>
            <a:endParaRPr lang="es-ES" dirty="0" smtClean="0">
              <a:latin typeface="Times New Roman"/>
              <a:ea typeface="Times New Roman"/>
            </a:endParaRPr>
          </a:p>
          <a:p>
            <a:pPr lvl="2" algn="just">
              <a:buNone/>
            </a:pPr>
            <a:r>
              <a:rPr lang="es-MX" dirty="0" smtClean="0">
                <a:latin typeface="Times New Roman"/>
                <a:ea typeface="Times New Roman"/>
              </a:rPr>
              <a:t>    2.2.3 Modelo de Objetos del Negocio</a:t>
            </a:r>
            <a:endParaRPr lang="es-ES" dirty="0" smtClean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  <a:buNone/>
            </a:pPr>
            <a:r>
              <a:rPr lang="es-MX" dirty="0" smtClean="0">
                <a:latin typeface="Times New Roman"/>
                <a:ea typeface="Times New Roman"/>
              </a:rPr>
              <a:t>	 </a:t>
            </a:r>
            <a:r>
              <a:rPr lang="es-MX" sz="2600" dirty="0" smtClean="0">
                <a:latin typeface="Times New Roman"/>
                <a:ea typeface="Times New Roman"/>
              </a:rPr>
              <a:t>2.3 	La metodología RUP como guía para el desarrollo del  	software.</a:t>
            </a:r>
          </a:p>
          <a:p>
            <a:pPr>
              <a:spcAft>
                <a:spcPts val="0"/>
              </a:spcAft>
              <a:buNone/>
            </a:pPr>
            <a:r>
              <a:rPr lang="es-MX" sz="2600" dirty="0">
                <a:latin typeface="Times New Roman"/>
                <a:ea typeface="Times New Roman"/>
              </a:rPr>
              <a:t>	</a:t>
            </a:r>
            <a:r>
              <a:rPr lang="es-MX" sz="2600" dirty="0" smtClean="0">
                <a:latin typeface="Times New Roman"/>
                <a:ea typeface="Times New Roman"/>
              </a:rPr>
              <a:t> 2.4 	Notación d</a:t>
            </a:r>
            <a:r>
              <a:rPr lang="es-ES" sz="2600" dirty="0" smtClean="0"/>
              <a:t>e</a:t>
            </a:r>
            <a:r>
              <a:rPr lang="es-MX" sz="2600" dirty="0">
                <a:latin typeface="Times New Roman"/>
                <a:ea typeface="Times New Roman"/>
              </a:rPr>
              <a:t>l lenguaje UML </a:t>
            </a:r>
            <a:r>
              <a:rPr lang="es-MX" sz="2600" dirty="0" smtClean="0">
                <a:latin typeface="Times New Roman"/>
                <a:ea typeface="Times New Roman"/>
              </a:rPr>
              <a:t>para </a:t>
            </a:r>
            <a:r>
              <a:rPr lang="es-ES" sz="2600" dirty="0" smtClean="0"/>
              <a:t>e</a:t>
            </a:r>
            <a:r>
              <a:rPr lang="es-MX" sz="2600" dirty="0" smtClean="0">
                <a:latin typeface="Times New Roman"/>
                <a:ea typeface="Times New Roman"/>
              </a:rPr>
              <a:t>l modelo actual.</a:t>
            </a:r>
          </a:p>
          <a:p>
            <a:pPr>
              <a:spcAft>
                <a:spcPts val="0"/>
              </a:spcAft>
              <a:buNone/>
            </a:pPr>
            <a:r>
              <a:rPr lang="es-MX" sz="2600" dirty="0" smtClean="0">
                <a:latin typeface="Times New Roman"/>
                <a:ea typeface="Times New Roman"/>
              </a:rPr>
              <a:t>	 2.5	Representación de un Modelo de Negocio - Caso 	Práctico</a:t>
            </a:r>
            <a:r>
              <a:rPr lang="es-MX" sz="2800" dirty="0" smtClean="0">
                <a:latin typeface="Times New Roman"/>
                <a:ea typeface="Times New Roman"/>
              </a:rPr>
              <a:t>.</a:t>
            </a:r>
          </a:p>
          <a:p>
            <a:pPr>
              <a:spcAft>
                <a:spcPts val="0"/>
              </a:spcAft>
              <a:buNone/>
            </a:pPr>
            <a:r>
              <a:rPr lang="es-MX" sz="2800" dirty="0">
                <a:latin typeface="Times New Roman"/>
                <a:ea typeface="Times New Roman"/>
              </a:rPr>
              <a:t>	</a:t>
            </a:r>
            <a:r>
              <a:rPr lang="es-MX" sz="2800" dirty="0" smtClean="0">
                <a:latin typeface="Times New Roman"/>
                <a:ea typeface="Times New Roman"/>
              </a:rPr>
              <a:t> 2.6	Docum</a:t>
            </a:r>
            <a:r>
              <a:rPr lang="es-MX" sz="2800" dirty="0">
                <a:latin typeface="Times New Roman"/>
                <a:ea typeface="Times New Roman"/>
              </a:rPr>
              <a:t>e</a:t>
            </a:r>
            <a:r>
              <a:rPr lang="es-MX" sz="2800" dirty="0" smtClean="0">
                <a:latin typeface="Times New Roman"/>
                <a:ea typeface="Times New Roman"/>
              </a:rPr>
              <a:t>ntación o entregables.</a:t>
            </a:r>
            <a:endParaRPr lang="es-ES" sz="2800" dirty="0" smtClean="0">
              <a:latin typeface="Times New Roman"/>
              <a:ea typeface="Times New Roman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04856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484784"/>
            <a:ext cx="5831255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528996" y="980728"/>
            <a:ext cx="23868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/>
              <a:t>La representación visual d</a:t>
            </a:r>
            <a:r>
              <a:rPr lang="es-PA" dirty="0"/>
              <a:t>e</a:t>
            </a:r>
            <a:r>
              <a:rPr lang="es-PA" dirty="0" smtClean="0"/>
              <a:t> lo </a:t>
            </a:r>
            <a:r>
              <a:rPr lang="es-ES" dirty="0"/>
              <a:t>q</a:t>
            </a:r>
            <a:r>
              <a:rPr lang="es-PA" dirty="0" err="1" smtClean="0"/>
              <a:t>ue</a:t>
            </a:r>
            <a:r>
              <a:rPr lang="es-PA" dirty="0" smtClean="0"/>
              <a:t> s</a:t>
            </a:r>
            <a:r>
              <a:rPr lang="es-PA" dirty="0"/>
              <a:t>e</a:t>
            </a:r>
            <a:r>
              <a:rPr lang="es-PA" dirty="0" smtClean="0"/>
              <a:t> entiende actualmente vs lo </a:t>
            </a:r>
            <a:r>
              <a:rPr lang="es-ES" dirty="0"/>
              <a:t>q</a:t>
            </a:r>
            <a:r>
              <a:rPr lang="es-PA" dirty="0" err="1"/>
              <a:t>ue</a:t>
            </a:r>
            <a:r>
              <a:rPr lang="es-PA" dirty="0" smtClean="0"/>
              <a:t> esp</a:t>
            </a:r>
            <a:r>
              <a:rPr lang="es-PA" dirty="0"/>
              <a:t>e</a:t>
            </a:r>
            <a:r>
              <a:rPr lang="es-PA" dirty="0" smtClean="0"/>
              <a:t>ramos construir.</a:t>
            </a:r>
          </a:p>
          <a:p>
            <a:endParaRPr lang="es-PA" dirty="0"/>
          </a:p>
          <a:p>
            <a:r>
              <a:rPr lang="es-ES" dirty="0"/>
              <a:t>E</a:t>
            </a:r>
            <a:r>
              <a:rPr lang="es-PA" dirty="0" smtClean="0"/>
              <a:t>l modelado d</a:t>
            </a:r>
            <a:r>
              <a:rPr lang="es-ES" dirty="0"/>
              <a:t>e</a:t>
            </a:r>
            <a:r>
              <a:rPr lang="es-PA" dirty="0" smtClean="0"/>
              <a:t> negocio  </a:t>
            </a:r>
            <a:r>
              <a:rPr lang="es-ES" dirty="0"/>
              <a:t>e</a:t>
            </a:r>
            <a:r>
              <a:rPr lang="es-PA" dirty="0" smtClean="0"/>
              <a:t>s </a:t>
            </a:r>
            <a:r>
              <a:rPr lang="es-ES" dirty="0"/>
              <a:t>e</a:t>
            </a:r>
            <a:r>
              <a:rPr lang="es-PA" dirty="0" smtClean="0"/>
              <a:t>l concepto </a:t>
            </a:r>
            <a:r>
              <a:rPr lang="es-ES" dirty="0"/>
              <a:t>q</a:t>
            </a:r>
            <a:r>
              <a:rPr lang="es-PA" dirty="0" err="1" smtClean="0"/>
              <a:t>ue</a:t>
            </a:r>
            <a:r>
              <a:rPr lang="es-PA" dirty="0" smtClean="0"/>
              <a:t> presentamos para extraer los </a:t>
            </a:r>
            <a:r>
              <a:rPr lang="es-ES" dirty="0"/>
              <a:t>e</a:t>
            </a:r>
            <a:r>
              <a:rPr lang="es-PA" dirty="0" smtClean="0"/>
              <a:t>l</a:t>
            </a:r>
            <a:r>
              <a:rPr lang="es-ES" dirty="0"/>
              <a:t>e</a:t>
            </a:r>
            <a:r>
              <a:rPr lang="es-PA" dirty="0" smtClean="0"/>
              <a:t>m</a:t>
            </a:r>
            <a:r>
              <a:rPr lang="es-ES" dirty="0"/>
              <a:t>e</a:t>
            </a:r>
            <a:r>
              <a:rPr lang="es-PA" dirty="0" err="1" smtClean="0"/>
              <a:t>ntos</a:t>
            </a:r>
            <a:r>
              <a:rPr lang="es-PA" dirty="0" smtClean="0"/>
              <a:t> involucrados  </a:t>
            </a:r>
            <a:r>
              <a:rPr lang="es-ES" dirty="0"/>
              <a:t>e</a:t>
            </a:r>
            <a:r>
              <a:rPr lang="es-PA" dirty="0" smtClean="0"/>
              <a:t>n la realidad actual.</a:t>
            </a:r>
          </a:p>
          <a:p>
            <a:endParaRPr lang="es-PA" dirty="0"/>
          </a:p>
          <a:p>
            <a:r>
              <a:rPr lang="es-PA" dirty="0" smtClean="0"/>
              <a:t>A continuación  s</a:t>
            </a:r>
            <a:r>
              <a:rPr lang="es-ES" dirty="0"/>
              <a:t>e</a:t>
            </a:r>
            <a:r>
              <a:rPr lang="es-PA" dirty="0" smtClean="0"/>
              <a:t> desarrolla </a:t>
            </a:r>
            <a:r>
              <a:rPr lang="es-ES" dirty="0"/>
              <a:t>e</a:t>
            </a:r>
            <a:r>
              <a:rPr lang="es-PA" dirty="0" smtClean="0"/>
              <a:t>l tema utilizando la metodología RUP y </a:t>
            </a:r>
            <a:r>
              <a:rPr lang="es-ES" dirty="0" smtClean="0"/>
              <a:t>e</a:t>
            </a:r>
            <a:r>
              <a:rPr lang="es-PA" dirty="0" smtClean="0"/>
              <a:t>l lenguaje UML.</a:t>
            </a:r>
            <a:endParaRPr lang="es-P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Entendimiento del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Necesidad de entender lo actual, para establecer el dominio y posibles automatizaciones o mejoras de funcionalidades.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Un negocio lo definimos como una ocupación, actividad o trabajo que se realiza para obtener un beneficio, especialmente el que consiste en realizar operaciones comerciales, comprando y vendiendo mercancías o servicios.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Identificar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Objetivos y propósitos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Usuarios, clientes y proveedores.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Procesos y flujos de trabajos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Estructura Organizacional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Roles y responsabilidades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Productos o servicios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Objetos e información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Reglas y restricciones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Otros aspectos importantes (relaciones, cultura, imágenes, tecnologías) </a:t>
            </a:r>
          </a:p>
          <a:p>
            <a:pPr>
              <a:buFontTx/>
              <a:buChar char="•"/>
            </a:pPr>
            <a:r>
              <a:rPr lang="es-MX" dirty="0" smtClean="0">
                <a:latin typeface="Verdana" pitchFamily="34" charset="0"/>
              </a:rPr>
              <a:t>Necesidades y problemas.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Mejoramiento del Proceso Actual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Competitividad con el mercado</a:t>
            </a:r>
          </a:p>
          <a:p>
            <a:r>
              <a:rPr lang="es-ES" dirty="0" smtClean="0"/>
              <a:t>Leyes y proceso nuevos</a:t>
            </a:r>
          </a:p>
          <a:p>
            <a:r>
              <a:rPr lang="es-ES" dirty="0" smtClean="0"/>
              <a:t>Tecnologías emergentes</a:t>
            </a:r>
          </a:p>
          <a:p>
            <a:r>
              <a:rPr lang="es-ES" dirty="0" smtClean="0"/>
              <a:t>Oportunidades de innovación</a:t>
            </a:r>
          </a:p>
          <a:p>
            <a:r>
              <a:rPr lang="es-ES" dirty="0" smtClean="0"/>
              <a:t>Mantenimientos </a:t>
            </a:r>
          </a:p>
          <a:p>
            <a:r>
              <a:rPr lang="es-ES" dirty="0" smtClean="0"/>
              <a:t>Financiamientos disponibles</a:t>
            </a:r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del Negocio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 	El modelo del negocio se presenta como el resultado de conocer lo que actualmente esta involucrado en el sistema.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Nos ayuda a organizar los elementos identificados y nos sustenta la propuesta de mejoramiento.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agrupan los elementos identificados que estén relacionados con un mismo conjunto de ideas, áreas y que más definan las fronteras del problema.</a:t>
            </a:r>
          </a:p>
          <a:p>
            <a:r>
              <a:rPr lang="es-ES" dirty="0" smtClean="0"/>
              <a:t>Se representa  los componentes estructurales  y sus relaciones o dependencias.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Modelo de Casos de Usos del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refiere a los proceso que los usuarios ejecutan para realizar sus funciones.</a:t>
            </a:r>
          </a:p>
          <a:p>
            <a:r>
              <a:rPr lang="es-ES" dirty="0" smtClean="0"/>
              <a:t>El sistema existente se puede dividir en varios casos de usos.</a:t>
            </a:r>
          </a:p>
          <a:p>
            <a:r>
              <a:rPr lang="es-ES" dirty="0" smtClean="0"/>
              <a:t>Se debe obtener un diagrama de casos de uso por cada dominio del sistema.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1050</TotalTime>
  <Words>628</Words>
  <Application>Microsoft Office PowerPoint</Application>
  <PresentationFormat>Presentación en pantalla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Perspectiva</vt:lpstr>
      <vt:lpstr>Ingeniería de software (I) Módulo II Modelo del Negocio  </vt:lpstr>
      <vt:lpstr>Contenido a desarrollar</vt:lpstr>
      <vt:lpstr>Introducción</vt:lpstr>
      <vt:lpstr>Entendimiento del Negocio</vt:lpstr>
      <vt:lpstr>Identificar </vt:lpstr>
      <vt:lpstr>Mejoramiento del Proceso Actual</vt:lpstr>
      <vt:lpstr>Modelo del Negocio</vt:lpstr>
      <vt:lpstr>Modelo del Dominio</vt:lpstr>
      <vt:lpstr>Modelo de Casos de Usos del Negocio</vt:lpstr>
      <vt:lpstr>Modelo de Objetos del Negocio</vt:lpstr>
      <vt:lpstr>La metodología RUP como guía para el desarrollo del software.</vt:lpstr>
      <vt:lpstr>Metodología RUP, esfuerzo en actividades según fase del proyecto.</vt:lpstr>
      <vt:lpstr>Notación UML para modelar el negocio</vt:lpstr>
      <vt:lpstr>Presentación de PowerPoint</vt:lpstr>
      <vt:lpstr>Idea para iniciar</vt:lpstr>
      <vt:lpstr>Documentación o entregables</vt:lpstr>
      <vt:lpstr>Fuentes  de información</vt:lpstr>
    </vt:vector>
  </TitlesOfParts>
  <Company>fisc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utp</dc:creator>
  <cp:lastModifiedBy>Ana Gloria</cp:lastModifiedBy>
  <cp:revision>42</cp:revision>
  <dcterms:created xsi:type="dcterms:W3CDTF">2015-08-25T02:24:32Z</dcterms:created>
  <dcterms:modified xsi:type="dcterms:W3CDTF">2021-03-11T22:34:29Z</dcterms:modified>
</cp:coreProperties>
</file>