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29"/>
  </p:notesMasterIdLst>
  <p:sldIdLst>
    <p:sldId id="256" r:id="rId2"/>
    <p:sldId id="259" r:id="rId3"/>
    <p:sldId id="257" r:id="rId4"/>
    <p:sldId id="262" r:id="rId5"/>
    <p:sldId id="258" r:id="rId6"/>
    <p:sldId id="261" r:id="rId7"/>
    <p:sldId id="265" r:id="rId8"/>
    <p:sldId id="274" r:id="rId9"/>
    <p:sldId id="275" r:id="rId10"/>
    <p:sldId id="276" r:id="rId11"/>
    <p:sldId id="260" r:id="rId12"/>
    <p:sldId id="273" r:id="rId13"/>
    <p:sldId id="263" r:id="rId14"/>
    <p:sldId id="266" r:id="rId15"/>
    <p:sldId id="269" r:id="rId16"/>
    <p:sldId id="268" r:id="rId17"/>
    <p:sldId id="267" r:id="rId18"/>
    <p:sldId id="271" r:id="rId19"/>
    <p:sldId id="270" r:id="rId20"/>
    <p:sldId id="272" r:id="rId21"/>
    <p:sldId id="277" r:id="rId22"/>
    <p:sldId id="282" r:id="rId23"/>
    <p:sldId id="283" r:id="rId24"/>
    <p:sldId id="278" r:id="rId25"/>
    <p:sldId id="279" r:id="rId26"/>
    <p:sldId id="280" r:id="rId27"/>
    <p:sldId id="281" r:id="rId28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FFFF"/>
    <a:srgbClr val="FFBD5B"/>
    <a:srgbClr val="C9C59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104" d="100"/>
          <a:sy n="104" d="100"/>
        </p:scale>
        <p:origin x="142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28" d="100"/>
          <a:sy n="28" d="100"/>
        </p:scale>
        <p:origin x="-126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A7EB655C-A49A-453E-9842-E086541F2BF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428D59D1-C80B-4478-BCB4-E8805FF086D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81E56379-63C1-422A-B5D9-167C51BB227C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5061" name="Rectangle 5">
            <a:extLst>
              <a:ext uri="{FF2B5EF4-FFF2-40B4-BE49-F238E27FC236}">
                <a16:creationId xmlns:a16="http://schemas.microsoft.com/office/drawing/2014/main" id="{0662D519-3ABF-4C6D-A8D4-4CEBE36ADD1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noProof="0"/>
              <a:t>Haga clic para modificar el estilo de texto del patrón</a:t>
            </a:r>
          </a:p>
          <a:p>
            <a:pPr lvl="1"/>
            <a:r>
              <a:rPr lang="es-ES_tradnl" noProof="0"/>
              <a:t>Segundo nivel</a:t>
            </a:r>
          </a:p>
          <a:p>
            <a:pPr lvl="2"/>
            <a:r>
              <a:rPr lang="es-ES_tradnl" noProof="0"/>
              <a:t>Tercer nivel</a:t>
            </a:r>
          </a:p>
          <a:p>
            <a:pPr lvl="3"/>
            <a:r>
              <a:rPr lang="es-ES_tradnl" noProof="0"/>
              <a:t>Cuarto nivel</a:t>
            </a:r>
          </a:p>
          <a:p>
            <a:pPr lvl="4"/>
            <a:r>
              <a:rPr lang="es-ES_tradnl" noProof="0"/>
              <a:t>Quinto nivel</a:t>
            </a:r>
          </a:p>
        </p:txBody>
      </p:sp>
      <p:sp>
        <p:nvSpPr>
          <p:cNvPr id="45062" name="Rectangle 6">
            <a:extLst>
              <a:ext uri="{FF2B5EF4-FFF2-40B4-BE49-F238E27FC236}">
                <a16:creationId xmlns:a16="http://schemas.microsoft.com/office/drawing/2014/main" id="{F201A1CF-B638-4072-A6C8-3CD844201BF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5063" name="Rectangle 7">
            <a:extLst>
              <a:ext uri="{FF2B5EF4-FFF2-40B4-BE49-F238E27FC236}">
                <a16:creationId xmlns:a16="http://schemas.microsoft.com/office/drawing/2014/main" id="{39EAB659-AF73-4549-B710-08D9808C46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0ADCAF42-3D60-4A02-A01D-5040F460CC79}" type="slidenum">
              <a:rPr lang="es-ES_tradnl" altLang="en-US"/>
              <a:pPr/>
              <a:t>‹#›</a:t>
            </a:fld>
            <a:endParaRPr lang="es-ES_tradnl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8704FCD6-8C52-4BD3-8F1B-D5F99D57D2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4EB80C3-C147-463D-82D1-56E205E18032}" type="slidenum">
              <a:rPr lang="es-ES_tradnl" altLang="en-US">
                <a:latin typeface="Times New Roman" panose="02020603050405020304" pitchFamily="18" charset="0"/>
              </a:rPr>
              <a:pPr/>
              <a:t>22</a:t>
            </a:fld>
            <a:endParaRPr lang="es-ES_tradnl" altLang="en-US">
              <a:latin typeface="Times New Roman" panose="02020603050405020304" pitchFamily="18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B8CD8FEC-65E7-4FE9-99CC-F1AFEE5E126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D754C838-55AC-4252-BED2-BE2C0CB2F8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_tradnl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0AD5F55C-56F6-49A3-9DD1-3CDA85BC0A03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D232A66B-2978-48A3-9CD5-E2483F7666C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ES_tradnl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71C5C47B-47EE-4DAC-BC3A-B41C80DE3C3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_tradnl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2A23EC61-5FEE-468E-AF87-61873671ED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>
                <a:extLst>
                  <a:ext uri="{FF2B5EF4-FFF2-40B4-BE49-F238E27FC236}">
                    <a16:creationId xmlns:a16="http://schemas.microsoft.com/office/drawing/2014/main" id="{4D54B941-A550-4195-B97F-79907742BDD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s-ES_tradnl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>
                <a:extLst>
                  <a:ext uri="{FF2B5EF4-FFF2-40B4-BE49-F238E27FC236}">
                    <a16:creationId xmlns:a16="http://schemas.microsoft.com/office/drawing/2014/main" id="{8B80AC3A-80A1-44F9-B9DB-CFAA740D0C0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s-ES_tradnl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338AFA88-C8E8-44A6-8778-2355E035A8D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s-ES_tradnl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>
                <a:extLst>
                  <a:ext uri="{FF2B5EF4-FFF2-40B4-BE49-F238E27FC236}">
                    <a16:creationId xmlns:a16="http://schemas.microsoft.com/office/drawing/2014/main" id="{C23642CA-B5BE-4AC9-AD95-F04CBE2980D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s-ES_tradnl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>
                <a:extLst>
                  <a:ext uri="{FF2B5EF4-FFF2-40B4-BE49-F238E27FC236}">
                    <a16:creationId xmlns:a16="http://schemas.microsoft.com/office/drawing/2014/main" id="{FFA17792-E0FE-47A2-A7C9-605D6A0DFD1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s-ES_tradnl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>
                <a:extLst>
                  <a:ext uri="{FF2B5EF4-FFF2-40B4-BE49-F238E27FC236}">
                    <a16:creationId xmlns:a16="http://schemas.microsoft.com/office/drawing/2014/main" id="{F710F32E-C418-45B2-B01C-1A8F6CDE225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s-ES_tradnl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>
                <a:extLst>
                  <a:ext uri="{FF2B5EF4-FFF2-40B4-BE49-F238E27FC236}">
                    <a16:creationId xmlns:a16="http://schemas.microsoft.com/office/drawing/2014/main" id="{719D1065-A620-43AC-9CF9-4B283806DC2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s-ES_tradnl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>
                <a:extLst>
                  <a:ext uri="{FF2B5EF4-FFF2-40B4-BE49-F238E27FC236}">
                    <a16:creationId xmlns:a16="http://schemas.microsoft.com/office/drawing/2014/main" id="{FF31439C-A77D-4578-A7CC-41479B807DE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s-ES_tradnl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>
                <a:extLst>
                  <a:ext uri="{FF2B5EF4-FFF2-40B4-BE49-F238E27FC236}">
                    <a16:creationId xmlns:a16="http://schemas.microsoft.com/office/drawing/2014/main" id="{3D5F1C7D-96BE-43F5-B159-20B2F30A6B0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s-ES_tradnl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>
                <a:extLst>
                  <a:ext uri="{FF2B5EF4-FFF2-40B4-BE49-F238E27FC236}">
                    <a16:creationId xmlns:a16="http://schemas.microsoft.com/office/drawing/2014/main" id="{14C9E8EA-75F1-4639-A8B7-080E113175D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s-ES_tradnl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435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noProof="0"/>
              <a:t>Click to edit Master title style</a:t>
            </a:r>
          </a:p>
        </p:txBody>
      </p:sp>
      <p:sp>
        <p:nvSpPr>
          <p:cNvPr id="1435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es-ES" noProof="0"/>
              <a:t>Click to edit Master subtitle style</a:t>
            </a: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2DE21F35-EDFA-49A1-A1A8-8AC042AD40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7984BA23-A733-4EF5-9EB6-C65FA3EDAB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C91CFA1B-15FF-4334-AB84-E0EFF47DD5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45E050-5B16-4CC1-9A24-8D2BF847281B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454230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342B720-4E00-483A-BE49-C5DC0B13758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863D965-3AEF-4723-A706-D36786B6125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BBE711-7C18-4797-86A3-48A3A0380AAD}" type="slidenum">
              <a:rPr lang="es-ES" altLang="en-US"/>
              <a:pPr/>
              <a:t>‹#›</a:t>
            </a:fld>
            <a:endParaRPr lang="es-E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F7207E60-F1C2-4306-A91B-B8E8B334F3B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7049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7A8F780-0EC4-4ADD-9718-E3FA5DFDC67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ABD3101-EA63-4480-BD3A-C33E8D7EE4D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AB15E8-C4E3-496E-8716-A54149AA1441}" type="slidenum">
              <a:rPr lang="es-ES" altLang="en-US"/>
              <a:pPr/>
              <a:t>‹#›</a:t>
            </a:fld>
            <a:endParaRPr lang="es-E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E3FDBEFA-AFD0-462F-9B3E-30CD1F5A1A0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0341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017F163-822D-4546-8854-7F3650ED30C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78BF455-371A-40D8-9784-51273177B6B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8916D9-8855-430B-B736-8807984A143B}" type="slidenum">
              <a:rPr lang="es-ES" altLang="en-US"/>
              <a:pPr/>
              <a:t>‹#›</a:t>
            </a:fld>
            <a:endParaRPr lang="es-E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2F5D24E6-4320-49CE-AAB9-48181B33E6E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332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A305250-DA0E-46FA-B380-CE9FA0C9602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BE04530-F93A-4C0C-B04A-375E3DB5168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B34DB-290B-4540-B7FE-9CFFDD81725E}" type="slidenum">
              <a:rPr lang="es-ES" altLang="en-US"/>
              <a:pPr/>
              <a:t>‹#›</a:t>
            </a:fld>
            <a:endParaRPr lang="es-E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5EFD3DDF-B4D5-4877-B564-1B1F74AE5E87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0977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D6C7AA7-14AE-41F9-B591-59F2D244B06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767EF53-A2AC-4AAF-969E-6805AE3E325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CFAE5D-8754-48F6-B097-93956B91AF5C}" type="slidenum">
              <a:rPr lang="es-ES" altLang="en-US"/>
              <a:pPr/>
              <a:t>‹#›</a:t>
            </a:fld>
            <a:endParaRPr lang="es-E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DCAE2B15-DCDC-4A7C-AA1C-010CC3D2476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3570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ECC36F9-2A3F-4DF2-AA0F-20A15936496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55D1EC2-3521-482D-A768-98C254BB187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5E344F-0E9B-41CD-91CA-94F0DF8966A9}" type="slidenum">
              <a:rPr lang="es-ES" altLang="en-US"/>
              <a:pPr/>
              <a:t>‹#›</a:t>
            </a:fld>
            <a:endParaRPr lang="es-ES" altLang="en-US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E28A589C-32E4-4AF7-84C1-C0EB1740BB1B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5032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994665-D953-4C11-9115-75AD9FFDFD6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137F47-4749-484C-8972-474FFD30862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68FB8E-BEFD-44FF-A9FC-C8AF8679CED2}" type="slidenum">
              <a:rPr lang="es-ES" altLang="en-US"/>
              <a:pPr/>
              <a:t>‹#›</a:t>
            </a:fld>
            <a:endParaRPr lang="es-ES" altLang="en-US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557601D8-7018-487F-873E-E4539F8DADA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5086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B3D419E-C8FF-49B9-A6F5-C64916D8F7E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6C8C9A1-7FD2-45FC-98D0-B81852089B6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A8638-0AEC-4E5F-8A89-471DB20C6846}" type="slidenum">
              <a:rPr lang="es-ES" altLang="en-US"/>
              <a:pPr/>
              <a:t>‹#›</a:t>
            </a:fld>
            <a:endParaRPr lang="es-ES" altLang="en-US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0E12F161-EE98-4DE3-A1D9-87B9EA76E25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9120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AC4D613-F966-4238-B9F2-2B34C720A2D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A87C04B-2102-42A8-B6F5-540771D0C43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3A8A58-461F-44A4-BE80-E53D5844C241}" type="slidenum">
              <a:rPr lang="es-ES" altLang="en-US"/>
              <a:pPr/>
              <a:t>‹#›</a:t>
            </a:fld>
            <a:endParaRPr lang="es-E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CF9998E9-C347-4EC5-8926-08581D10615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0794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PA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F554C94-DF3D-4280-9B2C-B994274AC62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F464F4C-F0DA-4885-81F2-628B5E6D1DB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EB5243-276C-4985-B32A-FD611E69707B}" type="slidenum">
              <a:rPr lang="es-ES" altLang="en-US"/>
              <a:pPr/>
              <a:t>‹#›</a:t>
            </a:fld>
            <a:endParaRPr lang="es-E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C37ECC46-545C-474A-92B4-67601BA0635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9819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0988C98D-AF2E-4EBE-9FEB-1789A07577F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0442F030-4D02-42D3-86D3-17C9174B082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4328F692-73E0-44E3-9F2C-D80C5091EDAA}" type="slidenum">
              <a:rPr lang="es-ES" altLang="en-US"/>
              <a:pPr/>
              <a:t>‹#›</a:t>
            </a:fld>
            <a:endParaRPr lang="es-ES" altLang="en-US"/>
          </a:p>
        </p:txBody>
      </p:sp>
      <p:grpSp>
        <p:nvGrpSpPr>
          <p:cNvPr id="1028" name="Group 4">
            <a:extLst>
              <a:ext uri="{FF2B5EF4-FFF2-40B4-BE49-F238E27FC236}">
                <a16:creationId xmlns:a16="http://schemas.microsoft.com/office/drawing/2014/main" id="{7F57CFDC-586A-4746-B56F-7688AF7DBCE5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>
              <a:extLst>
                <a:ext uri="{FF2B5EF4-FFF2-40B4-BE49-F238E27FC236}">
                  <a16:creationId xmlns:a16="http://schemas.microsoft.com/office/drawing/2014/main" id="{5C3DB7A1-674E-4DC5-9123-E46296F15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ES_tradnl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>
              <a:extLst>
                <a:ext uri="{FF2B5EF4-FFF2-40B4-BE49-F238E27FC236}">
                  <a16:creationId xmlns:a16="http://schemas.microsoft.com/office/drawing/2014/main" id="{B93F1882-B01E-4DBC-A932-6E09EED81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_tradnl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>
              <a:extLst>
                <a:ext uri="{FF2B5EF4-FFF2-40B4-BE49-F238E27FC236}">
                  <a16:creationId xmlns:a16="http://schemas.microsoft.com/office/drawing/2014/main" id="{1484045F-CBB8-4199-B327-B9D9B1F19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_tradnl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>
              <a:extLst>
                <a:ext uri="{FF2B5EF4-FFF2-40B4-BE49-F238E27FC236}">
                  <a16:creationId xmlns:a16="http://schemas.microsoft.com/office/drawing/2014/main" id="{2A5DC5BF-6B1C-4566-A1FD-803337E5C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_tradnl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>
              <a:extLst>
                <a:ext uri="{FF2B5EF4-FFF2-40B4-BE49-F238E27FC236}">
                  <a16:creationId xmlns:a16="http://schemas.microsoft.com/office/drawing/2014/main" id="{3D79E4AB-81E8-46BC-B9A8-81932A853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_tradnl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>
              <a:extLst>
                <a:ext uri="{FF2B5EF4-FFF2-40B4-BE49-F238E27FC236}">
                  <a16:creationId xmlns:a16="http://schemas.microsoft.com/office/drawing/2014/main" id="{23BB7126-864D-4255-9708-4C4276983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_tradnl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>
              <a:extLst>
                <a:ext uri="{FF2B5EF4-FFF2-40B4-BE49-F238E27FC236}">
                  <a16:creationId xmlns:a16="http://schemas.microsoft.com/office/drawing/2014/main" id="{926D9168-D121-4512-8F10-5CE30E2438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_tradnl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>
              <a:extLst>
                <a:ext uri="{FF2B5EF4-FFF2-40B4-BE49-F238E27FC236}">
                  <a16:creationId xmlns:a16="http://schemas.microsoft.com/office/drawing/2014/main" id="{27EBACAE-8BF6-4ECF-9BFD-862D1698D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_tradnl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>
              <a:extLst>
                <a:ext uri="{FF2B5EF4-FFF2-40B4-BE49-F238E27FC236}">
                  <a16:creationId xmlns:a16="http://schemas.microsoft.com/office/drawing/2014/main" id="{818F01CA-2C22-4B57-8841-F50807FD7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_tradnl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>
            <a:extLst>
              <a:ext uri="{FF2B5EF4-FFF2-40B4-BE49-F238E27FC236}">
                <a16:creationId xmlns:a16="http://schemas.microsoft.com/office/drawing/2014/main" id="{8B292C0D-FF32-4987-969E-C11B068ACF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Click to edit Master title style</a:t>
            </a:r>
          </a:p>
        </p:txBody>
      </p:sp>
      <p:sp>
        <p:nvSpPr>
          <p:cNvPr id="1030" name="Rectangle 15">
            <a:extLst>
              <a:ext uri="{FF2B5EF4-FFF2-40B4-BE49-F238E27FC236}">
                <a16:creationId xmlns:a16="http://schemas.microsoft.com/office/drawing/2014/main" id="{54EB8979-F67F-444D-9772-DD5F06D3CE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Click to edit Master text styles</a:t>
            </a:r>
          </a:p>
          <a:p>
            <a:pPr lvl="1"/>
            <a:r>
              <a:rPr lang="es-ES" altLang="en-US"/>
              <a:t>Second level</a:t>
            </a:r>
          </a:p>
          <a:p>
            <a:pPr lvl="2"/>
            <a:r>
              <a:rPr lang="es-ES" altLang="en-US"/>
              <a:t>Third level</a:t>
            </a:r>
          </a:p>
          <a:p>
            <a:pPr lvl="3"/>
            <a:r>
              <a:rPr lang="es-ES" altLang="en-US"/>
              <a:t>Fourth level</a:t>
            </a:r>
          </a:p>
          <a:p>
            <a:pPr lvl="4"/>
            <a:r>
              <a:rPr lang="es-ES" altLang="en-US"/>
              <a:t>Fifth level</a:t>
            </a:r>
          </a:p>
        </p:txBody>
      </p:sp>
      <p:sp>
        <p:nvSpPr>
          <p:cNvPr id="13328" name="Rectangle 16">
            <a:extLst>
              <a:ext uri="{FF2B5EF4-FFF2-40B4-BE49-F238E27FC236}">
                <a16:creationId xmlns:a16="http://schemas.microsoft.com/office/drawing/2014/main" id="{4C929A88-ECFE-4265-9ED3-20F245EB328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s-E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0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2B74516-8A63-4DA3-9427-830B5E7E892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s-ES_tradnl" altLang="en-US"/>
              <a:t>Gestión de Riesgo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92820063-A357-448D-A703-85E297E516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n-US"/>
              <a:t>Impacto de Riesgo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8B20A63E-503E-48EF-974F-B269DF0208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362200"/>
            <a:ext cx="8229600" cy="3886200"/>
          </a:xfrm>
        </p:spPr>
        <p:txBody>
          <a:bodyPr/>
          <a:lstStyle/>
          <a:p>
            <a:pPr algn="just" eaLnBrk="1" hangingPunct="1"/>
            <a:r>
              <a:rPr lang="es-ES_tradnl" altLang="en-US" sz="2400"/>
              <a:t>Los riesgos de la tercera y cuarta categoría pueden ignorarse, a menos que se disponga de recursos suficientes para supervisarlos.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987B586C-1F3F-4C2B-AEE6-022E9ACE45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1371600"/>
          </a:xfrm>
        </p:spPr>
        <p:txBody>
          <a:bodyPr/>
          <a:lstStyle/>
          <a:p>
            <a:pPr eaLnBrk="1" hangingPunct="1"/>
            <a:r>
              <a:rPr lang="es-ES_tradnl" altLang="en-US"/>
              <a:t>Importancia del Análisis de riesgo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0BC758AD-8F9E-4A77-9CC2-11D9B7A216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362200"/>
            <a:ext cx="8229600" cy="3886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s-MX" altLang="en-US" sz="2400"/>
              <a:t>La función de la gestión de riesgos del software es identificar, estudiar y eliminar las fuentes de riesgo antes de que empiecen a amenazar la finalización satisfactoria de un proyecto software y puede controlar los riesgos a varios niveles.</a:t>
            </a:r>
          </a:p>
          <a:p>
            <a:pPr algn="just" eaLnBrk="1" hangingPunct="1">
              <a:lnSpc>
                <a:spcPct val="90000"/>
              </a:lnSpc>
            </a:pPr>
            <a:endParaRPr lang="es-MX" altLang="en-US" sz="2400"/>
          </a:p>
          <a:p>
            <a:pPr algn="just" eaLnBrk="1" hangingPunct="1">
              <a:lnSpc>
                <a:spcPct val="90000"/>
              </a:lnSpc>
            </a:pPr>
            <a:r>
              <a:rPr lang="es-MX" altLang="en-US" sz="2400"/>
              <a:t>Un enfoque de la administración del riesgo es identificar posibles problemas en el proyecto y resolverlos antes de que puedan tener un impacto significativo en la fecha de entrega o el presupuesto.</a:t>
            </a:r>
          </a:p>
          <a:p>
            <a:pPr algn="just" eaLnBrk="1" hangingPunct="1">
              <a:lnSpc>
                <a:spcPct val="90000"/>
              </a:lnSpc>
            </a:pPr>
            <a:endParaRPr lang="es-ES_tradnl" altLang="en-US" sz="2600"/>
          </a:p>
        </p:txBody>
      </p:sp>
      <p:graphicFrame>
        <p:nvGraphicFramePr>
          <p:cNvPr id="14340" name="Object 6">
            <a:extLst>
              <a:ext uri="{FF2B5EF4-FFF2-40B4-BE49-F238E27FC236}">
                <a16:creationId xmlns:a16="http://schemas.microsoft.com/office/drawing/2014/main" id="{FDD10B7D-01ED-43CF-808C-545EF27353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8600" y="381000"/>
          <a:ext cx="1295400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Imagen" r:id="rId3" imgW="3695700" imgH="3467100" progId="MS_ClipArt_Gallery.2">
                  <p:embed/>
                </p:oleObj>
              </mc:Choice>
              <mc:Fallback>
                <p:oleObj name="Imagen" r:id="rId3" imgW="3695700" imgH="3467100" progId="MS_ClipArt_Gallery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381000"/>
                        <a:ext cx="1295400" cy="121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Oval 20">
            <a:extLst>
              <a:ext uri="{FF2B5EF4-FFF2-40B4-BE49-F238E27FC236}">
                <a16:creationId xmlns:a16="http://schemas.microsoft.com/office/drawing/2014/main" id="{9F3A07F4-7B06-4FF9-A912-B387106A1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1600200"/>
            <a:ext cx="2438400" cy="990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PA" altLang="en-US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56B74F17-F20F-40CE-B289-5D10D86ACA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371600"/>
          </a:xfrm>
        </p:spPr>
        <p:txBody>
          <a:bodyPr/>
          <a:lstStyle/>
          <a:p>
            <a:pPr eaLnBrk="1" hangingPunct="1"/>
            <a:r>
              <a:rPr lang="es-ES_tradnl" altLang="en-US" sz="4200"/>
              <a:t>Clasificación de Riesgos</a:t>
            </a:r>
            <a:endParaRPr lang="es-ES_tradnl" altLang="en-US"/>
          </a:p>
        </p:txBody>
      </p:sp>
      <p:sp>
        <p:nvSpPr>
          <p:cNvPr id="15364" name="Text Box 6">
            <a:extLst>
              <a:ext uri="{FF2B5EF4-FFF2-40B4-BE49-F238E27FC236}">
                <a16:creationId xmlns:a16="http://schemas.microsoft.com/office/drawing/2014/main" id="{77BA959B-C344-4EB2-9D23-42F46F306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18288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n-US" sz="2400">
                <a:solidFill>
                  <a:srgbClr val="000000"/>
                </a:solidFill>
              </a:rPr>
              <a:t>Riesgos de Tipo</a:t>
            </a:r>
            <a:endParaRPr lang="es-ES_tradnl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5" name="Line 7">
            <a:extLst>
              <a:ext uri="{FF2B5EF4-FFF2-40B4-BE49-F238E27FC236}">
                <a16:creationId xmlns:a16="http://schemas.microsoft.com/office/drawing/2014/main" id="{3C1CF1A3-6AB4-47CA-BFAF-E884170669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15366" name="Line 8">
            <a:extLst>
              <a:ext uri="{FF2B5EF4-FFF2-40B4-BE49-F238E27FC236}">
                <a16:creationId xmlns:a16="http://schemas.microsoft.com/office/drawing/2014/main" id="{DD138C97-E698-4342-93C0-D0531F1D12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514600"/>
            <a:ext cx="914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33805" name="Text Box 13">
            <a:extLst>
              <a:ext uri="{FF2B5EF4-FFF2-40B4-BE49-F238E27FC236}">
                <a16:creationId xmlns:a16="http://schemas.microsoft.com/office/drawing/2014/main" id="{165561AC-239E-447E-B51C-8DCBE6837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276600"/>
            <a:ext cx="2590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n-US" sz="2000" b="1">
                <a:latin typeface="Times New Roman" panose="02020603050405020304" pitchFamily="18" charset="0"/>
              </a:rPr>
              <a:t>ADMINISTRATIVO</a:t>
            </a:r>
            <a:endParaRPr lang="es-ES_tradnl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33807" name="Text Box 15">
            <a:extLst>
              <a:ext uri="{FF2B5EF4-FFF2-40B4-BE49-F238E27FC236}">
                <a16:creationId xmlns:a16="http://schemas.microsoft.com/office/drawing/2014/main" id="{1CCF22BE-A469-4FD1-8617-D88EFE9DF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810000"/>
            <a:ext cx="3124200" cy="2632075"/>
          </a:xfrm>
          <a:prstGeom prst="rect">
            <a:avLst/>
          </a:prstGeom>
          <a:noFill/>
          <a:ln w="9525">
            <a:solidFill>
              <a:schemeClr val="hlink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n-US" sz="2000">
                <a:latin typeface="Times New Roman" panose="02020603050405020304" pitchFamily="18" charset="0"/>
              </a:rPr>
              <a:t>Incluyen cualquier incertidumbre relacionada con:</a:t>
            </a:r>
          </a:p>
          <a:p>
            <a:pPr algn="just" eaLnBrk="1" hangingPunct="1">
              <a:spcBef>
                <a:spcPct val="50000"/>
              </a:spcBef>
            </a:pPr>
            <a:r>
              <a:rPr lang="es-ES_tradnl" altLang="en-US" sz="2000">
                <a:latin typeface="Times New Roman" panose="02020603050405020304" pitchFamily="18" charset="0"/>
              </a:rPr>
              <a:t>- La organización</a:t>
            </a:r>
          </a:p>
          <a:p>
            <a:pPr algn="just" eaLnBrk="1" hangingPunct="1">
              <a:spcBef>
                <a:spcPct val="50000"/>
              </a:spcBef>
            </a:pPr>
            <a:r>
              <a:rPr lang="es-ES_tradnl" altLang="en-US" sz="2000">
                <a:latin typeface="Times New Roman" panose="02020603050405020304" pitchFamily="18" charset="0"/>
              </a:rPr>
              <a:t>- Los productos de trabajo, </a:t>
            </a:r>
          </a:p>
          <a:p>
            <a:pPr algn="just" eaLnBrk="1" hangingPunct="1">
              <a:spcBef>
                <a:spcPct val="50000"/>
              </a:spcBef>
            </a:pPr>
            <a:r>
              <a:rPr lang="es-ES_tradnl" altLang="en-US" sz="2000">
                <a:latin typeface="Times New Roman" panose="02020603050405020304" pitchFamily="18" charset="0"/>
              </a:rPr>
              <a:t>- Los papeles o plan de  	    </a:t>
            </a:r>
          </a:p>
          <a:p>
            <a:pPr algn="just" eaLnBrk="1" hangingPunct="1">
              <a:lnSpc>
                <a:spcPct val="30000"/>
              </a:lnSpc>
              <a:spcBef>
                <a:spcPct val="50000"/>
              </a:spcBef>
            </a:pPr>
            <a:r>
              <a:rPr lang="es-ES_tradnl" altLang="en-US" sz="2000">
                <a:latin typeface="Times New Roman" panose="02020603050405020304" pitchFamily="18" charset="0"/>
              </a:rPr>
              <a:t>   tareas</a:t>
            </a:r>
          </a:p>
        </p:txBody>
      </p:sp>
      <p:sp>
        <p:nvSpPr>
          <p:cNvPr id="33808" name="Text Box 16">
            <a:extLst>
              <a:ext uri="{FF2B5EF4-FFF2-40B4-BE49-F238E27FC236}">
                <a16:creationId xmlns:a16="http://schemas.microsoft.com/office/drawing/2014/main" id="{3E12E5F4-1A9C-468C-AD3F-E69E86ED3B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352800"/>
            <a:ext cx="2438400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n-US" sz="2100" b="1">
                <a:latin typeface="Times New Roman" panose="02020603050405020304" pitchFamily="18" charset="0"/>
              </a:rPr>
              <a:t>TECNICO</a:t>
            </a:r>
            <a:endParaRPr lang="es-ES_tradnl" altLang="en-US" sz="2400">
              <a:latin typeface="Times New Roman" panose="02020603050405020304" pitchFamily="18" charset="0"/>
            </a:endParaRPr>
          </a:p>
        </p:txBody>
      </p:sp>
      <p:sp>
        <p:nvSpPr>
          <p:cNvPr id="33810" name="Text Box 18">
            <a:extLst>
              <a:ext uri="{FF2B5EF4-FFF2-40B4-BE49-F238E27FC236}">
                <a16:creationId xmlns:a16="http://schemas.microsoft.com/office/drawing/2014/main" id="{FFC3C039-9FB6-4E0D-AF3B-5E35E286E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733800"/>
            <a:ext cx="4191000" cy="3149600"/>
          </a:xfrm>
          <a:prstGeom prst="rect">
            <a:avLst/>
          </a:prstGeom>
          <a:noFill/>
          <a:ln w="9525">
            <a:solidFill>
              <a:schemeClr val="hlink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n-US" sz="2000">
                <a:latin typeface="Times New Roman" panose="02020603050405020304" pitchFamily="18" charset="0"/>
              </a:rPr>
              <a:t>Incluyen cualquier incertidumbre relacionada con:</a:t>
            </a:r>
          </a:p>
          <a:p>
            <a:pPr eaLnBrk="1" hangingPunct="1">
              <a:spcBef>
                <a:spcPct val="50000"/>
              </a:spcBef>
            </a:pPr>
            <a:r>
              <a:rPr lang="es-ES_tradnl" altLang="en-US" sz="2000">
                <a:latin typeface="Times New Roman" panose="02020603050405020304" pitchFamily="18" charset="0"/>
              </a:rPr>
              <a:t>- Los modelos del sistema</a:t>
            </a:r>
          </a:p>
          <a:p>
            <a:pPr eaLnBrk="1" hangingPunct="1">
              <a:spcBef>
                <a:spcPct val="50000"/>
              </a:spcBef>
            </a:pPr>
            <a:r>
              <a:rPr lang="es-ES_tradnl" altLang="en-US" sz="2000">
                <a:latin typeface="Times New Roman" panose="02020603050405020304" pitchFamily="18" charset="0"/>
              </a:rPr>
              <a:t>- Cambios en la funcionalidad del sistema</a:t>
            </a:r>
          </a:p>
          <a:p>
            <a:pPr eaLnBrk="1" hangingPunct="1">
              <a:spcBef>
                <a:spcPct val="50000"/>
              </a:spcBef>
            </a:pPr>
            <a:r>
              <a:rPr lang="es-ES_tradnl" altLang="en-US" sz="2000">
                <a:latin typeface="Times New Roman" panose="02020603050405020304" pitchFamily="18" charset="0"/>
              </a:rPr>
              <a:t>- Requerimientos no 	funcionales</a:t>
            </a:r>
          </a:p>
          <a:p>
            <a:pPr eaLnBrk="1" hangingPunct="1">
              <a:spcBef>
                <a:spcPct val="50000"/>
              </a:spcBef>
            </a:pPr>
            <a:r>
              <a:rPr lang="es-ES_tradnl" altLang="en-US" sz="2000">
                <a:latin typeface="Times New Roman" panose="02020603050405020304" pitchFamily="18" charset="0"/>
              </a:rPr>
              <a:t>- Arquitectura o implementación del sistema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5" grpId="0" autoUpdateAnimBg="0"/>
      <p:bldP spid="33807" grpId="0" animBg="1" autoUpdateAnimBg="0"/>
      <p:bldP spid="33808" grpId="0" autoUpdateAnimBg="0"/>
      <p:bldP spid="33810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FEEB1036-A627-4F2A-91F4-D62C8E4937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n-US"/>
              <a:t>Niveles de la Gestión de riesgos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A5398D40-B7A7-4941-AFCB-2400E02F8A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2133600"/>
            <a:ext cx="8229600" cy="3886200"/>
          </a:xfrm>
        </p:spPr>
        <p:txBody>
          <a:bodyPr/>
          <a:lstStyle/>
          <a:p>
            <a:pPr eaLnBrk="1" hangingPunct="1"/>
            <a:r>
              <a:rPr lang="es-ES_tradnl" altLang="en-US" sz="3000"/>
              <a:t>Control de Crisis</a:t>
            </a:r>
          </a:p>
          <a:p>
            <a:pPr eaLnBrk="1" hangingPunct="1">
              <a:lnSpc>
                <a:spcPct val="0"/>
              </a:lnSpc>
              <a:buFont typeface="Wingdings" panose="05000000000000000000" pitchFamily="2" charset="2"/>
              <a:buNone/>
            </a:pPr>
            <a:endParaRPr lang="es-ES_tradnl" altLang="en-US" sz="3000"/>
          </a:p>
          <a:p>
            <a:pPr eaLnBrk="1" hangingPunct="1"/>
            <a:r>
              <a:rPr lang="es-ES_tradnl" altLang="en-US" sz="3000"/>
              <a:t>Arreglar cada error</a:t>
            </a:r>
          </a:p>
          <a:p>
            <a:pPr eaLnBrk="1" hangingPunct="1">
              <a:lnSpc>
                <a:spcPct val="10000"/>
              </a:lnSpc>
              <a:buFont typeface="Wingdings" panose="05000000000000000000" pitchFamily="2" charset="2"/>
              <a:buNone/>
            </a:pPr>
            <a:endParaRPr lang="es-ES_tradnl" altLang="en-US" sz="3000"/>
          </a:p>
          <a:p>
            <a:pPr eaLnBrk="1" hangingPunct="1"/>
            <a:r>
              <a:rPr lang="es-ES_tradnl" altLang="en-US" sz="3000"/>
              <a:t>Mitigación de riesgos </a:t>
            </a:r>
          </a:p>
          <a:p>
            <a:pPr eaLnBrk="1" hangingPunct="1">
              <a:lnSpc>
                <a:spcPct val="10000"/>
              </a:lnSpc>
            </a:pPr>
            <a:endParaRPr lang="es-ES_tradnl" altLang="en-US" sz="3000"/>
          </a:p>
          <a:p>
            <a:pPr eaLnBrk="1" hangingPunct="1"/>
            <a:r>
              <a:rPr lang="es-ES_tradnl" altLang="en-US" sz="3000"/>
              <a:t>Prevención</a:t>
            </a:r>
          </a:p>
          <a:p>
            <a:pPr eaLnBrk="1" hangingPunct="1">
              <a:lnSpc>
                <a:spcPct val="20000"/>
              </a:lnSpc>
            </a:pPr>
            <a:endParaRPr lang="es-ES_tradnl" altLang="en-US" sz="3000"/>
          </a:p>
          <a:p>
            <a:pPr eaLnBrk="1" hangingPunct="1"/>
            <a:r>
              <a:rPr lang="es-ES_tradnl" altLang="en-US" sz="3000"/>
              <a:t>Eliminación de las causas principales</a:t>
            </a:r>
            <a:endParaRPr lang="es-ES_tradnl" altLang="en-US"/>
          </a:p>
        </p:txBody>
      </p:sp>
      <p:pic>
        <p:nvPicPr>
          <p:cNvPr id="16388" name="Picture 4">
            <a:extLst>
              <a:ext uri="{FF2B5EF4-FFF2-40B4-BE49-F238E27FC236}">
                <a16:creationId xmlns:a16="http://schemas.microsoft.com/office/drawing/2014/main" id="{805B3428-CC4E-4AD6-A4B9-9796BFF06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981200"/>
            <a:ext cx="2392363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3B76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Oval 2">
            <a:extLst>
              <a:ext uri="{FF2B5EF4-FFF2-40B4-BE49-F238E27FC236}">
                <a16:creationId xmlns:a16="http://schemas.microsoft.com/office/drawing/2014/main" id="{6C71E65A-837D-49A7-ACB5-CD3559C99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6200"/>
            <a:ext cx="1600200" cy="990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PA" altLang="en-US"/>
          </a:p>
        </p:txBody>
      </p:sp>
      <p:sp>
        <p:nvSpPr>
          <p:cNvPr id="17411" name="Oval 3">
            <a:extLst>
              <a:ext uri="{FF2B5EF4-FFF2-40B4-BE49-F238E27FC236}">
                <a16:creationId xmlns:a16="http://schemas.microsoft.com/office/drawing/2014/main" id="{FE500C2A-037E-4441-BB07-E400F5504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81000"/>
            <a:ext cx="1752600" cy="1295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PA" altLang="en-US"/>
          </a:p>
        </p:txBody>
      </p:sp>
      <p:sp>
        <p:nvSpPr>
          <p:cNvPr id="17412" name="Oval 4">
            <a:extLst>
              <a:ext uri="{FF2B5EF4-FFF2-40B4-BE49-F238E27FC236}">
                <a16:creationId xmlns:a16="http://schemas.microsoft.com/office/drawing/2014/main" id="{178473A7-7401-4903-844F-6240E8D2C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447800"/>
            <a:ext cx="16002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PA" altLang="en-US"/>
          </a:p>
        </p:txBody>
      </p:sp>
      <p:sp>
        <p:nvSpPr>
          <p:cNvPr id="17413" name="Oval 5">
            <a:extLst>
              <a:ext uri="{FF2B5EF4-FFF2-40B4-BE49-F238E27FC236}">
                <a16:creationId xmlns:a16="http://schemas.microsoft.com/office/drawing/2014/main" id="{258FF636-1343-4A2B-A55E-DD25F3393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209800"/>
            <a:ext cx="1828800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PA" altLang="en-US"/>
          </a:p>
        </p:txBody>
      </p:sp>
      <p:sp>
        <p:nvSpPr>
          <p:cNvPr id="17414" name="Oval 6">
            <a:extLst>
              <a:ext uri="{FF2B5EF4-FFF2-40B4-BE49-F238E27FC236}">
                <a16:creationId xmlns:a16="http://schemas.microsoft.com/office/drawing/2014/main" id="{EB6DEF14-665D-49E3-878C-DDA453534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048000"/>
            <a:ext cx="1600200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PA" altLang="en-US"/>
          </a:p>
        </p:txBody>
      </p:sp>
      <p:sp>
        <p:nvSpPr>
          <p:cNvPr id="17415" name="Text Box 7">
            <a:extLst>
              <a:ext uri="{FF2B5EF4-FFF2-40B4-BE49-F238E27FC236}">
                <a16:creationId xmlns:a16="http://schemas.microsoft.com/office/drawing/2014/main" id="{B8B93352-297C-4FF6-97C1-46DEA90712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28600" y="4038600"/>
            <a:ext cx="2133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Control de  Crisis</a:t>
            </a:r>
          </a:p>
        </p:txBody>
      </p:sp>
      <p:sp>
        <p:nvSpPr>
          <p:cNvPr id="17416" name="Text Box 8">
            <a:extLst>
              <a:ext uri="{FF2B5EF4-FFF2-40B4-BE49-F238E27FC236}">
                <a16:creationId xmlns:a16="http://schemas.microsoft.com/office/drawing/2014/main" id="{85DACA76-1780-4AB8-AFCF-15B8624BB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200400"/>
            <a:ext cx="1752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Arreglar cada error</a:t>
            </a:r>
            <a:endParaRPr lang="es-ES_tradnl" altLang="en-US" sz="2400">
              <a:latin typeface="Times New Roman" panose="02020603050405020304" pitchFamily="18" charset="0"/>
            </a:endParaRPr>
          </a:p>
        </p:txBody>
      </p:sp>
      <p:sp>
        <p:nvSpPr>
          <p:cNvPr id="17417" name="Text Box 9">
            <a:extLst>
              <a:ext uri="{FF2B5EF4-FFF2-40B4-BE49-F238E27FC236}">
                <a16:creationId xmlns:a16="http://schemas.microsoft.com/office/drawing/2014/main" id="{D59F68E1-606C-4244-A39C-324F1194E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362200"/>
            <a:ext cx="1600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Mitigación de riesgo</a:t>
            </a:r>
          </a:p>
        </p:txBody>
      </p:sp>
      <p:sp>
        <p:nvSpPr>
          <p:cNvPr id="17418" name="Text Box 10">
            <a:extLst>
              <a:ext uri="{FF2B5EF4-FFF2-40B4-BE49-F238E27FC236}">
                <a16:creationId xmlns:a16="http://schemas.microsoft.com/office/drawing/2014/main" id="{88476E28-2C25-4872-A179-BA86E2DAA6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16764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Prevención</a:t>
            </a:r>
            <a:endParaRPr lang="es-ES_tradnl" altLang="en-US" sz="2400">
              <a:latin typeface="Times New Roman" panose="02020603050405020304" pitchFamily="18" charset="0"/>
            </a:endParaRPr>
          </a:p>
        </p:txBody>
      </p:sp>
      <p:sp>
        <p:nvSpPr>
          <p:cNvPr id="17419" name="Text Box 11">
            <a:extLst>
              <a:ext uri="{FF2B5EF4-FFF2-40B4-BE49-F238E27FC236}">
                <a16:creationId xmlns:a16="http://schemas.microsoft.com/office/drawing/2014/main" id="{0C18EAF3-10BA-4CA6-A3CB-5338D2479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503238"/>
            <a:ext cx="1828800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n-US" sz="2200">
                <a:solidFill>
                  <a:srgbClr val="000000"/>
                </a:solidFill>
                <a:latin typeface="Times New Roman" panose="02020603050405020304" pitchFamily="18" charset="0"/>
              </a:rPr>
              <a:t>Eliminación de las causas principales</a:t>
            </a:r>
            <a:endParaRPr lang="es-ES_tradnl" altLang="en-US" sz="2200">
              <a:latin typeface="Times New Roman" panose="02020603050405020304" pitchFamily="18" charset="0"/>
            </a:endParaRPr>
          </a:p>
        </p:txBody>
      </p:sp>
      <p:sp>
        <p:nvSpPr>
          <p:cNvPr id="17420" name="Line 12">
            <a:extLst>
              <a:ext uri="{FF2B5EF4-FFF2-40B4-BE49-F238E27FC236}">
                <a16:creationId xmlns:a16="http://schemas.microsoft.com/office/drawing/2014/main" id="{FA3095E0-B757-42F7-835E-50830D2E051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2971800"/>
            <a:ext cx="0" cy="388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26637" name="Text Box 13">
            <a:extLst>
              <a:ext uri="{FF2B5EF4-FFF2-40B4-BE49-F238E27FC236}">
                <a16:creationId xmlns:a16="http://schemas.microsoft.com/office/drawing/2014/main" id="{E7E461FB-F0A0-4FF4-9027-51DB53A3C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953000"/>
            <a:ext cx="1752600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MX" altLang="en-US"/>
              <a:t>Apagar el fuego, controlar los riesgos sólo cuando se han convertido en problemas.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s-MX" altLang="en-US"/>
          </a:p>
          <a:p>
            <a:pPr algn="just" eaLnBrk="1" hangingPunct="1">
              <a:spcBef>
                <a:spcPct val="50000"/>
              </a:spcBef>
            </a:pPr>
            <a:endParaRPr lang="es-ES_tradnl" altLang="en-US">
              <a:latin typeface="Times New Roman" panose="02020603050405020304" pitchFamily="18" charset="0"/>
            </a:endParaRPr>
          </a:p>
        </p:txBody>
      </p:sp>
      <p:sp>
        <p:nvSpPr>
          <p:cNvPr id="17422" name="Line 14">
            <a:extLst>
              <a:ext uri="{FF2B5EF4-FFF2-40B4-BE49-F238E27FC236}">
                <a16:creationId xmlns:a16="http://schemas.microsoft.com/office/drawing/2014/main" id="{74BC00F9-1348-42E7-AE7A-E35BBDA751B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209800"/>
            <a:ext cx="0" cy="464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26639" name="Text Box 15">
            <a:extLst>
              <a:ext uri="{FF2B5EF4-FFF2-40B4-BE49-F238E27FC236}">
                <a16:creationId xmlns:a16="http://schemas.microsoft.com/office/drawing/2014/main" id="{7AFAC3B4-594C-477D-863A-C0BF9D9B86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267200"/>
            <a:ext cx="1676400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MX" altLang="en-US"/>
              <a:t>Detectar y reaccionar rápidamente ante cualquier riesgo, pero sólo después de que se haya producido.</a:t>
            </a:r>
            <a:endParaRPr lang="es-MX" altLang="en-US" b="1"/>
          </a:p>
          <a:p>
            <a:pPr algn="just" eaLnBrk="1" hangingPunct="1">
              <a:spcBef>
                <a:spcPct val="50000"/>
              </a:spcBef>
            </a:pPr>
            <a:endParaRPr lang="es-ES_tradnl" altLang="en-US">
              <a:latin typeface="Times New Roman" panose="02020603050405020304" pitchFamily="18" charset="0"/>
            </a:endParaRPr>
          </a:p>
        </p:txBody>
      </p:sp>
      <p:sp>
        <p:nvSpPr>
          <p:cNvPr id="26640" name="Text Box 16">
            <a:extLst>
              <a:ext uri="{FF2B5EF4-FFF2-40B4-BE49-F238E27FC236}">
                <a16:creationId xmlns:a16="http://schemas.microsoft.com/office/drawing/2014/main" id="{F6E062B7-2463-49C1-9230-D4BA2E10E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714750"/>
            <a:ext cx="190500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s-MX" altLang="en-US"/>
              <a:t>Planificar con antelación el tiempo que necesitaría para cubrir riesgos en el caso de que ocurran, pero no intentar eliminarlos inicialmente</a:t>
            </a:r>
            <a:endParaRPr lang="es-ES_tradnl" altLang="en-US"/>
          </a:p>
        </p:txBody>
      </p:sp>
      <p:sp>
        <p:nvSpPr>
          <p:cNvPr id="17425" name="Line 17">
            <a:extLst>
              <a:ext uri="{FF2B5EF4-FFF2-40B4-BE49-F238E27FC236}">
                <a16:creationId xmlns:a16="http://schemas.microsoft.com/office/drawing/2014/main" id="{80ADE259-E5B7-451E-AC06-001B43CD2DC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1295400"/>
            <a:ext cx="0" cy="556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17426" name="Line 18">
            <a:extLst>
              <a:ext uri="{FF2B5EF4-FFF2-40B4-BE49-F238E27FC236}">
                <a16:creationId xmlns:a16="http://schemas.microsoft.com/office/drawing/2014/main" id="{B0A841BF-CA8B-4ACF-8D2C-6DC10BDE4E29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533400"/>
            <a:ext cx="0" cy="632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26643" name="Text Box 19">
            <a:extLst>
              <a:ext uri="{FF2B5EF4-FFF2-40B4-BE49-F238E27FC236}">
                <a16:creationId xmlns:a16="http://schemas.microsoft.com/office/drawing/2014/main" id="{E26F509F-4554-4E8F-AACC-DC71D93968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590800"/>
            <a:ext cx="1828800" cy="366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None/>
            </a:pPr>
            <a:r>
              <a:rPr lang="es-MX" altLang="en-US"/>
              <a:t>Crear y llevar a cabo un plan como parte del proyecto software para identificar riesgos y evitar que se conviertan en problemas.</a:t>
            </a:r>
          </a:p>
          <a:p>
            <a:pPr algn="just" eaLnBrk="1" hangingPunct="1">
              <a:buFont typeface="Wingdings" panose="05000000000000000000" pitchFamily="2" charset="2"/>
              <a:buChar char="Ø"/>
            </a:pPr>
            <a:endParaRPr lang="es-MX" altLang="en-US"/>
          </a:p>
          <a:p>
            <a:pPr algn="just" eaLnBrk="1" hangingPunct="1">
              <a:spcBef>
                <a:spcPct val="50000"/>
              </a:spcBef>
            </a:pPr>
            <a:endParaRPr lang="es-ES_tradnl" altLang="en-US" sz="2400">
              <a:latin typeface="Times New Roman" panose="02020603050405020304" pitchFamily="18" charset="0"/>
            </a:endParaRPr>
          </a:p>
        </p:txBody>
      </p:sp>
      <p:sp>
        <p:nvSpPr>
          <p:cNvPr id="26644" name="Text Box 20">
            <a:extLst>
              <a:ext uri="{FF2B5EF4-FFF2-40B4-BE49-F238E27FC236}">
                <a16:creationId xmlns:a16="http://schemas.microsoft.com/office/drawing/2014/main" id="{3ED1F061-A312-4820-BCC7-1ECDE274D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1981200"/>
            <a:ext cx="1600200" cy="270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None/>
            </a:pPr>
            <a:r>
              <a:rPr lang="es-MX" altLang="en-US"/>
              <a:t>Identificar y eliminar los factores que puedan hacer posible la presencia de algún tipo de riesgo.</a:t>
            </a:r>
            <a:endParaRPr lang="es-MX" altLang="en-US" b="1"/>
          </a:p>
          <a:p>
            <a:pPr algn="just" eaLnBrk="1" hangingPunct="1">
              <a:spcBef>
                <a:spcPct val="50000"/>
              </a:spcBef>
            </a:pPr>
            <a:endParaRPr lang="es-ES_tradnl" altLang="en-US">
              <a:latin typeface="Times New Roman" panose="02020603050405020304" pitchFamily="18" charset="0"/>
            </a:endParaRPr>
          </a:p>
        </p:txBody>
      </p:sp>
      <p:sp>
        <p:nvSpPr>
          <p:cNvPr id="17429" name="Line 21">
            <a:extLst>
              <a:ext uri="{FF2B5EF4-FFF2-40B4-BE49-F238E27FC236}">
                <a16:creationId xmlns:a16="http://schemas.microsoft.com/office/drawing/2014/main" id="{BFDFAF3A-CAC2-4A1F-804D-C3A7DAEA01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0"/>
            <a:ext cx="8534400" cy="3733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17430" name="Text Box 22">
            <a:extLst>
              <a:ext uri="{FF2B5EF4-FFF2-40B4-BE49-F238E27FC236}">
                <a16:creationId xmlns:a16="http://schemas.microsoft.com/office/drawing/2014/main" id="{880338C0-177A-4992-84D1-DBC04CD65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85800"/>
            <a:ext cx="502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n-US" sz="2800" b="1">
                <a:latin typeface="Times New Roman" panose="02020603050405020304" pitchFamily="18" charset="0"/>
              </a:rPr>
              <a:t>Niveles de Gestión de Riesgo</a:t>
            </a:r>
            <a:endParaRPr lang="es-ES_tradnl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7" grpId="0" autoUpdateAnimBg="0"/>
      <p:bldP spid="26639" grpId="0" autoUpdateAnimBg="0"/>
      <p:bldP spid="26640" grpId="0" autoUpdateAnimBg="0"/>
      <p:bldP spid="26643" grpId="0" autoUpdateAnimBg="0"/>
      <p:bldP spid="26644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2C300E68-8B67-4BF9-9107-036AD8BC62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1371600"/>
          </a:xfrm>
        </p:spPr>
        <p:txBody>
          <a:bodyPr/>
          <a:lstStyle/>
          <a:p>
            <a:pPr eaLnBrk="1" hangingPunct="1"/>
            <a:r>
              <a:rPr lang="es-ES_tradnl" altLang="en-US"/>
              <a:t>Actividades de la Gestión de Riesgo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4FF2F221-4225-48AD-A393-44802D765A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229600" cy="3886200"/>
          </a:xfrm>
        </p:spPr>
        <p:txBody>
          <a:bodyPr/>
          <a:lstStyle/>
          <a:p>
            <a:pPr eaLnBrk="1" hangingPunct="1"/>
            <a:r>
              <a:rPr lang="es-MX" altLang="en-US" sz="2400"/>
              <a:t>La Gestión de riesgo se divide en 2 etapas importantes: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s-MX" altLang="en-US" sz="2400"/>
          </a:p>
          <a:p>
            <a:pPr lvl="2" eaLnBrk="1" hangingPunct="1"/>
            <a:r>
              <a:rPr lang="es-MX" altLang="en-US"/>
              <a:t> Evaluación de Riesgo</a:t>
            </a:r>
          </a:p>
          <a:p>
            <a:pPr lvl="2" eaLnBrk="1" hangingPunct="1"/>
            <a:r>
              <a:rPr lang="es-MX" altLang="en-US"/>
              <a:t> Control de Riesgo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endParaRPr lang="es-MX" altLang="en-US"/>
          </a:p>
          <a:p>
            <a:pPr eaLnBrk="1" hangingPunct="1"/>
            <a:r>
              <a:rPr lang="es-MX" altLang="en-US" sz="2400"/>
              <a:t>Cada etapa se divide en las actividades mostradas a continuación:</a:t>
            </a:r>
          </a:p>
          <a:p>
            <a:pPr eaLnBrk="1" hangingPunct="1"/>
            <a:endParaRPr lang="es-ES_tradnl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5" descr="CUADRO2">
            <a:extLst>
              <a:ext uri="{FF2B5EF4-FFF2-40B4-BE49-F238E27FC236}">
                <a16:creationId xmlns:a16="http://schemas.microsoft.com/office/drawing/2014/main" id="{327C65B5-BC3C-4390-A424-354725A20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Text Box 6">
            <a:extLst>
              <a:ext uri="{FF2B5EF4-FFF2-40B4-BE49-F238E27FC236}">
                <a16:creationId xmlns:a16="http://schemas.microsoft.com/office/drawing/2014/main" id="{3DDABAAE-BD93-4817-A195-C485621F42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2075"/>
            <a:ext cx="3429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Actividades de la Gestión de Riesgos.</a:t>
            </a:r>
            <a:endParaRPr lang="es-ES_tradnl" altLang="en-US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A0CC2E50-E04E-435A-BDA4-89DD165667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n-US"/>
              <a:t>Actividades de la Gestión de Riesgos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64A2D008-BA15-4BEB-8D3C-21804AB225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s-ES_tradnl" altLang="en-US"/>
          </a:p>
          <a:p>
            <a:pPr eaLnBrk="1" hangingPunct="1"/>
            <a:r>
              <a:rPr lang="es-ES_tradnl" altLang="en-US"/>
              <a:t>Evaluación del Riesgo</a:t>
            </a:r>
          </a:p>
          <a:p>
            <a:pPr eaLnBrk="1" hangingPunct="1"/>
            <a:endParaRPr lang="es-ES_tradnl" altLang="en-US"/>
          </a:p>
          <a:p>
            <a:pPr lvl="1" eaLnBrk="1" hangingPunct="1">
              <a:lnSpc>
                <a:spcPct val="90000"/>
              </a:lnSpc>
            </a:pPr>
            <a:r>
              <a:rPr lang="es-MX" altLang="en-US" sz="2400"/>
              <a:t>Durante la estimación de riesgos se hace la identificación de riesgos, para analizarlos  y de este modo asignarles prioridades.</a:t>
            </a:r>
            <a:endParaRPr lang="es-ES_tradnl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3B5493A1-9C67-4D85-AF1D-1A5237DAC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524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_tradnl" altLang="en-US" sz="3600"/>
              <a:t>Actividades de la Gestión de Riesgos</a:t>
            </a:r>
            <a:endParaRPr lang="es-ES_tradnl" altLang="en-US" sz="4400"/>
          </a:p>
        </p:txBody>
      </p:sp>
      <p:sp>
        <p:nvSpPr>
          <p:cNvPr id="31747" name="Oval 3">
            <a:extLst>
              <a:ext uri="{FF2B5EF4-FFF2-40B4-BE49-F238E27FC236}">
                <a16:creationId xmlns:a16="http://schemas.microsoft.com/office/drawing/2014/main" id="{510C99DC-7401-4B22-81EA-35B0AFC1C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1371600"/>
            <a:ext cx="2133600" cy="13716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s-PA"/>
          </a:p>
        </p:txBody>
      </p:sp>
      <p:sp>
        <p:nvSpPr>
          <p:cNvPr id="21508" name="Text Box 4">
            <a:extLst>
              <a:ext uri="{FF2B5EF4-FFF2-40B4-BE49-F238E27FC236}">
                <a16:creationId xmlns:a16="http://schemas.microsoft.com/office/drawing/2014/main" id="{81BE1E3B-77DF-4DE8-92D3-4C869F2B0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676400"/>
            <a:ext cx="1905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Evaluación de riesgo</a:t>
            </a:r>
          </a:p>
        </p:txBody>
      </p:sp>
      <p:sp>
        <p:nvSpPr>
          <p:cNvPr id="21509" name="Line 5">
            <a:extLst>
              <a:ext uri="{FF2B5EF4-FFF2-40B4-BE49-F238E27FC236}">
                <a16:creationId xmlns:a16="http://schemas.microsoft.com/office/drawing/2014/main" id="{472584F0-775B-41D3-AF24-DBF7187655B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7432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21510" name="Text Box 6">
            <a:extLst>
              <a:ext uri="{FF2B5EF4-FFF2-40B4-BE49-F238E27FC236}">
                <a16:creationId xmlns:a16="http://schemas.microsoft.com/office/drawing/2014/main" id="{DBDCFCDC-4FFD-48EA-9A54-EC85156C3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0480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n-US" sz="2400">
                <a:latin typeface="Times New Roman" panose="02020603050405020304" pitchFamily="18" charset="0"/>
              </a:rPr>
              <a:t>Se realiza</a:t>
            </a:r>
          </a:p>
        </p:txBody>
      </p:sp>
      <p:sp>
        <p:nvSpPr>
          <p:cNvPr id="31751" name="Rectangle 7">
            <a:extLst>
              <a:ext uri="{FF2B5EF4-FFF2-40B4-BE49-F238E27FC236}">
                <a16:creationId xmlns:a16="http://schemas.microsoft.com/office/drawing/2014/main" id="{C8ED4153-862A-43F0-AD6D-B3C7AC8C5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733800"/>
            <a:ext cx="2286000" cy="6858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s-PA"/>
          </a:p>
        </p:txBody>
      </p:sp>
      <p:sp>
        <p:nvSpPr>
          <p:cNvPr id="31752" name="Rectangle 8">
            <a:extLst>
              <a:ext uri="{FF2B5EF4-FFF2-40B4-BE49-F238E27FC236}">
                <a16:creationId xmlns:a16="http://schemas.microsoft.com/office/drawing/2014/main" id="{B8561E6E-4A43-4CC1-8C9A-B0A0E8560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733800"/>
            <a:ext cx="2590800" cy="6858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s-PA"/>
          </a:p>
        </p:txBody>
      </p:sp>
      <p:sp>
        <p:nvSpPr>
          <p:cNvPr id="31753" name="Rectangle 9">
            <a:extLst>
              <a:ext uri="{FF2B5EF4-FFF2-40B4-BE49-F238E27FC236}">
                <a16:creationId xmlns:a16="http://schemas.microsoft.com/office/drawing/2014/main" id="{1B3DB175-4C1D-4AA8-B188-300BB8B9D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733800"/>
            <a:ext cx="2514600" cy="6858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s-PA"/>
          </a:p>
        </p:txBody>
      </p:sp>
      <p:sp>
        <p:nvSpPr>
          <p:cNvPr id="21514" name="Text Box 10">
            <a:extLst>
              <a:ext uri="{FF2B5EF4-FFF2-40B4-BE49-F238E27FC236}">
                <a16:creationId xmlns:a16="http://schemas.microsoft.com/office/drawing/2014/main" id="{03D16A60-15EC-4689-A93B-11D784B9E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673475"/>
            <a:ext cx="2133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Identificación de riesgos</a:t>
            </a:r>
            <a:endParaRPr lang="es-ES_tradnl" altLang="en-US" sz="2400">
              <a:latin typeface="Times New Roman" panose="02020603050405020304" pitchFamily="18" charset="0"/>
            </a:endParaRPr>
          </a:p>
        </p:txBody>
      </p:sp>
      <p:sp>
        <p:nvSpPr>
          <p:cNvPr id="21515" name="Text Box 11">
            <a:extLst>
              <a:ext uri="{FF2B5EF4-FFF2-40B4-BE49-F238E27FC236}">
                <a16:creationId xmlns:a16="http://schemas.microsoft.com/office/drawing/2014/main" id="{961CF4DC-7EFC-4838-B32C-FBAA6CDC2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810000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Análisis de riesgos</a:t>
            </a:r>
          </a:p>
        </p:txBody>
      </p:sp>
      <p:sp>
        <p:nvSpPr>
          <p:cNvPr id="21516" name="Text Box 12">
            <a:extLst>
              <a:ext uri="{FF2B5EF4-FFF2-40B4-BE49-F238E27FC236}">
                <a16:creationId xmlns:a16="http://schemas.microsoft.com/office/drawing/2014/main" id="{E30ABBAF-A3CC-46F9-8705-899917003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673475"/>
            <a:ext cx="2362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Priorización de riesgos</a:t>
            </a:r>
          </a:p>
        </p:txBody>
      </p:sp>
      <p:sp>
        <p:nvSpPr>
          <p:cNvPr id="31757" name="Text Box 13">
            <a:extLst>
              <a:ext uri="{FF2B5EF4-FFF2-40B4-BE49-F238E27FC236}">
                <a16:creationId xmlns:a16="http://schemas.microsoft.com/office/drawing/2014/main" id="{9A3C3286-C253-4A5C-B30D-C649BFE50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4958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s-ES_tradnl" altLang="en-US" sz="2400">
              <a:latin typeface="Times New Roman" panose="02020603050405020304" pitchFamily="18" charset="0"/>
            </a:endParaRPr>
          </a:p>
        </p:txBody>
      </p:sp>
      <p:sp>
        <p:nvSpPr>
          <p:cNvPr id="31758" name="Text Box 14">
            <a:extLst>
              <a:ext uri="{FF2B5EF4-FFF2-40B4-BE49-F238E27FC236}">
                <a16:creationId xmlns:a16="http://schemas.microsoft.com/office/drawing/2014/main" id="{B5D387F6-B669-4558-9D8E-7E218DC52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538663"/>
            <a:ext cx="2286000" cy="2024062"/>
          </a:xfrm>
          <a:prstGeom prst="rect">
            <a:avLst/>
          </a:prstGeom>
          <a:noFill/>
          <a:ln w="9525">
            <a:solidFill>
              <a:schemeClr val="hlink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MX" altLang="en-US" sz="2000"/>
              <a:t>La identificación de riesgos genera una lista de riesgos capaces de romper la planificación del proyecto.</a:t>
            </a:r>
          </a:p>
        </p:txBody>
      </p:sp>
      <p:sp>
        <p:nvSpPr>
          <p:cNvPr id="21519" name="Line 16">
            <a:extLst>
              <a:ext uri="{FF2B5EF4-FFF2-40B4-BE49-F238E27FC236}">
                <a16:creationId xmlns:a16="http://schemas.microsoft.com/office/drawing/2014/main" id="{4A644A30-D62D-4E0A-BF8F-9513102553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350520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21520" name="Line 17">
            <a:extLst>
              <a:ext uri="{FF2B5EF4-FFF2-40B4-BE49-F238E27FC236}">
                <a16:creationId xmlns:a16="http://schemas.microsoft.com/office/drawing/2014/main" id="{FC35A9D5-E2EA-4B7B-9A5A-9734AC778D6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5052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21521" name="Line 18">
            <a:extLst>
              <a:ext uri="{FF2B5EF4-FFF2-40B4-BE49-F238E27FC236}">
                <a16:creationId xmlns:a16="http://schemas.microsoft.com/office/drawing/2014/main" id="{53082487-7563-4387-A15B-7AB8234D80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3505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21522" name="Line 19">
            <a:extLst>
              <a:ext uri="{FF2B5EF4-FFF2-40B4-BE49-F238E27FC236}">
                <a16:creationId xmlns:a16="http://schemas.microsoft.com/office/drawing/2014/main" id="{F37A4671-C068-4B94-BA68-3F6F23D43A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72400" y="3505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31764" name="Text Box 20">
            <a:extLst>
              <a:ext uri="{FF2B5EF4-FFF2-40B4-BE49-F238E27FC236}">
                <a16:creationId xmlns:a16="http://schemas.microsoft.com/office/drawing/2014/main" id="{FF42EC8E-02C4-4F18-ADD4-4BE037B479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495800"/>
            <a:ext cx="2590800" cy="2235200"/>
          </a:xfrm>
          <a:prstGeom prst="rect">
            <a:avLst/>
          </a:prstGeom>
          <a:noFill/>
          <a:ln w="9525">
            <a:solidFill>
              <a:schemeClr val="hlink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None/>
            </a:pPr>
            <a:r>
              <a:rPr lang="es-MX" altLang="en-US" sz="2000"/>
              <a:t>Se mide la probabilidad y el impacto de cada riesgo, y los niveles de riesgo de los métodos alternativos.</a:t>
            </a:r>
            <a:endParaRPr lang="es-ES_tradnl" altLang="en-US" sz="2000">
              <a:latin typeface="Times New Roman" panose="02020603050405020304" pitchFamily="18" charset="0"/>
            </a:endParaRPr>
          </a:p>
        </p:txBody>
      </p:sp>
      <p:sp>
        <p:nvSpPr>
          <p:cNvPr id="31765" name="Text Box 21">
            <a:extLst>
              <a:ext uri="{FF2B5EF4-FFF2-40B4-BE49-F238E27FC236}">
                <a16:creationId xmlns:a16="http://schemas.microsoft.com/office/drawing/2014/main" id="{8E25A308-9388-480A-B2AC-6434D1C6C4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4495800"/>
            <a:ext cx="2362200" cy="2235200"/>
          </a:xfrm>
          <a:prstGeom prst="rect">
            <a:avLst/>
          </a:prstGeom>
          <a:noFill/>
          <a:ln w="9525">
            <a:solidFill>
              <a:schemeClr val="hlink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None/>
            </a:pPr>
            <a:r>
              <a:rPr lang="es-MX" altLang="en-US" sz="2000"/>
              <a:t>Se genera una lista de riesgos ordenados por su impacto.  Esta lista sirve como base para el control de riesgos.</a:t>
            </a:r>
            <a:endParaRPr lang="es-ES_tradnl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7" grpId="0" autoUpdateAnimBg="0"/>
      <p:bldP spid="31758" grpId="0" animBg="1" autoUpdateAnimBg="0"/>
      <p:bldP spid="31764" grpId="0" animBg="1" autoUpdateAnimBg="0"/>
      <p:bldP spid="31765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E1B22FDC-7CB3-4FA9-B58A-B32DC64A03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n-US"/>
              <a:t>Actividades de la Gestión de Riesgos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469B3F56-E193-42D8-9030-970617DC39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286000"/>
            <a:ext cx="8229600" cy="3886200"/>
          </a:xfrm>
        </p:spPr>
        <p:txBody>
          <a:bodyPr/>
          <a:lstStyle/>
          <a:p>
            <a:pPr eaLnBrk="1" hangingPunct="1"/>
            <a:r>
              <a:rPr lang="es-ES_tradnl" altLang="en-US"/>
              <a:t>Control de Riesgos</a:t>
            </a:r>
          </a:p>
          <a:p>
            <a:pPr eaLnBrk="1" hangingPunct="1"/>
            <a:endParaRPr lang="es-ES_tradnl" altLang="en-US"/>
          </a:p>
          <a:p>
            <a:pPr lvl="1" algn="just" eaLnBrk="1" hangingPunct="1"/>
            <a:r>
              <a:rPr lang="es-MX" altLang="en-US" sz="2400"/>
              <a:t>Durante el Control de Riesgos de realiza la  planificación de la gestión de riesgos, resolución de riesgos y monitorización de riesgos.</a:t>
            </a:r>
          </a:p>
          <a:p>
            <a:pPr lvl="1" algn="just" eaLnBrk="1" hangingPunct="1"/>
            <a:endParaRPr lang="es-ES_tradnl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7CB3837A-8F4B-4288-AF7A-0FDD89FE77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¿Qué es riesgo?</a:t>
            </a:r>
            <a:endParaRPr lang="es-ES_tradnl" altLang="en-US">
              <a:solidFill>
                <a:srgbClr val="000000"/>
              </a:solidFill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0C0D08E5-8C1B-4AA0-B1E6-DF171A0C09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s-MX" altLang="en-US" sz="2400"/>
              <a:t>Un riesgo es un evento no deseado que tiene consecuencias negativas.</a:t>
            </a:r>
          </a:p>
          <a:p>
            <a:pPr algn="just" eaLnBrk="1" hangingPunct="1">
              <a:lnSpc>
                <a:spcPct val="90000"/>
              </a:lnSpc>
            </a:pPr>
            <a:endParaRPr lang="es-MX" altLang="en-US" sz="2400"/>
          </a:p>
          <a:p>
            <a:pPr algn="just" eaLnBrk="1" hangingPunct="1">
              <a:lnSpc>
                <a:spcPct val="90000"/>
              </a:lnSpc>
            </a:pPr>
            <a:r>
              <a:rPr lang="es-MX" altLang="en-US" sz="2400"/>
              <a:t>Los gerentes de proyectos deben preocuparse de la gestión del riesgo para comprender y controlar los riesgos en sus proyectos.</a:t>
            </a:r>
          </a:p>
          <a:p>
            <a:pPr algn="just" eaLnBrk="1" hangingPunct="1">
              <a:lnSpc>
                <a:spcPct val="90000"/>
              </a:lnSpc>
            </a:pPr>
            <a:endParaRPr lang="es-MX" altLang="en-US" sz="2400"/>
          </a:p>
          <a:p>
            <a:pPr algn="just" eaLnBrk="1" hangingPunct="1">
              <a:lnSpc>
                <a:spcPct val="90000"/>
              </a:lnSpc>
            </a:pPr>
            <a:r>
              <a:rPr lang="es-MX" altLang="en-US" sz="2400"/>
              <a:t>Muchos proyectos fallan debido a que se reportaron muy tarde problemas simples o porque se resolvió el problema equivocado.</a:t>
            </a:r>
          </a:p>
        </p:txBody>
      </p:sp>
      <p:graphicFrame>
        <p:nvGraphicFramePr>
          <p:cNvPr id="5124" name="Object 4">
            <a:extLst>
              <a:ext uri="{FF2B5EF4-FFF2-40B4-BE49-F238E27FC236}">
                <a16:creationId xmlns:a16="http://schemas.microsoft.com/office/drawing/2014/main" id="{3735B1E4-F53E-4443-A297-2AF4DF3E6E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9000" y="304800"/>
          <a:ext cx="1905000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Imagen" r:id="rId3" imgW="4006850" imgH="2857500" progId="MS_ClipArt_Gallery.2">
                  <p:embed/>
                </p:oleObj>
              </mc:Choice>
              <mc:Fallback>
                <p:oleObj name="Imagen" r:id="rId3" imgW="4006850" imgH="2857500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304800"/>
                        <a:ext cx="1905000" cy="1357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Oval 2">
            <a:extLst>
              <a:ext uri="{FF2B5EF4-FFF2-40B4-BE49-F238E27FC236}">
                <a16:creationId xmlns:a16="http://schemas.microsoft.com/office/drawing/2014/main" id="{10A10541-3541-48A3-9FD9-4190549EF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1066800"/>
            <a:ext cx="2133600" cy="1066800"/>
          </a:xfrm>
          <a:prstGeom prst="ellipse">
            <a:avLst/>
          </a:prstGeom>
          <a:gradFill rotWithShape="0">
            <a:gsLst>
              <a:gs pos="0">
                <a:srgbClr val="FF99CC"/>
              </a:gs>
              <a:gs pos="100000">
                <a:srgbClr val="76475E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PA" altLang="en-US"/>
          </a:p>
        </p:txBody>
      </p:sp>
      <p:sp>
        <p:nvSpPr>
          <p:cNvPr id="23555" name="Text Box 3">
            <a:extLst>
              <a:ext uri="{FF2B5EF4-FFF2-40B4-BE49-F238E27FC236}">
                <a16:creationId xmlns:a16="http://schemas.microsoft.com/office/drawing/2014/main" id="{58EC396D-56F9-4193-BDA2-E7C62180C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143000"/>
            <a:ext cx="1905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Control de riesgo</a:t>
            </a:r>
          </a:p>
        </p:txBody>
      </p:sp>
      <p:sp>
        <p:nvSpPr>
          <p:cNvPr id="23556" name="Line 4">
            <a:extLst>
              <a:ext uri="{FF2B5EF4-FFF2-40B4-BE49-F238E27FC236}">
                <a16:creationId xmlns:a16="http://schemas.microsoft.com/office/drawing/2014/main" id="{7F714D4C-C5D0-41A3-A533-F65BF699B9B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209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23557" name="Text Box 5">
            <a:extLst>
              <a:ext uri="{FF2B5EF4-FFF2-40B4-BE49-F238E27FC236}">
                <a16:creationId xmlns:a16="http://schemas.microsoft.com/office/drawing/2014/main" id="{5258C51B-DDAC-4A88-8A11-E84209BB2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2098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n-US" sz="2400">
                <a:latin typeface="Times New Roman" panose="02020603050405020304" pitchFamily="18" charset="0"/>
              </a:rPr>
              <a:t>Se realiza</a:t>
            </a:r>
          </a:p>
        </p:txBody>
      </p:sp>
      <p:sp>
        <p:nvSpPr>
          <p:cNvPr id="23558" name="Rectangle 6">
            <a:extLst>
              <a:ext uri="{FF2B5EF4-FFF2-40B4-BE49-F238E27FC236}">
                <a16:creationId xmlns:a16="http://schemas.microsoft.com/office/drawing/2014/main" id="{A44C5781-0C3E-46A0-8CE6-09225EE5C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971800"/>
            <a:ext cx="2286000" cy="685800"/>
          </a:xfrm>
          <a:prstGeom prst="rect">
            <a:avLst/>
          </a:prstGeom>
          <a:gradFill rotWithShape="0">
            <a:gsLst>
              <a:gs pos="0">
                <a:srgbClr val="FF99CC"/>
              </a:gs>
              <a:gs pos="100000">
                <a:srgbClr val="76475E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PA" altLang="en-US"/>
          </a:p>
        </p:txBody>
      </p:sp>
      <p:sp>
        <p:nvSpPr>
          <p:cNvPr id="23559" name="Rectangle 7">
            <a:extLst>
              <a:ext uri="{FF2B5EF4-FFF2-40B4-BE49-F238E27FC236}">
                <a16:creationId xmlns:a16="http://schemas.microsoft.com/office/drawing/2014/main" id="{6173EF15-6965-48B5-9724-3022F80D1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971800"/>
            <a:ext cx="2590800" cy="685800"/>
          </a:xfrm>
          <a:prstGeom prst="rect">
            <a:avLst/>
          </a:prstGeom>
          <a:gradFill rotWithShape="0">
            <a:gsLst>
              <a:gs pos="0">
                <a:srgbClr val="FF99CC"/>
              </a:gs>
              <a:gs pos="100000">
                <a:srgbClr val="76475E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PA" altLang="en-US"/>
          </a:p>
        </p:txBody>
      </p:sp>
      <p:sp>
        <p:nvSpPr>
          <p:cNvPr id="23560" name="Rectangle 8">
            <a:extLst>
              <a:ext uri="{FF2B5EF4-FFF2-40B4-BE49-F238E27FC236}">
                <a16:creationId xmlns:a16="http://schemas.microsoft.com/office/drawing/2014/main" id="{2717E5E6-11E6-40B5-BC58-CFFE3B6AB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2971800"/>
            <a:ext cx="2514600" cy="685800"/>
          </a:xfrm>
          <a:prstGeom prst="rect">
            <a:avLst/>
          </a:prstGeom>
          <a:gradFill rotWithShape="0">
            <a:gsLst>
              <a:gs pos="0">
                <a:srgbClr val="FF99CC"/>
              </a:gs>
              <a:gs pos="100000">
                <a:srgbClr val="76475E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PA" altLang="en-US"/>
          </a:p>
        </p:txBody>
      </p:sp>
      <p:sp>
        <p:nvSpPr>
          <p:cNvPr id="23561" name="Text Box 9">
            <a:extLst>
              <a:ext uri="{FF2B5EF4-FFF2-40B4-BE49-F238E27FC236}">
                <a16:creationId xmlns:a16="http://schemas.microsoft.com/office/drawing/2014/main" id="{B50250CB-FA4E-40E5-B51A-B021A2E51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911475"/>
            <a:ext cx="2133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Reducción de riesgos</a:t>
            </a:r>
            <a:endParaRPr lang="es-ES_tradnl" altLang="en-US" sz="2400">
              <a:latin typeface="Times New Roman" panose="02020603050405020304" pitchFamily="18" charset="0"/>
            </a:endParaRPr>
          </a:p>
        </p:txBody>
      </p:sp>
      <p:sp>
        <p:nvSpPr>
          <p:cNvPr id="23562" name="Text Box 10">
            <a:extLst>
              <a:ext uri="{FF2B5EF4-FFF2-40B4-BE49-F238E27FC236}">
                <a16:creationId xmlns:a16="http://schemas.microsoft.com/office/drawing/2014/main" id="{95243957-6755-4577-8D45-C10DF43DE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895600"/>
            <a:ext cx="2514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Planificación de Gestión de riesgos</a:t>
            </a:r>
            <a:endParaRPr lang="es-ES_tradnl" altLang="en-US" sz="2400">
              <a:latin typeface="Times New Roman" panose="02020603050405020304" pitchFamily="18" charset="0"/>
            </a:endParaRPr>
          </a:p>
        </p:txBody>
      </p:sp>
      <p:sp>
        <p:nvSpPr>
          <p:cNvPr id="23563" name="Text Box 11">
            <a:extLst>
              <a:ext uri="{FF2B5EF4-FFF2-40B4-BE49-F238E27FC236}">
                <a16:creationId xmlns:a16="http://schemas.microsoft.com/office/drawing/2014/main" id="{AAC7CA0D-FF0F-4DFA-97B0-DA1B0549E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2911475"/>
            <a:ext cx="2362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_tradnl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Resolución de riesgos</a:t>
            </a:r>
          </a:p>
        </p:txBody>
      </p:sp>
      <p:sp>
        <p:nvSpPr>
          <p:cNvPr id="23564" name="Text Box 12">
            <a:extLst>
              <a:ext uri="{FF2B5EF4-FFF2-40B4-BE49-F238E27FC236}">
                <a16:creationId xmlns:a16="http://schemas.microsoft.com/office/drawing/2014/main" id="{2CAC7124-4A63-4289-91C9-B921FFE74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7338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s-ES_tradnl" altLang="en-US" sz="2400">
              <a:latin typeface="Times New Roman" panose="02020603050405020304" pitchFamily="18" charset="0"/>
            </a:endParaRPr>
          </a:p>
        </p:txBody>
      </p:sp>
      <p:sp>
        <p:nvSpPr>
          <p:cNvPr id="32781" name="Text Box 13">
            <a:extLst>
              <a:ext uri="{FF2B5EF4-FFF2-40B4-BE49-F238E27FC236}">
                <a16:creationId xmlns:a16="http://schemas.microsoft.com/office/drawing/2014/main" id="{77680EB0-B97C-407E-BE71-EC93ECA72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776663"/>
            <a:ext cx="2286000" cy="2235200"/>
          </a:xfrm>
          <a:prstGeom prst="rect">
            <a:avLst/>
          </a:prstGeom>
          <a:noFill/>
          <a:ln w="9525">
            <a:solidFill>
              <a:schemeClr val="hlink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None/>
            </a:pPr>
            <a:r>
              <a:rPr lang="es-MX" altLang="en-US" sz="2000"/>
              <a:t>- Se pone en marcha la ejecución del plan para resolver cada uno de los riesgos significativos.</a:t>
            </a:r>
            <a:endParaRPr lang="es-MX" altLang="en-US" sz="1400"/>
          </a:p>
        </p:txBody>
      </p:sp>
      <p:sp>
        <p:nvSpPr>
          <p:cNvPr id="23566" name="Line 14">
            <a:extLst>
              <a:ext uri="{FF2B5EF4-FFF2-40B4-BE49-F238E27FC236}">
                <a16:creationId xmlns:a16="http://schemas.microsoft.com/office/drawing/2014/main" id="{79FE0D72-BE5B-4962-9C90-EDFC3DBB8F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4400" y="27432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23567" name="Line 15">
            <a:extLst>
              <a:ext uri="{FF2B5EF4-FFF2-40B4-BE49-F238E27FC236}">
                <a16:creationId xmlns:a16="http://schemas.microsoft.com/office/drawing/2014/main" id="{AA93B0F2-524B-4E43-AA8B-2B2249297A8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7432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23568" name="Line 16">
            <a:extLst>
              <a:ext uri="{FF2B5EF4-FFF2-40B4-BE49-F238E27FC236}">
                <a16:creationId xmlns:a16="http://schemas.microsoft.com/office/drawing/2014/main" id="{4B8C2D97-3109-4460-979C-242BFB68DE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0600" y="2743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23569" name="Line 17">
            <a:extLst>
              <a:ext uri="{FF2B5EF4-FFF2-40B4-BE49-F238E27FC236}">
                <a16:creationId xmlns:a16="http://schemas.microsoft.com/office/drawing/2014/main" id="{224335A0-16E5-4549-A59E-93535289F0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48600" y="2743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32786" name="Text Box 18">
            <a:extLst>
              <a:ext uri="{FF2B5EF4-FFF2-40B4-BE49-F238E27FC236}">
                <a16:creationId xmlns:a16="http://schemas.microsoft.com/office/drawing/2014/main" id="{C8C0DFB5-5E2E-442E-93BF-D3470C166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3733800"/>
            <a:ext cx="2590800" cy="3027363"/>
          </a:xfrm>
          <a:prstGeom prst="rect">
            <a:avLst/>
          </a:prstGeom>
          <a:noFill/>
          <a:ln w="9525">
            <a:solidFill>
              <a:schemeClr val="hlink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None/>
            </a:pPr>
            <a:r>
              <a:rPr lang="es-MX" altLang="en-US" sz="2000"/>
              <a:t>- Genera un plan para tratar cada riesgo significativo. </a:t>
            </a:r>
          </a:p>
          <a:p>
            <a:pPr algn="just"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endParaRPr lang="es-MX" altLang="en-US" sz="200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s-MX" altLang="en-US" sz="2000"/>
              <a:t>- Asegura que los planes para gestión de riesgos son consistentes entre sí  con el plan del proyecto.</a:t>
            </a:r>
            <a:endParaRPr lang="es-ES_tradnl" altLang="en-US" sz="2000"/>
          </a:p>
        </p:txBody>
      </p:sp>
      <p:sp>
        <p:nvSpPr>
          <p:cNvPr id="32787" name="Text Box 19">
            <a:extLst>
              <a:ext uri="{FF2B5EF4-FFF2-40B4-BE49-F238E27FC236}">
                <a16:creationId xmlns:a16="http://schemas.microsoft.com/office/drawing/2014/main" id="{27FB7021-1070-4788-A35C-BF275E0298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733800"/>
            <a:ext cx="3352800" cy="3027363"/>
          </a:xfrm>
          <a:prstGeom prst="rect">
            <a:avLst/>
          </a:prstGeom>
          <a:noFill/>
          <a:ln w="9525">
            <a:solidFill>
              <a:schemeClr val="hlink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s-MX" altLang="en-US" sz="2000"/>
              <a:t>- Monitorización de riesgos dirigido a la resolución de cada elemento del riesgo. </a:t>
            </a:r>
          </a:p>
          <a:p>
            <a:pPr algn="just" eaLnBrk="1" hangingPunct="1">
              <a:lnSpc>
                <a:spcPct val="60000"/>
              </a:lnSpc>
            </a:pPr>
            <a:endParaRPr lang="es-MX" altLang="en-US" sz="2000"/>
          </a:p>
          <a:p>
            <a:pPr algn="just" eaLnBrk="1" hangingPunct="1"/>
            <a:r>
              <a:rPr lang="es-MX" altLang="en-US" sz="2000"/>
              <a:t>- La monitorización de riesgos también puede incluir la identificación de nuevos riesgos y volver a considerarlos en el proceso de la gestión.</a:t>
            </a:r>
            <a:endParaRPr lang="es-MX" altLang="en-US" sz="1400"/>
          </a:p>
        </p:txBody>
      </p:sp>
      <p:sp>
        <p:nvSpPr>
          <p:cNvPr id="23572" name="Rectangle 20">
            <a:extLst>
              <a:ext uri="{FF2B5EF4-FFF2-40B4-BE49-F238E27FC236}">
                <a16:creationId xmlns:a16="http://schemas.microsoft.com/office/drawing/2014/main" id="{A999E18C-605A-4345-B54B-6EE690F56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_tradnl" altLang="en-US" sz="3600"/>
              <a:t>Actividades de la Gestión de Riesgos</a:t>
            </a:r>
            <a:endParaRPr lang="es-ES_tradnl" altLang="en-US" sz="4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1" grpId="0" animBg="1" autoUpdateAnimBg="0"/>
      <p:bldP spid="32786" grpId="0" animBg="1" autoUpdateAnimBg="0"/>
      <p:bldP spid="32787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488CAA9F-9F45-4C4B-911B-716134CD7D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n-US"/>
              <a:t>Lista de Riesgo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FCBCE2ED-4CD9-4EDF-855A-9E989FC32B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s-ES_tradnl" altLang="en-US"/>
              <a:t>A continuación presentamos la siguiente plantilla, provista para su uso con el Rational Unified Process(RUP) llamada Lista de Riesgo.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4FDE1FA3-0346-447D-9367-C720EE122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E1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PA" altLang="en-US"/>
          </a:p>
        </p:txBody>
      </p:sp>
      <p:sp>
        <p:nvSpPr>
          <p:cNvPr id="25603" name="Line 3">
            <a:extLst>
              <a:ext uri="{FF2B5EF4-FFF2-40B4-BE49-F238E27FC236}">
                <a16:creationId xmlns:a16="http://schemas.microsoft.com/office/drawing/2014/main" id="{7C7065CD-C278-4BEA-9E19-24FB024131C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381000"/>
            <a:ext cx="8458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25604" name="Line 4">
            <a:extLst>
              <a:ext uri="{FF2B5EF4-FFF2-40B4-BE49-F238E27FC236}">
                <a16:creationId xmlns:a16="http://schemas.microsoft.com/office/drawing/2014/main" id="{EF41A8CC-E010-468D-AC72-0EF0519CDC1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990600"/>
            <a:ext cx="8458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25605" name="Text Box 5">
            <a:extLst>
              <a:ext uri="{FF2B5EF4-FFF2-40B4-BE49-F238E27FC236}">
                <a16:creationId xmlns:a16="http://schemas.microsoft.com/office/drawing/2014/main" id="{E1C650C1-A107-4E98-8CF3-FA465F34F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57200"/>
            <a:ext cx="617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n-US" sz="2400">
                <a:latin typeface="Times New Roman" panose="02020603050405020304" pitchFamily="18" charset="0"/>
              </a:rPr>
              <a:t>		</a:t>
            </a:r>
            <a:r>
              <a:rPr lang="es-ES_tradnl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s-ES_tradnl" altLang="en-US">
                <a:solidFill>
                  <a:srgbClr val="000000"/>
                </a:solidFill>
              </a:rPr>
              <a:t>&lt;</a:t>
            </a:r>
            <a:r>
              <a:rPr lang="es-ES_tradnl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Nombre de la Empresa</a:t>
            </a:r>
            <a:r>
              <a:rPr lang="es-ES_tradnl" altLang="en-US">
                <a:solidFill>
                  <a:srgbClr val="000000"/>
                </a:solidFill>
              </a:rPr>
              <a:t>&gt;</a:t>
            </a:r>
          </a:p>
        </p:txBody>
      </p:sp>
      <p:sp>
        <p:nvSpPr>
          <p:cNvPr id="25606" name="Text Box 6">
            <a:extLst>
              <a:ext uri="{FF2B5EF4-FFF2-40B4-BE49-F238E27FC236}">
                <a16:creationId xmlns:a16="http://schemas.microsoft.com/office/drawing/2014/main" id="{E3367A0E-A642-44FB-AACC-40940232F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743200"/>
            <a:ext cx="3352800" cy="207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s-ES_tradnl" altLang="en-US" sz="2000" b="1">
                <a:solidFill>
                  <a:srgbClr val="000000"/>
                </a:solidFill>
              </a:rPr>
              <a:t>Nombre del Proyecto</a:t>
            </a:r>
          </a:p>
          <a:p>
            <a:pPr algn="r" eaLnBrk="1" hangingPunct="1"/>
            <a:endParaRPr lang="es-ES_tradnl" altLang="en-US" sz="2000" b="1">
              <a:solidFill>
                <a:srgbClr val="000000"/>
              </a:solidFill>
            </a:endParaRPr>
          </a:p>
          <a:p>
            <a:pPr algn="r" eaLnBrk="1" hangingPunct="1"/>
            <a:r>
              <a:rPr lang="es-ES_tradnl" altLang="en-US" sz="2000" b="1">
                <a:solidFill>
                  <a:srgbClr val="000000"/>
                </a:solidFill>
              </a:rPr>
              <a:t>Lista de Riesgos</a:t>
            </a:r>
          </a:p>
          <a:p>
            <a:pPr algn="r" eaLnBrk="1" hangingPunct="1"/>
            <a:endParaRPr lang="es-ES_tradnl" altLang="en-US" sz="2000" b="1">
              <a:solidFill>
                <a:srgbClr val="000000"/>
              </a:solidFill>
            </a:endParaRPr>
          </a:p>
          <a:p>
            <a:pPr algn="r" eaLnBrk="1" hangingPunct="1"/>
            <a:r>
              <a:rPr lang="es-ES_tradnl" altLang="en-US" sz="2000" b="1">
                <a:solidFill>
                  <a:srgbClr val="000000"/>
                </a:solidFill>
              </a:rPr>
              <a:t>Versión &lt;1.0&gt;</a:t>
            </a:r>
          </a:p>
          <a:p>
            <a:pPr eaLnBrk="1" hangingPunct="1">
              <a:spcBef>
                <a:spcPct val="50000"/>
              </a:spcBef>
            </a:pPr>
            <a:endParaRPr lang="es-ES_tradnl" altLang="en-US" sz="20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1BFF836C-013D-4D9D-A9BB-83F4A3676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E1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PA" altLang="en-US"/>
          </a:p>
        </p:txBody>
      </p:sp>
      <p:sp>
        <p:nvSpPr>
          <p:cNvPr id="27651" name="Text Box 3">
            <a:extLst>
              <a:ext uri="{FF2B5EF4-FFF2-40B4-BE49-F238E27FC236}">
                <a16:creationId xmlns:a16="http://schemas.microsoft.com/office/drawing/2014/main" id="{FF6F12D0-07CB-479C-9D3A-9F8AC5246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81000"/>
            <a:ext cx="7772400" cy="925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MX" altLang="en-US">
                <a:solidFill>
                  <a:srgbClr val="000000"/>
                </a:solidFill>
              </a:rPr>
              <a:t>Nombre del proyecto 		                   Version:     &lt;1.0&gt;	</a:t>
            </a:r>
          </a:p>
          <a:p>
            <a:pPr eaLnBrk="1" hangingPunct="1"/>
            <a:r>
              <a:rPr lang="es-MX" altLang="en-US">
                <a:solidFill>
                  <a:srgbClr val="000000"/>
                </a:solidFill>
              </a:rPr>
              <a:t>Lista de Riesgo 			                   Date:  &lt;dd/mmm/yy&gt;</a:t>
            </a:r>
          </a:p>
          <a:p>
            <a:pPr eaLnBrk="1" hangingPunct="1"/>
            <a:r>
              <a:rPr lang="es-MX" altLang="en-US">
                <a:solidFill>
                  <a:srgbClr val="000000"/>
                </a:solidFill>
              </a:rPr>
              <a:t>&lt;document identifier&gt;	</a:t>
            </a:r>
            <a:endParaRPr lang="es-ES_tradnl" altLang="en-US" sz="2400">
              <a:latin typeface="Times New Roman" panose="02020603050405020304" pitchFamily="18" charset="0"/>
            </a:endParaRPr>
          </a:p>
        </p:txBody>
      </p:sp>
      <p:sp>
        <p:nvSpPr>
          <p:cNvPr id="27652" name="Line 4">
            <a:extLst>
              <a:ext uri="{FF2B5EF4-FFF2-40B4-BE49-F238E27FC236}">
                <a16:creationId xmlns:a16="http://schemas.microsoft.com/office/drawing/2014/main" id="{A8AAA5EF-64F4-406F-B913-9533BEE3849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990600"/>
            <a:ext cx="7772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27653" name="Line 5">
            <a:extLst>
              <a:ext uri="{FF2B5EF4-FFF2-40B4-BE49-F238E27FC236}">
                <a16:creationId xmlns:a16="http://schemas.microsoft.com/office/drawing/2014/main" id="{3EBE2694-EAB3-44E4-A1AC-EFA2B88791F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685800"/>
            <a:ext cx="7772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27654" name="Line 6">
            <a:extLst>
              <a:ext uri="{FF2B5EF4-FFF2-40B4-BE49-F238E27FC236}">
                <a16:creationId xmlns:a16="http://schemas.microsoft.com/office/drawing/2014/main" id="{24478F5F-2943-4C8E-983B-74F97503CF1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381000"/>
            <a:ext cx="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27655" name="Rectangle 8">
            <a:extLst>
              <a:ext uri="{FF2B5EF4-FFF2-40B4-BE49-F238E27FC236}">
                <a16:creationId xmlns:a16="http://schemas.microsoft.com/office/drawing/2014/main" id="{BE3D3CCD-7098-47D2-9E86-1415A7FC4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362200"/>
            <a:ext cx="7772400" cy="1676400"/>
          </a:xfrm>
          <a:prstGeom prst="rect">
            <a:avLst/>
          </a:prstGeom>
          <a:solidFill>
            <a:srgbClr val="E1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PA" altLang="en-US"/>
          </a:p>
        </p:txBody>
      </p:sp>
      <p:sp>
        <p:nvSpPr>
          <p:cNvPr id="27656" name="Text Box 7">
            <a:extLst>
              <a:ext uri="{FF2B5EF4-FFF2-40B4-BE49-F238E27FC236}">
                <a16:creationId xmlns:a16="http://schemas.microsoft.com/office/drawing/2014/main" id="{19BC2456-BC1D-4685-ADAE-E2EE3A7D0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752600"/>
            <a:ext cx="8077200" cy="3443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_tradnl" altLang="en-US" sz="2400" b="1">
                <a:solidFill>
                  <a:srgbClr val="000000"/>
                </a:solidFill>
              </a:rPr>
              <a:t>Historia de Revisiones</a:t>
            </a:r>
            <a:endParaRPr lang="es-ES_tradnl" altLang="en-US" sz="2000" b="1">
              <a:solidFill>
                <a:srgbClr val="000000"/>
              </a:solidFill>
            </a:endParaRPr>
          </a:p>
          <a:p>
            <a:pPr eaLnBrk="1" hangingPunct="1"/>
            <a:endParaRPr lang="es-ES_tradnl" altLang="en-US" sz="2000" b="1">
              <a:solidFill>
                <a:srgbClr val="000000"/>
              </a:solidFill>
            </a:endParaRPr>
          </a:p>
          <a:p>
            <a:pPr eaLnBrk="1" hangingPunct="1"/>
            <a:r>
              <a:rPr lang="es-ES_tradnl" altLang="en-US" sz="2000" b="1">
                <a:solidFill>
                  <a:srgbClr val="000000"/>
                </a:solidFill>
              </a:rPr>
              <a:t>Fecha		Versión	Descripción		Autor	</a:t>
            </a:r>
            <a:endParaRPr lang="es-ES_tradnl" altLang="en-US" sz="2000">
              <a:solidFill>
                <a:srgbClr val="000000"/>
              </a:solidFill>
            </a:endParaRPr>
          </a:p>
          <a:p>
            <a:pPr eaLnBrk="1" hangingPunct="1"/>
            <a:r>
              <a:rPr lang="es-ES_tradnl" altLang="en-US" sz="2000">
                <a:solidFill>
                  <a:srgbClr val="000000"/>
                </a:solidFill>
              </a:rPr>
              <a:t>&lt;dd/mmm/yy&gt;	  &lt;x.x&gt;	               &lt;detalle&gt;	          &lt;nombre&gt;	</a:t>
            </a:r>
          </a:p>
          <a:p>
            <a:pPr eaLnBrk="1" hangingPunct="1"/>
            <a:r>
              <a:rPr lang="es-ES_tradnl" altLang="en-US" sz="2000">
                <a:solidFill>
                  <a:srgbClr val="000000"/>
                </a:solidFill>
              </a:rPr>
              <a:t>				</a:t>
            </a:r>
          </a:p>
          <a:p>
            <a:pPr eaLnBrk="1" hangingPunct="1"/>
            <a:r>
              <a:rPr lang="es-ES_tradnl" altLang="en-US" sz="2000">
                <a:solidFill>
                  <a:srgbClr val="000000"/>
                </a:solidFill>
              </a:rPr>
              <a:t>				</a:t>
            </a:r>
          </a:p>
          <a:p>
            <a:pPr eaLnBrk="1" hangingPunct="1"/>
            <a:r>
              <a:rPr lang="es-ES_tradnl" altLang="en-US" sz="2000">
                <a:solidFill>
                  <a:srgbClr val="000000"/>
                </a:solidFill>
              </a:rPr>
              <a:t>				</a:t>
            </a:r>
          </a:p>
          <a:p>
            <a:pPr eaLnBrk="1" hangingPunct="1"/>
            <a:endParaRPr lang="es-ES_tradnl" altLang="en-US" sz="2000">
              <a:solidFill>
                <a:srgbClr val="000000"/>
              </a:solidFill>
            </a:endParaRPr>
          </a:p>
          <a:p>
            <a:pPr eaLnBrk="1" hangingPunct="1">
              <a:spcBef>
                <a:spcPct val="50000"/>
              </a:spcBef>
            </a:pPr>
            <a:endParaRPr lang="es-ES_tradnl" altLang="en-US" sz="2400">
              <a:latin typeface="Times New Roman" panose="02020603050405020304" pitchFamily="18" charset="0"/>
            </a:endParaRPr>
          </a:p>
        </p:txBody>
      </p:sp>
      <p:sp>
        <p:nvSpPr>
          <p:cNvPr id="27657" name="Line 9">
            <a:extLst>
              <a:ext uri="{FF2B5EF4-FFF2-40B4-BE49-F238E27FC236}">
                <a16:creationId xmlns:a16="http://schemas.microsoft.com/office/drawing/2014/main" id="{4C1E7CE7-17FC-4750-B3FD-F69CAC2D35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" y="2743200"/>
            <a:ext cx="7772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27658" name="Line 10">
            <a:extLst>
              <a:ext uri="{FF2B5EF4-FFF2-40B4-BE49-F238E27FC236}">
                <a16:creationId xmlns:a16="http://schemas.microsoft.com/office/drawing/2014/main" id="{8DB9B345-6801-46F1-8952-748BFE838C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" y="3429000"/>
            <a:ext cx="7772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27659" name="Line 11">
            <a:extLst>
              <a:ext uri="{FF2B5EF4-FFF2-40B4-BE49-F238E27FC236}">
                <a16:creationId xmlns:a16="http://schemas.microsoft.com/office/drawing/2014/main" id="{237F193F-9FAA-4EA0-BC8A-3BD8ABAD7A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" y="3733800"/>
            <a:ext cx="7772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27660" name="Line 12">
            <a:extLst>
              <a:ext uri="{FF2B5EF4-FFF2-40B4-BE49-F238E27FC236}">
                <a16:creationId xmlns:a16="http://schemas.microsoft.com/office/drawing/2014/main" id="{E30B83FD-2B2C-4E81-B159-41001C9C30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" y="3124200"/>
            <a:ext cx="7772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27661" name="Line 13">
            <a:extLst>
              <a:ext uri="{FF2B5EF4-FFF2-40B4-BE49-F238E27FC236}">
                <a16:creationId xmlns:a16="http://schemas.microsoft.com/office/drawing/2014/main" id="{8CB6E8C3-F791-4DA1-AE63-5C94398C6C0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362200"/>
            <a:ext cx="0" cy="1676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27662" name="Line 15">
            <a:extLst>
              <a:ext uri="{FF2B5EF4-FFF2-40B4-BE49-F238E27FC236}">
                <a16:creationId xmlns:a16="http://schemas.microsoft.com/office/drawing/2014/main" id="{CCF28F6C-A788-4172-98B3-73CEB4E15922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2362200"/>
            <a:ext cx="0" cy="1676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27663" name="Line 16">
            <a:extLst>
              <a:ext uri="{FF2B5EF4-FFF2-40B4-BE49-F238E27FC236}">
                <a16:creationId xmlns:a16="http://schemas.microsoft.com/office/drawing/2014/main" id="{87D67958-7DE2-4B81-AF05-2A09C76261F7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2362200"/>
            <a:ext cx="0" cy="1676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A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>
            <a:extLst>
              <a:ext uri="{FF2B5EF4-FFF2-40B4-BE49-F238E27FC236}">
                <a16:creationId xmlns:a16="http://schemas.microsoft.com/office/drawing/2014/main" id="{F8A1808B-5419-4671-A2CF-C0C8806CE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E1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PA" altLang="en-US"/>
          </a:p>
        </p:txBody>
      </p:sp>
      <p:sp>
        <p:nvSpPr>
          <p:cNvPr id="28675" name="Text Box 12">
            <a:extLst>
              <a:ext uri="{FF2B5EF4-FFF2-40B4-BE49-F238E27FC236}">
                <a16:creationId xmlns:a16="http://schemas.microsoft.com/office/drawing/2014/main" id="{ADDA0277-B746-4CBB-AAFC-4175BD75A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47800"/>
            <a:ext cx="8382000" cy="5126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_tradnl" altLang="en-US" sz="2800" b="1">
                <a:solidFill>
                  <a:srgbClr val="000000"/>
                </a:solidFill>
              </a:rPr>
              <a:t>Lista de Riesgos</a:t>
            </a:r>
            <a:endParaRPr lang="es-ES_tradnl" altLang="en-US" b="1">
              <a:solidFill>
                <a:srgbClr val="000000"/>
              </a:solidFill>
            </a:endParaRPr>
          </a:p>
          <a:p>
            <a:pPr eaLnBrk="1" hangingPunct="1">
              <a:spcBef>
                <a:spcPts val="600"/>
              </a:spcBef>
              <a:spcAft>
                <a:spcPts val="300"/>
              </a:spcAft>
            </a:pPr>
            <a:r>
              <a:rPr lang="en-US" altLang="en-US" b="1">
                <a:solidFill>
                  <a:srgbClr val="000000"/>
                </a:solidFill>
                <a:cs typeface="Times New Roman" panose="02020603050405020304" pitchFamily="18" charset="0"/>
              </a:rPr>
              <a:t>1.	</a:t>
            </a:r>
            <a:r>
              <a:rPr lang="es-ES_tradnl" altLang="en-US" b="1">
                <a:solidFill>
                  <a:srgbClr val="000000"/>
                </a:solidFill>
              </a:rPr>
              <a:t>Introducción</a:t>
            </a:r>
          </a:p>
          <a:p>
            <a:pPr lvl="1" algn="just" eaLnBrk="1" hangingPunct="1">
              <a:spcAft>
                <a:spcPts val="600"/>
              </a:spcAft>
            </a:pPr>
            <a:r>
              <a:rPr lang="es-CR" altLang="en-US" i="1">
                <a:solidFill>
                  <a:srgbClr val="0000FF"/>
                </a:solidFill>
              </a:rPr>
              <a:t>[La introducción del documento Lista de Riesgos,  provee una descripción del contenido de todo el  documento.  Incluye el propósito, alcance, definiciones,  siglas, abreviaciones, referencias y descripciones.]</a:t>
            </a:r>
          </a:p>
          <a:p>
            <a:pPr lvl="1" algn="just" eaLnBrk="1" hangingPunct="1">
              <a:spcBef>
                <a:spcPts val="600"/>
              </a:spcBef>
              <a:spcAft>
                <a:spcPts val="300"/>
              </a:spcAft>
            </a:pPr>
            <a:r>
              <a:rPr lang="en-US" altLang="en-US" b="1">
                <a:solidFill>
                  <a:srgbClr val="000000"/>
                </a:solidFill>
                <a:cs typeface="Times New Roman" panose="02020603050405020304" pitchFamily="18" charset="0"/>
              </a:rPr>
              <a:t>1.1	</a:t>
            </a:r>
            <a:r>
              <a:rPr lang="es-ES_tradnl" altLang="en-US" b="1">
                <a:solidFill>
                  <a:srgbClr val="000000"/>
                </a:solidFill>
              </a:rPr>
              <a:t>Propósito</a:t>
            </a:r>
            <a:endParaRPr lang="es-ES_tradnl" altLang="en-US" b="1"/>
          </a:p>
          <a:p>
            <a:pPr lvl="1" algn="just" eaLnBrk="1" hangingPunct="1">
              <a:spcAft>
                <a:spcPts val="600"/>
              </a:spcAft>
            </a:pPr>
            <a:r>
              <a:rPr lang="es-CR" altLang="en-US" i="1">
                <a:solidFill>
                  <a:srgbClr val="0000FF"/>
                </a:solidFill>
              </a:rPr>
              <a:t>[Especifica el propósito del documento Lista de Riesgos. ]</a:t>
            </a:r>
          </a:p>
          <a:p>
            <a:pPr lvl="1" algn="just" eaLnBrk="1" hangingPunct="1">
              <a:spcBef>
                <a:spcPts val="600"/>
              </a:spcBef>
              <a:spcAft>
                <a:spcPts val="300"/>
              </a:spcAft>
            </a:pPr>
            <a:r>
              <a:rPr lang="en-US" altLang="en-US" b="1">
                <a:solidFill>
                  <a:srgbClr val="000000"/>
                </a:solidFill>
                <a:cs typeface="Times New Roman" panose="02020603050405020304" pitchFamily="18" charset="0"/>
              </a:rPr>
              <a:t>1.2	</a:t>
            </a:r>
            <a:r>
              <a:rPr lang="es-ES_tradnl" altLang="en-US" b="1">
                <a:solidFill>
                  <a:srgbClr val="000000"/>
                </a:solidFill>
              </a:rPr>
              <a:t>Alcance</a:t>
            </a:r>
            <a:endParaRPr lang="es-ES_tradnl" altLang="en-US" b="1"/>
          </a:p>
          <a:p>
            <a:pPr lvl="1" algn="just" eaLnBrk="1" hangingPunct="1">
              <a:spcAft>
                <a:spcPts val="600"/>
              </a:spcAft>
            </a:pPr>
            <a:r>
              <a:rPr lang="es-CR" altLang="en-US" i="1">
                <a:solidFill>
                  <a:srgbClr val="0000FF"/>
                </a:solidFill>
              </a:rPr>
              <a:t>[Muestra una breve descripción del alcance de la lista de riesgos, así como el detalle de cuáles proyectos o aspectos  están asociados o se verían afectados por éste. ]</a:t>
            </a:r>
          </a:p>
          <a:p>
            <a:pPr lvl="1" algn="just" eaLnBrk="1" hangingPunct="1">
              <a:spcBef>
                <a:spcPts val="600"/>
              </a:spcBef>
              <a:spcAft>
                <a:spcPts val="300"/>
              </a:spcAft>
            </a:pPr>
            <a:r>
              <a:rPr lang="en-US" altLang="en-US" b="1">
                <a:solidFill>
                  <a:srgbClr val="000000"/>
                </a:solidFill>
                <a:cs typeface="Times New Roman" panose="02020603050405020304" pitchFamily="18" charset="0"/>
              </a:rPr>
              <a:t>1.3	</a:t>
            </a:r>
            <a:r>
              <a:rPr lang="es-ES_tradnl" altLang="en-US" b="1">
                <a:solidFill>
                  <a:srgbClr val="000000"/>
                </a:solidFill>
              </a:rPr>
              <a:t>Definiciones, Siglas y Abreviaturas</a:t>
            </a:r>
            <a:endParaRPr lang="es-ES_tradnl" altLang="en-US" b="1"/>
          </a:p>
          <a:p>
            <a:pPr lvl="1" algn="just" eaLnBrk="1" hangingPunct="1">
              <a:spcAft>
                <a:spcPts val="600"/>
              </a:spcAft>
            </a:pPr>
            <a:r>
              <a:rPr lang="es-CR" altLang="en-US" i="1">
                <a:solidFill>
                  <a:srgbClr val="0000FF"/>
                </a:solidFill>
              </a:rPr>
              <a:t>[Esta subsección provee las definiciones de todos los términos, siglas y abreviaturas requeridas para poder interpretar la Lista de Riesgos. Esta información puede ser complementada por el Glosario del proyecto. ] </a:t>
            </a:r>
          </a:p>
        </p:txBody>
      </p:sp>
      <p:sp>
        <p:nvSpPr>
          <p:cNvPr id="28676" name="Text Box 13">
            <a:extLst>
              <a:ext uri="{FF2B5EF4-FFF2-40B4-BE49-F238E27FC236}">
                <a16:creationId xmlns:a16="http://schemas.microsoft.com/office/drawing/2014/main" id="{6849756F-2D61-4A72-AE15-CED63BB1A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81000"/>
            <a:ext cx="7772400" cy="925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MX" altLang="en-US">
                <a:solidFill>
                  <a:srgbClr val="000000"/>
                </a:solidFill>
              </a:rPr>
              <a:t>Nombre del proyecto 		                   Version:     &lt;1.0&gt;	</a:t>
            </a:r>
          </a:p>
          <a:p>
            <a:pPr eaLnBrk="1" hangingPunct="1"/>
            <a:r>
              <a:rPr lang="es-MX" altLang="en-US">
                <a:solidFill>
                  <a:srgbClr val="000000"/>
                </a:solidFill>
              </a:rPr>
              <a:t>Lista de Riesgo 			                   Date:  &lt;dd/mmm/yy&gt;</a:t>
            </a:r>
          </a:p>
          <a:p>
            <a:pPr eaLnBrk="1" hangingPunct="1"/>
            <a:r>
              <a:rPr lang="es-MX" altLang="en-US">
                <a:solidFill>
                  <a:srgbClr val="000000"/>
                </a:solidFill>
              </a:rPr>
              <a:t>&lt;document identifier&gt;	</a:t>
            </a:r>
            <a:endParaRPr lang="es-ES_tradnl" altLang="en-US" sz="2400">
              <a:latin typeface="Times New Roman" panose="02020603050405020304" pitchFamily="18" charset="0"/>
            </a:endParaRPr>
          </a:p>
        </p:txBody>
      </p:sp>
      <p:sp>
        <p:nvSpPr>
          <p:cNvPr id="28677" name="Line 14">
            <a:extLst>
              <a:ext uri="{FF2B5EF4-FFF2-40B4-BE49-F238E27FC236}">
                <a16:creationId xmlns:a16="http://schemas.microsoft.com/office/drawing/2014/main" id="{BADDAA38-BC16-4E6C-8C23-0E843E9C176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685800"/>
            <a:ext cx="7772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28678" name="Line 15">
            <a:extLst>
              <a:ext uri="{FF2B5EF4-FFF2-40B4-BE49-F238E27FC236}">
                <a16:creationId xmlns:a16="http://schemas.microsoft.com/office/drawing/2014/main" id="{6472B507-B492-4400-97C4-BF1A8F01141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990600"/>
            <a:ext cx="7772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28679" name="Line 16">
            <a:extLst>
              <a:ext uri="{FF2B5EF4-FFF2-40B4-BE49-F238E27FC236}">
                <a16:creationId xmlns:a16="http://schemas.microsoft.com/office/drawing/2014/main" id="{118F0A0B-7F78-49DF-83D9-7B23E8BDA2F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381000"/>
            <a:ext cx="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A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A84CF588-2A75-4096-902A-FFB283C39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E1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PA" altLang="en-US"/>
          </a:p>
        </p:txBody>
      </p:sp>
      <p:sp>
        <p:nvSpPr>
          <p:cNvPr id="29699" name="Text Box 3">
            <a:extLst>
              <a:ext uri="{FF2B5EF4-FFF2-40B4-BE49-F238E27FC236}">
                <a16:creationId xmlns:a16="http://schemas.microsoft.com/office/drawing/2014/main" id="{EEC5C4E0-3592-4120-88EC-B6C0EACAD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43000"/>
            <a:ext cx="9144000" cy="5484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Bef>
                <a:spcPts val="600"/>
              </a:spcBef>
              <a:spcAft>
                <a:spcPts val="300"/>
              </a:spcAft>
            </a:pPr>
            <a:r>
              <a:rPr lang="en-US" altLang="en-US" b="1">
                <a:solidFill>
                  <a:srgbClr val="000000"/>
                </a:solidFill>
                <a:cs typeface="Times New Roman" panose="02020603050405020304" pitchFamily="18" charset="0"/>
              </a:rPr>
              <a:t>1.4	</a:t>
            </a:r>
            <a:r>
              <a:rPr lang="es-ES_tradnl" altLang="en-US" b="1">
                <a:solidFill>
                  <a:srgbClr val="000000"/>
                </a:solidFill>
              </a:rPr>
              <a:t>Referencias</a:t>
            </a:r>
            <a:endParaRPr lang="es-ES_tradnl" altLang="en-US" b="1"/>
          </a:p>
          <a:p>
            <a:pPr lvl="1" eaLnBrk="1" hangingPunct="1">
              <a:spcAft>
                <a:spcPts val="600"/>
              </a:spcAft>
            </a:pPr>
            <a:r>
              <a:rPr lang="es-CR" altLang="en-US" i="1">
                <a:solidFill>
                  <a:srgbClr val="0000FF"/>
                </a:solidFill>
              </a:rPr>
              <a:t>[Esta subsección contiene una lista detallada y completa de todos los documentos a los que hace referencia cualquier parte de la Lista de Riesgos. Cada documento es identificado por título, número de reporte (si aplica), fecha y nombre de quien lo publica o crea.  Así mismo, se especifican las fuentes de donde se obtienen las referencias.  Esta información puede ser suministrada  a través de un apéndice u otro documento. ]. </a:t>
            </a:r>
          </a:p>
          <a:p>
            <a:pPr lvl="1" eaLnBrk="1" hangingPunct="1">
              <a:spcBef>
                <a:spcPts val="600"/>
              </a:spcBef>
              <a:spcAft>
                <a:spcPts val="300"/>
              </a:spcAft>
            </a:pPr>
            <a:r>
              <a:rPr lang="en-US" altLang="en-US" b="1">
                <a:solidFill>
                  <a:srgbClr val="000000"/>
                </a:solidFill>
                <a:cs typeface="Times New Roman" panose="02020603050405020304" pitchFamily="18" charset="0"/>
              </a:rPr>
              <a:t>1.5	</a:t>
            </a:r>
            <a:r>
              <a:rPr lang="es-ES_tradnl" altLang="en-US" b="1">
                <a:solidFill>
                  <a:srgbClr val="000000"/>
                </a:solidFill>
              </a:rPr>
              <a:t>Descripción</a:t>
            </a:r>
            <a:endParaRPr lang="es-ES_tradnl" altLang="en-US" b="1"/>
          </a:p>
          <a:p>
            <a:pPr lvl="1" eaLnBrk="1" hangingPunct="1">
              <a:spcAft>
                <a:spcPts val="600"/>
              </a:spcAft>
            </a:pPr>
            <a:r>
              <a:rPr lang="es-CR" altLang="en-US" i="1">
                <a:solidFill>
                  <a:srgbClr val="0000FF"/>
                </a:solidFill>
              </a:rPr>
              <a:t>[Esta subsección describe el contenido del resto del documento Lista de Riesgos y explica cómo está  organizado. ]</a:t>
            </a:r>
          </a:p>
          <a:p>
            <a:pPr eaLnBrk="1" hangingPunct="1">
              <a:spcBef>
                <a:spcPts val="600"/>
              </a:spcBef>
              <a:spcAft>
                <a:spcPts val="300"/>
              </a:spcAft>
            </a:pPr>
            <a:r>
              <a:rPr lang="en-US" altLang="en-US" b="1">
                <a:solidFill>
                  <a:srgbClr val="000000"/>
                </a:solidFill>
                <a:cs typeface="Times New Roman" panose="02020603050405020304" pitchFamily="18" charset="0"/>
              </a:rPr>
              <a:t>       2.</a:t>
            </a:r>
            <a:r>
              <a:rPr lang="es-ES_tradnl" altLang="en-US" b="1">
                <a:solidFill>
                  <a:srgbClr val="000000"/>
                </a:solidFill>
              </a:rPr>
              <a:t>Riesgos</a:t>
            </a:r>
            <a:endParaRPr lang="es-MX" altLang="en-US"/>
          </a:p>
          <a:p>
            <a:pPr lvl="1" eaLnBrk="1" hangingPunct="1">
              <a:spcBef>
                <a:spcPts val="600"/>
              </a:spcBef>
              <a:spcAft>
                <a:spcPts val="300"/>
              </a:spcAft>
            </a:pPr>
            <a:r>
              <a:rPr lang="es-MX" altLang="en-US" b="1">
                <a:solidFill>
                  <a:srgbClr val="000000"/>
                </a:solidFill>
                <a:cs typeface="Times New Roman" panose="02020603050405020304" pitchFamily="18" charset="0"/>
              </a:rPr>
              <a:t>2.1	</a:t>
            </a:r>
            <a:r>
              <a:rPr lang="es-MX" altLang="en-US" b="1">
                <a:solidFill>
                  <a:srgbClr val="000000"/>
                </a:solidFill>
              </a:rPr>
              <a:t>&lt;Nombre del Riesgo Identificado</a:t>
            </a:r>
            <a:r>
              <a:rPr lang="es-MX" altLang="en-US" b="1">
                <a:solidFill>
                  <a:srgbClr val="000000"/>
                </a:solidFill>
                <a:latin typeface="Helvetica" panose="020B0604020202020204" pitchFamily="34" charset="0"/>
              </a:rPr>
              <a:t>— asígnele nombre y número</a:t>
            </a:r>
            <a:r>
              <a:rPr lang="es-MX" altLang="en-US" b="1">
                <a:solidFill>
                  <a:srgbClr val="000000"/>
                </a:solidFill>
              </a:rPr>
              <a:t>&gt; </a:t>
            </a:r>
          </a:p>
          <a:p>
            <a:pPr lvl="2" eaLnBrk="1" hangingPunct="1">
              <a:spcBef>
                <a:spcPts val="600"/>
              </a:spcBef>
              <a:spcAft>
                <a:spcPts val="300"/>
              </a:spcAft>
            </a:pPr>
            <a:r>
              <a:rPr lang="es-MX" altLang="en-US" i="1">
                <a:solidFill>
                  <a:srgbClr val="000000"/>
                </a:solidFill>
                <a:cs typeface="Times New Roman" panose="02020603050405020304" pitchFamily="18" charset="0"/>
              </a:rPr>
              <a:t>2.1.1	</a:t>
            </a:r>
            <a:r>
              <a:rPr lang="es-MX" altLang="en-US">
                <a:solidFill>
                  <a:srgbClr val="000000"/>
                </a:solidFill>
              </a:rPr>
              <a:t>Magnitud del Riesgo y/o Clasificación</a:t>
            </a:r>
            <a:endParaRPr lang="es-MX" altLang="en-US"/>
          </a:p>
          <a:p>
            <a:pPr lvl="1" eaLnBrk="1" hangingPunct="1">
              <a:spcAft>
                <a:spcPts val="600"/>
              </a:spcAft>
            </a:pPr>
            <a:r>
              <a:rPr lang="es-CR" altLang="en-US" i="1">
                <a:solidFill>
                  <a:srgbClr val="0000FF"/>
                </a:solidFill>
              </a:rPr>
              <a:t>[Se debe asignar un indicador que permita cuantificar la magnitud de un riesgo identificado, de tal forma que ayude a reconocer y clasificar la severidad de su impacto en el proyecto (desde el que puede causar un menor hasta el de mayor daño). ]</a:t>
            </a:r>
            <a:r>
              <a:rPr lang="es-MX" altLang="en-US" i="1">
                <a:solidFill>
                  <a:srgbClr val="0000FF"/>
                </a:solidFill>
              </a:rPr>
              <a:t>	</a:t>
            </a:r>
          </a:p>
        </p:txBody>
      </p:sp>
      <p:sp>
        <p:nvSpPr>
          <p:cNvPr id="29700" name="Text Box 4">
            <a:extLst>
              <a:ext uri="{FF2B5EF4-FFF2-40B4-BE49-F238E27FC236}">
                <a16:creationId xmlns:a16="http://schemas.microsoft.com/office/drawing/2014/main" id="{FD530344-9835-4978-A068-2A48E0D9F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2400"/>
            <a:ext cx="7772400" cy="925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MX" altLang="en-US">
                <a:solidFill>
                  <a:srgbClr val="000000"/>
                </a:solidFill>
              </a:rPr>
              <a:t>Nombre del proyecto 		                   Version:     &lt;1.0&gt;	</a:t>
            </a:r>
          </a:p>
          <a:p>
            <a:pPr eaLnBrk="1" hangingPunct="1"/>
            <a:r>
              <a:rPr lang="es-MX" altLang="en-US">
                <a:solidFill>
                  <a:srgbClr val="000000"/>
                </a:solidFill>
              </a:rPr>
              <a:t>Lista de Riesgo 			                   Date:  &lt;dd/mmm/yy&gt;</a:t>
            </a:r>
          </a:p>
          <a:p>
            <a:pPr eaLnBrk="1" hangingPunct="1"/>
            <a:r>
              <a:rPr lang="es-MX" altLang="en-US">
                <a:solidFill>
                  <a:srgbClr val="000000"/>
                </a:solidFill>
              </a:rPr>
              <a:t>&lt;document identifier&gt;	</a:t>
            </a:r>
            <a:endParaRPr lang="es-ES_tradnl" altLang="en-US" sz="2400">
              <a:latin typeface="Times New Roman" panose="02020603050405020304" pitchFamily="18" charset="0"/>
            </a:endParaRPr>
          </a:p>
        </p:txBody>
      </p:sp>
      <p:sp>
        <p:nvSpPr>
          <p:cNvPr id="29701" name="Line 5">
            <a:extLst>
              <a:ext uri="{FF2B5EF4-FFF2-40B4-BE49-F238E27FC236}">
                <a16:creationId xmlns:a16="http://schemas.microsoft.com/office/drawing/2014/main" id="{D121BC09-79B6-48E8-9645-0AC506F461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457200"/>
            <a:ext cx="7772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29702" name="Line 6">
            <a:extLst>
              <a:ext uri="{FF2B5EF4-FFF2-40B4-BE49-F238E27FC236}">
                <a16:creationId xmlns:a16="http://schemas.microsoft.com/office/drawing/2014/main" id="{4BD139D7-2C72-444B-9E6A-FFE52DC7FB8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762000"/>
            <a:ext cx="7772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29703" name="Line 7">
            <a:extLst>
              <a:ext uri="{FF2B5EF4-FFF2-40B4-BE49-F238E27FC236}">
                <a16:creationId xmlns:a16="http://schemas.microsoft.com/office/drawing/2014/main" id="{027C4F2B-BB4D-478F-86A2-96635152FBF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152400"/>
            <a:ext cx="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A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5">
            <a:extLst>
              <a:ext uri="{FF2B5EF4-FFF2-40B4-BE49-F238E27FC236}">
                <a16:creationId xmlns:a16="http://schemas.microsoft.com/office/drawing/2014/main" id="{4A89644C-8870-43F8-833F-E781389C1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601200" cy="6858000"/>
          </a:xfrm>
          <a:prstGeom prst="rect">
            <a:avLst/>
          </a:prstGeom>
          <a:solidFill>
            <a:srgbClr val="E1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ES_tradnl" altLang="en-US" sz="2400">
              <a:latin typeface="Times New Roman" panose="02020603050405020304" pitchFamily="18" charset="0"/>
            </a:endParaRPr>
          </a:p>
        </p:txBody>
      </p:sp>
      <p:sp>
        <p:nvSpPr>
          <p:cNvPr id="30723" name="Text Box 7">
            <a:extLst>
              <a:ext uri="{FF2B5EF4-FFF2-40B4-BE49-F238E27FC236}">
                <a16:creationId xmlns:a16="http://schemas.microsoft.com/office/drawing/2014/main" id="{8AA9DEE1-EE5C-444E-827C-51CC517E2D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397000"/>
            <a:ext cx="8458200" cy="485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 eaLnBrk="1" hangingPunct="1">
              <a:spcBef>
                <a:spcPts val="600"/>
              </a:spcBef>
              <a:spcAft>
                <a:spcPts val="300"/>
              </a:spcAft>
            </a:pPr>
            <a:r>
              <a:rPr lang="en-US" altLang="en-US" i="1">
                <a:solidFill>
                  <a:srgbClr val="000000"/>
                </a:solidFill>
                <a:cs typeface="Times New Roman" panose="02020603050405020304" pitchFamily="18" charset="0"/>
              </a:rPr>
              <a:t>2.1.2	</a:t>
            </a:r>
            <a:r>
              <a:rPr lang="es-ES_tradnl" altLang="en-US">
                <a:solidFill>
                  <a:srgbClr val="000000"/>
                </a:solidFill>
              </a:rPr>
              <a:t>Descripción</a:t>
            </a:r>
            <a:endParaRPr lang="es-ES_tradnl" altLang="en-US"/>
          </a:p>
          <a:p>
            <a:pPr lvl="1" eaLnBrk="1" hangingPunct="1">
              <a:spcAft>
                <a:spcPts val="600"/>
              </a:spcAft>
            </a:pPr>
            <a:r>
              <a:rPr lang="es-CR" altLang="en-US" i="1">
                <a:solidFill>
                  <a:srgbClr val="0000FF"/>
                </a:solidFill>
              </a:rPr>
              <a:t>[Breve descripción riesgo. ]</a:t>
            </a:r>
          </a:p>
          <a:p>
            <a:pPr lvl="2" eaLnBrk="1" hangingPunct="1">
              <a:spcBef>
                <a:spcPts val="600"/>
              </a:spcBef>
              <a:spcAft>
                <a:spcPts val="300"/>
              </a:spcAft>
            </a:pPr>
            <a:r>
              <a:rPr lang="es-CR" altLang="en-US" i="1">
                <a:solidFill>
                  <a:srgbClr val="000000"/>
                </a:solidFill>
                <a:cs typeface="Times New Roman" panose="02020603050405020304" pitchFamily="18" charset="0"/>
              </a:rPr>
              <a:t>2.1.3	</a:t>
            </a:r>
            <a:r>
              <a:rPr lang="es-CR" altLang="en-US">
                <a:solidFill>
                  <a:srgbClr val="000000"/>
                </a:solidFill>
              </a:rPr>
              <a:t>Impacto</a:t>
            </a:r>
            <a:endParaRPr lang="es-CR" altLang="en-US"/>
          </a:p>
          <a:p>
            <a:pPr lvl="1" eaLnBrk="1" hangingPunct="1">
              <a:spcAft>
                <a:spcPts val="600"/>
              </a:spcAft>
            </a:pPr>
            <a:r>
              <a:rPr lang="es-CR" altLang="en-US" i="1">
                <a:solidFill>
                  <a:srgbClr val="0000FF"/>
                </a:solidFill>
              </a:rPr>
              <a:t>[Enliste los impactos en  el proyecto o el producto. ]</a:t>
            </a:r>
          </a:p>
          <a:p>
            <a:pPr lvl="1" eaLnBrk="1" hangingPunct="1">
              <a:spcAft>
                <a:spcPts val="600"/>
              </a:spcAft>
            </a:pPr>
            <a:endParaRPr lang="es-CR" altLang="en-US" i="1">
              <a:solidFill>
                <a:srgbClr val="000000"/>
              </a:solidFill>
            </a:endParaRPr>
          </a:p>
          <a:p>
            <a:pPr lvl="2" eaLnBrk="1" hangingPunct="1">
              <a:spcBef>
                <a:spcPts val="600"/>
              </a:spcBef>
              <a:spcAft>
                <a:spcPts val="300"/>
              </a:spcAft>
            </a:pPr>
            <a:r>
              <a:rPr lang="en-US" altLang="en-US" i="1">
                <a:solidFill>
                  <a:srgbClr val="000000"/>
                </a:solidFill>
                <a:cs typeface="Times New Roman" panose="02020603050405020304" pitchFamily="18" charset="0"/>
              </a:rPr>
              <a:t>2.1.4	</a:t>
            </a:r>
            <a:r>
              <a:rPr lang="es-ES_tradnl" altLang="en-US">
                <a:solidFill>
                  <a:srgbClr val="000000"/>
                </a:solidFill>
              </a:rPr>
              <a:t>Indicadores</a:t>
            </a:r>
          </a:p>
          <a:p>
            <a:pPr lvl="1" eaLnBrk="1" hangingPunct="1">
              <a:spcAft>
                <a:spcPts val="600"/>
              </a:spcAft>
            </a:pPr>
            <a:r>
              <a:rPr lang="es-CR" altLang="en-US" i="1">
                <a:solidFill>
                  <a:srgbClr val="0000FF"/>
                </a:solidFill>
              </a:rPr>
              <a:t>[Describa la forma en que se debe monitorear y detectar el riesgo ocurrido o que podría ocurrir. Incluya elementos tales como métrica y umbrales, los resultados de las pruebas,  eventos específicos de ocurrencia, etc. ]</a:t>
            </a:r>
          </a:p>
          <a:p>
            <a:pPr lvl="1" eaLnBrk="1" hangingPunct="1">
              <a:spcAft>
                <a:spcPts val="600"/>
              </a:spcAft>
            </a:pPr>
            <a:endParaRPr lang="es-CR" altLang="en-US" i="1">
              <a:solidFill>
                <a:srgbClr val="000000"/>
              </a:solidFill>
            </a:endParaRPr>
          </a:p>
          <a:p>
            <a:pPr lvl="2" eaLnBrk="1" hangingPunct="1">
              <a:spcBef>
                <a:spcPts val="600"/>
              </a:spcBef>
              <a:spcAft>
                <a:spcPts val="300"/>
              </a:spcAft>
            </a:pPr>
            <a:r>
              <a:rPr lang="es-MX" altLang="en-US" i="1">
                <a:solidFill>
                  <a:srgbClr val="000000"/>
                </a:solidFill>
                <a:cs typeface="Times New Roman" panose="02020603050405020304" pitchFamily="18" charset="0"/>
              </a:rPr>
              <a:t>2.1.5	</a:t>
            </a:r>
            <a:r>
              <a:rPr lang="es-MX" altLang="en-US">
                <a:solidFill>
                  <a:srgbClr val="000000"/>
                </a:solidFill>
              </a:rPr>
              <a:t>Estrategia Para la  Mitigación</a:t>
            </a:r>
            <a:endParaRPr lang="es-MX" altLang="en-US"/>
          </a:p>
          <a:p>
            <a:pPr lvl="1" eaLnBrk="1" hangingPunct="1">
              <a:spcAft>
                <a:spcPts val="600"/>
              </a:spcAft>
            </a:pPr>
            <a:r>
              <a:rPr lang="es-CR" altLang="en-US" i="1">
                <a:solidFill>
                  <a:srgbClr val="0000FF"/>
                </a:solidFill>
              </a:rPr>
              <a:t>[Describa las acciones actuales que se están haciendo para reducir  el impacto del riesgo identificado. ]</a:t>
            </a:r>
          </a:p>
          <a:p>
            <a:pPr lvl="1" eaLnBrk="1" hangingPunct="1">
              <a:spcAft>
                <a:spcPts val="600"/>
              </a:spcAft>
            </a:pPr>
            <a:endParaRPr lang="es-CR" altLang="en-US" i="1">
              <a:solidFill>
                <a:srgbClr val="000000"/>
              </a:solidFill>
            </a:endParaRPr>
          </a:p>
        </p:txBody>
      </p:sp>
      <p:sp>
        <p:nvSpPr>
          <p:cNvPr id="30724" name="Text Box 8">
            <a:extLst>
              <a:ext uri="{FF2B5EF4-FFF2-40B4-BE49-F238E27FC236}">
                <a16:creationId xmlns:a16="http://schemas.microsoft.com/office/drawing/2014/main" id="{58D9FECB-EA8D-4033-BF3D-BFB40AAB1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2400"/>
            <a:ext cx="7772400" cy="925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MX" altLang="en-US">
                <a:solidFill>
                  <a:srgbClr val="000000"/>
                </a:solidFill>
              </a:rPr>
              <a:t>Nombre del proyecto 		                   Version:     &lt;1.0&gt;	</a:t>
            </a:r>
          </a:p>
          <a:p>
            <a:pPr eaLnBrk="1" hangingPunct="1"/>
            <a:r>
              <a:rPr lang="es-MX" altLang="en-US">
                <a:solidFill>
                  <a:srgbClr val="000000"/>
                </a:solidFill>
              </a:rPr>
              <a:t>Lista de Riesgo 			                   Date:  &lt;dd/mmm/yy&gt;</a:t>
            </a:r>
          </a:p>
          <a:p>
            <a:pPr eaLnBrk="1" hangingPunct="1"/>
            <a:r>
              <a:rPr lang="es-MX" altLang="en-US">
                <a:solidFill>
                  <a:srgbClr val="000000"/>
                </a:solidFill>
              </a:rPr>
              <a:t>&lt;document identifier&gt;	</a:t>
            </a:r>
            <a:endParaRPr lang="es-ES_tradnl" altLang="en-US" sz="2400">
              <a:latin typeface="Times New Roman" panose="02020603050405020304" pitchFamily="18" charset="0"/>
            </a:endParaRPr>
          </a:p>
        </p:txBody>
      </p:sp>
      <p:sp>
        <p:nvSpPr>
          <p:cNvPr id="30725" name="Line 9">
            <a:extLst>
              <a:ext uri="{FF2B5EF4-FFF2-40B4-BE49-F238E27FC236}">
                <a16:creationId xmlns:a16="http://schemas.microsoft.com/office/drawing/2014/main" id="{A1196079-F44F-42A3-90BE-8B9F45AEA3DB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457200"/>
            <a:ext cx="7772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30726" name="Line 10">
            <a:extLst>
              <a:ext uri="{FF2B5EF4-FFF2-40B4-BE49-F238E27FC236}">
                <a16:creationId xmlns:a16="http://schemas.microsoft.com/office/drawing/2014/main" id="{B9D6C2B2-6E10-4476-B10C-272820C77F8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762000"/>
            <a:ext cx="7772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30727" name="Line 11">
            <a:extLst>
              <a:ext uri="{FF2B5EF4-FFF2-40B4-BE49-F238E27FC236}">
                <a16:creationId xmlns:a16="http://schemas.microsoft.com/office/drawing/2014/main" id="{7E2C5462-58DA-4922-8F6C-265087712BA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152400"/>
            <a:ext cx="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A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CE1A0127-EE67-4742-B5C7-7A492790B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E1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PA" altLang="en-US"/>
          </a:p>
        </p:txBody>
      </p:sp>
      <p:sp>
        <p:nvSpPr>
          <p:cNvPr id="31747" name="Text Box 3">
            <a:extLst>
              <a:ext uri="{FF2B5EF4-FFF2-40B4-BE49-F238E27FC236}">
                <a16:creationId xmlns:a16="http://schemas.microsoft.com/office/drawing/2014/main" id="{5A46DE0C-504A-40BD-8870-F688FB828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752600"/>
            <a:ext cx="8077200" cy="3751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 eaLnBrk="1" hangingPunct="1">
              <a:spcBef>
                <a:spcPts val="600"/>
              </a:spcBef>
              <a:spcAft>
                <a:spcPts val="300"/>
              </a:spcAft>
            </a:pPr>
            <a:r>
              <a:rPr lang="es-CR" altLang="en-US" i="1">
                <a:solidFill>
                  <a:srgbClr val="000000"/>
                </a:solidFill>
                <a:cs typeface="Times New Roman" panose="02020603050405020304" pitchFamily="18" charset="0"/>
              </a:rPr>
              <a:t>2.1.6        </a:t>
            </a:r>
            <a:r>
              <a:rPr lang="es-CR" altLang="en-US">
                <a:solidFill>
                  <a:srgbClr val="000000"/>
                </a:solidFill>
              </a:rPr>
              <a:t>Plan de Contingencias</a:t>
            </a:r>
          </a:p>
          <a:p>
            <a:pPr lvl="1" eaLnBrk="1" hangingPunct="1">
              <a:spcAft>
                <a:spcPts val="600"/>
              </a:spcAft>
            </a:pPr>
            <a:r>
              <a:rPr lang="es-CR" altLang="en-US" i="1">
                <a:solidFill>
                  <a:srgbClr val="0000FF"/>
                </a:solidFill>
              </a:rPr>
              <a:t>[Describa el curso de acciones que se deben realizar en caso de que el riesgo halla sido materializado, considere  la solución alterna,  reducción de la funcionalidad, etc.]</a:t>
            </a:r>
          </a:p>
          <a:p>
            <a:pPr eaLnBrk="1" hangingPunct="1">
              <a:spcBef>
                <a:spcPct val="50000"/>
              </a:spcBef>
            </a:pPr>
            <a:endParaRPr lang="es-CR" altLang="en-US" i="1">
              <a:solidFill>
                <a:srgbClr val="0000FF"/>
              </a:solidFill>
            </a:endParaRPr>
          </a:p>
          <a:p>
            <a:pPr lvl="1" algn="just" eaLnBrk="1" hangingPunct="1">
              <a:spcBef>
                <a:spcPts val="600"/>
              </a:spcBef>
              <a:spcAft>
                <a:spcPts val="300"/>
              </a:spcAft>
            </a:pPr>
            <a:r>
              <a:rPr lang="es-MX" altLang="en-US" b="1">
                <a:solidFill>
                  <a:srgbClr val="000000"/>
                </a:solidFill>
                <a:cs typeface="Times New Roman" panose="02020603050405020304" pitchFamily="18" charset="0"/>
              </a:rPr>
              <a:t>2.2	</a:t>
            </a:r>
            <a:r>
              <a:rPr lang="es-MX" altLang="en-US" b="1">
                <a:solidFill>
                  <a:srgbClr val="000000"/>
                </a:solidFill>
              </a:rPr>
              <a:t>&lt;Continúe con el siguiente riesgo identificado</a:t>
            </a:r>
            <a:r>
              <a:rPr lang="es-MX" altLang="en-US" b="1">
                <a:solidFill>
                  <a:srgbClr val="000000"/>
                </a:solidFill>
                <a:latin typeface="Helvetica" panose="020B0604020202020204" pitchFamily="34" charset="0"/>
              </a:rPr>
              <a:t>—respete la numeración del riesgo anterior, siga la misma estructura de la sección  2.1 y describa el nombre de éste en forma clara y precisa</a:t>
            </a:r>
            <a:r>
              <a:rPr lang="es-MX" altLang="en-US" b="1">
                <a:solidFill>
                  <a:srgbClr val="000000"/>
                </a:solidFill>
              </a:rPr>
              <a:t>&gt;</a:t>
            </a:r>
            <a:endParaRPr lang="es-MX" altLang="en-US" b="1"/>
          </a:p>
          <a:p>
            <a:pPr eaLnBrk="1" hangingPunct="1">
              <a:spcBef>
                <a:spcPct val="50000"/>
              </a:spcBef>
            </a:pPr>
            <a:endParaRPr lang="es-ES_tradnl" altLang="en-US" sz="24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es-ES_tradnl" altLang="en-US" sz="2400">
              <a:latin typeface="Times New Roman" panose="02020603050405020304" pitchFamily="18" charset="0"/>
            </a:endParaRPr>
          </a:p>
        </p:txBody>
      </p:sp>
      <p:sp>
        <p:nvSpPr>
          <p:cNvPr id="31748" name="Text Box 4">
            <a:extLst>
              <a:ext uri="{FF2B5EF4-FFF2-40B4-BE49-F238E27FC236}">
                <a16:creationId xmlns:a16="http://schemas.microsoft.com/office/drawing/2014/main" id="{EF2576E1-23EC-4AA1-BC7A-6CEBBFA41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2400"/>
            <a:ext cx="7772400" cy="925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MX" altLang="en-US">
                <a:solidFill>
                  <a:srgbClr val="000000"/>
                </a:solidFill>
              </a:rPr>
              <a:t>Nombre del proyecto 		                   Version:     &lt;1.0&gt;	</a:t>
            </a:r>
          </a:p>
          <a:p>
            <a:pPr eaLnBrk="1" hangingPunct="1"/>
            <a:r>
              <a:rPr lang="es-MX" altLang="en-US">
                <a:solidFill>
                  <a:srgbClr val="000000"/>
                </a:solidFill>
              </a:rPr>
              <a:t>Lista de Riesgo 			                   Date:  &lt;dd/mmm/yy&gt;</a:t>
            </a:r>
          </a:p>
          <a:p>
            <a:pPr eaLnBrk="1" hangingPunct="1"/>
            <a:r>
              <a:rPr lang="es-MX" altLang="en-US">
                <a:solidFill>
                  <a:srgbClr val="000000"/>
                </a:solidFill>
              </a:rPr>
              <a:t>&lt;document identifier&gt;	</a:t>
            </a:r>
            <a:endParaRPr lang="es-ES_tradnl" altLang="en-US" sz="2400">
              <a:latin typeface="Times New Roman" panose="02020603050405020304" pitchFamily="18" charset="0"/>
            </a:endParaRPr>
          </a:p>
        </p:txBody>
      </p:sp>
      <p:sp>
        <p:nvSpPr>
          <p:cNvPr id="31749" name="Line 5">
            <a:extLst>
              <a:ext uri="{FF2B5EF4-FFF2-40B4-BE49-F238E27FC236}">
                <a16:creationId xmlns:a16="http://schemas.microsoft.com/office/drawing/2014/main" id="{9EAC8E5B-5A5A-4E03-BE0C-8633D685735E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762000"/>
            <a:ext cx="7772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31750" name="Line 6">
            <a:extLst>
              <a:ext uri="{FF2B5EF4-FFF2-40B4-BE49-F238E27FC236}">
                <a16:creationId xmlns:a16="http://schemas.microsoft.com/office/drawing/2014/main" id="{99DE39C6-3E26-48C1-B634-1AA11B68381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457200"/>
            <a:ext cx="7772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A"/>
          </a:p>
        </p:txBody>
      </p:sp>
      <p:sp>
        <p:nvSpPr>
          <p:cNvPr id="31751" name="Line 7">
            <a:extLst>
              <a:ext uri="{FF2B5EF4-FFF2-40B4-BE49-F238E27FC236}">
                <a16:creationId xmlns:a16="http://schemas.microsoft.com/office/drawing/2014/main" id="{9715830B-88B8-45DE-B555-A6390BEE357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152400"/>
            <a:ext cx="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A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7CE5648-9887-44F8-9A01-6475FD3A3E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371600"/>
          </a:xfrm>
        </p:spPr>
        <p:txBody>
          <a:bodyPr/>
          <a:lstStyle/>
          <a:p>
            <a:pPr eaLnBrk="1" hangingPunct="1"/>
            <a:r>
              <a:rPr lang="es-ES" altLang="en-US"/>
              <a:t>¿Qué es riesgo?</a:t>
            </a:r>
            <a:endParaRPr lang="es-ES" altLang="en-US">
              <a:solidFill>
                <a:srgbClr val="000000"/>
              </a:solidFill>
            </a:endParaRP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F2AACD61-3CC2-405E-A105-D2ABBA2859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3886200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s-MX" altLang="en-US" sz="2400"/>
              <a:t>   Se distingue a los riesgos de otros eventos del proyecto examinando estos tres aspectos: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s-MX" altLang="en-US" sz="2400"/>
          </a:p>
          <a:p>
            <a:pPr eaLnBrk="1" hangingPunct="1">
              <a:lnSpc>
                <a:spcPct val="0"/>
              </a:lnSpc>
              <a:buFont typeface="Wingdings" panose="05000000000000000000" pitchFamily="2" charset="2"/>
              <a:buNone/>
            </a:pPr>
            <a:endParaRPr lang="es-MX" altLang="en-US" sz="2000"/>
          </a:p>
          <a:p>
            <a:pPr eaLnBrk="1" hangingPunct="1">
              <a:lnSpc>
                <a:spcPct val="0"/>
              </a:lnSpc>
              <a:buFont typeface="Wingdings" panose="05000000000000000000" pitchFamily="2" charset="2"/>
              <a:buNone/>
            </a:pPr>
            <a:endParaRPr lang="es-ES_tradnl" altLang="en-US"/>
          </a:p>
          <a:p>
            <a:pPr eaLnBrk="1" hangingPunct="1"/>
            <a:r>
              <a:rPr lang="es-ES_tradnl" altLang="en-US" sz="2800"/>
              <a:t>Una Pérdida asociada a un evento</a:t>
            </a:r>
          </a:p>
          <a:p>
            <a:pPr eaLnBrk="1" hangingPunct="1">
              <a:lnSpc>
                <a:spcPct val="60000"/>
              </a:lnSpc>
            </a:pPr>
            <a:endParaRPr lang="es-ES_tradnl" altLang="en-US" sz="2800"/>
          </a:p>
          <a:p>
            <a:pPr eaLnBrk="1" hangingPunct="1"/>
            <a:r>
              <a:rPr lang="es-ES_tradnl" altLang="en-US" sz="2800"/>
              <a:t>La probabilidad de que el evento pueda ocurrir</a:t>
            </a:r>
          </a:p>
          <a:p>
            <a:pPr eaLnBrk="1" hangingPunct="1">
              <a:lnSpc>
                <a:spcPct val="60000"/>
              </a:lnSpc>
            </a:pPr>
            <a:endParaRPr lang="es-ES_tradnl" altLang="en-US" sz="2800"/>
          </a:p>
          <a:p>
            <a:pPr eaLnBrk="1" hangingPunct="1"/>
            <a:r>
              <a:rPr lang="es-ES_tradnl" altLang="en-US" sz="2800"/>
              <a:t>El grado en que se puede cambiar el resultado.</a:t>
            </a:r>
          </a:p>
          <a:p>
            <a:pPr eaLnBrk="1" hangingPunct="1">
              <a:buClr>
                <a:schemeClr val="folHlink"/>
              </a:buClr>
              <a:buSzPct val="45000"/>
              <a:buFont typeface="Wingdings" panose="05000000000000000000" pitchFamily="2" charset="2"/>
              <a:buNone/>
            </a:pPr>
            <a:r>
              <a:rPr lang="es-ES_tradnl" altLang="en-US"/>
              <a:t>	</a:t>
            </a:r>
            <a:endParaRPr lang="es-ES_tradnl" altLang="en-US" sz="2000" b="1"/>
          </a:p>
        </p:txBody>
      </p:sp>
      <p:graphicFrame>
        <p:nvGraphicFramePr>
          <p:cNvPr id="6148" name="Object 5">
            <a:extLst>
              <a:ext uri="{FF2B5EF4-FFF2-40B4-BE49-F238E27FC236}">
                <a16:creationId xmlns:a16="http://schemas.microsoft.com/office/drawing/2014/main" id="{535F68B8-3372-4933-BFE2-B0DC465E9B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4238" y="304800"/>
          <a:ext cx="1905000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Imagen" r:id="rId3" imgW="4006850" imgH="2857500" progId="MS_ClipArt_Gallery.2">
                  <p:embed/>
                </p:oleObj>
              </mc:Choice>
              <mc:Fallback>
                <p:oleObj name="Imagen" r:id="rId3" imgW="4006850" imgH="2857500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4238" y="304800"/>
                        <a:ext cx="1905000" cy="1357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622A1A8F-5C1C-4FF6-B177-4EAFF6D69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n-US" sz="4400"/>
              <a:t>¿Qué es riesgo?</a:t>
            </a:r>
            <a:endParaRPr lang="es-ES" altLang="en-US" sz="4400">
              <a:solidFill>
                <a:srgbClr val="000000"/>
              </a:solidFill>
            </a:endParaRP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D292393D-479A-488C-A2DA-5214C4E50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0574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MX" altLang="en-US" sz="2400"/>
              <a:t> </a:t>
            </a:r>
            <a:r>
              <a:rPr lang="es-ES_tradnl" altLang="en-US" sz="2800"/>
              <a:t>Pérdida asociada a un evento</a:t>
            </a:r>
          </a:p>
          <a:p>
            <a:pPr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endParaRPr lang="es-ES_tradnl" altLang="en-US" sz="2800"/>
          </a:p>
          <a:p>
            <a:pPr algn="just" eaLnBrk="1" hangingPunct="1">
              <a:buClr>
                <a:schemeClr val="folHlink"/>
              </a:buClr>
              <a:buSzPct val="45000"/>
              <a:buFont typeface="Wingdings" panose="05000000000000000000" pitchFamily="2" charset="2"/>
              <a:buNone/>
            </a:pPr>
            <a:r>
              <a:rPr lang="es-ES_tradnl" altLang="en-US"/>
              <a:t>	 </a:t>
            </a:r>
            <a:r>
              <a:rPr lang="es-ES_tradnl" altLang="en-US" sz="2400"/>
              <a:t>El evento debe crear una situación donde al proyecto le            </a:t>
            </a:r>
          </a:p>
          <a:p>
            <a:pPr algn="just" eaLnBrk="1" hangingPunct="1">
              <a:buClr>
                <a:schemeClr val="folHlink"/>
              </a:buClr>
              <a:buSzPct val="45000"/>
              <a:buFont typeface="Wingdings" panose="05000000000000000000" pitchFamily="2" charset="2"/>
              <a:buNone/>
            </a:pPr>
            <a:r>
              <a:rPr lang="es-ES_tradnl" altLang="en-US" sz="2400"/>
              <a:t>     pasen algunas actividades negativas: pérdida de tiempo,       de calidad dinero, control, etc.</a:t>
            </a:r>
          </a:p>
          <a:p>
            <a:pPr algn="just" eaLnBrk="1" hangingPunct="1">
              <a:lnSpc>
                <a:spcPct val="30000"/>
              </a:lnSpc>
              <a:buClr>
                <a:schemeClr val="folHlink"/>
              </a:buClr>
              <a:buSzPct val="45000"/>
              <a:buFont typeface="Wingdings" panose="05000000000000000000" pitchFamily="2" charset="2"/>
              <a:buNone/>
            </a:pPr>
            <a:r>
              <a:rPr lang="es-ES_tradnl" altLang="en-US" sz="2100"/>
              <a:t> </a:t>
            </a:r>
          </a:p>
          <a:p>
            <a:pPr algn="just" eaLnBrk="1" hangingPunct="1">
              <a:buClr>
                <a:schemeClr val="folHlink"/>
              </a:buClr>
              <a:buSzPct val="45000"/>
              <a:buFont typeface="Wingdings" panose="05000000000000000000" pitchFamily="2" charset="2"/>
              <a:buNone/>
            </a:pPr>
            <a:r>
              <a:rPr lang="es-ES_tradnl" altLang="en-US" sz="2100"/>
              <a:t>		 </a:t>
            </a:r>
            <a:endParaRPr lang="es-ES_tradnl" altLang="en-US" sz="2100" b="1"/>
          </a:p>
        </p:txBody>
      </p:sp>
      <p:graphicFrame>
        <p:nvGraphicFramePr>
          <p:cNvPr id="7172" name="Object 5">
            <a:extLst>
              <a:ext uri="{FF2B5EF4-FFF2-40B4-BE49-F238E27FC236}">
                <a16:creationId xmlns:a16="http://schemas.microsoft.com/office/drawing/2014/main" id="{8DD66C08-39BC-419C-A255-4BD7969F89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4238" y="304800"/>
          <a:ext cx="1905000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Imagen" r:id="rId3" imgW="4006850" imgH="2857500" progId="MS_ClipArt_Gallery.2">
                  <p:embed/>
                </p:oleObj>
              </mc:Choice>
              <mc:Fallback>
                <p:oleObj name="Imagen" r:id="rId3" imgW="4006850" imgH="2857500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4238" y="304800"/>
                        <a:ext cx="1905000" cy="1357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2465CCC0-FC0A-4176-B938-1D4116F748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¿Qué es riesgo?</a:t>
            </a:r>
            <a:endParaRPr lang="es-ES_tradnl" altLang="en-US">
              <a:solidFill>
                <a:srgbClr val="000000"/>
              </a:solidFill>
            </a:endParaRP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F8FE075B-C27D-4B39-825E-B1C939EF15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05800" cy="3886200"/>
          </a:xfrm>
        </p:spPr>
        <p:txBody>
          <a:bodyPr/>
          <a:lstStyle/>
          <a:p>
            <a:pPr eaLnBrk="1" hangingPunct="1"/>
            <a:r>
              <a:rPr lang="es-ES_tradnl" altLang="en-US"/>
              <a:t>Probabilidad de que el evento pueda ocurrir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_tradnl" altLang="en-US"/>
              <a:t>   </a:t>
            </a:r>
            <a:r>
              <a:rPr lang="es-ES_tradnl" altLang="en-US" sz="2200"/>
              <a:t>Se debe tener alguna idea de la probabilidad de que ocurra el evento.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_tradnl" altLang="en-US" sz="2200"/>
              <a:t>   		- La probabilidad del riesgo es medida desde 0 (imposible) 	   hasta 1 (certeza).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_tradnl" altLang="en-US" sz="2200"/>
              <a:t>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_tradnl" altLang="en-US" sz="2200"/>
              <a:t>		- Cuando la probabilidad de riesgo es 1, entonces el 	  riesgo  se denomina </a:t>
            </a:r>
            <a:r>
              <a:rPr lang="es-ES_tradnl" altLang="en-US" sz="2200" b="1" u="sng"/>
              <a:t>problema</a:t>
            </a:r>
            <a:r>
              <a:rPr lang="es-ES_tradnl" altLang="en-US" sz="2200"/>
              <a:t> dado que hay certeza de 	  que suceda.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s-ES_tradnl" altLang="en-US" sz="2200"/>
          </a:p>
          <a:p>
            <a:pPr eaLnBrk="1" hangingPunct="1">
              <a:buFont typeface="Wingdings" panose="05000000000000000000" pitchFamily="2" charset="2"/>
              <a:buNone/>
            </a:pPr>
            <a:endParaRPr lang="es-ES_tradnl" altLang="en-US" sz="2200"/>
          </a:p>
        </p:txBody>
      </p:sp>
      <p:graphicFrame>
        <p:nvGraphicFramePr>
          <p:cNvPr id="8196" name="Object 4">
            <a:extLst>
              <a:ext uri="{FF2B5EF4-FFF2-40B4-BE49-F238E27FC236}">
                <a16:creationId xmlns:a16="http://schemas.microsoft.com/office/drawing/2014/main" id="{BC1F3B29-7E09-4651-8AFE-A4207507D0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4238" y="304800"/>
          <a:ext cx="1905000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Imagen" r:id="rId3" imgW="4006850" imgH="2857500" progId="MS_ClipArt_Gallery.2">
                  <p:embed/>
                </p:oleObj>
              </mc:Choice>
              <mc:Fallback>
                <p:oleObj name="Imagen" r:id="rId3" imgW="4006850" imgH="2857500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4238" y="304800"/>
                        <a:ext cx="1905000" cy="1357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BAE02D9-58DB-4A45-B3E0-30FAFFFFB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n-US" sz="4400"/>
              <a:t>¿Qué es riesgo?</a:t>
            </a:r>
            <a:endParaRPr lang="es-ES_tradnl" altLang="en-US" sz="4400">
              <a:solidFill>
                <a:srgbClr val="000000"/>
              </a:solidFill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063CF911-2021-4F89-86A1-423B99FF0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_tradnl" altLang="en-US"/>
              <a:t>Grado en que se puede cambiar el resultado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_tradnl" altLang="en-US"/>
              <a:t>   		- </a:t>
            </a:r>
            <a:r>
              <a:rPr lang="es-ES_tradnl" altLang="en-US" sz="2400"/>
              <a:t>Para cada riesgo se debe determinar que puede 	   hacerse para minimizar o evitar el impacto del    	   evento.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s-ES_tradnl" altLang="en-US" sz="24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_tradnl" altLang="en-US" sz="2400"/>
              <a:t>El </a:t>
            </a:r>
            <a:r>
              <a:rPr lang="es-ES_tradnl" altLang="en-US" sz="2400" b="1"/>
              <a:t>Control de Riesgo </a:t>
            </a:r>
            <a:r>
              <a:rPr lang="es-ES_tradnl" altLang="en-US" sz="2400"/>
              <a:t>involucra un conjunto de acciones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_tradnl" altLang="en-US" sz="2400"/>
              <a:t>tomadas para reducir o eliminar el riesgo.</a:t>
            </a:r>
          </a:p>
        </p:txBody>
      </p:sp>
      <p:graphicFrame>
        <p:nvGraphicFramePr>
          <p:cNvPr id="9220" name="Object 4">
            <a:extLst>
              <a:ext uri="{FF2B5EF4-FFF2-40B4-BE49-F238E27FC236}">
                <a16:creationId xmlns:a16="http://schemas.microsoft.com/office/drawing/2014/main" id="{E356930B-E953-4540-9C09-F60197B024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4238" y="304800"/>
          <a:ext cx="1905000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Imagen" r:id="rId3" imgW="4006850" imgH="2857500" progId="MS_ClipArt_Gallery.2">
                  <p:embed/>
                </p:oleObj>
              </mc:Choice>
              <mc:Fallback>
                <p:oleObj name="Imagen" r:id="rId3" imgW="4006850" imgH="2857500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4238" y="304800"/>
                        <a:ext cx="1905000" cy="1357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5251F81D-1C4C-4304-BA7E-7BAA3E3A16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n-US"/>
              <a:t>Impacto de Riesgo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10B33D90-86AB-4B49-A047-B049E6B443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s-ES_tradnl" altLang="en-US" sz="2400"/>
              <a:t>El impacto de riesgo es la pérdida no esperada debido a un evento. Y de acuerdo al efecto que causa en la organización son priorizados de acuerdo a estas categorías:</a:t>
            </a:r>
          </a:p>
        </p:txBody>
      </p:sp>
      <p:sp>
        <p:nvSpPr>
          <p:cNvPr id="10244" name="Text Box 6">
            <a:extLst>
              <a:ext uri="{FF2B5EF4-FFF2-40B4-BE49-F238E27FC236}">
                <a16:creationId xmlns:a16="http://schemas.microsoft.com/office/drawing/2014/main" id="{683BA532-3A56-44AB-AFC7-543E01D6D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733800"/>
            <a:ext cx="594360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s-ES_tradnl" altLang="en-US" sz="2400"/>
              <a:t> Probable, alto impacto potencial</a:t>
            </a:r>
          </a:p>
          <a:p>
            <a:pPr eaLnBrk="1" hangingPunct="1">
              <a:buFontTx/>
              <a:buChar char="•"/>
            </a:pPr>
            <a:r>
              <a:rPr lang="es-ES_tradnl" altLang="en-US" sz="2400"/>
              <a:t> Poco probable, alto impacto potencial</a:t>
            </a:r>
          </a:p>
          <a:p>
            <a:pPr eaLnBrk="1" hangingPunct="1">
              <a:buFontTx/>
              <a:buChar char="•"/>
            </a:pPr>
            <a:r>
              <a:rPr lang="es-ES_tradnl" altLang="en-US" sz="2400"/>
              <a:t> Probable, bajo impacto potencial</a:t>
            </a:r>
          </a:p>
          <a:p>
            <a:pPr eaLnBrk="1" hangingPunct="1">
              <a:buFontTx/>
              <a:buChar char="•"/>
            </a:pPr>
            <a:r>
              <a:rPr lang="es-ES_tradnl" altLang="en-US" sz="2400"/>
              <a:t> Poco probable, bajo impacto potencial</a:t>
            </a:r>
          </a:p>
          <a:p>
            <a:pPr eaLnBrk="1" hangingPunct="1">
              <a:spcBef>
                <a:spcPct val="50000"/>
              </a:spcBef>
            </a:pPr>
            <a:endParaRPr lang="es-ES_tradnl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0710D011-315D-4348-AFFD-FFBF057D85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n-US"/>
              <a:t>Impacto de Riesgo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DDF75E59-6AAD-4E23-86D5-F8B3E1F779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s-ES_tradnl" altLang="en-US" sz="2400"/>
              <a:t>Los riesgos de la primera categoría son los que deben preocupar a los gerentes(</a:t>
            </a:r>
            <a:r>
              <a:rPr lang="es-ES_tradnl" altLang="en-US" sz="2400" b="1"/>
              <a:t>probable impacto potencial</a:t>
            </a:r>
            <a:r>
              <a:rPr lang="es-ES_tradnl" altLang="en-US" sz="2400"/>
              <a:t>). Para estos riesgos, los desarrolladores y gerentes deben elaborar planes de contingencia y supervisar el riesgo en forma meticulosa</a:t>
            </a:r>
          </a:p>
          <a:p>
            <a:pPr algn="just" eaLnBrk="1" hangingPunct="1"/>
            <a:endParaRPr lang="es-ES_tradnl" altLang="en-US" sz="2400"/>
          </a:p>
          <a:p>
            <a:pPr algn="just" eaLnBrk="1" hangingPunct="1"/>
            <a:r>
              <a:rPr lang="es-ES_tradnl" altLang="en-US" sz="2400"/>
              <a:t>Si se incrementa la la probabilidad del riesgo, los gerentes pueden activar el plan de contingencia y resolver el problema a tiempo.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FCA06837-E047-435B-BADF-2D17B30793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n-US"/>
              <a:t>Impacto de Riesgo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42AB9D2-6461-4847-A6A3-92F9AC299A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133600"/>
            <a:ext cx="8229600" cy="3886200"/>
          </a:xfrm>
        </p:spPr>
        <p:txBody>
          <a:bodyPr/>
          <a:lstStyle/>
          <a:p>
            <a:pPr algn="just" eaLnBrk="1" hangingPunct="1"/>
            <a:r>
              <a:rPr lang="es-ES_tradnl" altLang="en-US" sz="2400"/>
              <a:t>Los gerentes deben supervisar los riesgos de la segunda categoría (poco probable, alto impacto potencial)</a:t>
            </a:r>
          </a:p>
          <a:p>
            <a:pPr algn="just" eaLnBrk="1" hangingPunct="1"/>
            <a:endParaRPr lang="es-ES_tradnl" altLang="en-US" sz="2400"/>
          </a:p>
          <a:p>
            <a:pPr algn="just" eaLnBrk="1" hangingPunct="1"/>
            <a:r>
              <a:rPr lang="es-ES_tradnl" altLang="en-US" sz="2400"/>
              <a:t>No es necesario elaborar planes de contingencia para ellos a menos que se incremente la probabilidad.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5">
      <a:dk1>
        <a:srgbClr val="822504"/>
      </a:dk1>
      <a:lt1>
        <a:srgbClr val="FFFFFF"/>
      </a:lt1>
      <a:dk2>
        <a:srgbClr val="330000"/>
      </a:dk2>
      <a:lt2>
        <a:srgbClr val="FFFFFF"/>
      </a:lt2>
      <a:accent1>
        <a:srgbClr val="FF9900"/>
      </a:accent1>
      <a:accent2>
        <a:srgbClr val="9E2A06"/>
      </a:accent2>
      <a:accent3>
        <a:srgbClr val="ADAAAA"/>
      </a:accent3>
      <a:accent4>
        <a:srgbClr val="DADADA"/>
      </a:accent4>
      <a:accent5>
        <a:srgbClr val="FFCAAA"/>
      </a:accent5>
      <a:accent6>
        <a:srgbClr val="8F2505"/>
      </a:accent6>
      <a:hlink>
        <a:srgbClr val="FF3300"/>
      </a:hlink>
      <a:folHlink>
        <a:srgbClr val="7C0704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392</TotalTime>
  <Words>1785</Words>
  <Application>Microsoft Office PowerPoint</Application>
  <PresentationFormat>On-screen Show (4:3)</PresentationFormat>
  <Paragraphs>193</Paragraphs>
  <Slides>27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Wingdings</vt:lpstr>
      <vt:lpstr>Arial Black</vt:lpstr>
      <vt:lpstr>Times New Roman</vt:lpstr>
      <vt:lpstr>Helvetica</vt:lpstr>
      <vt:lpstr>Pixel</vt:lpstr>
      <vt:lpstr>Galería de imágenes de Microsoft</vt:lpstr>
      <vt:lpstr>Gestión de Riesgo</vt:lpstr>
      <vt:lpstr>¿Qué es riesgo?</vt:lpstr>
      <vt:lpstr>¿Qué es riesgo?</vt:lpstr>
      <vt:lpstr>PowerPoint Presentation</vt:lpstr>
      <vt:lpstr>¿Qué es riesgo?</vt:lpstr>
      <vt:lpstr>PowerPoint Presentation</vt:lpstr>
      <vt:lpstr>Impacto de Riesgo</vt:lpstr>
      <vt:lpstr>Impacto de Riesgo</vt:lpstr>
      <vt:lpstr>Impacto de Riesgo</vt:lpstr>
      <vt:lpstr>Impacto de Riesgo</vt:lpstr>
      <vt:lpstr>Importancia del Análisis de riesgo</vt:lpstr>
      <vt:lpstr>Clasificación de Riesgos</vt:lpstr>
      <vt:lpstr>Niveles de la Gestión de riesgos</vt:lpstr>
      <vt:lpstr>PowerPoint Presentation</vt:lpstr>
      <vt:lpstr>Actividades de la Gestión de Riesgo</vt:lpstr>
      <vt:lpstr>PowerPoint Presentation</vt:lpstr>
      <vt:lpstr>Actividades de la Gestión de Riesgos</vt:lpstr>
      <vt:lpstr>PowerPoint Presentation</vt:lpstr>
      <vt:lpstr>Actividades de la Gestión de Riesgos</vt:lpstr>
      <vt:lpstr>PowerPoint Presentation</vt:lpstr>
      <vt:lpstr>Lista de Riesgo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UTP - FISC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Gestión de Riesgo</dc:title>
  <dc:creator>Asist. Dep. Ing. Soft.</dc:creator>
  <cp:lastModifiedBy>FERNANDO CUTIRE</cp:lastModifiedBy>
  <cp:revision>10</cp:revision>
  <dcterms:created xsi:type="dcterms:W3CDTF">2005-03-31T16:08:09Z</dcterms:created>
  <dcterms:modified xsi:type="dcterms:W3CDTF">2020-11-15T15:12:52Z</dcterms:modified>
</cp:coreProperties>
</file>