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5" r:id="rId4"/>
  </p:sldMasterIdLst>
  <p:notesMasterIdLst>
    <p:notesMasterId r:id="rId58"/>
  </p:notesMasterIdLst>
  <p:sldIdLst>
    <p:sldId id="324" r:id="rId5"/>
    <p:sldId id="267" r:id="rId6"/>
    <p:sldId id="268" r:id="rId7"/>
    <p:sldId id="269" r:id="rId8"/>
    <p:sldId id="275" r:id="rId9"/>
    <p:sldId id="277" r:id="rId10"/>
    <p:sldId id="326" r:id="rId11"/>
    <p:sldId id="327" r:id="rId12"/>
    <p:sldId id="328" r:id="rId13"/>
    <p:sldId id="329" r:id="rId14"/>
    <p:sldId id="330" r:id="rId15"/>
    <p:sldId id="297" r:id="rId16"/>
    <p:sldId id="344" r:id="rId17"/>
    <p:sldId id="346" r:id="rId18"/>
    <p:sldId id="349" r:id="rId19"/>
    <p:sldId id="350" r:id="rId20"/>
    <p:sldId id="351" r:id="rId21"/>
    <p:sldId id="352" r:id="rId22"/>
    <p:sldId id="353" r:id="rId23"/>
    <p:sldId id="355" r:id="rId24"/>
    <p:sldId id="356" r:id="rId25"/>
    <p:sldId id="357" r:id="rId26"/>
    <p:sldId id="358" r:id="rId27"/>
    <p:sldId id="419" r:id="rId28"/>
    <p:sldId id="359" r:id="rId29"/>
    <p:sldId id="360" r:id="rId30"/>
    <p:sldId id="361" r:id="rId31"/>
    <p:sldId id="362" r:id="rId32"/>
    <p:sldId id="363" r:id="rId33"/>
    <p:sldId id="364" r:id="rId34"/>
    <p:sldId id="365" r:id="rId35"/>
    <p:sldId id="420" r:id="rId36"/>
    <p:sldId id="366" r:id="rId37"/>
    <p:sldId id="368" r:id="rId38"/>
    <p:sldId id="417" r:id="rId39"/>
    <p:sldId id="369" r:id="rId40"/>
    <p:sldId id="299" r:id="rId41"/>
    <p:sldId id="374" r:id="rId42"/>
    <p:sldId id="301" r:id="rId43"/>
    <p:sldId id="375" r:id="rId44"/>
    <p:sldId id="376" r:id="rId45"/>
    <p:sldId id="377" r:id="rId46"/>
    <p:sldId id="379" r:id="rId47"/>
    <p:sldId id="380" r:id="rId48"/>
    <p:sldId id="422" r:id="rId49"/>
    <p:sldId id="303" r:id="rId50"/>
    <p:sldId id="381" r:id="rId51"/>
    <p:sldId id="382" r:id="rId52"/>
    <p:sldId id="311" r:id="rId53"/>
    <p:sldId id="402" r:id="rId54"/>
    <p:sldId id="312" r:id="rId55"/>
    <p:sldId id="421" r:id="rId56"/>
    <p:sldId id="423" r:id="rId57"/>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charset="0"/>
        <a:ea typeface="+mn-ea"/>
        <a:cs typeface="+mn-cs"/>
      </a:defRPr>
    </a:lvl5pPr>
    <a:lvl6pPr marL="2286000" algn="l" defTabSz="914400" rtl="0" eaLnBrk="1" latinLnBrk="0" hangingPunct="1">
      <a:defRPr kern="1200">
        <a:solidFill>
          <a:schemeClr val="tx1"/>
        </a:solidFill>
        <a:latin typeface="Gill Sans MT" charset="0"/>
        <a:ea typeface="+mn-ea"/>
        <a:cs typeface="+mn-cs"/>
      </a:defRPr>
    </a:lvl6pPr>
    <a:lvl7pPr marL="2743200" algn="l" defTabSz="914400" rtl="0" eaLnBrk="1" latinLnBrk="0" hangingPunct="1">
      <a:defRPr kern="1200">
        <a:solidFill>
          <a:schemeClr val="tx1"/>
        </a:solidFill>
        <a:latin typeface="Gill Sans MT" charset="0"/>
        <a:ea typeface="+mn-ea"/>
        <a:cs typeface="+mn-cs"/>
      </a:defRPr>
    </a:lvl7pPr>
    <a:lvl8pPr marL="3200400" algn="l" defTabSz="914400" rtl="0" eaLnBrk="1" latinLnBrk="0" hangingPunct="1">
      <a:defRPr kern="1200">
        <a:solidFill>
          <a:schemeClr val="tx1"/>
        </a:solidFill>
        <a:latin typeface="Gill Sans MT" charset="0"/>
        <a:ea typeface="+mn-ea"/>
        <a:cs typeface="+mn-cs"/>
      </a:defRPr>
    </a:lvl8pPr>
    <a:lvl9pPr marL="3657600" algn="l" defTabSz="914400" rtl="0" eaLnBrk="1" latinLnBrk="0" hangingPunct="1">
      <a:defRPr kern="1200">
        <a:solidFill>
          <a:schemeClr val="tx1"/>
        </a:solidFill>
        <a:latin typeface="Gill Sans MT"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71587E-777E-4BC9-9E02-622283A63812}" v="5" dt="2021-06-15T14:06:15.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ila Castillo" userId="S::zoila.castillo@utp.ac.pa::fd0f1185-ac1e-4a27-ba14-b1237d46adb9" providerId="AD" clId="Web-{0E070671-0856-4058-84F0-05ABAD0A4D32}"/>
    <pc:docChg chg="modSld">
      <pc:chgData name="Zoila Castillo" userId="S::zoila.castillo@utp.ac.pa::fd0f1185-ac1e-4a27-ba14-b1237d46adb9" providerId="AD" clId="Web-{0E070671-0856-4058-84F0-05ABAD0A4D32}" dt="2021-06-04T17:17:57.596" v="120" actId="20577"/>
      <pc:docMkLst>
        <pc:docMk/>
      </pc:docMkLst>
      <pc:sldChg chg="delSp modSp delAnim">
        <pc:chgData name="Zoila Castillo" userId="S::zoila.castillo@utp.ac.pa::fd0f1185-ac1e-4a27-ba14-b1237d46adb9" providerId="AD" clId="Web-{0E070671-0856-4058-84F0-05ABAD0A4D32}" dt="2021-06-04T17:11:15.258" v="5"/>
        <pc:sldMkLst>
          <pc:docMk/>
          <pc:sldMk cId="0" sldId="267"/>
        </pc:sldMkLst>
        <pc:spChg chg="mod">
          <ac:chgData name="Zoila Castillo" userId="S::zoila.castillo@utp.ac.pa::fd0f1185-ac1e-4a27-ba14-b1237d46adb9" providerId="AD" clId="Web-{0E070671-0856-4058-84F0-05ABAD0A4D32}" dt="2021-06-04T17:10:58.492" v="1" actId="20577"/>
          <ac:spMkLst>
            <pc:docMk/>
            <pc:sldMk cId="0" sldId="267"/>
            <ac:spMk id="30723" creationId="{00000000-0000-0000-0000-000000000000}"/>
          </ac:spMkLst>
        </pc:spChg>
        <pc:spChg chg="del">
          <ac:chgData name="Zoila Castillo" userId="S::zoila.castillo@utp.ac.pa::fd0f1185-ac1e-4a27-ba14-b1237d46adb9" providerId="AD" clId="Web-{0E070671-0856-4058-84F0-05ABAD0A4D32}" dt="2021-06-04T17:11:15.258" v="5"/>
          <ac:spMkLst>
            <pc:docMk/>
            <pc:sldMk cId="0" sldId="267"/>
            <ac:spMk id="30724" creationId="{00000000-0000-0000-0000-000000000000}"/>
          </ac:spMkLst>
        </pc:spChg>
      </pc:sldChg>
      <pc:sldChg chg="modSp">
        <pc:chgData name="Zoila Castillo" userId="S::zoila.castillo@utp.ac.pa::fd0f1185-ac1e-4a27-ba14-b1237d46adb9" providerId="AD" clId="Web-{0E070671-0856-4058-84F0-05ABAD0A4D32}" dt="2021-06-04T17:13:05.511" v="65"/>
        <pc:sldMkLst>
          <pc:docMk/>
          <pc:sldMk cId="0" sldId="268"/>
        </pc:sldMkLst>
        <pc:spChg chg="mod">
          <ac:chgData name="Zoila Castillo" userId="S::zoila.castillo@utp.ac.pa::fd0f1185-ac1e-4a27-ba14-b1237d46adb9" providerId="AD" clId="Web-{0E070671-0856-4058-84F0-05ABAD0A4D32}" dt="2021-06-04T17:11:10.383" v="4" actId="20577"/>
          <ac:spMkLst>
            <pc:docMk/>
            <pc:sldMk cId="0" sldId="268"/>
            <ac:spMk id="30723" creationId="{00000000-0000-0000-0000-000000000000}"/>
          </ac:spMkLst>
        </pc:spChg>
        <pc:spChg chg="mod">
          <ac:chgData name="Zoila Castillo" userId="S::zoila.castillo@utp.ac.pa::fd0f1185-ac1e-4a27-ba14-b1237d46adb9" providerId="AD" clId="Web-{0E070671-0856-4058-84F0-05ABAD0A4D32}" dt="2021-06-04T17:13:05.511" v="65"/>
          <ac:spMkLst>
            <pc:docMk/>
            <pc:sldMk cId="0" sldId="268"/>
            <ac:spMk id="31747" creationId="{00000000-0000-0000-0000-000000000000}"/>
          </ac:spMkLst>
        </pc:spChg>
      </pc:sldChg>
      <pc:sldChg chg="modSp">
        <pc:chgData name="Zoila Castillo" userId="S::zoila.castillo@utp.ac.pa::fd0f1185-ac1e-4a27-ba14-b1237d46adb9" providerId="AD" clId="Web-{0E070671-0856-4058-84F0-05ABAD0A4D32}" dt="2021-06-04T17:17:57.596" v="120" actId="20577"/>
        <pc:sldMkLst>
          <pc:docMk/>
          <pc:sldMk cId="0" sldId="326"/>
        </pc:sldMkLst>
        <pc:spChg chg="mod">
          <ac:chgData name="Zoila Castillo" userId="S::zoila.castillo@utp.ac.pa::fd0f1185-ac1e-4a27-ba14-b1237d46adb9" providerId="AD" clId="Web-{0E070671-0856-4058-84F0-05ABAD0A4D32}" dt="2021-06-04T17:17:57.596" v="120" actId="20577"/>
          <ac:spMkLst>
            <pc:docMk/>
            <pc:sldMk cId="0" sldId="326"/>
            <ac:spMk id="137220" creationId="{00000000-0000-0000-0000-000000000000}"/>
          </ac:spMkLst>
        </pc:spChg>
      </pc:sldChg>
      <pc:sldChg chg="delSp modSp">
        <pc:chgData name="Zoila Castillo" userId="S::zoila.castillo@utp.ac.pa::fd0f1185-ac1e-4a27-ba14-b1237d46adb9" providerId="AD" clId="Web-{0E070671-0856-4058-84F0-05ABAD0A4D32}" dt="2021-06-04T17:13:37.340" v="68"/>
        <pc:sldMkLst>
          <pc:docMk/>
          <pc:sldMk cId="0" sldId="344"/>
        </pc:sldMkLst>
        <pc:spChg chg="del mod">
          <ac:chgData name="Zoila Castillo" userId="S::zoila.castillo@utp.ac.pa::fd0f1185-ac1e-4a27-ba14-b1237d46adb9" providerId="AD" clId="Web-{0E070671-0856-4058-84F0-05ABAD0A4D32}" dt="2021-06-04T17:13:37.340" v="68"/>
          <ac:spMkLst>
            <pc:docMk/>
            <pc:sldMk cId="0" sldId="344"/>
            <ac:spMk id="27653" creationId="{00000000-0000-0000-0000-000000000000}"/>
          </ac:spMkLst>
        </pc:spChg>
      </pc:sldChg>
      <pc:sldChg chg="modSp">
        <pc:chgData name="Zoila Castillo" userId="S::zoila.castillo@utp.ac.pa::fd0f1185-ac1e-4a27-ba14-b1237d46adb9" providerId="AD" clId="Web-{0E070671-0856-4058-84F0-05ABAD0A4D32}" dt="2021-06-04T17:17:04.719" v="95" actId="20577"/>
        <pc:sldMkLst>
          <pc:docMk/>
          <pc:sldMk cId="0" sldId="351"/>
        </pc:sldMkLst>
        <pc:spChg chg="mod">
          <ac:chgData name="Zoila Castillo" userId="S::zoila.castillo@utp.ac.pa::fd0f1185-ac1e-4a27-ba14-b1237d46adb9" providerId="AD" clId="Web-{0E070671-0856-4058-84F0-05ABAD0A4D32}" dt="2021-06-04T17:17:04.719" v="95" actId="20577"/>
          <ac:spMkLst>
            <pc:docMk/>
            <pc:sldMk cId="0" sldId="351"/>
            <ac:spMk id="167939" creationId="{00000000-0000-0000-0000-000000000000}"/>
          </ac:spMkLst>
        </pc:spChg>
      </pc:sldChg>
      <pc:sldChg chg="modSp">
        <pc:chgData name="Zoila Castillo" userId="S::zoila.castillo@utp.ac.pa::fd0f1185-ac1e-4a27-ba14-b1237d46adb9" providerId="AD" clId="Web-{0E070671-0856-4058-84F0-05ABAD0A4D32}" dt="2021-06-04T17:13:50.043" v="70" actId="20577"/>
        <pc:sldMkLst>
          <pc:docMk/>
          <pc:sldMk cId="0" sldId="353"/>
        </pc:sldMkLst>
        <pc:spChg chg="mod">
          <ac:chgData name="Zoila Castillo" userId="S::zoila.castillo@utp.ac.pa::fd0f1185-ac1e-4a27-ba14-b1237d46adb9" providerId="AD" clId="Web-{0E070671-0856-4058-84F0-05ABAD0A4D32}" dt="2021-06-04T17:13:50.043" v="70" actId="20577"/>
          <ac:spMkLst>
            <pc:docMk/>
            <pc:sldMk cId="0" sldId="353"/>
            <ac:spMk id="33794" creationId="{00000000-0000-0000-0000-000000000000}"/>
          </ac:spMkLst>
        </pc:spChg>
      </pc:sldChg>
      <pc:sldChg chg="modSp">
        <pc:chgData name="Zoila Castillo" userId="S::zoila.castillo@utp.ac.pa::fd0f1185-ac1e-4a27-ba14-b1237d46adb9" providerId="AD" clId="Web-{0E070671-0856-4058-84F0-05ABAD0A4D32}" dt="2021-06-04T17:14:07.278" v="71"/>
        <pc:sldMkLst>
          <pc:docMk/>
          <pc:sldMk cId="0" sldId="356"/>
        </pc:sldMkLst>
        <pc:spChg chg="mod">
          <ac:chgData name="Zoila Castillo" userId="S::zoila.castillo@utp.ac.pa::fd0f1185-ac1e-4a27-ba14-b1237d46adb9" providerId="AD" clId="Web-{0E070671-0856-4058-84F0-05ABAD0A4D32}" dt="2021-06-04T17:14:07.278" v="71"/>
          <ac:spMkLst>
            <pc:docMk/>
            <pc:sldMk cId="0" sldId="356"/>
            <ac:spMk id="173059" creationId="{00000000-0000-0000-0000-000000000000}"/>
          </ac:spMkLst>
        </pc:spChg>
      </pc:sldChg>
      <pc:sldChg chg="modSp">
        <pc:chgData name="Zoila Castillo" userId="S::zoila.castillo@utp.ac.pa::fd0f1185-ac1e-4a27-ba14-b1237d46adb9" providerId="AD" clId="Web-{0E070671-0856-4058-84F0-05ABAD0A4D32}" dt="2021-06-04T17:14:57.342" v="86" actId="20577"/>
        <pc:sldMkLst>
          <pc:docMk/>
          <pc:sldMk cId="0" sldId="358"/>
        </pc:sldMkLst>
        <pc:spChg chg="mod">
          <ac:chgData name="Zoila Castillo" userId="S::zoila.castillo@utp.ac.pa::fd0f1185-ac1e-4a27-ba14-b1237d46adb9" providerId="AD" clId="Web-{0E070671-0856-4058-84F0-05ABAD0A4D32}" dt="2021-06-04T17:14:35.341" v="77"/>
          <ac:spMkLst>
            <pc:docMk/>
            <pc:sldMk cId="0" sldId="358"/>
            <ac:spMk id="4" creationId="{00000000-0000-0000-0000-000000000000}"/>
          </ac:spMkLst>
        </pc:spChg>
        <pc:spChg chg="mod">
          <ac:chgData name="Zoila Castillo" userId="S::zoila.castillo@utp.ac.pa::fd0f1185-ac1e-4a27-ba14-b1237d46adb9" providerId="AD" clId="Web-{0E070671-0856-4058-84F0-05ABAD0A4D32}" dt="2021-06-04T17:14:27.185" v="74"/>
          <ac:spMkLst>
            <pc:docMk/>
            <pc:sldMk cId="0" sldId="358"/>
            <ac:spMk id="25612" creationId="{00000000-0000-0000-0000-000000000000}"/>
          </ac:spMkLst>
        </pc:spChg>
        <pc:spChg chg="mod">
          <ac:chgData name="Zoila Castillo" userId="S::zoila.castillo@utp.ac.pa::fd0f1185-ac1e-4a27-ba14-b1237d46adb9" providerId="AD" clId="Web-{0E070671-0856-4058-84F0-05ABAD0A4D32}" dt="2021-06-04T17:14:32.653" v="76"/>
          <ac:spMkLst>
            <pc:docMk/>
            <pc:sldMk cId="0" sldId="358"/>
            <ac:spMk id="25614" creationId="{00000000-0000-0000-0000-000000000000}"/>
          </ac:spMkLst>
        </pc:spChg>
        <pc:spChg chg="mod">
          <ac:chgData name="Zoila Castillo" userId="S::zoila.castillo@utp.ac.pa::fd0f1185-ac1e-4a27-ba14-b1237d46adb9" providerId="AD" clId="Web-{0E070671-0856-4058-84F0-05ABAD0A4D32}" dt="2021-06-04T17:14:25.106" v="73"/>
          <ac:spMkLst>
            <pc:docMk/>
            <pc:sldMk cId="0" sldId="358"/>
            <ac:spMk id="25616" creationId="{00000000-0000-0000-0000-000000000000}"/>
          </ac:spMkLst>
        </pc:spChg>
        <pc:spChg chg="mod">
          <ac:chgData name="Zoila Castillo" userId="S::zoila.castillo@utp.ac.pa::fd0f1185-ac1e-4a27-ba14-b1237d46adb9" providerId="AD" clId="Web-{0E070671-0856-4058-84F0-05ABAD0A4D32}" dt="2021-06-04T17:14:30.044" v="75"/>
          <ac:spMkLst>
            <pc:docMk/>
            <pc:sldMk cId="0" sldId="358"/>
            <ac:spMk id="25618" creationId="{00000000-0000-0000-0000-000000000000}"/>
          </ac:spMkLst>
        </pc:spChg>
        <pc:spChg chg="mod">
          <ac:chgData name="Zoila Castillo" userId="S::zoila.castillo@utp.ac.pa::fd0f1185-ac1e-4a27-ba14-b1237d46adb9" providerId="AD" clId="Web-{0E070671-0856-4058-84F0-05ABAD0A4D32}" dt="2021-06-04T17:14:21.466" v="72"/>
          <ac:spMkLst>
            <pc:docMk/>
            <pc:sldMk cId="0" sldId="358"/>
            <ac:spMk id="25620" creationId="{00000000-0000-0000-0000-000000000000}"/>
          </ac:spMkLst>
        </pc:spChg>
        <pc:spChg chg="mod">
          <ac:chgData name="Zoila Castillo" userId="S::zoila.castillo@utp.ac.pa::fd0f1185-ac1e-4a27-ba14-b1237d46adb9" providerId="AD" clId="Web-{0E070671-0856-4058-84F0-05ABAD0A4D32}" dt="2021-06-04T17:14:57.342" v="86" actId="20577"/>
          <ac:spMkLst>
            <pc:docMk/>
            <pc:sldMk cId="0" sldId="358"/>
            <ac:spMk id="175108" creationId="{00000000-0000-0000-0000-000000000000}"/>
          </ac:spMkLst>
        </pc:spChg>
      </pc:sldChg>
    </pc:docChg>
  </pc:docChgLst>
  <pc:docChgLst>
    <pc:chgData name="JONATHAN GAMERO" userId="19b583a1-7bb6-4524-ba73-fea447db54e7" providerId="ADAL" clId="{2971587E-777E-4BC9-9E02-622283A63812}"/>
    <pc:docChg chg="custSel modSld">
      <pc:chgData name="JONATHAN GAMERO" userId="19b583a1-7bb6-4524-ba73-fea447db54e7" providerId="ADAL" clId="{2971587E-777E-4BC9-9E02-622283A63812}" dt="2021-06-15T14:06:15.671" v="2" actId="27636"/>
      <pc:docMkLst>
        <pc:docMk/>
      </pc:docMkLst>
      <pc:sldChg chg="modSp mod">
        <pc:chgData name="JONATHAN GAMERO" userId="19b583a1-7bb6-4524-ba73-fea447db54e7" providerId="ADAL" clId="{2971587E-777E-4BC9-9E02-622283A63812}" dt="2021-06-15T14:06:15.661" v="1" actId="27636"/>
        <pc:sldMkLst>
          <pc:docMk/>
          <pc:sldMk cId="0" sldId="358"/>
        </pc:sldMkLst>
        <pc:spChg chg="mod">
          <ac:chgData name="JONATHAN GAMERO" userId="19b583a1-7bb6-4524-ba73-fea447db54e7" providerId="ADAL" clId="{2971587E-777E-4BC9-9E02-622283A63812}" dt="2021-06-15T14:06:15.661" v="1" actId="27636"/>
          <ac:spMkLst>
            <pc:docMk/>
            <pc:sldMk cId="0" sldId="358"/>
            <ac:spMk id="175107" creationId="{00000000-0000-0000-0000-000000000000}"/>
          </ac:spMkLst>
        </pc:spChg>
      </pc:sldChg>
      <pc:sldChg chg="modSp mod">
        <pc:chgData name="JONATHAN GAMERO" userId="19b583a1-7bb6-4524-ba73-fea447db54e7" providerId="ADAL" clId="{2971587E-777E-4BC9-9E02-622283A63812}" dt="2021-06-15T14:06:15.671" v="2" actId="27636"/>
        <pc:sldMkLst>
          <pc:docMk/>
          <pc:sldMk cId="0" sldId="368"/>
        </pc:sldMkLst>
        <pc:spChg chg="mod">
          <ac:chgData name="JONATHAN GAMERO" userId="19b583a1-7bb6-4524-ba73-fea447db54e7" providerId="ADAL" clId="{2971587E-777E-4BC9-9E02-622283A63812}" dt="2021-06-15T14:06:15.671" v="2" actId="27636"/>
          <ac:spMkLst>
            <pc:docMk/>
            <pc:sldMk cId="0" sldId="368"/>
            <ac:spMk id="188419" creationId="{00000000-0000-0000-0000-000000000000}"/>
          </ac:spMkLst>
        </pc:spChg>
      </pc:sldChg>
      <pc:sldChg chg="modSp mod">
        <pc:chgData name="JONATHAN GAMERO" userId="19b583a1-7bb6-4524-ba73-fea447db54e7" providerId="ADAL" clId="{2971587E-777E-4BC9-9E02-622283A63812}" dt="2021-06-15T14:06:15.613" v="0" actId="27636"/>
        <pc:sldMkLst>
          <pc:docMk/>
          <pc:sldMk cId="0" sldId="376"/>
        </pc:sldMkLst>
        <pc:spChg chg="mod">
          <ac:chgData name="JONATHAN GAMERO" userId="19b583a1-7bb6-4524-ba73-fea447db54e7" providerId="ADAL" clId="{2971587E-777E-4BC9-9E02-622283A63812}" dt="2021-06-15T14:06:15.613" v="0" actId="27636"/>
          <ac:spMkLst>
            <pc:docMk/>
            <pc:sldMk cId="0" sldId="376"/>
            <ac:spMk id="19763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b="0">
                <a:latin typeface="Arial" charset="0"/>
                <a:ea typeface="ＭＳ Ｐゴシック" pitchFamily="34" charset="-128"/>
                <a:cs typeface="+mn-cs"/>
              </a:defRPr>
            </a:lvl1pPr>
          </a:lstStyle>
          <a:p>
            <a:pPr>
              <a:defRPr/>
            </a:pPr>
            <a:endParaRPr lang="en-AU"/>
          </a:p>
        </p:txBody>
      </p:sp>
      <p:sp>
        <p:nvSpPr>
          <p:cNvPr id="11267"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b="0">
                <a:latin typeface="Arial" charset="0"/>
                <a:ea typeface="ＭＳ Ｐゴシック" pitchFamily="34" charset="-128"/>
                <a:cs typeface="+mn-cs"/>
              </a:defRPr>
            </a:lvl1pPr>
          </a:lstStyle>
          <a:p>
            <a:pPr>
              <a:defRPr/>
            </a:pPr>
            <a:endParaRPr lang="en-A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b="0">
                <a:latin typeface="Arial" charset="0"/>
                <a:ea typeface="ＭＳ Ｐゴシック" pitchFamily="34" charset="-128"/>
                <a:cs typeface="+mn-cs"/>
              </a:defRPr>
            </a:lvl1pPr>
          </a:lstStyle>
          <a:p>
            <a:pPr>
              <a:defRPr/>
            </a:pPr>
            <a:endParaRPr lang="en-AU"/>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defRPr sz="1200" smtClean="0">
                <a:latin typeface="Calibri" charset="0"/>
              </a:defRPr>
            </a:lvl1pPr>
          </a:lstStyle>
          <a:p>
            <a:pPr>
              <a:defRPr/>
            </a:pPr>
            <a:fld id="{11EC912F-0349-AA48-88BE-B6E71284EB2F}" type="slidenum">
              <a:rPr lang="en-AU" altLang="es-PA"/>
              <a:pPr>
                <a:defRPr/>
              </a:pPr>
              <a:t>‹#›</a:t>
            </a:fld>
            <a:endParaRPr lang="en-AU" altLang="es-PA"/>
          </a:p>
        </p:txBody>
      </p:sp>
    </p:spTree>
    <p:extLst>
      <p:ext uri="{BB962C8B-B14F-4D97-AF65-F5344CB8AC3E}">
        <p14:creationId xmlns:p14="http://schemas.microsoft.com/office/powerpoint/2010/main" val="5978928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Gill Sans MT" charset="0"/>
              </a:defRPr>
            </a:lvl1pPr>
            <a:lvl2pPr marL="742950" indent="-285750">
              <a:defRPr>
                <a:solidFill>
                  <a:schemeClr val="tx1"/>
                </a:solidFill>
                <a:latin typeface="Gill Sans MT" charset="0"/>
              </a:defRPr>
            </a:lvl2pPr>
            <a:lvl3pPr marL="1143000" indent="-228600">
              <a:defRPr>
                <a:solidFill>
                  <a:schemeClr val="tx1"/>
                </a:solidFill>
                <a:latin typeface="Gill Sans MT" charset="0"/>
              </a:defRPr>
            </a:lvl3pPr>
            <a:lvl4pPr marL="1600200" indent="-228600">
              <a:defRPr>
                <a:solidFill>
                  <a:schemeClr val="tx1"/>
                </a:solidFill>
                <a:latin typeface="Gill Sans MT" charset="0"/>
              </a:defRPr>
            </a:lvl4pPr>
            <a:lvl5pPr marL="2057400" indent="-228600">
              <a:defRPr>
                <a:solidFill>
                  <a:schemeClr val="tx1"/>
                </a:solidFill>
                <a:latin typeface="Gill Sans MT" charset="0"/>
              </a:defRPr>
            </a:lvl5pPr>
            <a:lvl6pPr marL="2514600" indent="-228600" defTabSz="457200" eaLnBrk="0" fontAlgn="base" hangingPunct="0">
              <a:spcBef>
                <a:spcPct val="0"/>
              </a:spcBef>
              <a:spcAft>
                <a:spcPct val="0"/>
              </a:spcAft>
              <a:defRPr>
                <a:solidFill>
                  <a:schemeClr val="tx1"/>
                </a:solidFill>
                <a:latin typeface="Gill Sans MT" charset="0"/>
              </a:defRPr>
            </a:lvl6pPr>
            <a:lvl7pPr marL="2971800" indent="-228600" defTabSz="457200" eaLnBrk="0" fontAlgn="base" hangingPunct="0">
              <a:spcBef>
                <a:spcPct val="0"/>
              </a:spcBef>
              <a:spcAft>
                <a:spcPct val="0"/>
              </a:spcAft>
              <a:defRPr>
                <a:solidFill>
                  <a:schemeClr val="tx1"/>
                </a:solidFill>
                <a:latin typeface="Gill Sans MT" charset="0"/>
              </a:defRPr>
            </a:lvl7pPr>
            <a:lvl8pPr marL="3429000" indent="-228600" defTabSz="457200" eaLnBrk="0" fontAlgn="base" hangingPunct="0">
              <a:spcBef>
                <a:spcPct val="0"/>
              </a:spcBef>
              <a:spcAft>
                <a:spcPct val="0"/>
              </a:spcAft>
              <a:defRPr>
                <a:solidFill>
                  <a:schemeClr val="tx1"/>
                </a:solidFill>
                <a:latin typeface="Gill Sans MT" charset="0"/>
              </a:defRPr>
            </a:lvl8pPr>
            <a:lvl9pPr marL="3886200" indent="-228600" defTabSz="457200" eaLnBrk="0" fontAlgn="base" hangingPunct="0">
              <a:spcBef>
                <a:spcPct val="0"/>
              </a:spcBef>
              <a:spcAft>
                <a:spcPct val="0"/>
              </a:spcAft>
              <a:defRPr>
                <a:solidFill>
                  <a:schemeClr val="tx1"/>
                </a:solidFill>
                <a:latin typeface="Gill Sans MT" charset="0"/>
              </a:defRPr>
            </a:lvl9pPr>
          </a:lstStyle>
          <a:p>
            <a:fld id="{9769C596-3CA5-CB4F-BBA8-F66A278B7ED6}" type="slidenum">
              <a:rPr lang="en-AU" altLang="es-PA">
                <a:latin typeface="Arial" charset="0"/>
                <a:ea typeface="ＭＳ Ｐゴシック" charset="-128"/>
              </a:rPr>
              <a:pPr/>
              <a:t>1</a:t>
            </a:fld>
            <a:endParaRPr lang="en-AU" altLang="es-PA">
              <a:latin typeface="Arial" charset="0"/>
              <a:ea typeface="ＭＳ Ｐゴシック" charset="-128"/>
            </a:endParaRPr>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s-PA">
              <a:ea typeface="ＭＳ Ｐゴシック" charset="-128"/>
            </a:endParaRPr>
          </a:p>
        </p:txBody>
      </p:sp>
    </p:spTree>
    <p:extLst>
      <p:ext uri="{BB962C8B-B14F-4D97-AF65-F5344CB8AC3E}">
        <p14:creationId xmlns:p14="http://schemas.microsoft.com/office/powerpoint/2010/main" val="709481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cxnSp>
        <p:nvCxnSpPr>
          <p:cNvPr id="4" name="Straight Connector 14"/>
          <p:cNvCxnSpPr/>
          <p:nvPr/>
        </p:nvCxnSpPr>
        <p:spPr>
          <a:xfrm>
            <a:off x="2395538" y="3529013"/>
            <a:ext cx="5619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ctrTitle"/>
          </p:nvPr>
        </p:nvSpPr>
        <p:spPr>
          <a:xfrm>
            <a:off x="2396319" y="802299"/>
            <a:ext cx="5618515" cy="2541431"/>
          </a:xfrm>
        </p:spPr>
        <p:txBody>
          <a:bodyPr bIns="0" anchor="b"/>
          <a:lstStyle>
            <a:lvl1pPr algn="l">
              <a:defRPr sz="5400"/>
            </a:lvl1pPr>
          </a:lstStyle>
          <a:p>
            <a:r>
              <a:rPr lang="es-ES"/>
              <a:t>Haga clic para modificar el estilo de título del patrón</a:t>
            </a:r>
            <a:endParaRPr lang="en-US"/>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a:p>
        </p:txBody>
      </p:sp>
      <p:sp>
        <p:nvSpPr>
          <p:cNvPr id="5" name="Date Placeholder 3"/>
          <p:cNvSpPr>
            <a:spLocks noGrp="1"/>
          </p:cNvSpPr>
          <p:nvPr>
            <p:ph type="dt" sz="half" idx="10"/>
          </p:nvPr>
        </p:nvSpPr>
        <p:spPr/>
        <p:txBody>
          <a:bodyPr/>
          <a:lstStyle>
            <a:lvl1pPr>
              <a:defRPr/>
            </a:lvl1pPr>
          </a:lstStyle>
          <a:p>
            <a:pPr>
              <a:defRPr/>
            </a:pPr>
            <a:fld id="{359448FE-977F-0543-8109-56DF6B14C144}" type="datetimeFigureOut">
              <a:rPr lang="en-US"/>
              <a:pPr>
                <a:defRPr/>
              </a:pPr>
              <a:t>6/15/2021</a:t>
            </a:fld>
            <a:endParaRPr lang="en-US"/>
          </a:p>
        </p:txBody>
      </p:sp>
      <p:sp>
        <p:nvSpPr>
          <p:cNvPr id="6" name="Footer Placeholder 4"/>
          <p:cNvSpPr>
            <a:spLocks noGrp="1"/>
          </p:cNvSpPr>
          <p:nvPr>
            <p:ph type="ftr" sz="quarter" idx="11"/>
          </p:nvPr>
        </p:nvSpPr>
        <p:spPr>
          <a:xfrm>
            <a:off x="2395538" y="328613"/>
            <a:ext cx="3087687" cy="309562"/>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435100" y="798513"/>
            <a:ext cx="801688" cy="504825"/>
          </a:xfrm>
        </p:spPr>
        <p:txBody>
          <a:bodyPr/>
          <a:lstStyle>
            <a:lvl1pPr>
              <a:defRPr smtClean="0"/>
            </a:lvl1pPr>
          </a:lstStyle>
          <a:p>
            <a:pPr>
              <a:defRPr/>
            </a:pPr>
            <a:fld id="{9315DCC7-A2C1-7C48-B63F-F52470515FB0}" type="slidenum">
              <a:rPr lang="en-US" altLang="en-US"/>
              <a:pPr>
                <a:defRPr/>
              </a:pPr>
              <a:t>‹#›</a:t>
            </a:fld>
            <a:endParaRPr lang="en-US" altLang="en-US"/>
          </a:p>
        </p:txBody>
      </p:sp>
    </p:spTree>
    <p:extLst>
      <p:ext uri="{BB962C8B-B14F-4D97-AF65-F5344CB8AC3E}">
        <p14:creationId xmlns:p14="http://schemas.microsoft.com/office/powerpoint/2010/main" val="143101789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cxnSp>
        <p:nvCxnSpPr>
          <p:cNvPr id="4" name="Straight Connector 32"/>
          <p:cNvCxnSpPr/>
          <p:nvPr/>
        </p:nvCxnSpPr>
        <p:spPr>
          <a:xfrm>
            <a:off x="1443038" y="1847850"/>
            <a:ext cx="65722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3"/>
          <p:cNvSpPr>
            <a:spLocks noGrp="1"/>
          </p:cNvSpPr>
          <p:nvPr>
            <p:ph type="dt" sz="half" idx="10"/>
          </p:nvPr>
        </p:nvSpPr>
        <p:spPr/>
        <p:txBody>
          <a:bodyPr/>
          <a:lstStyle>
            <a:lvl1pPr>
              <a:defRPr/>
            </a:lvl1pPr>
          </a:lstStyle>
          <a:p>
            <a:pPr>
              <a:defRPr/>
            </a:pPr>
            <a:fld id="{A217BAC6-977B-6E4F-BCD2-F5A35CF4D628}" type="datetimeFigureOut">
              <a:rPr lang="en-US"/>
              <a:pPr>
                <a:defRPr/>
              </a:pPr>
              <a:t>6/15/2021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©2012 Pearson Education, Inc. publishing as Prentice Hall</a:t>
            </a:r>
          </a:p>
        </p:txBody>
      </p:sp>
      <p:sp>
        <p:nvSpPr>
          <p:cNvPr id="7" name="Slide Number Placeholder 5"/>
          <p:cNvSpPr>
            <a:spLocks noGrp="1"/>
          </p:cNvSpPr>
          <p:nvPr>
            <p:ph type="sldNum" sz="quarter" idx="12"/>
          </p:nvPr>
        </p:nvSpPr>
        <p:spPr/>
        <p:txBody>
          <a:bodyPr/>
          <a:lstStyle>
            <a:lvl1pPr>
              <a:defRPr smtClean="0"/>
            </a:lvl1pPr>
          </a:lstStyle>
          <a:p>
            <a:pPr>
              <a:defRPr/>
            </a:pPr>
            <a:r>
              <a:rPr lang="en-US" altLang="es-PA"/>
              <a:t>10-</a:t>
            </a:r>
            <a:fld id="{564CD340-EACE-A749-9D94-CE1BC774CF17}" type="slidenum">
              <a:rPr lang="en-US" altLang="es-PA"/>
              <a:pPr>
                <a:defRPr/>
              </a:pPr>
              <a:t>‹#›</a:t>
            </a:fld>
            <a:endParaRPr lang="en-US" altLang="es-PA"/>
          </a:p>
        </p:txBody>
      </p:sp>
    </p:spTree>
    <p:extLst>
      <p:ext uri="{BB962C8B-B14F-4D97-AF65-F5344CB8AC3E}">
        <p14:creationId xmlns:p14="http://schemas.microsoft.com/office/powerpoint/2010/main" val="163503922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cxnSp>
        <p:nvCxnSpPr>
          <p:cNvPr id="4" name="Straight Connector 14"/>
          <p:cNvCxnSpPr/>
          <p:nvPr/>
        </p:nvCxnSpPr>
        <p:spPr>
          <a:xfrm>
            <a:off x="6918325" y="798513"/>
            <a:ext cx="0" cy="466090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3"/>
          <p:cNvSpPr>
            <a:spLocks noGrp="1"/>
          </p:cNvSpPr>
          <p:nvPr>
            <p:ph type="dt" sz="half" idx="10"/>
          </p:nvPr>
        </p:nvSpPr>
        <p:spPr/>
        <p:txBody>
          <a:bodyPr/>
          <a:lstStyle>
            <a:lvl1pPr>
              <a:defRPr/>
            </a:lvl1pPr>
          </a:lstStyle>
          <a:p>
            <a:pPr>
              <a:defRPr/>
            </a:pPr>
            <a:fld id="{62B1320A-F9EF-244F-AD38-4F3DB556D48A}" type="datetimeFigureOut">
              <a:rPr lang="en-US"/>
              <a:pPr>
                <a:defRPr/>
              </a:pPr>
              <a:t>6/15/2021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259CD4CD-31B9-0C4D-A42F-65D63EF0E0B2}" type="slidenum">
              <a:rPr lang="en-US" altLang="en-US"/>
              <a:pPr>
                <a:defRPr/>
              </a:pPr>
              <a:t>‹#›</a:t>
            </a:fld>
            <a:endParaRPr lang="en-US" altLang="en-US"/>
          </a:p>
        </p:txBody>
      </p:sp>
    </p:spTree>
    <p:extLst>
      <p:ext uri="{BB962C8B-B14F-4D97-AF65-F5344CB8AC3E}">
        <p14:creationId xmlns:p14="http://schemas.microsoft.com/office/powerpoint/2010/main" val="90344033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4" name="Straight Connector 32"/>
          <p:cNvCxnSpPr/>
          <p:nvPr/>
        </p:nvCxnSpPr>
        <p:spPr>
          <a:xfrm>
            <a:off x="1443038" y="1847850"/>
            <a:ext cx="65722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3"/>
          <p:cNvSpPr>
            <a:spLocks noGrp="1"/>
          </p:cNvSpPr>
          <p:nvPr>
            <p:ph type="dt" sz="half" idx="10"/>
          </p:nvPr>
        </p:nvSpPr>
        <p:spPr/>
        <p:txBody>
          <a:bodyPr/>
          <a:lstStyle>
            <a:lvl1pPr>
              <a:defRPr/>
            </a:lvl1pPr>
          </a:lstStyle>
          <a:p>
            <a:pPr>
              <a:defRPr/>
            </a:pPr>
            <a:fld id="{8DCDD2D3-165A-D447-83B7-ECD7DEAEEEAD}" type="datetimeFigureOut">
              <a:rPr lang="en-US"/>
              <a:pPr>
                <a:defRPr/>
              </a:pPr>
              <a:t>6/15/2021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©2012 Pearson Education, Inc. publishing as Prentice Hall</a:t>
            </a:r>
          </a:p>
        </p:txBody>
      </p:sp>
      <p:sp>
        <p:nvSpPr>
          <p:cNvPr id="7" name="Slide Number Placeholder 5"/>
          <p:cNvSpPr>
            <a:spLocks noGrp="1"/>
          </p:cNvSpPr>
          <p:nvPr>
            <p:ph type="sldNum" sz="quarter" idx="12"/>
          </p:nvPr>
        </p:nvSpPr>
        <p:spPr/>
        <p:txBody>
          <a:bodyPr/>
          <a:lstStyle>
            <a:lvl1pPr>
              <a:defRPr smtClean="0"/>
            </a:lvl1pPr>
          </a:lstStyle>
          <a:p>
            <a:pPr>
              <a:defRPr/>
            </a:pPr>
            <a:r>
              <a:rPr lang="en-US" altLang="es-PA"/>
              <a:t>10-</a:t>
            </a:r>
            <a:fld id="{82431BED-C948-FB4A-AF68-4060D33A0C7D}" type="slidenum">
              <a:rPr lang="en-US" altLang="es-PA"/>
              <a:pPr>
                <a:defRPr/>
              </a:pPr>
              <a:t>‹#›</a:t>
            </a:fld>
            <a:endParaRPr lang="en-US" altLang="es-PA"/>
          </a:p>
        </p:txBody>
      </p:sp>
    </p:spTree>
    <p:extLst>
      <p:ext uri="{BB962C8B-B14F-4D97-AF65-F5344CB8AC3E}">
        <p14:creationId xmlns:p14="http://schemas.microsoft.com/office/powerpoint/2010/main" val="144839851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cxnSp>
        <p:nvCxnSpPr>
          <p:cNvPr id="4" name="Straight Connector 14"/>
          <p:cNvCxnSpPr/>
          <p:nvPr/>
        </p:nvCxnSpPr>
        <p:spPr>
          <a:xfrm>
            <a:off x="1443038" y="3805238"/>
            <a:ext cx="561816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1756130"/>
            <a:ext cx="5617002" cy="1887950"/>
          </a:xfrm>
        </p:spPr>
        <p:txBody>
          <a:bodyPr anchor="b"/>
          <a:lstStyle>
            <a:lvl1pPr algn="l">
              <a:defRPr sz="3200"/>
            </a:lvl1pPr>
          </a:lstStyle>
          <a:p>
            <a:r>
              <a:rPr lang="es-ES"/>
              <a:t>Haga clic para modificar el estilo de título del patrón</a:t>
            </a:r>
            <a:endParaRPr lang="en-US"/>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5" name="Date Placeholder 3"/>
          <p:cNvSpPr>
            <a:spLocks noGrp="1"/>
          </p:cNvSpPr>
          <p:nvPr>
            <p:ph type="dt" sz="half" idx="10"/>
          </p:nvPr>
        </p:nvSpPr>
        <p:spPr/>
        <p:txBody>
          <a:bodyPr/>
          <a:lstStyle>
            <a:lvl1pPr>
              <a:defRPr/>
            </a:lvl1pPr>
          </a:lstStyle>
          <a:p>
            <a:pPr>
              <a:defRPr/>
            </a:pPr>
            <a:fld id="{F81016AE-4B8E-8A48-9E47-F8B5BF1CEDBD}" type="datetimeFigureOut">
              <a:rPr lang="en-US"/>
              <a:pPr>
                <a:defRPr/>
              </a:pPr>
              <a:t>6/15/2021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©2012 Pearson Education, Inc. publishing as Prentice Hall</a:t>
            </a:r>
          </a:p>
        </p:txBody>
      </p:sp>
      <p:sp>
        <p:nvSpPr>
          <p:cNvPr id="7" name="Slide Number Placeholder 5"/>
          <p:cNvSpPr>
            <a:spLocks noGrp="1"/>
          </p:cNvSpPr>
          <p:nvPr>
            <p:ph type="sldNum" sz="quarter" idx="12"/>
          </p:nvPr>
        </p:nvSpPr>
        <p:spPr/>
        <p:txBody>
          <a:bodyPr/>
          <a:lstStyle>
            <a:lvl1pPr>
              <a:defRPr smtClean="0"/>
            </a:lvl1pPr>
          </a:lstStyle>
          <a:p>
            <a:pPr>
              <a:defRPr/>
            </a:pPr>
            <a:r>
              <a:rPr lang="en-US" altLang="es-PA"/>
              <a:t>10-</a:t>
            </a:r>
            <a:fld id="{993F959F-504B-3148-A3BF-40FBD858F7E3}" type="slidenum">
              <a:rPr lang="en-US" altLang="es-PA"/>
              <a:pPr>
                <a:defRPr/>
              </a:pPr>
              <a:t>‹#›</a:t>
            </a:fld>
            <a:endParaRPr lang="en-US" altLang="es-PA"/>
          </a:p>
        </p:txBody>
      </p:sp>
    </p:spTree>
    <p:extLst>
      <p:ext uri="{BB962C8B-B14F-4D97-AF65-F5344CB8AC3E}">
        <p14:creationId xmlns:p14="http://schemas.microsoft.com/office/powerpoint/2010/main" val="150665243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5" name="Straight Connector 32"/>
          <p:cNvCxnSpPr/>
          <p:nvPr/>
        </p:nvCxnSpPr>
        <p:spPr>
          <a:xfrm>
            <a:off x="1443038" y="1847850"/>
            <a:ext cx="65722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890"/>
            <a:ext cx="6571343" cy="1059305"/>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443490" y="2013936"/>
            <a:ext cx="3125871" cy="34375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889182" y="2013936"/>
            <a:ext cx="3125652" cy="34375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Date Placeholder 4"/>
          <p:cNvSpPr>
            <a:spLocks noGrp="1"/>
          </p:cNvSpPr>
          <p:nvPr>
            <p:ph type="dt" sz="half" idx="10"/>
          </p:nvPr>
        </p:nvSpPr>
        <p:spPr/>
        <p:txBody>
          <a:bodyPr/>
          <a:lstStyle>
            <a:lvl1pPr>
              <a:defRPr/>
            </a:lvl1pPr>
          </a:lstStyle>
          <a:p>
            <a:pPr>
              <a:defRPr/>
            </a:pPr>
            <a:fld id="{A6EBD4B5-0610-0C41-B3C0-45BA192C69A6}" type="datetimeFigureOut">
              <a:rPr lang="en-US"/>
              <a:pPr>
                <a:defRPr/>
              </a:pPr>
              <a:t>6/15/2021</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t>Copyright ©2012 Pearson Education, Inc. publishing as Prentice Hall</a:t>
            </a:r>
          </a:p>
        </p:txBody>
      </p:sp>
      <p:sp>
        <p:nvSpPr>
          <p:cNvPr id="8" name="Slide Number Placeholder 6"/>
          <p:cNvSpPr>
            <a:spLocks noGrp="1"/>
          </p:cNvSpPr>
          <p:nvPr>
            <p:ph type="sldNum" sz="quarter" idx="12"/>
          </p:nvPr>
        </p:nvSpPr>
        <p:spPr/>
        <p:txBody>
          <a:bodyPr/>
          <a:lstStyle>
            <a:lvl1pPr>
              <a:defRPr smtClean="0"/>
            </a:lvl1pPr>
          </a:lstStyle>
          <a:p>
            <a:pPr>
              <a:defRPr/>
            </a:pPr>
            <a:r>
              <a:rPr lang="en-US" altLang="es-PA"/>
              <a:t>10-</a:t>
            </a:r>
            <a:fld id="{A6623FBD-DE6E-9B4D-AC49-66D92B121621}" type="slidenum">
              <a:rPr lang="en-US" altLang="es-PA"/>
              <a:pPr>
                <a:defRPr/>
              </a:pPr>
              <a:t>‹#›</a:t>
            </a:fld>
            <a:endParaRPr lang="en-US" altLang="es-PA"/>
          </a:p>
        </p:txBody>
      </p:sp>
    </p:spTree>
    <p:extLst>
      <p:ext uri="{BB962C8B-B14F-4D97-AF65-F5344CB8AC3E}">
        <p14:creationId xmlns:p14="http://schemas.microsoft.com/office/powerpoint/2010/main" val="132786049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cxnSp>
        <p:nvCxnSpPr>
          <p:cNvPr id="7" name="Straight Connector 35"/>
          <p:cNvCxnSpPr/>
          <p:nvPr/>
        </p:nvCxnSpPr>
        <p:spPr>
          <a:xfrm>
            <a:off x="1443038" y="1847850"/>
            <a:ext cx="65722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1443491" y="2824270"/>
            <a:ext cx="3125766"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889182" y="2821491"/>
            <a:ext cx="31256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8" name="Date Placeholder 6"/>
          <p:cNvSpPr>
            <a:spLocks noGrp="1"/>
          </p:cNvSpPr>
          <p:nvPr>
            <p:ph type="dt" sz="half" idx="10"/>
          </p:nvPr>
        </p:nvSpPr>
        <p:spPr/>
        <p:txBody>
          <a:bodyPr/>
          <a:lstStyle>
            <a:lvl1pPr>
              <a:defRPr/>
            </a:lvl1pPr>
          </a:lstStyle>
          <a:p>
            <a:pPr>
              <a:defRPr/>
            </a:pPr>
            <a:fld id="{C195A269-B0A6-0742-8458-8F60542B092B}" type="datetimeFigureOut">
              <a:rPr lang="en-US"/>
              <a:pPr>
                <a:defRPr/>
              </a:pPr>
              <a:t>6/15/2021</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a:t>Copyright ©2012 Pearson Education, Inc. publishing as Prentice Hall</a:t>
            </a:r>
          </a:p>
        </p:txBody>
      </p:sp>
      <p:sp>
        <p:nvSpPr>
          <p:cNvPr id="10" name="Slide Number Placeholder 8"/>
          <p:cNvSpPr>
            <a:spLocks noGrp="1"/>
          </p:cNvSpPr>
          <p:nvPr>
            <p:ph type="sldNum" sz="quarter" idx="12"/>
          </p:nvPr>
        </p:nvSpPr>
        <p:spPr/>
        <p:txBody>
          <a:bodyPr/>
          <a:lstStyle>
            <a:lvl1pPr>
              <a:defRPr smtClean="0"/>
            </a:lvl1pPr>
          </a:lstStyle>
          <a:p>
            <a:pPr>
              <a:defRPr/>
            </a:pPr>
            <a:r>
              <a:rPr lang="en-US" altLang="es-PA"/>
              <a:t>10-</a:t>
            </a:r>
            <a:fld id="{DAF88C15-896E-654E-BA77-49D2471CF40F}" type="slidenum">
              <a:rPr lang="en-US" altLang="es-PA"/>
              <a:pPr>
                <a:defRPr/>
              </a:pPr>
              <a:t>‹#›</a:t>
            </a:fld>
            <a:endParaRPr lang="en-US" altLang="es-PA"/>
          </a:p>
        </p:txBody>
      </p:sp>
    </p:spTree>
    <p:extLst>
      <p:ext uri="{BB962C8B-B14F-4D97-AF65-F5344CB8AC3E}">
        <p14:creationId xmlns:p14="http://schemas.microsoft.com/office/powerpoint/2010/main" val="70129664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cxnSp>
        <p:nvCxnSpPr>
          <p:cNvPr id="3" name="Straight Connector 31"/>
          <p:cNvCxnSpPr/>
          <p:nvPr/>
        </p:nvCxnSpPr>
        <p:spPr>
          <a:xfrm>
            <a:off x="1443038" y="1847850"/>
            <a:ext cx="65722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4" name="Date Placeholder 2"/>
          <p:cNvSpPr>
            <a:spLocks noGrp="1"/>
          </p:cNvSpPr>
          <p:nvPr>
            <p:ph type="dt" sz="half" idx="10"/>
          </p:nvPr>
        </p:nvSpPr>
        <p:spPr/>
        <p:txBody>
          <a:bodyPr/>
          <a:lstStyle>
            <a:lvl1pPr>
              <a:defRPr/>
            </a:lvl1pPr>
          </a:lstStyle>
          <a:p>
            <a:pPr>
              <a:defRPr/>
            </a:pPr>
            <a:fld id="{FF0A413A-0800-F542-A09E-FC3DA22D97CC}" type="datetimeFigureOut">
              <a:rPr lang="en-US"/>
              <a:pPr>
                <a:defRPr/>
              </a:pPr>
              <a:t>6/15/2021</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t>Copyright ©2012 Pearson Education, Inc. publishing as Prentice Hall</a:t>
            </a:r>
          </a:p>
        </p:txBody>
      </p:sp>
      <p:sp>
        <p:nvSpPr>
          <p:cNvPr id="6" name="Slide Number Placeholder 4"/>
          <p:cNvSpPr>
            <a:spLocks noGrp="1"/>
          </p:cNvSpPr>
          <p:nvPr>
            <p:ph type="sldNum" sz="quarter" idx="12"/>
          </p:nvPr>
        </p:nvSpPr>
        <p:spPr/>
        <p:txBody>
          <a:bodyPr/>
          <a:lstStyle>
            <a:lvl1pPr>
              <a:defRPr smtClean="0"/>
            </a:lvl1pPr>
          </a:lstStyle>
          <a:p>
            <a:pPr>
              <a:defRPr/>
            </a:pPr>
            <a:r>
              <a:rPr lang="en-US" altLang="es-PA"/>
              <a:t>10-</a:t>
            </a:r>
            <a:fld id="{D04A3B1D-CEEA-1244-9797-17C5FC4AD6AE}" type="slidenum">
              <a:rPr lang="en-US" altLang="es-PA"/>
              <a:pPr>
                <a:defRPr/>
              </a:pPr>
              <a:t>‹#›</a:t>
            </a:fld>
            <a:endParaRPr lang="en-US" altLang="es-PA"/>
          </a:p>
        </p:txBody>
      </p:sp>
    </p:spTree>
    <p:extLst>
      <p:ext uri="{BB962C8B-B14F-4D97-AF65-F5344CB8AC3E}">
        <p14:creationId xmlns:p14="http://schemas.microsoft.com/office/powerpoint/2010/main" val="130250820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99C9CD3-3957-D84E-9F34-788F8557374C}" type="datetimeFigureOut">
              <a:rPr lang="en-US"/>
              <a:pPr>
                <a:defRPr/>
              </a:pPr>
              <a:t>6/15/2021</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©2012 Pearson Education, Inc. publishing as Prentice Hall</a:t>
            </a:r>
          </a:p>
        </p:txBody>
      </p:sp>
      <p:sp>
        <p:nvSpPr>
          <p:cNvPr id="4" name="Slide Number Placeholder 3"/>
          <p:cNvSpPr>
            <a:spLocks noGrp="1"/>
          </p:cNvSpPr>
          <p:nvPr>
            <p:ph type="sldNum" sz="quarter" idx="12"/>
          </p:nvPr>
        </p:nvSpPr>
        <p:spPr/>
        <p:txBody>
          <a:bodyPr/>
          <a:lstStyle>
            <a:lvl1pPr>
              <a:defRPr smtClean="0"/>
            </a:lvl1pPr>
          </a:lstStyle>
          <a:p>
            <a:pPr>
              <a:defRPr/>
            </a:pPr>
            <a:r>
              <a:rPr lang="en-US" altLang="es-PA"/>
              <a:t>10-</a:t>
            </a:r>
            <a:fld id="{EA6BA802-F325-704D-8C99-C67854EBEBED}" type="slidenum">
              <a:rPr lang="en-US" altLang="es-PA"/>
              <a:pPr>
                <a:defRPr/>
              </a:pPr>
              <a:t>‹#›</a:t>
            </a:fld>
            <a:endParaRPr lang="en-US" altLang="es-PA"/>
          </a:p>
        </p:txBody>
      </p:sp>
    </p:spTree>
    <p:extLst>
      <p:ext uri="{BB962C8B-B14F-4D97-AF65-F5344CB8AC3E}">
        <p14:creationId xmlns:p14="http://schemas.microsoft.com/office/powerpoint/2010/main" val="195450352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cxnSp>
        <p:nvCxnSpPr>
          <p:cNvPr id="5" name="Straight Connector 16"/>
          <p:cNvCxnSpPr/>
          <p:nvPr/>
        </p:nvCxnSpPr>
        <p:spPr>
          <a:xfrm>
            <a:off x="1441450" y="3205163"/>
            <a:ext cx="242411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39042" y="798973"/>
            <a:ext cx="2425950" cy="2247117"/>
          </a:xfrm>
        </p:spPr>
        <p:txBody>
          <a:bodyPr anchor="b"/>
          <a:lstStyle>
            <a:lvl1pPr algn="l">
              <a:defRPr sz="2400"/>
            </a:lvl1pPr>
          </a:lstStyle>
          <a:p>
            <a:r>
              <a:rPr lang="es-ES"/>
              <a:t>Haga clic para modificar el estilo de título del patrón</a:t>
            </a:r>
            <a:endParaRPr lang="en-US"/>
          </a:p>
        </p:txBody>
      </p:sp>
      <p:sp>
        <p:nvSpPr>
          <p:cNvPr id="3" name="Content Placeholder 2"/>
          <p:cNvSpPr>
            <a:spLocks noGrp="1"/>
          </p:cNvSpPr>
          <p:nvPr>
            <p:ph idx="1"/>
          </p:nvPr>
        </p:nvSpPr>
        <p:spPr>
          <a:xfrm>
            <a:off x="4186656" y="798974"/>
            <a:ext cx="3828178"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6" name="Date Placeholder 4"/>
          <p:cNvSpPr>
            <a:spLocks noGrp="1"/>
          </p:cNvSpPr>
          <p:nvPr>
            <p:ph type="dt" sz="half" idx="10"/>
          </p:nvPr>
        </p:nvSpPr>
        <p:spPr/>
        <p:txBody>
          <a:bodyPr/>
          <a:lstStyle>
            <a:lvl1pPr>
              <a:defRPr/>
            </a:lvl1pPr>
          </a:lstStyle>
          <a:p>
            <a:pPr>
              <a:defRPr/>
            </a:pPr>
            <a:fld id="{EC47227D-4BA1-A34B-866F-761668AF7DDF}" type="datetimeFigureOut">
              <a:rPr lang="en-US"/>
              <a:pPr>
                <a:defRPr/>
              </a:pPr>
              <a:t>6/15/2021</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t>Copyright ©2012 Pearson Education, Inc. publishing as Prentice Hall</a:t>
            </a:r>
          </a:p>
        </p:txBody>
      </p:sp>
      <p:sp>
        <p:nvSpPr>
          <p:cNvPr id="8" name="Slide Number Placeholder 6"/>
          <p:cNvSpPr>
            <a:spLocks noGrp="1"/>
          </p:cNvSpPr>
          <p:nvPr>
            <p:ph type="sldNum" sz="quarter" idx="12"/>
          </p:nvPr>
        </p:nvSpPr>
        <p:spPr/>
        <p:txBody>
          <a:bodyPr/>
          <a:lstStyle>
            <a:lvl1pPr>
              <a:defRPr smtClean="0"/>
            </a:lvl1pPr>
          </a:lstStyle>
          <a:p>
            <a:pPr>
              <a:defRPr/>
            </a:pPr>
            <a:r>
              <a:rPr lang="en-US" altLang="es-PA"/>
              <a:t>10-</a:t>
            </a:r>
            <a:fld id="{1918467D-9023-F94F-9CBA-CF895FB1AF7C}" type="slidenum">
              <a:rPr lang="en-US" altLang="es-PA"/>
              <a:pPr>
                <a:defRPr/>
              </a:pPr>
              <a:t>‹#›</a:t>
            </a:fld>
            <a:endParaRPr lang="en-US" altLang="es-PA"/>
          </a:p>
        </p:txBody>
      </p:sp>
    </p:spTree>
    <p:extLst>
      <p:ext uri="{BB962C8B-B14F-4D97-AF65-F5344CB8AC3E}">
        <p14:creationId xmlns:p14="http://schemas.microsoft.com/office/powerpoint/2010/main" val="143094739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5" name="Group 12"/>
          <p:cNvGrpSpPr>
            <a:grpSpLocks/>
          </p:cNvGrpSpPr>
          <p:nvPr/>
        </p:nvGrpSpPr>
        <p:grpSpPr bwMode="auto">
          <a:xfrm>
            <a:off x="4995863" y="482600"/>
            <a:ext cx="3511550" cy="5148263"/>
            <a:chOff x="6852919" y="583365"/>
            <a:chExt cx="4681849" cy="5181928"/>
          </a:xfrm>
        </p:grpSpPr>
        <p:sp>
          <p:nvSpPr>
            <p:cNvPr id="6"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7"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cxnSp>
        <p:nvCxnSpPr>
          <p:cNvPr id="8" name="Straight Connector 30"/>
          <p:cNvCxnSpPr/>
          <p:nvPr/>
        </p:nvCxnSpPr>
        <p:spPr>
          <a:xfrm>
            <a:off x="1441450" y="3143250"/>
            <a:ext cx="324167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4148" y="1129513"/>
            <a:ext cx="3244935" cy="1830584"/>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rtlCol="0">
            <a:normAutofit/>
          </a:bodyPr>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s-ES" noProof="0"/>
              <a:t>Haga clic en el icono para agregar una imagen</a:t>
            </a:r>
            <a:endParaRPr lang="en-US" noProof="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9" name="Date Placeholder 4"/>
          <p:cNvSpPr>
            <a:spLocks noGrp="1"/>
          </p:cNvSpPr>
          <p:nvPr>
            <p:ph type="dt" sz="half" idx="10"/>
          </p:nvPr>
        </p:nvSpPr>
        <p:spPr>
          <a:xfrm>
            <a:off x="1436688" y="5470525"/>
            <a:ext cx="3252787" cy="319088"/>
          </a:xfrm>
        </p:spPr>
        <p:txBody>
          <a:bodyPr/>
          <a:lstStyle>
            <a:lvl1pPr algn="l">
              <a:defRPr/>
            </a:lvl1pPr>
          </a:lstStyle>
          <a:p>
            <a:pPr>
              <a:defRPr/>
            </a:pPr>
            <a:fld id="{D5CCF0E9-F71F-A840-B00A-AE16DE2A234C}" type="datetimeFigureOut">
              <a:rPr lang="en-US"/>
              <a:pPr>
                <a:defRPr/>
              </a:pPr>
              <a:t>6/15/2021</a:t>
            </a:fld>
            <a:endParaRPr lang="en-US"/>
          </a:p>
        </p:txBody>
      </p:sp>
      <p:sp>
        <p:nvSpPr>
          <p:cNvPr id="10" name="Footer Placeholder 5"/>
          <p:cNvSpPr>
            <a:spLocks noGrp="1"/>
          </p:cNvSpPr>
          <p:nvPr>
            <p:ph type="ftr" sz="quarter" idx="11"/>
          </p:nvPr>
        </p:nvSpPr>
        <p:spPr>
          <a:xfrm>
            <a:off x="1438275" y="319088"/>
            <a:ext cx="3251200" cy="320675"/>
          </a:xfrm>
        </p:spPr>
        <p:txBody>
          <a:bodyPr/>
          <a:lstStyle>
            <a:lvl1pPr>
              <a:defRPr/>
            </a:lvl1pPr>
          </a:lstStyle>
          <a:p>
            <a:pPr>
              <a:defRPr/>
            </a:pPr>
            <a:r>
              <a:rPr lang="en-US"/>
              <a:t>Copyright ©2012 Pearson Education, Inc. publishing as Prentice Hall</a:t>
            </a:r>
          </a:p>
        </p:txBody>
      </p:sp>
      <p:sp>
        <p:nvSpPr>
          <p:cNvPr id="11" name="Slide Number Placeholder 6"/>
          <p:cNvSpPr>
            <a:spLocks noGrp="1"/>
          </p:cNvSpPr>
          <p:nvPr>
            <p:ph type="sldNum" sz="quarter" idx="12"/>
          </p:nvPr>
        </p:nvSpPr>
        <p:spPr/>
        <p:txBody>
          <a:bodyPr/>
          <a:lstStyle>
            <a:lvl1pPr>
              <a:defRPr smtClean="0"/>
            </a:lvl1pPr>
          </a:lstStyle>
          <a:p>
            <a:pPr>
              <a:defRPr/>
            </a:pPr>
            <a:r>
              <a:rPr lang="en-US" altLang="es-PA"/>
              <a:t>10-</a:t>
            </a:r>
            <a:fld id="{A32611C2-67F2-2C49-822D-07CF4CE37CC2}" type="slidenum">
              <a:rPr lang="en-US" altLang="es-PA"/>
              <a:pPr>
                <a:defRPr/>
              </a:pPr>
              <a:t>‹#›</a:t>
            </a:fld>
            <a:endParaRPr lang="en-US" altLang="es-PA"/>
          </a:p>
        </p:txBody>
      </p:sp>
    </p:spTree>
    <p:extLst>
      <p:ext uri="{BB962C8B-B14F-4D97-AF65-F5344CB8AC3E}">
        <p14:creationId xmlns:p14="http://schemas.microsoft.com/office/powerpoint/2010/main" val="26343778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2016125"/>
            <a:ext cx="9144000" cy="407987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7" name="Picture 11"/>
          <p:cNvPicPr>
            <a:picLocks noChangeAspect="1" noChangeArrowheads="1"/>
          </p:cNvPicPr>
          <p:nvPr/>
        </p:nvPicPr>
        <p:blipFill>
          <a:blip r:embed="rId14">
            <a:extLst>
              <a:ext uri="{28A0092B-C50C-407E-A947-70E740481C1C}">
                <a14:useLocalDpi xmlns:a14="http://schemas.microsoft.com/office/drawing/2010/main" val="0"/>
              </a:ext>
            </a:extLst>
          </a:blip>
          <a:srcRect l="12500" t="1538" r="12500" b="-1538"/>
          <a:stretch>
            <a:fillRect/>
          </a:stretch>
        </p:blipFill>
        <p:spPr bwMode="auto">
          <a:xfrm>
            <a:off x="0" y="6096000"/>
            <a:ext cx="9144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p:nvCxnSpPr>
        <p:spPr>
          <a:xfrm>
            <a:off x="0" y="610076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038" y="804863"/>
            <a:ext cx="6572250" cy="1049337"/>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1030" name="Text Placeholder 2"/>
          <p:cNvSpPr>
            <a:spLocks noGrp="1" noChangeArrowheads="1"/>
          </p:cNvSpPr>
          <p:nvPr>
            <p:ph type="body" idx="1"/>
          </p:nvPr>
        </p:nvSpPr>
        <p:spPr bwMode="auto">
          <a:xfrm>
            <a:off x="1443038" y="2016125"/>
            <a:ext cx="6572250"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s-ES" altLang="es-PA"/>
              <a:t>Haga clic para modificar los estilos de texto del patrón</a:t>
            </a:r>
          </a:p>
          <a:p>
            <a:pPr lvl="1"/>
            <a:r>
              <a:rPr lang="es-ES" altLang="es-PA"/>
              <a:t>Segundo nivel</a:t>
            </a:r>
          </a:p>
          <a:p>
            <a:pPr lvl="2"/>
            <a:r>
              <a:rPr lang="es-ES" altLang="es-PA"/>
              <a:t>Tercer nivel</a:t>
            </a:r>
          </a:p>
          <a:p>
            <a:pPr lvl="3"/>
            <a:r>
              <a:rPr lang="es-ES" altLang="es-PA"/>
              <a:t>Cuarto nivel</a:t>
            </a:r>
          </a:p>
          <a:p>
            <a:pPr lvl="4"/>
            <a:r>
              <a:rPr lang="es-ES" altLang="es-PA"/>
              <a:t>Quinto nivel</a:t>
            </a:r>
            <a:endParaRPr lang="en-US" altLang="es-PA"/>
          </a:p>
        </p:txBody>
      </p:sp>
      <p:sp>
        <p:nvSpPr>
          <p:cNvPr id="4" name="Date Placeholder 3"/>
          <p:cNvSpPr>
            <a:spLocks noGrp="1"/>
          </p:cNvSpPr>
          <p:nvPr>
            <p:ph type="dt" sz="half" idx="2"/>
          </p:nvPr>
        </p:nvSpPr>
        <p:spPr>
          <a:xfrm>
            <a:off x="5646738" y="330200"/>
            <a:ext cx="2368550" cy="309563"/>
          </a:xfrm>
          <a:prstGeom prst="rect">
            <a:avLst/>
          </a:prstGeom>
        </p:spPr>
        <p:txBody>
          <a:bodyPr vert="horz" lIns="91440" tIns="45720" rIns="91440" bIns="45720" rtlCol="0" anchor="ctr"/>
          <a:lstStyle>
            <a:lvl1pPr algn="r" eaLnBrk="1" fontAlgn="auto" hangingPunct="1">
              <a:spcBef>
                <a:spcPts val="0"/>
              </a:spcBef>
              <a:spcAft>
                <a:spcPts val="0"/>
              </a:spcAft>
              <a:defRPr sz="1000">
                <a:solidFill>
                  <a:schemeClr val="tx1">
                    <a:tint val="75000"/>
                  </a:schemeClr>
                </a:solidFill>
                <a:latin typeface="+mn-lt"/>
              </a:defRPr>
            </a:lvl1pPr>
          </a:lstStyle>
          <a:p>
            <a:pPr>
              <a:defRPr/>
            </a:pPr>
            <a:fld id="{A32DB96F-D38D-F04A-9500-BA786BC59829}" type="datetimeFigureOut">
              <a:rPr lang="en-US"/>
              <a:pPr>
                <a:defRPr/>
              </a:pPr>
              <a:t>6/15/2021</a:t>
            </a:fld>
            <a:endParaRPr lang="en-US"/>
          </a:p>
        </p:txBody>
      </p:sp>
      <p:sp>
        <p:nvSpPr>
          <p:cNvPr id="5" name="Footer Placeholder 4"/>
          <p:cNvSpPr>
            <a:spLocks noGrp="1"/>
          </p:cNvSpPr>
          <p:nvPr>
            <p:ph type="ftr" sz="quarter" idx="3"/>
          </p:nvPr>
        </p:nvSpPr>
        <p:spPr>
          <a:xfrm>
            <a:off x="1443038" y="328613"/>
            <a:ext cx="4033837" cy="309562"/>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487363" y="798513"/>
            <a:ext cx="795337" cy="5048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2800" smtClean="0">
                <a:solidFill>
                  <a:schemeClr val="accent1"/>
                </a:solidFill>
              </a:defRPr>
            </a:lvl1pPr>
          </a:lstStyle>
          <a:p>
            <a:pPr>
              <a:defRPr/>
            </a:pPr>
            <a:r>
              <a:rPr lang="en-US" altLang="es-PA"/>
              <a:t>10-</a:t>
            </a:r>
            <a:fld id="{2EFA228B-06F9-8D47-A31A-11CB71451BC1}" type="slidenum">
              <a:rPr lang="en-US" altLang="es-PA"/>
              <a:pPr>
                <a:defRPr/>
              </a:pPr>
              <a:t>‹#›</a:t>
            </a:fld>
            <a:endParaRPr lang="en-US" altLang="es-PA"/>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hdr="0" dt="0"/>
  <p:txStyles>
    <p:titleStyle>
      <a:lvl1pPr algn="l" defTabSz="685800" rtl="0" eaLnBrk="0" fontAlgn="base" hangingPunct="0">
        <a:lnSpc>
          <a:spcPct val="90000"/>
        </a:lnSpc>
        <a:spcBef>
          <a:spcPct val="0"/>
        </a:spcBef>
        <a:spcAft>
          <a:spcPct val="0"/>
        </a:spcAft>
        <a:defRPr sz="3200" kern="1200" cap="all">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200">
          <a:solidFill>
            <a:schemeClr val="tx1"/>
          </a:solidFill>
          <a:latin typeface="Gill Sans MT" panose="020B0502020104020203" pitchFamily="34" charset="0"/>
        </a:defRPr>
      </a:lvl2pPr>
      <a:lvl3pPr algn="l" defTabSz="685800" rtl="0" eaLnBrk="0" fontAlgn="base" hangingPunct="0">
        <a:lnSpc>
          <a:spcPct val="90000"/>
        </a:lnSpc>
        <a:spcBef>
          <a:spcPct val="0"/>
        </a:spcBef>
        <a:spcAft>
          <a:spcPct val="0"/>
        </a:spcAft>
        <a:defRPr sz="3200">
          <a:solidFill>
            <a:schemeClr val="tx1"/>
          </a:solidFill>
          <a:latin typeface="Gill Sans MT" panose="020B0502020104020203" pitchFamily="34" charset="0"/>
        </a:defRPr>
      </a:lvl3pPr>
      <a:lvl4pPr algn="l" defTabSz="685800" rtl="0" eaLnBrk="0" fontAlgn="base" hangingPunct="0">
        <a:lnSpc>
          <a:spcPct val="90000"/>
        </a:lnSpc>
        <a:spcBef>
          <a:spcPct val="0"/>
        </a:spcBef>
        <a:spcAft>
          <a:spcPct val="0"/>
        </a:spcAft>
        <a:defRPr sz="3200">
          <a:solidFill>
            <a:schemeClr val="tx1"/>
          </a:solidFill>
          <a:latin typeface="Gill Sans MT" panose="020B0502020104020203" pitchFamily="34" charset="0"/>
        </a:defRPr>
      </a:lvl4pPr>
      <a:lvl5pPr algn="l" defTabSz="685800" rtl="0" eaLnBrk="0" fontAlgn="base" hangingPunct="0">
        <a:lnSpc>
          <a:spcPct val="90000"/>
        </a:lnSpc>
        <a:spcBef>
          <a:spcPct val="0"/>
        </a:spcBef>
        <a:spcAft>
          <a:spcPct val="0"/>
        </a:spcAft>
        <a:defRPr sz="3200">
          <a:solidFill>
            <a:schemeClr val="tx1"/>
          </a:solidFill>
          <a:latin typeface="Gill Sans MT" panose="020B0502020104020203" pitchFamily="34" charset="0"/>
        </a:defRPr>
      </a:lvl5pPr>
      <a:lvl6pPr marL="457200" algn="l" defTabSz="685800" rtl="0" fontAlgn="base">
        <a:lnSpc>
          <a:spcPct val="90000"/>
        </a:lnSpc>
        <a:spcBef>
          <a:spcPct val="0"/>
        </a:spcBef>
        <a:spcAft>
          <a:spcPct val="0"/>
        </a:spcAft>
        <a:defRPr sz="3200">
          <a:solidFill>
            <a:schemeClr val="tx1"/>
          </a:solidFill>
          <a:latin typeface="Gill Sans MT" panose="020B0502020104020203" pitchFamily="34" charset="0"/>
        </a:defRPr>
      </a:lvl6pPr>
      <a:lvl7pPr marL="914400" algn="l" defTabSz="685800" rtl="0" fontAlgn="base">
        <a:lnSpc>
          <a:spcPct val="90000"/>
        </a:lnSpc>
        <a:spcBef>
          <a:spcPct val="0"/>
        </a:spcBef>
        <a:spcAft>
          <a:spcPct val="0"/>
        </a:spcAft>
        <a:defRPr sz="3200">
          <a:solidFill>
            <a:schemeClr val="tx1"/>
          </a:solidFill>
          <a:latin typeface="Gill Sans MT" panose="020B0502020104020203" pitchFamily="34" charset="0"/>
        </a:defRPr>
      </a:lvl7pPr>
      <a:lvl8pPr marL="1371600" algn="l" defTabSz="685800" rtl="0" fontAlgn="base">
        <a:lnSpc>
          <a:spcPct val="90000"/>
        </a:lnSpc>
        <a:spcBef>
          <a:spcPct val="0"/>
        </a:spcBef>
        <a:spcAft>
          <a:spcPct val="0"/>
        </a:spcAft>
        <a:defRPr sz="3200">
          <a:solidFill>
            <a:schemeClr val="tx1"/>
          </a:solidFill>
          <a:latin typeface="Gill Sans MT" panose="020B0502020104020203" pitchFamily="34" charset="0"/>
        </a:defRPr>
      </a:lvl8pPr>
      <a:lvl9pPr marL="1828800" algn="l" defTabSz="685800" rtl="0" fontAlgn="base">
        <a:lnSpc>
          <a:spcPct val="90000"/>
        </a:lnSpc>
        <a:spcBef>
          <a:spcPct val="0"/>
        </a:spcBef>
        <a:spcAft>
          <a:spcPct val="0"/>
        </a:spcAft>
        <a:defRPr sz="3200">
          <a:solidFill>
            <a:schemeClr val="tx1"/>
          </a:solidFill>
          <a:latin typeface="Gill Sans MT" panose="020B0502020104020203" pitchFamily="34" charset="0"/>
        </a:defRPr>
      </a:lvl9pPr>
    </p:titleStyle>
    <p:bodyStyle>
      <a:lvl1pPr marL="228600" indent="-228600" algn="l" defTabSz="685800" rtl="0" eaLnBrk="0" fontAlgn="base" hangingPunct="0">
        <a:lnSpc>
          <a:spcPct val="120000"/>
        </a:lnSpc>
        <a:spcBef>
          <a:spcPts val="1000"/>
        </a:spcBef>
        <a:spcAft>
          <a:spcPct val="0"/>
        </a:spcAft>
        <a:buClr>
          <a:schemeClr val="accent1"/>
        </a:buClr>
        <a:buSzPct val="100000"/>
        <a:buFont typeface="Arial" charset="0"/>
        <a:buChar char="•"/>
        <a:defRPr sz="2000" kern="1200">
          <a:solidFill>
            <a:schemeClr val="tx1"/>
          </a:solidFill>
          <a:latin typeface="+mn-lt"/>
          <a:ea typeface="+mn-ea"/>
          <a:cs typeface="+mn-cs"/>
        </a:defRPr>
      </a:lvl1pPr>
      <a:lvl2pPr marL="685800" indent="-228600" algn="l" defTabSz="685800" rtl="0" eaLnBrk="0" fontAlgn="base" hangingPunct="0">
        <a:lnSpc>
          <a:spcPct val="120000"/>
        </a:lnSpc>
        <a:spcBef>
          <a:spcPts val="500"/>
        </a:spcBef>
        <a:spcAft>
          <a:spcPct val="0"/>
        </a:spcAft>
        <a:buClr>
          <a:schemeClr val="accent1"/>
        </a:buClr>
        <a:buSzPct val="100000"/>
        <a:buFont typeface="Arial" charset="0"/>
        <a:buChar char="•"/>
        <a:defRPr sz="1600" kern="1200">
          <a:solidFill>
            <a:schemeClr val="tx1"/>
          </a:solidFill>
          <a:latin typeface="+mn-lt"/>
          <a:ea typeface="+mn-ea"/>
          <a:cs typeface="+mn-cs"/>
        </a:defRPr>
      </a:lvl2pPr>
      <a:lvl3pPr marL="1143000" indent="-228600" algn="l" defTabSz="685800" rtl="0" eaLnBrk="0" fontAlgn="base" hangingPunct="0">
        <a:lnSpc>
          <a:spcPct val="120000"/>
        </a:lnSpc>
        <a:spcBef>
          <a:spcPts val="500"/>
        </a:spcBef>
        <a:spcAft>
          <a:spcPct val="0"/>
        </a:spcAft>
        <a:buClr>
          <a:schemeClr val="accent1"/>
        </a:buClr>
        <a:buSzPct val="100000"/>
        <a:buFont typeface="Arial" charset="0"/>
        <a:buChar char="•"/>
        <a:defRPr sz="1600" kern="1200">
          <a:solidFill>
            <a:schemeClr val="tx1"/>
          </a:solidFill>
          <a:latin typeface="+mn-lt"/>
          <a:ea typeface="+mn-ea"/>
          <a:cs typeface="+mn-cs"/>
        </a:defRPr>
      </a:lvl3pPr>
      <a:lvl4pPr marL="1600200" indent="-228600" algn="l" defTabSz="685800" rtl="0" eaLnBrk="0" fontAlgn="base" hangingPunct="0">
        <a:lnSpc>
          <a:spcPct val="120000"/>
        </a:lnSpc>
        <a:spcBef>
          <a:spcPts val="500"/>
        </a:spcBef>
        <a:spcAft>
          <a:spcPct val="0"/>
        </a:spcAft>
        <a:buClr>
          <a:schemeClr val="accent1"/>
        </a:buClr>
        <a:buSzPct val="100000"/>
        <a:buFont typeface="Arial" charset="0"/>
        <a:buChar char="•"/>
        <a:defRPr sz="1400" kern="1200">
          <a:solidFill>
            <a:schemeClr val="tx1"/>
          </a:solidFill>
          <a:latin typeface="+mn-lt"/>
          <a:ea typeface="+mn-ea"/>
          <a:cs typeface="+mn-cs"/>
        </a:defRPr>
      </a:lvl4pPr>
      <a:lvl5pPr marL="2057400" indent="-228600" algn="l" defTabSz="685800" rtl="0" eaLnBrk="0" fontAlgn="base" hangingPunct="0">
        <a:lnSpc>
          <a:spcPct val="120000"/>
        </a:lnSpc>
        <a:spcBef>
          <a:spcPts val="500"/>
        </a:spcBef>
        <a:spcAft>
          <a:spcPct val="0"/>
        </a:spcAft>
        <a:buClr>
          <a:schemeClr val="accent1"/>
        </a:buClr>
        <a:buSzPct val="100000"/>
        <a:buFont typeface="Arial" charset="0"/>
        <a:buChar char="•"/>
        <a:defRPr sz="12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ctrTitle"/>
          </p:nvPr>
        </p:nvSpPr>
        <p:spPr>
          <a:xfrm>
            <a:off x="828675" y="1511300"/>
            <a:ext cx="7518400" cy="2028825"/>
          </a:xfrm>
        </p:spPr>
        <p:txBody>
          <a:bodyPr/>
          <a:lstStyle/>
          <a:p>
            <a:pPr eaLnBrk="1" fontAlgn="auto" hangingPunct="1">
              <a:spcAft>
                <a:spcPts val="0"/>
              </a:spcAft>
              <a:defRPr/>
            </a:pPr>
            <a:r>
              <a:rPr lang="es-ES" altLang="es-PA" sz="4400"/>
              <a:t>Programación entera, programación por metas</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673100" y="381000"/>
            <a:ext cx="7772400" cy="939800"/>
          </a:xfrm>
        </p:spPr>
        <p:txBody>
          <a:bodyPr>
            <a:normAutofit fontScale="90000"/>
          </a:bodyPr>
          <a:lstStyle/>
          <a:p>
            <a:pPr eaLnBrk="1" fontAlgn="auto" hangingPunct="1">
              <a:spcAft>
                <a:spcPts val="0"/>
              </a:spcAft>
              <a:defRPr/>
            </a:pPr>
            <a:r>
              <a:rPr lang="es-ES" altLang="es-PA" sz="3400"/>
              <a:t>Soluciones enteras del problema </a:t>
            </a:r>
            <a:br>
              <a:rPr lang="es-ES" altLang="es-PA" sz="3400"/>
            </a:br>
            <a:r>
              <a:rPr lang="es-ES" altLang="es-PA" sz="3400"/>
              <a:t>de la compañía </a:t>
            </a:r>
            <a:r>
              <a:rPr lang="en-US" altLang="es-PA" sz="3400"/>
              <a:t>Harrison Electric</a:t>
            </a:r>
          </a:p>
        </p:txBody>
      </p:sp>
      <p:graphicFrame>
        <p:nvGraphicFramePr>
          <p:cNvPr id="37958" name="Group 70"/>
          <p:cNvGraphicFramePr>
            <a:graphicFrameLocks noGrp="1"/>
          </p:cNvGraphicFramePr>
          <p:nvPr>
            <p:extLst>
              <p:ext uri="{D42A27DB-BD31-4B8C-83A1-F6EECF244321}">
                <p14:modId xmlns:p14="http://schemas.microsoft.com/office/powerpoint/2010/main" val="1056331271"/>
              </p:ext>
            </p:extLst>
          </p:nvPr>
        </p:nvGraphicFramePr>
        <p:xfrm>
          <a:off x="628650" y="1412875"/>
          <a:ext cx="6026150" cy="5087933"/>
        </p:xfrm>
        <a:graphic>
          <a:graphicData uri="http://schemas.openxmlformats.org/drawingml/2006/table">
            <a:tbl>
              <a:tblPr/>
              <a:tblGrid>
                <a:gridCol w="2008188">
                  <a:extLst>
                    <a:ext uri="{9D8B030D-6E8A-4147-A177-3AD203B41FA5}">
                      <a16:colId xmlns:a16="http://schemas.microsoft.com/office/drawing/2014/main" val="20000"/>
                    </a:ext>
                  </a:extLst>
                </a:gridCol>
                <a:gridCol w="2009775">
                  <a:extLst>
                    <a:ext uri="{9D8B030D-6E8A-4147-A177-3AD203B41FA5}">
                      <a16:colId xmlns:a16="http://schemas.microsoft.com/office/drawing/2014/main" val="20001"/>
                    </a:ext>
                  </a:extLst>
                </a:gridCol>
                <a:gridCol w="2008187">
                  <a:extLst>
                    <a:ext uri="{9D8B030D-6E8A-4147-A177-3AD203B41FA5}">
                      <a16:colId xmlns:a16="http://schemas.microsoft.com/office/drawing/2014/main" val="20002"/>
                    </a:ext>
                  </a:extLst>
                </a:gridCol>
              </a:tblGrid>
              <a:tr h="475520">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400" b="1" i="0" u="none" strike="noStrike" cap="none" normalizeH="0" baseline="0">
                          <a:ln>
                            <a:noFill/>
                          </a:ln>
                          <a:solidFill>
                            <a:schemeClr val="bg1"/>
                          </a:solidFill>
                          <a:effectLst/>
                          <a:latin typeface="Arial" charset="0"/>
                          <a:ea typeface="ＭＳ Ｐゴシック" pitchFamily="34" charset="-128"/>
                        </a:rPr>
                        <a:t>CANDELABROS (</a:t>
                      </a:r>
                      <a:r>
                        <a:rPr kumimoji="0" lang="en-US" sz="1400" b="1" i="1" u="none" strike="noStrike" cap="none" normalizeH="0" baseline="0">
                          <a:ln>
                            <a:noFill/>
                          </a:ln>
                          <a:solidFill>
                            <a:schemeClr val="bg1"/>
                          </a:solidFill>
                          <a:effectLst/>
                          <a:latin typeface="Times New Roman" pitchFamily="18" charset="0"/>
                          <a:ea typeface="ＭＳ Ｐゴシック" pitchFamily="34" charset="-128"/>
                        </a:rPr>
                        <a:t>X</a:t>
                      </a:r>
                      <a:r>
                        <a:rPr kumimoji="0" lang="en-US" sz="1400" b="1" i="0" u="none" strike="noStrike" cap="none" normalizeH="0" baseline="-25000">
                          <a:ln>
                            <a:noFill/>
                          </a:ln>
                          <a:solidFill>
                            <a:schemeClr val="bg1"/>
                          </a:solidFill>
                          <a:effectLst/>
                          <a:latin typeface="Arial" charset="0"/>
                          <a:ea typeface="ＭＳ Ｐゴシック" pitchFamily="34" charset="-128"/>
                        </a:rPr>
                        <a:t>1</a:t>
                      </a:r>
                      <a:r>
                        <a:rPr kumimoji="0" lang="en-US" sz="1400" b="1" i="0" u="none" strike="noStrike" cap="none" normalizeH="0" baseline="0">
                          <a:ln>
                            <a:noFill/>
                          </a:ln>
                          <a:solidFill>
                            <a:schemeClr val="bg1"/>
                          </a:solidFill>
                          <a:effectLst/>
                          <a:latin typeface="Arial" charset="0"/>
                          <a:ea typeface="ＭＳ Ｐゴシック" pitchFamily="34" charset="-128"/>
                        </a:rPr>
                        <a:t>)</a:t>
                      </a:r>
                    </a:p>
                  </a:txBody>
                  <a:tcPr marT="45733" marB="45733"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400" b="1" i="0" u="none" strike="noStrike" cap="none" normalizeH="0" baseline="0">
                          <a:ln>
                            <a:noFill/>
                          </a:ln>
                          <a:solidFill>
                            <a:schemeClr val="bg1"/>
                          </a:solidFill>
                          <a:effectLst/>
                          <a:latin typeface="Arial" charset="0"/>
                          <a:ea typeface="ＭＳ Ｐゴシック" pitchFamily="34" charset="-128"/>
                        </a:rPr>
                        <a:t>VENTILADORES DE TECHO  (</a:t>
                      </a:r>
                      <a:r>
                        <a:rPr kumimoji="0" lang="en-US" sz="1400" b="1" i="1" u="none" strike="noStrike" cap="none" normalizeH="0" baseline="0">
                          <a:ln>
                            <a:noFill/>
                          </a:ln>
                          <a:solidFill>
                            <a:schemeClr val="bg1"/>
                          </a:solidFill>
                          <a:effectLst/>
                          <a:latin typeface="Times New Roman" pitchFamily="18" charset="0"/>
                          <a:ea typeface="ＭＳ Ｐゴシック" pitchFamily="34" charset="-128"/>
                        </a:rPr>
                        <a:t>X</a:t>
                      </a:r>
                      <a:r>
                        <a:rPr kumimoji="0" lang="en-US" sz="1400" b="1" i="0" u="none" strike="noStrike" cap="none" normalizeH="0" baseline="-25000">
                          <a:ln>
                            <a:noFill/>
                          </a:ln>
                          <a:solidFill>
                            <a:schemeClr val="bg1"/>
                          </a:solidFill>
                          <a:effectLst/>
                          <a:latin typeface="Arial" charset="0"/>
                          <a:ea typeface="ＭＳ Ｐゴシック" pitchFamily="34" charset="-128"/>
                        </a:rPr>
                        <a:t>2</a:t>
                      </a:r>
                      <a:r>
                        <a:rPr kumimoji="0" lang="en-US" sz="1400" b="1" i="0" u="none" strike="noStrike" cap="none" normalizeH="0" baseline="0">
                          <a:ln>
                            <a:noFill/>
                          </a:ln>
                          <a:solidFill>
                            <a:schemeClr val="bg1"/>
                          </a:solidFill>
                          <a:effectLst/>
                          <a:latin typeface="Arial" charset="0"/>
                          <a:ea typeface="ＭＳ Ｐゴシック" pitchFamily="34" charset="-128"/>
                        </a:rPr>
                        <a:t>)</a:t>
                      </a:r>
                    </a:p>
                  </a:txBody>
                  <a:tcPr marT="45733" marB="45733"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400" b="1" i="0" u="none" strike="noStrike" cap="none" normalizeH="0" baseline="0">
                          <a:ln>
                            <a:noFill/>
                          </a:ln>
                          <a:solidFill>
                            <a:schemeClr val="bg1"/>
                          </a:solidFill>
                          <a:effectLst/>
                          <a:latin typeface="Arial" charset="0"/>
                          <a:ea typeface="ＭＳ Ｐゴシック" pitchFamily="34" charset="-128"/>
                        </a:rPr>
                        <a:t>UTILIDAD  ($7</a:t>
                      </a:r>
                      <a:r>
                        <a:rPr kumimoji="0" lang="en-US" sz="1400" b="1" i="1" u="none" strike="noStrike" cap="none" normalizeH="0" baseline="0">
                          <a:ln>
                            <a:noFill/>
                          </a:ln>
                          <a:solidFill>
                            <a:schemeClr val="bg1"/>
                          </a:solidFill>
                          <a:effectLst/>
                          <a:latin typeface="Times New Roman" pitchFamily="18" charset="0"/>
                          <a:ea typeface="ＭＳ Ｐゴシック" pitchFamily="34" charset="-128"/>
                        </a:rPr>
                        <a:t>X</a:t>
                      </a:r>
                      <a:r>
                        <a:rPr kumimoji="0" lang="en-US" sz="1400" b="1" i="0" u="none" strike="noStrike" cap="none" normalizeH="0" baseline="-25000">
                          <a:ln>
                            <a:noFill/>
                          </a:ln>
                          <a:solidFill>
                            <a:schemeClr val="bg1"/>
                          </a:solidFill>
                          <a:effectLst/>
                          <a:latin typeface="Arial" charset="0"/>
                          <a:ea typeface="ＭＳ Ｐゴシック" pitchFamily="34" charset="-128"/>
                        </a:rPr>
                        <a:t>1</a:t>
                      </a:r>
                      <a:r>
                        <a:rPr kumimoji="0" lang="en-US" sz="1400" b="1" i="0" u="none" strike="noStrike" cap="none" normalizeH="0" baseline="0">
                          <a:ln>
                            <a:noFill/>
                          </a:ln>
                          <a:solidFill>
                            <a:schemeClr val="bg1"/>
                          </a:solidFill>
                          <a:effectLst/>
                          <a:latin typeface="Arial" charset="0"/>
                          <a:ea typeface="ＭＳ Ｐゴシック" pitchFamily="34" charset="-128"/>
                        </a:rPr>
                        <a:t> + $6</a:t>
                      </a:r>
                      <a:r>
                        <a:rPr kumimoji="0" lang="en-US" sz="1400" b="1" i="1" u="none" strike="noStrike" cap="none" normalizeH="0" baseline="0">
                          <a:ln>
                            <a:noFill/>
                          </a:ln>
                          <a:solidFill>
                            <a:schemeClr val="bg1"/>
                          </a:solidFill>
                          <a:effectLst/>
                          <a:latin typeface="Times New Roman" pitchFamily="18" charset="0"/>
                          <a:ea typeface="ＭＳ Ｐゴシック" pitchFamily="34" charset="-128"/>
                        </a:rPr>
                        <a:t>X</a:t>
                      </a:r>
                      <a:r>
                        <a:rPr kumimoji="0" lang="en-US" sz="1400" b="1" i="0" u="none" strike="noStrike" cap="none" normalizeH="0" baseline="-25000">
                          <a:ln>
                            <a:noFill/>
                          </a:ln>
                          <a:solidFill>
                            <a:schemeClr val="bg1"/>
                          </a:solidFill>
                          <a:effectLst/>
                          <a:latin typeface="Arial" charset="0"/>
                          <a:ea typeface="ＭＳ Ｐゴシック" pitchFamily="34" charset="-128"/>
                        </a:rPr>
                        <a:t>2</a:t>
                      </a:r>
                      <a:r>
                        <a:rPr kumimoji="0" lang="en-US" sz="1400" b="1" i="0" u="none" strike="noStrike" cap="none" normalizeH="0" baseline="0">
                          <a:ln>
                            <a:noFill/>
                          </a:ln>
                          <a:solidFill>
                            <a:schemeClr val="bg1"/>
                          </a:solidFill>
                          <a:effectLst/>
                          <a:latin typeface="Arial" charset="0"/>
                          <a:ea typeface="ＭＳ Ｐゴシック" pitchFamily="34" charset="-128"/>
                        </a:rPr>
                        <a:t>)</a:t>
                      </a:r>
                    </a:p>
                  </a:txBody>
                  <a:tcPr marT="45733" marB="45733"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0"/>
                  </a:ext>
                </a:extLst>
              </a:tr>
              <a:tr h="256059">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0</a:t>
                      </a:r>
                    </a:p>
                  </a:txBody>
                  <a:tcPr marT="45733" marB="45733" horzOverflow="overflow">
                    <a:lnL>
                      <a:noFill/>
                    </a:lnL>
                    <a:lnR>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0</a:t>
                      </a:r>
                    </a:p>
                  </a:txBody>
                  <a:tcPr marT="45733" marB="45733" horzOverflow="overflow">
                    <a:lnL>
                      <a:noFill/>
                    </a:lnL>
                    <a:lnR>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$0</a:t>
                      </a:r>
                    </a:p>
                  </a:txBody>
                  <a:tcPr marT="45733" marB="45733" horzOverflow="overflow">
                    <a:lnL>
                      <a:noFill/>
                    </a:lnL>
                    <a:lnR>
                      <a:noFill/>
                    </a:lnR>
                    <a:lnT w="19050" cap="flat" cmpd="sng" algn="ctr">
                      <a:solidFill>
                        <a:schemeClr val="tx1"/>
                      </a:solidFill>
                      <a:prstDash val="solid"/>
                      <a:round/>
                      <a:headEnd type="none" w="med" len="med"/>
                      <a:tailEnd type="none" w="med" len="med"/>
                    </a:lnT>
                    <a:lnB>
                      <a:noFill/>
                    </a:lnB>
                    <a:lnTlToBr>
                      <a:noFill/>
                    </a:lnTlToBr>
                    <a:lnBlToTr>
                      <a:noFill/>
                    </a:lnBlToTr>
                    <a:solidFill>
                      <a:schemeClr val="bg2">
                        <a:lumMod val="90000"/>
                      </a:schemeClr>
                    </a:solidFill>
                  </a:tcPr>
                </a:tc>
                <a:extLst>
                  <a:ext uri="{0D108BD9-81ED-4DB2-BD59-A6C34878D82A}">
                    <a16:rowId xmlns:a16="http://schemas.microsoft.com/office/drawing/2014/main" val="10001"/>
                  </a:ext>
                </a:extLst>
              </a:tr>
              <a:tr h="256059">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1</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0</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7</a:t>
                      </a:r>
                    </a:p>
                  </a:txBody>
                  <a:tcPr marT="45733" marB="45733" horzOverflow="overflow">
                    <a:lnL>
                      <a:noFill/>
                    </a:lnL>
                    <a:lnR>
                      <a:noFill/>
                    </a:lnR>
                    <a:lnT>
                      <a:noFill/>
                    </a:lnT>
                    <a:lnB>
                      <a:noFill/>
                    </a:lnB>
                    <a:lnTlToBr>
                      <a:noFill/>
                    </a:lnTlToBr>
                    <a:lnBlToTr>
                      <a:noFill/>
                    </a:lnBlToTr>
                    <a:solidFill>
                      <a:schemeClr val="bg2">
                        <a:lumMod val="90000"/>
                      </a:schemeClr>
                    </a:solidFill>
                  </a:tcPr>
                </a:tc>
                <a:extLst>
                  <a:ext uri="{0D108BD9-81ED-4DB2-BD59-A6C34878D82A}">
                    <a16:rowId xmlns:a16="http://schemas.microsoft.com/office/drawing/2014/main" val="10002"/>
                  </a:ext>
                </a:extLst>
              </a:tr>
              <a:tr h="256059">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2</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0</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14</a:t>
                      </a:r>
                    </a:p>
                  </a:txBody>
                  <a:tcPr marT="45733" marB="45733" horzOverflow="overflow">
                    <a:lnL>
                      <a:noFill/>
                    </a:lnL>
                    <a:lnR>
                      <a:noFill/>
                    </a:lnR>
                    <a:lnT>
                      <a:noFill/>
                    </a:lnT>
                    <a:lnB>
                      <a:noFill/>
                    </a:lnB>
                    <a:lnTlToBr>
                      <a:noFill/>
                    </a:lnTlToBr>
                    <a:lnBlToTr>
                      <a:noFill/>
                    </a:lnBlToTr>
                    <a:solidFill>
                      <a:schemeClr val="bg2">
                        <a:lumMod val="90000"/>
                      </a:schemeClr>
                    </a:solidFill>
                  </a:tcPr>
                </a:tc>
                <a:extLst>
                  <a:ext uri="{0D108BD9-81ED-4DB2-BD59-A6C34878D82A}">
                    <a16:rowId xmlns:a16="http://schemas.microsoft.com/office/drawing/2014/main" val="10003"/>
                  </a:ext>
                </a:extLst>
              </a:tr>
              <a:tr h="257176">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3</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0</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21</a:t>
                      </a:r>
                    </a:p>
                  </a:txBody>
                  <a:tcPr marT="45733" marB="45733" horzOverflow="overflow">
                    <a:lnL>
                      <a:noFill/>
                    </a:lnL>
                    <a:lnR>
                      <a:noFill/>
                    </a:lnR>
                    <a:lnT>
                      <a:noFill/>
                    </a:lnT>
                    <a:lnB>
                      <a:noFill/>
                    </a:lnB>
                    <a:lnTlToBr>
                      <a:noFill/>
                    </a:lnTlToBr>
                    <a:lnBlToTr>
                      <a:noFill/>
                    </a:lnBlToTr>
                    <a:solidFill>
                      <a:schemeClr val="bg2">
                        <a:lumMod val="90000"/>
                      </a:schemeClr>
                    </a:solidFill>
                  </a:tcPr>
                </a:tc>
                <a:extLst>
                  <a:ext uri="{0D108BD9-81ED-4DB2-BD59-A6C34878D82A}">
                    <a16:rowId xmlns:a16="http://schemas.microsoft.com/office/drawing/2014/main" val="10004"/>
                  </a:ext>
                </a:extLst>
              </a:tr>
              <a:tr h="256059">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4</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0</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28</a:t>
                      </a:r>
                    </a:p>
                  </a:txBody>
                  <a:tcPr marT="45733" marB="45733" horzOverflow="overflow">
                    <a:lnL>
                      <a:noFill/>
                    </a:lnL>
                    <a:lnR>
                      <a:noFill/>
                    </a:lnR>
                    <a:lnT>
                      <a:noFill/>
                    </a:lnT>
                    <a:lnB>
                      <a:noFill/>
                    </a:lnB>
                    <a:lnTlToBr>
                      <a:noFill/>
                    </a:lnTlToBr>
                    <a:lnBlToTr>
                      <a:noFill/>
                    </a:lnBlToTr>
                    <a:solidFill>
                      <a:schemeClr val="bg2">
                        <a:lumMod val="90000"/>
                      </a:schemeClr>
                    </a:solidFill>
                  </a:tcPr>
                </a:tc>
                <a:extLst>
                  <a:ext uri="{0D108BD9-81ED-4DB2-BD59-A6C34878D82A}">
                    <a16:rowId xmlns:a16="http://schemas.microsoft.com/office/drawing/2014/main" val="10005"/>
                  </a:ext>
                </a:extLst>
              </a:tr>
              <a:tr h="256059">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5</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0</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35</a:t>
                      </a:r>
                    </a:p>
                  </a:txBody>
                  <a:tcPr marT="45733" marB="45733" horzOverflow="overflow">
                    <a:lnL>
                      <a:noFill/>
                    </a:lnL>
                    <a:lnR>
                      <a:noFill/>
                    </a:lnR>
                    <a:lnT>
                      <a:noFill/>
                    </a:lnT>
                    <a:lnB>
                      <a:noFill/>
                    </a:lnB>
                    <a:lnTlToBr>
                      <a:noFill/>
                    </a:lnTlToBr>
                    <a:lnBlToTr>
                      <a:noFill/>
                    </a:lnBlToTr>
                    <a:solidFill>
                      <a:schemeClr val="bg2">
                        <a:lumMod val="90000"/>
                      </a:schemeClr>
                    </a:solidFill>
                  </a:tcPr>
                </a:tc>
                <a:extLst>
                  <a:ext uri="{0D108BD9-81ED-4DB2-BD59-A6C34878D82A}">
                    <a16:rowId xmlns:a16="http://schemas.microsoft.com/office/drawing/2014/main" val="10006"/>
                  </a:ext>
                </a:extLst>
              </a:tr>
              <a:tr h="256059">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0</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1</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6</a:t>
                      </a:r>
                    </a:p>
                  </a:txBody>
                  <a:tcPr marT="45733" marB="45733" horzOverflow="overflow">
                    <a:lnL>
                      <a:noFill/>
                    </a:lnL>
                    <a:lnR>
                      <a:noFill/>
                    </a:lnR>
                    <a:lnT>
                      <a:noFill/>
                    </a:lnT>
                    <a:lnB>
                      <a:noFill/>
                    </a:lnB>
                    <a:lnTlToBr>
                      <a:noFill/>
                    </a:lnTlToBr>
                    <a:lnBlToTr>
                      <a:noFill/>
                    </a:lnBlToTr>
                    <a:solidFill>
                      <a:schemeClr val="bg2">
                        <a:lumMod val="90000"/>
                      </a:schemeClr>
                    </a:solidFill>
                  </a:tcPr>
                </a:tc>
                <a:extLst>
                  <a:ext uri="{0D108BD9-81ED-4DB2-BD59-A6C34878D82A}">
                    <a16:rowId xmlns:a16="http://schemas.microsoft.com/office/drawing/2014/main" val="10007"/>
                  </a:ext>
                </a:extLst>
              </a:tr>
              <a:tr h="256059">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1</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1</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13</a:t>
                      </a:r>
                    </a:p>
                  </a:txBody>
                  <a:tcPr marT="45733" marB="45733" horzOverflow="overflow">
                    <a:lnL>
                      <a:noFill/>
                    </a:lnL>
                    <a:lnR>
                      <a:noFill/>
                    </a:lnR>
                    <a:lnT>
                      <a:noFill/>
                    </a:lnT>
                    <a:lnB>
                      <a:noFill/>
                    </a:lnB>
                    <a:lnTlToBr>
                      <a:noFill/>
                    </a:lnTlToBr>
                    <a:lnBlToTr>
                      <a:noFill/>
                    </a:lnBlToTr>
                    <a:solidFill>
                      <a:schemeClr val="bg2">
                        <a:lumMod val="90000"/>
                      </a:schemeClr>
                    </a:solidFill>
                  </a:tcPr>
                </a:tc>
                <a:extLst>
                  <a:ext uri="{0D108BD9-81ED-4DB2-BD59-A6C34878D82A}">
                    <a16:rowId xmlns:a16="http://schemas.microsoft.com/office/drawing/2014/main" val="10008"/>
                  </a:ext>
                </a:extLst>
              </a:tr>
              <a:tr h="256059">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2</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1</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20</a:t>
                      </a:r>
                    </a:p>
                  </a:txBody>
                  <a:tcPr marT="45733" marB="45733" horzOverflow="overflow">
                    <a:lnL>
                      <a:noFill/>
                    </a:lnL>
                    <a:lnR>
                      <a:noFill/>
                    </a:lnR>
                    <a:lnT>
                      <a:noFill/>
                    </a:lnT>
                    <a:lnB>
                      <a:noFill/>
                    </a:lnB>
                    <a:lnTlToBr>
                      <a:noFill/>
                    </a:lnTlToBr>
                    <a:lnBlToTr>
                      <a:noFill/>
                    </a:lnBlToTr>
                    <a:solidFill>
                      <a:schemeClr val="bg2">
                        <a:lumMod val="90000"/>
                      </a:schemeClr>
                    </a:solidFill>
                  </a:tcPr>
                </a:tc>
                <a:extLst>
                  <a:ext uri="{0D108BD9-81ED-4DB2-BD59-A6C34878D82A}">
                    <a16:rowId xmlns:a16="http://schemas.microsoft.com/office/drawing/2014/main" val="10009"/>
                  </a:ext>
                </a:extLst>
              </a:tr>
              <a:tr h="257176">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3</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1</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27</a:t>
                      </a:r>
                    </a:p>
                  </a:txBody>
                  <a:tcPr marT="45733" marB="45733" horzOverflow="overflow">
                    <a:lnL>
                      <a:noFill/>
                    </a:lnL>
                    <a:lnR>
                      <a:noFill/>
                    </a:lnR>
                    <a:lnT>
                      <a:noFill/>
                    </a:lnT>
                    <a:lnB>
                      <a:noFill/>
                    </a:lnB>
                    <a:lnTlToBr>
                      <a:noFill/>
                    </a:lnTlToBr>
                    <a:lnBlToTr>
                      <a:noFill/>
                    </a:lnBlToTr>
                    <a:solidFill>
                      <a:schemeClr val="bg2">
                        <a:lumMod val="90000"/>
                      </a:schemeClr>
                    </a:solidFill>
                  </a:tcPr>
                </a:tc>
                <a:extLst>
                  <a:ext uri="{0D108BD9-81ED-4DB2-BD59-A6C34878D82A}">
                    <a16:rowId xmlns:a16="http://schemas.microsoft.com/office/drawing/2014/main" val="10010"/>
                  </a:ext>
                </a:extLst>
              </a:tr>
              <a:tr h="256059">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4</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1</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34</a:t>
                      </a:r>
                    </a:p>
                  </a:txBody>
                  <a:tcPr marT="45733" marB="45733" horzOverflow="overflow">
                    <a:lnL>
                      <a:noFill/>
                    </a:lnL>
                    <a:lnR>
                      <a:noFill/>
                    </a:lnR>
                    <a:lnT>
                      <a:noFill/>
                    </a:lnT>
                    <a:lnB>
                      <a:noFill/>
                    </a:lnB>
                    <a:lnTlToBr>
                      <a:noFill/>
                    </a:lnTlToBr>
                    <a:lnBlToTr>
                      <a:noFill/>
                    </a:lnBlToTr>
                    <a:solidFill>
                      <a:schemeClr val="bg2">
                        <a:lumMod val="90000"/>
                      </a:schemeClr>
                    </a:solidFill>
                  </a:tcPr>
                </a:tc>
                <a:extLst>
                  <a:ext uri="{0D108BD9-81ED-4DB2-BD59-A6C34878D82A}">
                    <a16:rowId xmlns:a16="http://schemas.microsoft.com/office/drawing/2014/main" val="10011"/>
                  </a:ext>
                </a:extLst>
              </a:tr>
              <a:tr h="256059">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0</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2</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12</a:t>
                      </a:r>
                    </a:p>
                  </a:txBody>
                  <a:tcPr marT="45733" marB="45733" horzOverflow="overflow">
                    <a:lnL>
                      <a:noFill/>
                    </a:lnL>
                    <a:lnR>
                      <a:noFill/>
                    </a:lnR>
                    <a:lnT>
                      <a:noFill/>
                    </a:lnT>
                    <a:lnB>
                      <a:noFill/>
                    </a:lnB>
                    <a:lnTlToBr>
                      <a:noFill/>
                    </a:lnTlToBr>
                    <a:lnBlToTr>
                      <a:noFill/>
                    </a:lnBlToTr>
                    <a:solidFill>
                      <a:schemeClr val="bg2">
                        <a:lumMod val="90000"/>
                      </a:schemeClr>
                    </a:solidFill>
                  </a:tcPr>
                </a:tc>
                <a:extLst>
                  <a:ext uri="{0D108BD9-81ED-4DB2-BD59-A6C34878D82A}">
                    <a16:rowId xmlns:a16="http://schemas.microsoft.com/office/drawing/2014/main" val="10012"/>
                  </a:ext>
                </a:extLst>
              </a:tr>
              <a:tr h="256059">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1</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2</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19</a:t>
                      </a:r>
                    </a:p>
                  </a:txBody>
                  <a:tcPr marT="45733" marB="45733" horzOverflow="overflow">
                    <a:lnL>
                      <a:noFill/>
                    </a:lnL>
                    <a:lnR>
                      <a:noFill/>
                    </a:lnR>
                    <a:lnT>
                      <a:noFill/>
                    </a:lnT>
                    <a:lnB>
                      <a:noFill/>
                    </a:lnB>
                    <a:lnTlToBr>
                      <a:noFill/>
                    </a:lnTlToBr>
                    <a:lnBlToTr>
                      <a:noFill/>
                    </a:lnBlToTr>
                    <a:solidFill>
                      <a:schemeClr val="bg2">
                        <a:lumMod val="90000"/>
                      </a:schemeClr>
                    </a:solidFill>
                  </a:tcPr>
                </a:tc>
                <a:extLst>
                  <a:ext uri="{0D108BD9-81ED-4DB2-BD59-A6C34878D82A}">
                    <a16:rowId xmlns:a16="http://schemas.microsoft.com/office/drawing/2014/main" val="10013"/>
                  </a:ext>
                </a:extLst>
              </a:tr>
              <a:tr h="257176">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2</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2</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26</a:t>
                      </a:r>
                    </a:p>
                  </a:txBody>
                  <a:tcPr marT="45733" marB="45733" horzOverflow="overflow">
                    <a:lnL>
                      <a:noFill/>
                    </a:lnL>
                    <a:lnR>
                      <a:noFill/>
                    </a:lnR>
                    <a:lnT>
                      <a:noFill/>
                    </a:lnT>
                    <a:lnB>
                      <a:noFill/>
                    </a:lnB>
                    <a:lnTlToBr>
                      <a:noFill/>
                    </a:lnTlToBr>
                    <a:lnBlToTr>
                      <a:noFill/>
                    </a:lnBlToTr>
                    <a:solidFill>
                      <a:schemeClr val="bg2">
                        <a:lumMod val="90000"/>
                      </a:schemeClr>
                    </a:solidFill>
                  </a:tcPr>
                </a:tc>
                <a:extLst>
                  <a:ext uri="{0D108BD9-81ED-4DB2-BD59-A6C34878D82A}">
                    <a16:rowId xmlns:a16="http://schemas.microsoft.com/office/drawing/2014/main" val="10014"/>
                  </a:ext>
                </a:extLst>
              </a:tr>
              <a:tr h="256059">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3</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2</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33</a:t>
                      </a:r>
                    </a:p>
                  </a:txBody>
                  <a:tcPr marT="45733" marB="45733" horzOverflow="overflow">
                    <a:lnL>
                      <a:noFill/>
                    </a:lnL>
                    <a:lnR>
                      <a:noFill/>
                    </a:lnR>
                    <a:lnT>
                      <a:noFill/>
                    </a:lnT>
                    <a:lnB>
                      <a:noFill/>
                    </a:lnB>
                    <a:lnTlToBr>
                      <a:noFill/>
                    </a:lnTlToBr>
                    <a:lnBlToTr>
                      <a:noFill/>
                    </a:lnBlToTr>
                    <a:solidFill>
                      <a:schemeClr val="bg2">
                        <a:lumMod val="90000"/>
                      </a:schemeClr>
                    </a:solidFill>
                  </a:tcPr>
                </a:tc>
                <a:extLst>
                  <a:ext uri="{0D108BD9-81ED-4DB2-BD59-A6C34878D82A}">
                    <a16:rowId xmlns:a16="http://schemas.microsoft.com/office/drawing/2014/main" val="10015"/>
                  </a:ext>
                </a:extLst>
              </a:tr>
              <a:tr h="256059">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0</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3</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18</a:t>
                      </a:r>
                    </a:p>
                  </a:txBody>
                  <a:tcPr marT="45733" marB="45733" horzOverflow="overflow">
                    <a:lnL>
                      <a:noFill/>
                    </a:lnL>
                    <a:lnR>
                      <a:noFill/>
                    </a:lnR>
                    <a:lnT>
                      <a:noFill/>
                    </a:lnT>
                    <a:lnB>
                      <a:noFill/>
                    </a:lnB>
                    <a:lnTlToBr>
                      <a:noFill/>
                    </a:lnTlToBr>
                    <a:lnBlToTr>
                      <a:noFill/>
                    </a:lnBlToTr>
                    <a:solidFill>
                      <a:schemeClr val="bg2">
                        <a:lumMod val="90000"/>
                      </a:schemeClr>
                    </a:solidFill>
                  </a:tcPr>
                </a:tc>
                <a:extLst>
                  <a:ext uri="{0D108BD9-81ED-4DB2-BD59-A6C34878D82A}">
                    <a16:rowId xmlns:a16="http://schemas.microsoft.com/office/drawing/2014/main" val="10016"/>
                  </a:ext>
                </a:extLst>
              </a:tr>
              <a:tr h="256059">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1</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3</a:t>
                      </a:r>
                    </a:p>
                  </a:txBody>
                  <a:tcPr marT="45733" marB="45733" horzOverflow="overflow">
                    <a:lnL>
                      <a:noFill/>
                    </a:lnL>
                    <a:lnR>
                      <a:noFill/>
                    </a:lnR>
                    <a:lnT>
                      <a:noFill/>
                    </a:lnT>
                    <a:lnB>
                      <a:noFill/>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25</a:t>
                      </a:r>
                    </a:p>
                  </a:txBody>
                  <a:tcPr marT="45733" marB="45733" horzOverflow="overflow">
                    <a:lnL>
                      <a:noFill/>
                    </a:lnL>
                    <a:lnR>
                      <a:noFill/>
                    </a:lnR>
                    <a:lnT>
                      <a:noFill/>
                    </a:lnT>
                    <a:lnB>
                      <a:noFill/>
                    </a:lnB>
                    <a:lnTlToBr>
                      <a:noFill/>
                    </a:lnTlToBr>
                    <a:lnBlToTr>
                      <a:noFill/>
                    </a:lnBlToTr>
                    <a:solidFill>
                      <a:schemeClr val="bg2">
                        <a:lumMod val="90000"/>
                      </a:schemeClr>
                    </a:solidFill>
                  </a:tcPr>
                </a:tc>
                <a:extLst>
                  <a:ext uri="{0D108BD9-81ED-4DB2-BD59-A6C34878D82A}">
                    <a16:rowId xmlns:a16="http://schemas.microsoft.com/office/drawing/2014/main" val="10017"/>
                  </a:ext>
                </a:extLst>
              </a:tr>
              <a:tr h="256059">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0</a:t>
                      </a:r>
                    </a:p>
                  </a:txBody>
                  <a:tcPr marT="45733" marB="45733"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4</a:t>
                      </a:r>
                    </a:p>
                  </a:txBody>
                  <a:tcPr marT="45733" marB="45733"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200" b="1" i="0" u="none" strike="noStrike" cap="none" normalizeH="0" baseline="0">
                          <a:ln>
                            <a:noFill/>
                          </a:ln>
                          <a:solidFill>
                            <a:schemeClr val="tx1"/>
                          </a:solidFill>
                          <a:effectLst/>
                          <a:latin typeface="Arial" charset="0"/>
                          <a:ea typeface="ＭＳ Ｐゴシック" pitchFamily="34" charset="-128"/>
                        </a:rPr>
                        <a:t>24</a:t>
                      </a:r>
                    </a:p>
                  </a:txBody>
                  <a:tcPr marT="45733" marB="45733"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18"/>
                  </a:ext>
                </a:extLst>
              </a:tr>
            </a:tbl>
          </a:graphicData>
        </a:graphic>
      </p:graphicFrame>
      <p:sp>
        <p:nvSpPr>
          <p:cNvPr id="140681" name="Text Box 393"/>
          <p:cNvSpPr txBox="1">
            <a:spLocks noChangeArrowheads="1"/>
          </p:cNvSpPr>
          <p:nvPr/>
        </p:nvSpPr>
        <p:spPr bwMode="auto">
          <a:xfrm>
            <a:off x="6397625" y="3144838"/>
            <a:ext cx="22955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90000"/>
              </a:lnSpc>
              <a:spcBef>
                <a:spcPct val="20000"/>
              </a:spcBef>
              <a:buClrTx/>
              <a:buSzTx/>
              <a:buFontTx/>
              <a:buNone/>
            </a:pPr>
            <a:r>
              <a:rPr lang="es-ES" altLang="en-US" sz="1800" b="1">
                <a:latin typeface="Arial" charset="0"/>
                <a:ea typeface="ＭＳ Ｐゴシック" charset="-128"/>
              </a:rPr>
              <a:t>Solución óptima de un problema de programación entera</a:t>
            </a:r>
          </a:p>
        </p:txBody>
      </p:sp>
      <p:sp>
        <p:nvSpPr>
          <p:cNvPr id="140682" name="Text Box 394"/>
          <p:cNvSpPr txBox="1">
            <a:spLocks noChangeArrowheads="1"/>
          </p:cNvSpPr>
          <p:nvPr/>
        </p:nvSpPr>
        <p:spPr bwMode="auto">
          <a:xfrm>
            <a:off x="6408738" y="4414838"/>
            <a:ext cx="1844675"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90000"/>
              </a:lnSpc>
              <a:spcBef>
                <a:spcPct val="20000"/>
              </a:spcBef>
              <a:buClrTx/>
              <a:buSzTx/>
              <a:buFontTx/>
              <a:buNone/>
            </a:pPr>
            <a:r>
              <a:rPr lang="es-ES" altLang="en-US" sz="1800" b="1">
                <a:latin typeface="Arial" charset="0"/>
                <a:ea typeface="ＭＳ Ｐゴシック" charset="-128"/>
              </a:rPr>
              <a:t>Solución si se utiliza redondeo</a:t>
            </a:r>
          </a:p>
        </p:txBody>
      </p:sp>
      <p:sp>
        <p:nvSpPr>
          <p:cNvPr id="140684" name="Line 396"/>
          <p:cNvSpPr>
            <a:spLocks noChangeShapeType="1"/>
          </p:cNvSpPr>
          <p:nvPr/>
        </p:nvSpPr>
        <p:spPr bwMode="auto">
          <a:xfrm flipH="1">
            <a:off x="5829300" y="3276600"/>
            <a:ext cx="609600"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40685" name="Line 397"/>
          <p:cNvSpPr>
            <a:spLocks noChangeShapeType="1"/>
          </p:cNvSpPr>
          <p:nvPr/>
        </p:nvSpPr>
        <p:spPr bwMode="auto">
          <a:xfrm flipH="1">
            <a:off x="5829300" y="4556125"/>
            <a:ext cx="609600"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37958"/>
                                        </p:tgtEl>
                                        <p:attrNameLst>
                                          <p:attrName>style.visibility</p:attrName>
                                        </p:attrNameLst>
                                      </p:cBhvr>
                                      <p:to>
                                        <p:strVal val="visible"/>
                                      </p:to>
                                    </p:set>
                                    <p:animEffect transition="in" filter="strips(downRight)">
                                      <p:cBhvr>
                                        <p:cTn id="7" dur="500"/>
                                        <p:tgtEl>
                                          <p:spTgt spid="37958"/>
                                        </p:tgtEl>
                                      </p:cBhvr>
                                    </p:animEffect>
                                  </p:childTnLst>
                                </p:cTn>
                              </p:par>
                            </p:childTnLst>
                          </p:cTn>
                        </p:par>
                        <p:par>
                          <p:cTn id="8" fill="hold" nodeType="afterGroup">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140682"/>
                                        </p:tgtEl>
                                        <p:attrNameLst>
                                          <p:attrName>style.visibility</p:attrName>
                                        </p:attrNameLst>
                                      </p:cBhvr>
                                      <p:to>
                                        <p:strVal val="visible"/>
                                      </p:to>
                                    </p:set>
                                    <p:animEffect transition="in" filter="strips(downRight)">
                                      <p:cBhvr>
                                        <p:cTn id="11" dur="500"/>
                                        <p:tgtEl>
                                          <p:spTgt spid="140682"/>
                                        </p:tgtEl>
                                      </p:cBhvr>
                                    </p:animEffect>
                                  </p:childTnLst>
                                </p:cTn>
                              </p:par>
                            </p:childTnLst>
                          </p:cTn>
                        </p:par>
                        <p:par>
                          <p:cTn id="12" fill="hold" nodeType="afterGroup">
                            <p:stCondLst>
                              <p:cond delay="3000"/>
                            </p:stCondLst>
                            <p:childTnLst>
                              <p:par>
                                <p:cTn id="13" presetID="22" presetClass="entr" presetSubtype="2" fill="hold" grpId="0" nodeType="afterEffect">
                                  <p:stCondLst>
                                    <p:cond delay="1000"/>
                                  </p:stCondLst>
                                  <p:childTnLst>
                                    <p:set>
                                      <p:cBhvr>
                                        <p:cTn id="14" dur="1" fill="hold">
                                          <p:stCondLst>
                                            <p:cond delay="0"/>
                                          </p:stCondLst>
                                        </p:cTn>
                                        <p:tgtEl>
                                          <p:spTgt spid="140685"/>
                                        </p:tgtEl>
                                        <p:attrNameLst>
                                          <p:attrName>style.visibility</p:attrName>
                                        </p:attrNameLst>
                                      </p:cBhvr>
                                      <p:to>
                                        <p:strVal val="visible"/>
                                      </p:to>
                                    </p:set>
                                    <p:animEffect transition="in" filter="wipe(right)">
                                      <p:cBhvr>
                                        <p:cTn id="15" dur="500"/>
                                        <p:tgtEl>
                                          <p:spTgt spid="140685"/>
                                        </p:tgtEl>
                                      </p:cBhvr>
                                    </p:animEffect>
                                  </p:childTnLst>
                                </p:cTn>
                              </p:par>
                            </p:childTnLst>
                          </p:cTn>
                        </p:par>
                        <p:par>
                          <p:cTn id="16" fill="hold" nodeType="afterGroup">
                            <p:stCondLst>
                              <p:cond delay="4500"/>
                            </p:stCondLst>
                            <p:childTnLst>
                              <p:par>
                                <p:cTn id="17" presetID="18" presetClass="entr" presetSubtype="6" fill="hold" grpId="0" nodeType="afterEffect">
                                  <p:stCondLst>
                                    <p:cond delay="1000"/>
                                  </p:stCondLst>
                                  <p:childTnLst>
                                    <p:set>
                                      <p:cBhvr>
                                        <p:cTn id="18" dur="1" fill="hold">
                                          <p:stCondLst>
                                            <p:cond delay="0"/>
                                          </p:stCondLst>
                                        </p:cTn>
                                        <p:tgtEl>
                                          <p:spTgt spid="140681"/>
                                        </p:tgtEl>
                                        <p:attrNameLst>
                                          <p:attrName>style.visibility</p:attrName>
                                        </p:attrNameLst>
                                      </p:cBhvr>
                                      <p:to>
                                        <p:strVal val="visible"/>
                                      </p:to>
                                    </p:set>
                                    <p:animEffect transition="in" filter="strips(downRight)">
                                      <p:cBhvr>
                                        <p:cTn id="19" dur="500"/>
                                        <p:tgtEl>
                                          <p:spTgt spid="140681"/>
                                        </p:tgtEl>
                                      </p:cBhvr>
                                    </p:animEffect>
                                  </p:childTnLst>
                                </p:cTn>
                              </p:par>
                            </p:childTnLst>
                          </p:cTn>
                        </p:par>
                        <p:par>
                          <p:cTn id="20" fill="hold" nodeType="afterGroup">
                            <p:stCondLst>
                              <p:cond delay="6000"/>
                            </p:stCondLst>
                            <p:childTnLst>
                              <p:par>
                                <p:cTn id="21" presetID="22" presetClass="entr" presetSubtype="2" fill="hold" grpId="0" nodeType="afterEffect">
                                  <p:stCondLst>
                                    <p:cond delay="1000"/>
                                  </p:stCondLst>
                                  <p:childTnLst>
                                    <p:set>
                                      <p:cBhvr>
                                        <p:cTn id="22" dur="1" fill="hold">
                                          <p:stCondLst>
                                            <p:cond delay="0"/>
                                          </p:stCondLst>
                                        </p:cTn>
                                        <p:tgtEl>
                                          <p:spTgt spid="140684"/>
                                        </p:tgtEl>
                                        <p:attrNameLst>
                                          <p:attrName>style.visibility</p:attrName>
                                        </p:attrNameLst>
                                      </p:cBhvr>
                                      <p:to>
                                        <p:strVal val="visible"/>
                                      </p:to>
                                    </p:set>
                                    <p:animEffect transition="in" filter="wipe(right)">
                                      <p:cBhvr>
                                        <p:cTn id="23" dur="500"/>
                                        <p:tgtEl>
                                          <p:spTgt spid="140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681" grpId="0" autoUpdateAnimBg="0"/>
      <p:bldP spid="140682" grpId="0" autoUpdateAnimBg="0"/>
      <p:bldP spid="140684" grpId="0" animBg="1"/>
      <p:bldP spid="14068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673100" y="381000"/>
            <a:ext cx="7772400" cy="939800"/>
          </a:xfrm>
        </p:spPr>
        <p:txBody>
          <a:bodyPr/>
          <a:lstStyle/>
          <a:p>
            <a:pPr eaLnBrk="1" fontAlgn="auto" hangingPunct="1">
              <a:spcAft>
                <a:spcPts val="0"/>
              </a:spcAft>
              <a:defRPr/>
            </a:pPr>
            <a:r>
              <a:rPr lang="en-US" altLang="es-PA"/>
              <a:t>La </a:t>
            </a:r>
            <a:r>
              <a:rPr lang="es-ES" altLang="es-PA"/>
              <a:t>compañía</a:t>
            </a:r>
            <a:r>
              <a:rPr lang="en-US" altLang="es-PA"/>
              <a:t> Harrison Electric</a:t>
            </a:r>
          </a:p>
        </p:txBody>
      </p:sp>
      <p:sp>
        <p:nvSpPr>
          <p:cNvPr id="141315" name="Rectangle 3"/>
          <p:cNvSpPr>
            <a:spLocks noGrp="1" noChangeArrowheads="1"/>
          </p:cNvSpPr>
          <p:nvPr>
            <p:ph idx="1"/>
          </p:nvPr>
        </p:nvSpPr>
        <p:spPr>
          <a:xfrm>
            <a:off x="730250" y="1814513"/>
            <a:ext cx="7772400" cy="4051300"/>
          </a:xfrm>
        </p:spPr>
        <p:txBody>
          <a:bodyPr rtlCol="0">
            <a:normAutofit fontScale="92500" lnSpcReduction="20000"/>
          </a:bodyPr>
          <a:lstStyle/>
          <a:p>
            <a:pPr eaLnBrk="1" fontAlgn="auto" hangingPunct="1">
              <a:spcAft>
                <a:spcPts val="0"/>
              </a:spcAft>
              <a:buFont typeface="Arial" panose="020B0604020202020204" pitchFamily="34" charset="0"/>
              <a:buChar char="•"/>
              <a:defRPr/>
            </a:pPr>
            <a:r>
              <a:rPr lang="es-ES" sz="2800"/>
              <a:t>La solución de redondeo de </a:t>
            </a:r>
            <a:r>
              <a:rPr lang="es-ES" sz="2800" i="1">
                <a:latin typeface="Times New Roman" pitchFamily="18" charset="0"/>
              </a:rPr>
              <a:t>X</a:t>
            </a:r>
            <a:r>
              <a:rPr lang="es-ES" sz="2800" baseline="-25000"/>
              <a:t>1</a:t>
            </a:r>
            <a:r>
              <a:rPr lang="es-ES" sz="2800"/>
              <a:t> = 4, </a:t>
            </a:r>
            <a:r>
              <a:rPr lang="es-ES" sz="2800" i="1">
                <a:latin typeface="Times New Roman" pitchFamily="18" charset="0"/>
              </a:rPr>
              <a:t>X</a:t>
            </a:r>
            <a:r>
              <a:rPr lang="es-ES" sz="2800" baseline="-25000"/>
              <a:t>2</a:t>
            </a:r>
            <a:r>
              <a:rPr lang="es-ES" sz="2800"/>
              <a:t> = 1 ofrece una utilidad de $34.</a:t>
            </a:r>
          </a:p>
          <a:p>
            <a:pPr eaLnBrk="1" fontAlgn="auto" hangingPunct="1">
              <a:spcAft>
                <a:spcPts val="0"/>
              </a:spcAft>
              <a:buFont typeface="Arial" panose="020B0604020202020204" pitchFamily="34" charset="0"/>
              <a:buChar char="•"/>
              <a:defRPr/>
            </a:pPr>
            <a:r>
              <a:rPr lang="es-ES" sz="2800"/>
              <a:t>La solución óptima de </a:t>
            </a:r>
            <a:r>
              <a:rPr lang="es-ES" sz="2800" i="1">
                <a:latin typeface="Times New Roman" pitchFamily="18" charset="0"/>
              </a:rPr>
              <a:t>X</a:t>
            </a:r>
            <a:r>
              <a:rPr lang="es-ES" sz="2800" baseline="-25000"/>
              <a:t>1</a:t>
            </a:r>
            <a:r>
              <a:rPr lang="es-ES" sz="2800"/>
              <a:t> = 5, </a:t>
            </a:r>
            <a:r>
              <a:rPr lang="es-ES" sz="2800" i="1">
                <a:latin typeface="Times New Roman" pitchFamily="18" charset="0"/>
              </a:rPr>
              <a:t>X</a:t>
            </a:r>
            <a:r>
              <a:rPr lang="es-ES" sz="2800" baseline="-25000"/>
              <a:t>2</a:t>
            </a:r>
            <a:r>
              <a:rPr lang="es-ES" sz="2800"/>
              <a:t> = 0 proporciona una utilidad de $35.</a:t>
            </a:r>
          </a:p>
          <a:p>
            <a:pPr eaLnBrk="1" fontAlgn="auto" hangingPunct="1">
              <a:spcAft>
                <a:spcPts val="0"/>
              </a:spcAft>
              <a:buFont typeface="Arial" panose="020B0604020202020204" pitchFamily="34" charset="0"/>
              <a:buChar char="•"/>
              <a:defRPr/>
            </a:pPr>
            <a:r>
              <a:rPr lang="es-ES" sz="2800"/>
              <a:t>La solución entera óptima es menor a la solución óptima de PL.</a:t>
            </a:r>
          </a:p>
          <a:p>
            <a:pPr eaLnBrk="1" fontAlgn="auto" hangingPunct="1">
              <a:spcAft>
                <a:spcPts val="0"/>
              </a:spcAft>
              <a:buFont typeface="Arial" panose="020B0604020202020204" pitchFamily="34" charset="0"/>
              <a:buChar char="•"/>
              <a:defRPr/>
            </a:pPr>
            <a:r>
              <a:rPr lang="es-ES" sz="2800"/>
              <a:t>Una solución entera </a:t>
            </a:r>
            <a:r>
              <a:rPr lang="es-ES" sz="2800" i="1">
                <a:solidFill>
                  <a:schemeClr val="accent1"/>
                </a:solidFill>
                <a:effectLst>
                  <a:outerShdw blurRad="38100" dist="38100" dir="2700000" algn="tl">
                    <a:srgbClr val="C0C0C0"/>
                  </a:outerShdw>
                </a:effectLst>
              </a:rPr>
              <a:t>nunca</a:t>
            </a:r>
            <a:r>
              <a:rPr lang="es-ES" sz="2800">
                <a:solidFill>
                  <a:schemeClr val="accent1"/>
                </a:solidFill>
              </a:rPr>
              <a:t> </a:t>
            </a:r>
            <a:r>
              <a:rPr lang="es-ES" sz="2800"/>
              <a:t>representará una mejor solución como la que ofrece PL y, </a:t>
            </a:r>
            <a:r>
              <a:rPr lang="es-ES" sz="2800" i="1">
                <a:solidFill>
                  <a:schemeClr val="accent1"/>
                </a:solidFill>
                <a:effectLst>
                  <a:outerShdw blurRad="38100" dist="38100" dir="2700000" algn="tl">
                    <a:srgbClr val="C0C0C0"/>
                  </a:outerShdw>
                </a:effectLst>
              </a:rPr>
              <a:t>por lo regular</a:t>
            </a:r>
            <a:r>
              <a:rPr lang="es-ES" sz="2800" i="1">
                <a:effectLst>
                  <a:outerShdw blurRad="38100" dist="38100" dir="2700000" algn="tl">
                    <a:srgbClr val="C0C0C0"/>
                  </a:outerShdw>
                </a:effectLst>
              </a:rPr>
              <a:t>,</a:t>
            </a:r>
            <a:r>
              <a:rPr lang="es-ES" sz="2800" i="1">
                <a:solidFill>
                  <a:schemeClr val="accent2"/>
                </a:solidFill>
                <a:effectLst>
                  <a:outerShdw blurRad="38100" dist="38100" dir="2700000" algn="tl">
                    <a:srgbClr val="C0C0C0"/>
                  </a:outerShdw>
                </a:effectLst>
              </a:rPr>
              <a:t> </a:t>
            </a:r>
            <a:r>
              <a:rPr lang="es-ES" sz="2800"/>
              <a:t>ofrece un nivel menor de utilidad.</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41315"/>
                                        </p:tgtEl>
                                        <p:attrNameLst>
                                          <p:attrName>style.visibility</p:attrName>
                                        </p:attrNameLst>
                                      </p:cBhvr>
                                      <p:to>
                                        <p:strVal val="visible"/>
                                      </p:to>
                                    </p:set>
                                    <p:animEffect transition="in" filter="strips(downRight)">
                                      <p:cBhvr>
                                        <p:cTn id="7" dur="1000"/>
                                        <p:tgtEl>
                                          <p:spTgt spid="141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338138" y="309563"/>
            <a:ext cx="8520112" cy="1117600"/>
          </a:xfrm>
        </p:spPr>
        <p:txBody>
          <a:bodyPr>
            <a:normAutofit fontScale="90000"/>
          </a:bodyPr>
          <a:lstStyle/>
          <a:p>
            <a:pPr eaLnBrk="1" fontAlgn="auto" hangingPunct="1">
              <a:spcAft>
                <a:spcPts val="0"/>
              </a:spcAft>
              <a:defRPr/>
            </a:pPr>
            <a:r>
              <a:rPr lang="es-ES" altLang="es-PA" sz="3400"/>
              <a:t>Uso de software para el problema </a:t>
            </a:r>
            <a:br>
              <a:rPr lang="es-ES" altLang="es-PA" sz="3400"/>
            </a:br>
            <a:r>
              <a:rPr lang="es-ES" altLang="es-PA" sz="3400"/>
              <a:t>de programación entera de </a:t>
            </a:r>
            <a:r>
              <a:rPr lang="en-US" altLang="es-PA" sz="3400"/>
              <a:t>Harrison</a:t>
            </a:r>
          </a:p>
        </p:txBody>
      </p:sp>
      <p:sp>
        <p:nvSpPr>
          <p:cNvPr id="39940" name="Rectangle 5"/>
          <p:cNvSpPr>
            <a:spLocks noGrp="1" noChangeArrowheads="1"/>
          </p:cNvSpPr>
          <p:nvPr>
            <p:ph idx="1"/>
          </p:nvPr>
        </p:nvSpPr>
        <p:spPr>
          <a:xfrm>
            <a:off x="657225" y="1524000"/>
            <a:ext cx="7856538" cy="596900"/>
          </a:xfrm>
        </p:spPr>
        <p:txBody>
          <a:bodyPr rtlCol="0">
            <a:normAutofit fontScale="70000" lnSpcReduction="20000"/>
          </a:bodyPr>
          <a:lstStyle/>
          <a:p>
            <a:pPr marL="0" indent="0" algn="ctr" eaLnBrk="1" fontAlgn="auto" hangingPunct="1">
              <a:spcAft>
                <a:spcPts val="0"/>
              </a:spcAft>
              <a:buFont typeface="Wingdings" panose="05000000000000000000" pitchFamily="2" charset="2"/>
              <a:buNone/>
              <a:defRPr/>
            </a:pPr>
            <a:r>
              <a:rPr lang="es-ES" altLang="es-PA" sz="2400">
                <a:solidFill>
                  <a:schemeClr val="accent1"/>
                </a:solidFill>
              </a:rPr>
              <a:t>Pantalla de datos de QM para Windows del problema de la compañía </a:t>
            </a:r>
            <a:r>
              <a:rPr lang="en-US" altLang="es-PA" sz="2400">
                <a:solidFill>
                  <a:schemeClr val="accent1"/>
                </a:solidFill>
              </a:rPr>
              <a:t>Harrison Electric</a:t>
            </a:r>
          </a:p>
        </p:txBody>
      </p:sp>
      <p:pic>
        <p:nvPicPr>
          <p:cNvPr id="2662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6250" y="2336800"/>
            <a:ext cx="7189788"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lu"/>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711200" y="495300"/>
            <a:ext cx="7708900" cy="717550"/>
          </a:xfrm>
        </p:spPr>
        <p:txBody>
          <a:bodyPr>
            <a:normAutofit fontScale="90000"/>
          </a:bodyPr>
          <a:lstStyle/>
          <a:p>
            <a:pPr eaLnBrk="1" fontAlgn="auto" hangingPunct="1">
              <a:spcAft>
                <a:spcPts val="0"/>
              </a:spcAft>
              <a:defRPr/>
            </a:pPr>
            <a:r>
              <a:rPr lang="es-ES" altLang="es-PA" sz="3400"/>
              <a:t>Uso de software para el problema de programación entera de </a:t>
            </a:r>
            <a:r>
              <a:rPr lang="en-US" altLang="es-PA" sz="3400"/>
              <a:t>Harrison</a:t>
            </a:r>
          </a:p>
        </p:txBody>
      </p:sp>
      <p:sp>
        <p:nvSpPr>
          <p:cNvPr id="40964" name="Rectangle 3"/>
          <p:cNvSpPr>
            <a:spLocks noGrp="1" noChangeArrowheads="1"/>
          </p:cNvSpPr>
          <p:nvPr>
            <p:ph idx="1"/>
          </p:nvPr>
        </p:nvSpPr>
        <p:spPr>
          <a:xfrm>
            <a:off x="685800" y="1524000"/>
            <a:ext cx="7772400" cy="800100"/>
          </a:xfrm>
        </p:spPr>
        <p:txBody>
          <a:bodyPr rtlCol="0">
            <a:normAutofit fontScale="92500" lnSpcReduction="20000"/>
          </a:bodyPr>
          <a:lstStyle/>
          <a:p>
            <a:pPr marL="0" indent="0" algn="ctr" eaLnBrk="1" fontAlgn="auto" hangingPunct="1">
              <a:spcAft>
                <a:spcPts val="0"/>
              </a:spcAft>
              <a:buFont typeface="Wingdings" panose="05000000000000000000" pitchFamily="2" charset="2"/>
              <a:buNone/>
              <a:defRPr/>
            </a:pPr>
            <a:r>
              <a:rPr lang="es-ES" altLang="es-PA" sz="2400">
                <a:solidFill>
                  <a:schemeClr val="accent1"/>
                </a:solidFill>
              </a:rPr>
              <a:t>Pantalla de solución con QM para Windows del problema de la compañía </a:t>
            </a:r>
            <a:r>
              <a:rPr lang="en-US" altLang="es-PA" sz="2400">
                <a:solidFill>
                  <a:schemeClr val="accent1"/>
                </a:solidFill>
              </a:rPr>
              <a:t>Harrison Electric</a:t>
            </a:r>
          </a:p>
          <a:p>
            <a:pPr marL="0" indent="0" algn="ctr" eaLnBrk="1" fontAlgn="auto" hangingPunct="1">
              <a:spcAft>
                <a:spcPts val="0"/>
              </a:spcAft>
              <a:buFont typeface="Wingdings" panose="05000000000000000000" pitchFamily="2" charset="2"/>
              <a:buNone/>
              <a:defRPr/>
            </a:pPr>
            <a:endParaRPr lang="es-ES" altLang="es-PA" sz="2400">
              <a:solidFill>
                <a:schemeClr val="accent1"/>
              </a:solidFill>
            </a:endParaRPr>
          </a:p>
        </p:txBody>
      </p:sp>
      <p:sp>
        <p:nvSpPr>
          <p:cNvPr id="27651" name="Rectangle 59"/>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fontAlgn="base">
              <a:lnSpc>
                <a:spcPct val="100000"/>
              </a:lnSpc>
              <a:spcBef>
                <a:spcPct val="0"/>
              </a:spcBef>
              <a:spcAft>
                <a:spcPct val="0"/>
              </a:spcAft>
              <a:buClrTx/>
              <a:buSzTx/>
              <a:buFontTx/>
              <a:buNone/>
            </a:pPr>
            <a:r>
              <a:rPr lang="en-US" altLang="es-PA" sz="900">
                <a:latin typeface="Arial" charset="0"/>
                <a:ea typeface="ＭＳ Ｐゴシック" charset="-128"/>
              </a:rPr>
              <a:t>Copyright ©2012 Pearson Education, Inc. publishing as Prentice Hall</a:t>
            </a:r>
          </a:p>
        </p:txBody>
      </p:sp>
      <p:sp>
        <p:nvSpPr>
          <p:cNvPr id="27652" name="Rectangle 6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a:lnSpc>
                <a:spcPct val="100000"/>
              </a:lnSpc>
              <a:spcBef>
                <a:spcPct val="0"/>
              </a:spcBef>
              <a:buClrTx/>
              <a:buSzTx/>
              <a:buFontTx/>
              <a:buNone/>
            </a:pPr>
            <a:r>
              <a:rPr lang="en-US" altLang="es-PA" sz="1000">
                <a:latin typeface="Arial" charset="0"/>
                <a:ea typeface="ＭＳ Ｐゴシック" charset="-128"/>
              </a:rPr>
              <a:t>10-</a:t>
            </a:r>
            <a:fld id="{A137A412-D28F-154E-82C2-91471F84F2C5}" type="slidenum">
              <a:rPr lang="en-US" altLang="es-PA" sz="1000">
                <a:latin typeface="Arial" charset="0"/>
                <a:ea typeface="ＭＳ Ｐゴシック" charset="-128"/>
              </a:rPr>
              <a:pPr>
                <a:lnSpc>
                  <a:spcPct val="100000"/>
                </a:lnSpc>
                <a:spcBef>
                  <a:spcPct val="0"/>
                </a:spcBef>
                <a:buClrTx/>
                <a:buSzTx/>
                <a:buFontTx/>
                <a:buNone/>
              </a:pPr>
              <a:t>13</a:t>
            </a:fld>
            <a:endParaRPr lang="en-US" altLang="es-PA" sz="1000">
              <a:latin typeface="Arial" charset="0"/>
              <a:ea typeface="ＭＳ Ｐゴシック" charset="-128"/>
            </a:endParaRPr>
          </a:p>
        </p:txBody>
      </p:sp>
      <p:pic>
        <p:nvPicPr>
          <p:cNvPr id="2765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7875" y="2360613"/>
            <a:ext cx="7516813" cy="358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711200" y="322263"/>
            <a:ext cx="7708900" cy="717550"/>
          </a:xfrm>
        </p:spPr>
        <p:txBody>
          <a:bodyPr>
            <a:noAutofit/>
          </a:bodyPr>
          <a:lstStyle/>
          <a:p>
            <a:pPr eaLnBrk="1" fontAlgn="auto" hangingPunct="1">
              <a:spcAft>
                <a:spcPts val="0"/>
              </a:spcAft>
              <a:defRPr/>
            </a:pPr>
            <a:r>
              <a:rPr lang="es-ES" altLang="es-PA" sz="2800"/>
              <a:t>Uso de software para el problema de programación entera de </a:t>
            </a:r>
            <a:r>
              <a:rPr lang="en-US" altLang="es-PA" sz="2800"/>
              <a:t>Harrison</a:t>
            </a:r>
          </a:p>
        </p:txBody>
      </p:sp>
      <p:sp>
        <p:nvSpPr>
          <p:cNvPr id="41988" name="Rectangle 3"/>
          <p:cNvSpPr>
            <a:spLocks noGrp="1" noChangeArrowheads="1"/>
          </p:cNvSpPr>
          <p:nvPr>
            <p:ph idx="1"/>
          </p:nvPr>
        </p:nvSpPr>
        <p:spPr>
          <a:xfrm>
            <a:off x="685800" y="1435100"/>
            <a:ext cx="7772400" cy="800100"/>
          </a:xfrm>
        </p:spPr>
        <p:txBody>
          <a:bodyPr rtlCol="0">
            <a:normAutofit fontScale="92500" lnSpcReduction="20000"/>
          </a:bodyPr>
          <a:lstStyle/>
          <a:p>
            <a:pPr marL="0" indent="0" algn="ctr" eaLnBrk="1" fontAlgn="auto" hangingPunct="1">
              <a:spcAft>
                <a:spcPts val="0"/>
              </a:spcAft>
              <a:buFont typeface="Wingdings" panose="05000000000000000000" pitchFamily="2" charset="2"/>
              <a:buNone/>
              <a:defRPr/>
            </a:pPr>
            <a:r>
              <a:rPr lang="es-ES" altLang="es-PA" sz="2400">
                <a:solidFill>
                  <a:schemeClr val="accent1"/>
                </a:solidFill>
              </a:rPr>
              <a:t>Solución con </a:t>
            </a:r>
            <a:r>
              <a:rPr lang="en-US" altLang="es-PA" sz="2400">
                <a:solidFill>
                  <a:schemeClr val="accent1"/>
                </a:solidFill>
              </a:rPr>
              <a:t>Solver</a:t>
            </a:r>
            <a:r>
              <a:rPr lang="es-ES" altLang="es-PA" sz="2400">
                <a:solidFill>
                  <a:schemeClr val="accent1"/>
                </a:solidFill>
              </a:rPr>
              <a:t> de Excel 2010 para el problema de la compañía </a:t>
            </a:r>
            <a:r>
              <a:rPr lang="en-US" altLang="es-PA" sz="2400">
                <a:solidFill>
                  <a:schemeClr val="accent1"/>
                </a:solidFill>
              </a:rPr>
              <a:t>Harrison Electric</a:t>
            </a:r>
          </a:p>
        </p:txBody>
      </p:sp>
      <p:sp>
        <p:nvSpPr>
          <p:cNvPr id="28675" name="Rectangle 6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a:lnSpc>
                <a:spcPct val="100000"/>
              </a:lnSpc>
              <a:spcBef>
                <a:spcPct val="0"/>
              </a:spcBef>
              <a:buClrTx/>
              <a:buSzTx/>
              <a:buFontTx/>
              <a:buNone/>
            </a:pPr>
            <a:r>
              <a:rPr lang="en-US" altLang="es-PA" sz="1000">
                <a:latin typeface="Arial" charset="0"/>
                <a:ea typeface="ＭＳ Ｐゴシック" charset="-128"/>
              </a:rPr>
              <a:t>10-</a:t>
            </a:r>
            <a:fld id="{F37A6BBE-8361-2B40-A18F-542F4F05B66E}" type="slidenum">
              <a:rPr lang="en-US" altLang="es-PA" sz="1000">
                <a:latin typeface="Arial" charset="0"/>
                <a:ea typeface="ＭＳ Ｐゴシック" charset="-128"/>
              </a:rPr>
              <a:pPr>
                <a:lnSpc>
                  <a:spcPct val="100000"/>
                </a:lnSpc>
                <a:spcBef>
                  <a:spcPct val="0"/>
                </a:spcBef>
                <a:buClrTx/>
                <a:buSzTx/>
                <a:buFontTx/>
                <a:buNone/>
              </a:pPr>
              <a:t>14</a:t>
            </a:fld>
            <a:endParaRPr lang="en-US" altLang="es-PA" sz="1000">
              <a:latin typeface="Arial" charset="0"/>
              <a:ea typeface="ＭＳ Ｐゴシック" charset="-128"/>
            </a:endParaRPr>
          </a:p>
        </p:txBody>
      </p:sp>
      <p:pic>
        <p:nvPicPr>
          <p:cNvPr id="2867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488" y="2262188"/>
            <a:ext cx="8455025"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0063" y="4691063"/>
            <a:ext cx="5337175"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472440" y="330200"/>
            <a:ext cx="7594600" cy="762000"/>
          </a:xfrm>
        </p:spPr>
        <p:txBody>
          <a:bodyPr>
            <a:normAutofit fontScale="90000"/>
          </a:bodyPr>
          <a:lstStyle/>
          <a:p>
            <a:pPr eaLnBrk="1" fontAlgn="auto" hangingPunct="1">
              <a:spcAft>
                <a:spcPts val="0"/>
              </a:spcAft>
              <a:defRPr/>
            </a:pPr>
            <a:r>
              <a:rPr lang="es-ES" altLang="es-PA" sz="3600"/>
              <a:t>Ejemplo de problema de programación entera mixta</a:t>
            </a:r>
          </a:p>
        </p:txBody>
      </p:sp>
      <p:sp>
        <p:nvSpPr>
          <p:cNvPr id="160771" name="Rectangle 3"/>
          <p:cNvSpPr>
            <a:spLocks noGrp="1" noChangeArrowheads="1"/>
          </p:cNvSpPr>
          <p:nvPr>
            <p:ph idx="1"/>
          </p:nvPr>
        </p:nvSpPr>
        <p:spPr>
          <a:xfrm>
            <a:off x="685800" y="1590675"/>
            <a:ext cx="7772400" cy="4800600"/>
          </a:xfrm>
          <a:solidFill>
            <a:schemeClr val="bg2">
              <a:lumMod val="90000"/>
            </a:schemeClr>
          </a:solidFill>
        </p:spPr>
        <p:txBody>
          <a:bodyPr rtlCol="0">
            <a:normAutofit fontScale="92500"/>
          </a:bodyPr>
          <a:lstStyle/>
          <a:p>
            <a:pPr eaLnBrk="1" fontAlgn="auto" hangingPunct="1">
              <a:spcAft>
                <a:spcPts val="0"/>
              </a:spcAft>
              <a:buFont typeface="Arial" panose="020B0604020202020204" pitchFamily="34" charset="0"/>
              <a:buChar char="•"/>
              <a:defRPr/>
            </a:pPr>
            <a:r>
              <a:rPr lang="es-ES" altLang="es-PA" sz="2400"/>
              <a:t>Existen diversas situaciones en las cuales algunas variables están restringidas a ser enteros y en otras no.</a:t>
            </a:r>
          </a:p>
          <a:p>
            <a:pPr eaLnBrk="1" fontAlgn="auto" hangingPunct="1">
              <a:spcAft>
                <a:spcPts val="0"/>
              </a:spcAft>
              <a:buFont typeface="Arial" panose="020B0604020202020204" pitchFamily="34" charset="0"/>
              <a:buChar char="•"/>
              <a:defRPr/>
            </a:pPr>
            <a:r>
              <a:rPr lang="es-ES" altLang="es-PA" sz="2400"/>
              <a:t>La compañía </a:t>
            </a:r>
            <a:r>
              <a:rPr lang="en-US" altLang="es-PA" sz="2400"/>
              <a:t>Bagwell Chemical</a:t>
            </a:r>
            <a:r>
              <a:rPr lang="es-ES" altLang="es-PA" sz="2400"/>
              <a:t> se dedica a la elaboración de productos químicos.</a:t>
            </a:r>
          </a:p>
          <a:p>
            <a:pPr eaLnBrk="1" fontAlgn="auto" hangingPunct="1">
              <a:spcAft>
                <a:spcPts val="0"/>
              </a:spcAft>
              <a:buFont typeface="Arial" panose="020B0604020202020204" pitchFamily="34" charset="0"/>
              <a:buChar char="•"/>
              <a:defRPr/>
            </a:pPr>
            <a:r>
              <a:rPr lang="es-ES" altLang="es-PA" sz="2400" err="1"/>
              <a:t>Xyline</a:t>
            </a:r>
            <a:r>
              <a:rPr lang="es-ES" altLang="es-PA" sz="2400"/>
              <a:t> que se debe producir en sacos de 50 libras.</a:t>
            </a:r>
          </a:p>
          <a:p>
            <a:pPr eaLnBrk="1" fontAlgn="auto" hangingPunct="1">
              <a:spcAft>
                <a:spcPts val="0"/>
              </a:spcAft>
              <a:buFont typeface="Arial" panose="020B0604020202020204" pitchFamily="34" charset="0"/>
              <a:buChar char="•"/>
              <a:defRPr/>
            </a:pPr>
            <a:r>
              <a:rPr lang="es-ES" altLang="es-PA" sz="2400"/>
              <a:t>Y </a:t>
            </a:r>
            <a:r>
              <a:rPr lang="es-ES" altLang="es-PA" sz="2400" err="1"/>
              <a:t>hexall</a:t>
            </a:r>
            <a:r>
              <a:rPr lang="es-ES" altLang="es-PA" sz="2400"/>
              <a:t> se vende por libras a granel en seco, por lo tanto, se puede elaborar en cualquier cantidad.</a:t>
            </a:r>
          </a:p>
          <a:p>
            <a:pPr eaLnBrk="1" fontAlgn="auto" hangingPunct="1">
              <a:spcAft>
                <a:spcPts val="0"/>
              </a:spcAft>
              <a:buFont typeface="Arial" panose="020B0604020202020204" pitchFamily="34" charset="0"/>
              <a:buChar char="•"/>
              <a:defRPr/>
            </a:pPr>
            <a:r>
              <a:rPr lang="es-ES" altLang="es-PA" sz="2400"/>
              <a:t>Ambos productos se componen de tres ingredientes: </a:t>
            </a:r>
            <a:r>
              <a:rPr lang="es-ES" altLang="es-PA" sz="2400" i="1"/>
              <a:t>A</a:t>
            </a:r>
            <a:r>
              <a:rPr lang="es-ES" altLang="es-PA" sz="2400"/>
              <a:t>, </a:t>
            </a:r>
            <a:r>
              <a:rPr lang="es-ES" altLang="es-PA" sz="2400" i="1"/>
              <a:t>B</a:t>
            </a:r>
            <a:r>
              <a:rPr lang="es-ES" altLang="es-PA" sz="2400"/>
              <a:t> y </a:t>
            </a:r>
            <a:r>
              <a:rPr lang="es-ES" altLang="es-PA" sz="2400" i="1"/>
              <a:t>C.</a:t>
            </a:r>
          </a:p>
          <a:p>
            <a:pPr eaLnBrk="1" fontAlgn="auto" hangingPunct="1">
              <a:spcAft>
                <a:spcPts val="0"/>
              </a:spcAft>
              <a:buFont typeface="Arial" panose="020B0604020202020204" pitchFamily="34" charset="0"/>
              <a:buChar char="•"/>
              <a:defRPr/>
            </a:pPr>
            <a:r>
              <a:rPr lang="en-US" altLang="es-PA" sz="2400"/>
              <a:t>Bagwell</a:t>
            </a:r>
            <a:r>
              <a:rPr lang="es-ES" altLang="es-PA" sz="2400"/>
              <a:t> vende sacos de </a:t>
            </a:r>
            <a:r>
              <a:rPr lang="es-ES" altLang="es-PA" sz="2400" err="1"/>
              <a:t>xyline</a:t>
            </a:r>
            <a:r>
              <a:rPr lang="es-ES" altLang="es-PA" sz="2400"/>
              <a:t> por $85 y cualquier cantidad de </a:t>
            </a:r>
            <a:r>
              <a:rPr lang="es-ES" altLang="es-PA" sz="2400" err="1"/>
              <a:t>hexall</a:t>
            </a:r>
            <a:r>
              <a:rPr lang="es-ES" altLang="es-PA" sz="2400"/>
              <a:t> por $1.50 la libra.</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60771"/>
                                        </p:tgtEl>
                                        <p:attrNameLst>
                                          <p:attrName>style.visibility</p:attrName>
                                        </p:attrNameLst>
                                      </p:cBhvr>
                                      <p:to>
                                        <p:strVal val="visible"/>
                                      </p:to>
                                    </p:set>
                                    <p:animEffect transition="in" filter="strips(downRight)">
                                      <p:cBhvr>
                                        <p:cTn id="7" dur="1000"/>
                                        <p:tgtEl>
                                          <p:spTgt spid="160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1447800" y="482600"/>
            <a:ext cx="7364413" cy="762000"/>
          </a:xfrm>
        </p:spPr>
        <p:txBody>
          <a:bodyPr>
            <a:noAutofit/>
          </a:bodyPr>
          <a:lstStyle/>
          <a:p>
            <a:pPr eaLnBrk="1" fontAlgn="auto" hangingPunct="1">
              <a:spcAft>
                <a:spcPts val="0"/>
              </a:spcAft>
              <a:defRPr/>
            </a:pPr>
            <a:r>
              <a:rPr lang="es-ES" altLang="es-PA" sz="2800"/>
              <a:t>Ejemplo de problema de programación entera mixta</a:t>
            </a:r>
          </a:p>
        </p:txBody>
      </p:sp>
      <p:sp>
        <p:nvSpPr>
          <p:cNvPr id="166915" name="Rectangle 3"/>
          <p:cNvSpPr>
            <a:spLocks noGrp="1" noChangeArrowheads="1"/>
          </p:cNvSpPr>
          <p:nvPr>
            <p:ph idx="1"/>
          </p:nvPr>
        </p:nvSpPr>
        <p:spPr>
          <a:xfrm>
            <a:off x="685800" y="4022725"/>
            <a:ext cx="7772400" cy="1958975"/>
          </a:xfrm>
        </p:spPr>
        <p:txBody>
          <a:bodyPr rtlCol="0">
            <a:normAutofit fontScale="92500" lnSpcReduction="10000"/>
          </a:bodyPr>
          <a:lstStyle/>
          <a:p>
            <a:pPr eaLnBrk="1" fontAlgn="auto" hangingPunct="1">
              <a:spcAft>
                <a:spcPts val="0"/>
              </a:spcAft>
              <a:buFont typeface="Arial" panose="020B0604020202020204" pitchFamily="34" charset="0"/>
              <a:buChar char="•"/>
              <a:defRPr/>
            </a:pPr>
            <a:r>
              <a:rPr lang="en-US" altLang="es-PA" sz="1800"/>
              <a:t>Bagwell</a:t>
            </a:r>
            <a:r>
              <a:rPr lang="es-ES" altLang="es-PA" sz="1800"/>
              <a:t> desea maximizar la utilidad.</a:t>
            </a:r>
          </a:p>
          <a:p>
            <a:pPr eaLnBrk="1" fontAlgn="auto" hangingPunct="1">
              <a:spcAft>
                <a:spcPts val="0"/>
              </a:spcAft>
              <a:buFont typeface="Arial" panose="020B0604020202020204" pitchFamily="34" charset="0"/>
              <a:buChar char="•"/>
              <a:defRPr/>
            </a:pPr>
            <a:r>
              <a:rPr lang="es-ES" altLang="es-PA" sz="1800"/>
              <a:t>Sea </a:t>
            </a:r>
            <a:r>
              <a:rPr lang="es-ES" altLang="es-PA" sz="1800" i="1">
                <a:latin typeface="Times New Roman" panose="02020603050405020304" pitchFamily="18" charset="0"/>
              </a:rPr>
              <a:t>X</a:t>
            </a:r>
            <a:r>
              <a:rPr lang="es-ES" altLang="es-PA" sz="1800"/>
              <a:t> = número de sacos de 50 libras de </a:t>
            </a:r>
            <a:r>
              <a:rPr lang="es-ES" altLang="es-PA" sz="1800" err="1"/>
              <a:t>xyline</a:t>
            </a:r>
            <a:r>
              <a:rPr lang="es-ES" altLang="es-PA" sz="1800"/>
              <a:t>.</a:t>
            </a:r>
          </a:p>
          <a:p>
            <a:pPr eaLnBrk="1" fontAlgn="auto" hangingPunct="1">
              <a:spcAft>
                <a:spcPts val="0"/>
              </a:spcAft>
              <a:buFont typeface="Arial" panose="020B0604020202020204" pitchFamily="34" charset="0"/>
              <a:buChar char="•"/>
              <a:defRPr/>
            </a:pPr>
            <a:r>
              <a:rPr lang="es-ES" altLang="es-PA" sz="1800"/>
              <a:t>Sea </a:t>
            </a:r>
            <a:r>
              <a:rPr lang="es-ES" altLang="es-PA" sz="1800" i="1">
                <a:latin typeface="Times New Roman" panose="02020603050405020304" pitchFamily="18" charset="0"/>
              </a:rPr>
              <a:t>Y</a:t>
            </a:r>
            <a:r>
              <a:rPr lang="es-ES" altLang="es-PA" sz="1800"/>
              <a:t> = número libras de </a:t>
            </a:r>
            <a:r>
              <a:rPr lang="es-ES" altLang="es-PA" sz="1800" err="1"/>
              <a:t>hexall</a:t>
            </a:r>
            <a:r>
              <a:rPr lang="es-ES" altLang="es-PA" sz="1800"/>
              <a:t>.</a:t>
            </a:r>
          </a:p>
          <a:p>
            <a:pPr eaLnBrk="1" fontAlgn="auto" hangingPunct="1">
              <a:spcAft>
                <a:spcPts val="0"/>
              </a:spcAft>
              <a:buFont typeface="Arial" panose="020B0604020202020204" pitchFamily="34" charset="0"/>
              <a:buChar char="•"/>
              <a:defRPr/>
            </a:pPr>
            <a:r>
              <a:rPr lang="es-ES" altLang="es-PA" sz="1800"/>
              <a:t>Este es un problema de programación entera mixta y como </a:t>
            </a:r>
            <a:r>
              <a:rPr lang="es-ES" altLang="es-PA" sz="1800" i="1">
                <a:latin typeface="Times New Roman" panose="02020603050405020304" pitchFamily="18" charset="0"/>
              </a:rPr>
              <a:t>Y</a:t>
            </a:r>
            <a:r>
              <a:rPr lang="es-ES" altLang="es-PA" sz="1800"/>
              <a:t> representa peso a granel, no es necesario que sea un número entero.</a:t>
            </a:r>
          </a:p>
        </p:txBody>
      </p:sp>
      <p:graphicFrame>
        <p:nvGraphicFramePr>
          <p:cNvPr id="167019" name="Group 107"/>
          <p:cNvGraphicFramePr>
            <a:graphicFrameLocks noGrp="1"/>
          </p:cNvGraphicFramePr>
          <p:nvPr/>
        </p:nvGraphicFramePr>
        <p:xfrm>
          <a:off x="88900" y="1689100"/>
          <a:ext cx="8999538" cy="2333625"/>
        </p:xfrm>
        <a:graphic>
          <a:graphicData uri="http://schemas.openxmlformats.org/drawingml/2006/table">
            <a:tbl>
              <a:tblPr/>
              <a:tblGrid>
                <a:gridCol w="3279775">
                  <a:extLst>
                    <a:ext uri="{9D8B030D-6E8A-4147-A177-3AD203B41FA5}">
                      <a16:colId xmlns:a16="http://schemas.microsoft.com/office/drawing/2014/main" val="20000"/>
                    </a:ext>
                  </a:extLst>
                </a:gridCol>
                <a:gridCol w="2808288">
                  <a:extLst>
                    <a:ext uri="{9D8B030D-6E8A-4147-A177-3AD203B41FA5}">
                      <a16:colId xmlns:a16="http://schemas.microsoft.com/office/drawing/2014/main" val="20001"/>
                    </a:ext>
                  </a:extLst>
                </a:gridCol>
                <a:gridCol w="2911475">
                  <a:extLst>
                    <a:ext uri="{9D8B030D-6E8A-4147-A177-3AD203B41FA5}">
                      <a16:colId xmlns:a16="http://schemas.microsoft.com/office/drawing/2014/main" val="20002"/>
                    </a:ext>
                  </a:extLst>
                </a:gridCol>
              </a:tblGrid>
              <a:tr h="838200">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bg1"/>
                          </a:solidFill>
                          <a:effectLst/>
                          <a:latin typeface="Arial" charset="0"/>
                          <a:ea typeface="ＭＳ Ｐゴシック" pitchFamily="34" charset="-128"/>
                        </a:rPr>
                        <a:t>CANTIDAD POR SACO DE 50 LIBRAS DE XLINE (LB)</a:t>
                      </a:r>
                    </a:p>
                  </a:txBody>
                  <a:tcPr anchor="b"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bg1"/>
                          </a:solidFill>
                          <a:effectLst/>
                          <a:latin typeface="Arial" charset="0"/>
                          <a:ea typeface="ＭＳ Ｐゴシック" pitchFamily="34" charset="-128"/>
                        </a:rPr>
                        <a:t>CANTIDAD POR LIBRA DE HEXALL (LB)</a:t>
                      </a:r>
                    </a:p>
                  </a:txBody>
                  <a:tcPr anchor="b"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bg1"/>
                          </a:solidFill>
                          <a:effectLst/>
                          <a:latin typeface="Arial" charset="0"/>
                          <a:ea typeface="ＭＳ Ｐゴシック" pitchFamily="34" charset="-128"/>
                        </a:rPr>
                        <a:t>CANTIDAD DE INGREDIENTES DISPONIBLE</a:t>
                      </a:r>
                    </a:p>
                  </a:txBody>
                  <a:tcPr anchor="b"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98475">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30</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0.5</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tab pos="2159000" algn="r"/>
                        </a:tabLst>
                      </a:pPr>
                      <a:r>
                        <a:rPr kumimoji="0" lang="es-ES" sz="1600" b="1" i="0" u="none" strike="noStrike" cap="none" normalizeH="0" baseline="0">
                          <a:ln>
                            <a:noFill/>
                          </a:ln>
                          <a:solidFill>
                            <a:schemeClr val="tx1"/>
                          </a:solidFill>
                          <a:effectLst/>
                          <a:latin typeface="Arial" charset="0"/>
                          <a:ea typeface="ＭＳ Ｐゴシック" pitchFamily="34" charset="-128"/>
                        </a:rPr>
                        <a:t>	2,000 lb-ingrediente </a:t>
                      </a:r>
                      <a:r>
                        <a:rPr kumimoji="0" lang="es-ES" sz="1600" b="1" i="1" u="none" strike="noStrike" cap="none" normalizeH="0" baseline="0">
                          <a:ln>
                            <a:noFill/>
                          </a:ln>
                          <a:solidFill>
                            <a:schemeClr val="tx1"/>
                          </a:solidFill>
                          <a:effectLst/>
                          <a:latin typeface="Arial" charset="0"/>
                          <a:ea typeface="ＭＳ Ｐゴシック" pitchFamily="34" charset="-128"/>
                        </a:rPr>
                        <a:t>A</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98475">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18</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0.4</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tab pos="2159000" algn="r"/>
                        </a:tabLst>
                      </a:pPr>
                      <a:r>
                        <a:rPr kumimoji="0" lang="es-ES" sz="1600" b="1" i="0" u="none" strike="noStrike" cap="none" normalizeH="0" baseline="0">
                          <a:ln>
                            <a:noFill/>
                          </a:ln>
                          <a:solidFill>
                            <a:schemeClr val="tx1"/>
                          </a:solidFill>
                          <a:effectLst/>
                          <a:latin typeface="Arial" charset="0"/>
                          <a:ea typeface="ＭＳ Ｐゴシック" pitchFamily="34" charset="-128"/>
                        </a:rPr>
                        <a:t>	800 lb</a:t>
                      </a:r>
                      <a:r>
                        <a:rPr kumimoji="0" lang="es-ES" sz="1600" b="1" i="0" u="none" strike="noStrike" cap="none" normalizeH="0" baseline="0">
                          <a:ln>
                            <a:noFill/>
                          </a:ln>
                          <a:solidFill>
                            <a:schemeClr val="tx1"/>
                          </a:solidFill>
                          <a:effectLst/>
                          <a:latin typeface="Arial" charset="0"/>
                          <a:ea typeface="ＭＳ Ｐゴシック" pitchFamily="34" charset="-128"/>
                          <a:cs typeface="Arial" charset="0"/>
                        </a:rPr>
                        <a:t>-</a:t>
                      </a:r>
                      <a:r>
                        <a:rPr kumimoji="0" lang="es-ES" sz="1600" b="1" i="0" u="none" strike="noStrike" cap="none" normalizeH="0" baseline="0">
                          <a:ln>
                            <a:noFill/>
                          </a:ln>
                          <a:solidFill>
                            <a:schemeClr val="tx1"/>
                          </a:solidFill>
                          <a:effectLst/>
                          <a:latin typeface="Arial" charset="0"/>
                          <a:ea typeface="ＭＳ Ｐゴシック" pitchFamily="34" charset="-128"/>
                        </a:rPr>
                        <a:t>ingrediente </a:t>
                      </a:r>
                      <a:r>
                        <a:rPr kumimoji="0" lang="es-ES" sz="1600" b="1" i="1" u="none" strike="noStrike" cap="none" normalizeH="0" baseline="0">
                          <a:ln>
                            <a:noFill/>
                          </a:ln>
                          <a:solidFill>
                            <a:schemeClr val="tx1"/>
                          </a:solidFill>
                          <a:effectLst/>
                          <a:latin typeface="Arial" charset="0"/>
                          <a:ea typeface="ＭＳ Ｐゴシック" pitchFamily="34" charset="-128"/>
                        </a:rPr>
                        <a:t>B</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98475">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2</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0.1</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tab pos="2159000" algn="r"/>
                        </a:tabLst>
                      </a:pPr>
                      <a:r>
                        <a:rPr kumimoji="0" lang="es-ES" sz="1600" b="1" i="0" u="none" strike="noStrike" cap="none" normalizeH="0" baseline="0">
                          <a:ln>
                            <a:noFill/>
                          </a:ln>
                          <a:solidFill>
                            <a:schemeClr val="tx1"/>
                          </a:solidFill>
                          <a:effectLst/>
                          <a:latin typeface="Arial" charset="0"/>
                          <a:ea typeface="ＭＳ Ｐゴシック" pitchFamily="34" charset="-128"/>
                        </a:rPr>
                        <a:t>	200 lb</a:t>
                      </a:r>
                      <a:r>
                        <a:rPr kumimoji="0" lang="es-ES" sz="1600" b="1" i="0" u="none" strike="noStrike" cap="none" normalizeH="0" baseline="0">
                          <a:ln>
                            <a:noFill/>
                          </a:ln>
                          <a:solidFill>
                            <a:schemeClr val="tx1"/>
                          </a:solidFill>
                          <a:effectLst/>
                          <a:latin typeface="Arial" charset="0"/>
                          <a:ea typeface="ＭＳ Ｐゴシック" pitchFamily="34" charset="-128"/>
                          <a:cs typeface="Arial" charset="0"/>
                        </a:rPr>
                        <a:t>-</a:t>
                      </a:r>
                      <a:r>
                        <a:rPr kumimoji="0" lang="es-ES" sz="1600" b="1" i="0" u="none" strike="noStrike" cap="none" normalizeH="0" baseline="0">
                          <a:ln>
                            <a:noFill/>
                          </a:ln>
                          <a:solidFill>
                            <a:schemeClr val="tx1"/>
                          </a:solidFill>
                          <a:effectLst/>
                          <a:latin typeface="Arial" charset="0"/>
                          <a:ea typeface="ＭＳ Ｐゴシック" pitchFamily="34" charset="-128"/>
                        </a:rPr>
                        <a:t>ingrediente </a:t>
                      </a:r>
                      <a:r>
                        <a:rPr kumimoji="0" lang="es-ES" sz="1600" b="1" i="1" u="none" strike="noStrike" cap="none" normalizeH="0" baseline="0">
                          <a:ln>
                            <a:noFill/>
                          </a:ln>
                          <a:solidFill>
                            <a:schemeClr val="tx1"/>
                          </a:solidFill>
                          <a:effectLst/>
                          <a:latin typeface="Arial" charset="0"/>
                          <a:ea typeface="ＭＳ Ｐゴシック" pitchFamily="34" charset="-128"/>
                        </a:rPr>
                        <a:t>C</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1000"/>
                                  </p:stCondLst>
                                  <p:childTnLst>
                                    <p:set>
                                      <p:cBhvr>
                                        <p:cTn id="6" dur="1" fill="hold">
                                          <p:stCondLst>
                                            <p:cond delay="0"/>
                                          </p:stCondLst>
                                        </p:cTn>
                                        <p:tgtEl>
                                          <p:spTgt spid="167019"/>
                                        </p:tgtEl>
                                        <p:attrNameLst>
                                          <p:attrName>style.visibility</p:attrName>
                                        </p:attrNameLst>
                                      </p:cBhvr>
                                      <p:to>
                                        <p:strVal val="visible"/>
                                      </p:to>
                                    </p:set>
                                    <p:animEffect transition="in" filter="strips(downRight)">
                                      <p:cBhvr>
                                        <p:cTn id="7" dur="1000"/>
                                        <p:tgtEl>
                                          <p:spTgt spid="167019"/>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166915"/>
                                        </p:tgtEl>
                                        <p:attrNameLst>
                                          <p:attrName>style.visibility</p:attrName>
                                        </p:attrNameLst>
                                      </p:cBhvr>
                                      <p:to>
                                        <p:strVal val="visible"/>
                                      </p:to>
                                    </p:set>
                                    <p:animEffect transition="in" filter="strips(downRight)">
                                      <p:cBhvr>
                                        <p:cTn id="11" dur="1000"/>
                                        <p:tgtEl>
                                          <p:spTgt spid="166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1447800" y="482600"/>
            <a:ext cx="6235700" cy="762000"/>
          </a:xfrm>
        </p:spPr>
        <p:txBody>
          <a:bodyPr>
            <a:normAutofit fontScale="90000"/>
          </a:bodyPr>
          <a:lstStyle/>
          <a:p>
            <a:pPr eaLnBrk="1" fontAlgn="auto" hangingPunct="1">
              <a:spcAft>
                <a:spcPts val="0"/>
              </a:spcAft>
              <a:defRPr/>
            </a:pPr>
            <a:r>
              <a:rPr lang="es-ES" altLang="es-PA" sz="3600"/>
              <a:t>Ejemplo de problema de programación entera mixta</a:t>
            </a:r>
          </a:p>
        </p:txBody>
      </p:sp>
      <p:sp>
        <p:nvSpPr>
          <p:cNvPr id="167939" name="Rectangle 3"/>
          <p:cNvSpPr>
            <a:spLocks noGrp="1" noChangeArrowheads="1"/>
          </p:cNvSpPr>
          <p:nvPr>
            <p:ph idx="1"/>
          </p:nvPr>
        </p:nvSpPr>
        <p:spPr>
          <a:xfrm>
            <a:off x="0" y="2355850"/>
            <a:ext cx="8443913" cy="3175000"/>
          </a:xfrm>
        </p:spPr>
        <p:txBody>
          <a:bodyPr/>
          <a:lstStyle/>
          <a:p>
            <a:pPr marL="0" indent="0" eaLnBrk="1" hangingPunct="1">
              <a:lnSpc>
                <a:spcPct val="100000"/>
              </a:lnSpc>
              <a:buNone/>
              <a:tabLst>
                <a:tab pos="3594100" algn="r"/>
                <a:tab pos="4927600" algn="r"/>
                <a:tab pos="5118100" algn="l"/>
                <a:tab pos="5473700" algn="l"/>
              </a:tabLst>
            </a:pPr>
            <a:r>
              <a:rPr lang="es-ES" altLang="es-PA"/>
              <a:t>            El modelo es:</a:t>
            </a:r>
          </a:p>
          <a:p>
            <a:pPr marL="0" indent="0" eaLnBrk="1" hangingPunct="1">
              <a:lnSpc>
                <a:spcPct val="100000"/>
              </a:lnSpc>
              <a:buFont typeface="Wingdings" charset="2"/>
              <a:buNone/>
              <a:tabLst>
                <a:tab pos="3594100" algn="r"/>
                <a:tab pos="4927600" algn="r"/>
                <a:tab pos="5118100" algn="l"/>
                <a:tab pos="5473700" algn="l"/>
              </a:tabLst>
            </a:pPr>
            <a:endParaRPr lang="es-ES" altLang="es-PA"/>
          </a:p>
          <a:p>
            <a:pPr marL="0" indent="0" eaLnBrk="1" hangingPunct="1">
              <a:lnSpc>
                <a:spcPct val="100000"/>
              </a:lnSpc>
              <a:buNone/>
              <a:tabLst>
                <a:tab pos="3594100" algn="r"/>
                <a:tab pos="4927600" algn="r"/>
                <a:tab pos="5118100" algn="l"/>
                <a:tab pos="5473700" algn="l"/>
              </a:tabLst>
            </a:pPr>
            <a:r>
              <a:rPr lang="es-ES" altLang="es-PA"/>
              <a:t>                          F.O.  Maximizar la utilidad  Z =  $85</a:t>
            </a:r>
            <a:r>
              <a:rPr lang="es-ES" altLang="es-PA" i="1">
                <a:latin typeface="Times New Roman"/>
                <a:cs typeface="Times New Roman"/>
              </a:rPr>
              <a:t>X </a:t>
            </a:r>
            <a:r>
              <a:rPr lang="es-ES" altLang="es-PA"/>
              <a:t>+ $1.50</a:t>
            </a:r>
            <a:r>
              <a:rPr lang="es-ES" altLang="es-PA" i="1">
                <a:latin typeface="Times New Roman"/>
                <a:cs typeface="Times New Roman"/>
              </a:rPr>
              <a:t>Y</a:t>
            </a:r>
          </a:p>
          <a:p>
            <a:pPr marL="0" indent="0" eaLnBrk="1" hangingPunct="1">
              <a:lnSpc>
                <a:spcPct val="100000"/>
              </a:lnSpc>
              <a:buNone/>
              <a:tabLst>
                <a:tab pos="3594100" algn="r"/>
                <a:tab pos="4927600" algn="r"/>
                <a:tab pos="5118100" algn="l"/>
                <a:tab pos="5473700" algn="l"/>
              </a:tabLst>
            </a:pPr>
            <a:r>
              <a:rPr lang="es-ES" altLang="es-PA"/>
              <a:t>	sujeta a                   	  30</a:t>
            </a:r>
            <a:r>
              <a:rPr lang="es-ES" altLang="es-PA" i="1">
                <a:latin typeface="Times New Roman"/>
                <a:cs typeface="Times New Roman"/>
              </a:rPr>
              <a:t>X </a:t>
            </a:r>
            <a:r>
              <a:rPr lang="es-ES" altLang="es-PA"/>
              <a:t>+ 0.5</a:t>
            </a:r>
            <a:r>
              <a:rPr lang="es-ES" altLang="es-PA" i="1">
                <a:latin typeface="Times New Roman"/>
                <a:cs typeface="Times New Roman"/>
              </a:rPr>
              <a:t>Y </a:t>
            </a:r>
            <a:r>
              <a:rPr lang="es-ES" altLang="es-PA">
                <a:ea typeface="Arial" charset="0"/>
                <a:cs typeface="Arial"/>
              </a:rPr>
              <a:t>≤ 2,000</a:t>
            </a:r>
          </a:p>
          <a:p>
            <a:pPr marL="0" indent="0" eaLnBrk="1" hangingPunct="1">
              <a:lnSpc>
                <a:spcPct val="100000"/>
              </a:lnSpc>
              <a:buNone/>
              <a:tabLst>
                <a:tab pos="3594100" algn="r"/>
                <a:tab pos="4927600" algn="r"/>
                <a:tab pos="5118100" algn="l"/>
                <a:tab pos="5473700" algn="l"/>
              </a:tabLst>
            </a:pPr>
            <a:r>
              <a:rPr lang="es-ES" altLang="es-PA"/>
              <a:t>		                     18</a:t>
            </a:r>
            <a:r>
              <a:rPr lang="es-ES" altLang="es-PA" i="1">
                <a:latin typeface="Times New Roman"/>
                <a:cs typeface="Times New Roman"/>
              </a:rPr>
              <a:t>X </a:t>
            </a:r>
            <a:r>
              <a:rPr lang="es-ES" altLang="es-PA"/>
              <a:t>+ 0.4</a:t>
            </a:r>
            <a:r>
              <a:rPr lang="es-ES" altLang="es-PA" i="1">
                <a:latin typeface="Times New Roman"/>
                <a:cs typeface="Times New Roman"/>
              </a:rPr>
              <a:t>Y </a:t>
            </a:r>
            <a:r>
              <a:rPr lang="es-ES" altLang="es-PA">
                <a:ea typeface="Arial" charset="0"/>
                <a:cs typeface="Arial"/>
              </a:rPr>
              <a:t>≤ 800</a:t>
            </a:r>
          </a:p>
          <a:p>
            <a:pPr marL="0" indent="0" eaLnBrk="1" hangingPunct="1">
              <a:lnSpc>
                <a:spcPct val="100000"/>
              </a:lnSpc>
              <a:buNone/>
              <a:tabLst>
                <a:tab pos="3594100" algn="r"/>
                <a:tab pos="4927600" algn="r"/>
                <a:tab pos="5118100" algn="l"/>
                <a:tab pos="5473700" algn="l"/>
              </a:tabLst>
            </a:pPr>
            <a:r>
              <a:rPr lang="es-ES" altLang="es-PA"/>
              <a:t>		                       2</a:t>
            </a:r>
            <a:r>
              <a:rPr lang="es-ES" altLang="es-PA" i="1">
                <a:latin typeface="Times New Roman"/>
                <a:cs typeface="Times New Roman"/>
              </a:rPr>
              <a:t>X </a:t>
            </a:r>
            <a:r>
              <a:rPr lang="es-ES" altLang="es-PA"/>
              <a:t>+ 0.1</a:t>
            </a:r>
            <a:r>
              <a:rPr lang="es-ES" altLang="es-PA" i="1">
                <a:latin typeface="Times New Roman"/>
                <a:cs typeface="Times New Roman"/>
              </a:rPr>
              <a:t>Y </a:t>
            </a:r>
            <a:r>
              <a:rPr lang="es-ES" altLang="es-PA">
                <a:ea typeface="Arial" charset="0"/>
                <a:cs typeface="Arial"/>
              </a:rPr>
              <a:t>≤200</a:t>
            </a:r>
          </a:p>
          <a:p>
            <a:pPr marL="0" indent="0" eaLnBrk="1" hangingPunct="1">
              <a:lnSpc>
                <a:spcPct val="100000"/>
              </a:lnSpc>
              <a:buNone/>
              <a:tabLst>
                <a:tab pos="3594100" algn="r"/>
                <a:tab pos="4927600" algn="r"/>
                <a:tab pos="5118100" algn="l"/>
                <a:tab pos="5473700" algn="l"/>
              </a:tabLst>
            </a:pPr>
            <a:r>
              <a:rPr lang="es-ES" altLang="es-PA"/>
              <a:t> 		                          </a:t>
            </a:r>
            <a:r>
              <a:rPr lang="es-ES" altLang="es-PA" i="1">
                <a:latin typeface="Times New Roman"/>
                <a:cs typeface="Times New Roman"/>
              </a:rPr>
              <a:t>X, Y  </a:t>
            </a:r>
            <a:r>
              <a:rPr lang="es-ES" altLang="es-PA">
                <a:ea typeface="Arial" charset="0"/>
                <a:cs typeface="Arial"/>
              </a:rPr>
              <a:t>≥ 0 y </a:t>
            </a:r>
            <a:r>
              <a:rPr lang="es-ES" altLang="es-PA" i="1">
                <a:latin typeface="Times New Roman"/>
                <a:ea typeface="Arial" charset="0"/>
                <a:cs typeface="Arial"/>
              </a:rPr>
              <a:t>X</a:t>
            </a:r>
            <a:r>
              <a:rPr lang="es-ES" altLang="es-PA">
                <a:ea typeface="Arial" charset="0"/>
                <a:cs typeface="Arial"/>
              </a:rPr>
              <a:t> enteros</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67939"/>
                                        </p:tgtEl>
                                        <p:attrNameLst>
                                          <p:attrName>style.visibility</p:attrName>
                                        </p:attrNameLst>
                                      </p:cBhvr>
                                      <p:to>
                                        <p:strVal val="visible"/>
                                      </p:to>
                                    </p:set>
                                    <p:animEffect transition="in" filter="strips(downRight)">
                                      <p:cBhvr>
                                        <p:cTn id="7" dur="1000"/>
                                        <p:tgtEl>
                                          <p:spTgt spid="167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463550" y="250825"/>
            <a:ext cx="8496300" cy="762000"/>
          </a:xfrm>
        </p:spPr>
        <p:txBody>
          <a:bodyPr>
            <a:noAutofit/>
          </a:bodyPr>
          <a:lstStyle/>
          <a:p>
            <a:pPr eaLnBrk="1" fontAlgn="auto" hangingPunct="1">
              <a:spcAft>
                <a:spcPts val="0"/>
              </a:spcAft>
              <a:defRPr/>
            </a:pPr>
            <a:r>
              <a:rPr lang="es-ES" altLang="es-PA" sz="2800"/>
              <a:t>Ejemplo de problema de programación entera mixta</a:t>
            </a:r>
          </a:p>
        </p:txBody>
      </p:sp>
      <p:sp>
        <p:nvSpPr>
          <p:cNvPr id="46084" name="Rectangle 3"/>
          <p:cNvSpPr>
            <a:spLocks noGrp="1" noChangeArrowheads="1"/>
          </p:cNvSpPr>
          <p:nvPr>
            <p:ph idx="1"/>
          </p:nvPr>
        </p:nvSpPr>
        <p:spPr>
          <a:xfrm>
            <a:off x="685800" y="1485900"/>
            <a:ext cx="7772400" cy="800100"/>
          </a:xfrm>
        </p:spPr>
        <p:txBody>
          <a:bodyPr rtlCol="0">
            <a:normAutofit fontScale="92500" lnSpcReduction="20000"/>
          </a:bodyPr>
          <a:lstStyle/>
          <a:p>
            <a:pPr marL="0" indent="0" algn="ctr" eaLnBrk="1" fontAlgn="auto" hangingPunct="1">
              <a:spcAft>
                <a:spcPts val="0"/>
              </a:spcAft>
              <a:buFont typeface="Wingdings" panose="05000000000000000000" pitchFamily="2" charset="2"/>
              <a:buNone/>
              <a:defRPr/>
            </a:pPr>
            <a:r>
              <a:rPr lang="es-ES" altLang="es-PA" sz="2400">
                <a:solidFill>
                  <a:schemeClr val="accent1"/>
                </a:solidFill>
              </a:rPr>
              <a:t>Solución con QM para Windows para el problema de </a:t>
            </a:r>
            <a:r>
              <a:rPr lang="en-US" altLang="es-PA" sz="2400">
                <a:solidFill>
                  <a:schemeClr val="accent1"/>
                </a:solidFill>
              </a:rPr>
              <a:t>Bagwell Chemical</a:t>
            </a:r>
          </a:p>
        </p:txBody>
      </p:sp>
      <p:pic>
        <p:nvPicPr>
          <p:cNvPr id="32771" name="Imagen 1" descr="programa 10.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813" y="2316163"/>
            <a:ext cx="8682037"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357188" y="482600"/>
            <a:ext cx="8667750" cy="762000"/>
          </a:xfrm>
        </p:spPr>
        <p:txBody>
          <a:bodyPr>
            <a:normAutofit fontScale="90000"/>
          </a:bodyPr>
          <a:lstStyle/>
          <a:p>
            <a:pPr algn="ctr" eaLnBrk="1" fontAlgn="auto" hangingPunct="1">
              <a:spcAft>
                <a:spcPts val="0"/>
              </a:spcAft>
              <a:defRPr/>
            </a:pPr>
            <a:r>
              <a:rPr lang="es-ES" altLang="es-PA" sz="3600"/>
              <a:t>Ejemplo de problema de programación entera mixta</a:t>
            </a:r>
          </a:p>
        </p:txBody>
      </p:sp>
      <p:sp>
        <p:nvSpPr>
          <p:cNvPr id="33794" name="Rectangle 3"/>
          <p:cNvSpPr>
            <a:spLocks noGrp="1" noChangeArrowheads="1"/>
          </p:cNvSpPr>
          <p:nvPr>
            <p:ph idx="1"/>
          </p:nvPr>
        </p:nvSpPr>
        <p:spPr>
          <a:xfrm>
            <a:off x="685800" y="1498600"/>
            <a:ext cx="7772400" cy="939800"/>
          </a:xfrm>
        </p:spPr>
        <p:txBody>
          <a:bodyPr/>
          <a:lstStyle/>
          <a:p>
            <a:pPr marL="0" indent="0" algn="ctr" eaLnBrk="1" hangingPunct="1">
              <a:buNone/>
            </a:pPr>
            <a:r>
              <a:rPr lang="es-ES" altLang="es-PA" sz="1800">
                <a:solidFill>
                  <a:schemeClr val="accent1"/>
                </a:solidFill>
              </a:rPr>
              <a:t>Solución con </a:t>
            </a:r>
            <a:r>
              <a:rPr lang="en-US" altLang="es-PA" sz="1800">
                <a:solidFill>
                  <a:schemeClr val="accent1"/>
                </a:solidFill>
              </a:rPr>
              <a:t>Solver</a:t>
            </a:r>
            <a:r>
              <a:rPr lang="es-ES" altLang="es-PA" sz="1800">
                <a:solidFill>
                  <a:schemeClr val="accent1"/>
                </a:solidFill>
              </a:rPr>
              <a:t> de Excel para el problema de </a:t>
            </a:r>
            <a:r>
              <a:rPr lang="en-US" altLang="es-PA" sz="1800">
                <a:solidFill>
                  <a:schemeClr val="accent1"/>
                </a:solidFill>
              </a:rPr>
              <a:t>Bagwell Chemical</a:t>
            </a:r>
          </a:p>
        </p:txBody>
      </p:sp>
      <p:pic>
        <p:nvPicPr>
          <p:cNvPr id="3379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254250"/>
            <a:ext cx="6296025"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5368925"/>
            <a:ext cx="53133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85800" y="620713"/>
            <a:ext cx="7772400" cy="688975"/>
          </a:xfrm>
        </p:spPr>
        <p:txBody>
          <a:bodyPr/>
          <a:lstStyle/>
          <a:p>
            <a:pPr eaLnBrk="1" fontAlgn="auto" hangingPunct="1">
              <a:spcAft>
                <a:spcPts val="0"/>
              </a:spcAft>
              <a:defRPr/>
            </a:pPr>
            <a:r>
              <a:rPr lang="es-ES" altLang="es-PA"/>
              <a:t>Objetivos de aprendizaje</a:t>
            </a:r>
          </a:p>
        </p:txBody>
      </p:sp>
      <p:sp>
        <p:nvSpPr>
          <p:cNvPr id="30723" name="Rectangle 3"/>
          <p:cNvSpPr>
            <a:spLocks noGrp="1" noChangeArrowheads="1"/>
          </p:cNvSpPr>
          <p:nvPr>
            <p:ph idx="1"/>
          </p:nvPr>
        </p:nvSpPr>
        <p:spPr>
          <a:xfrm>
            <a:off x="838200" y="2097088"/>
            <a:ext cx="7188200" cy="4140200"/>
          </a:xfrm>
        </p:spPr>
        <p:txBody>
          <a:bodyPr/>
          <a:lstStyle/>
          <a:p>
            <a:pPr marL="355600" indent="-355600" eaLnBrk="1" hangingPunct="1">
              <a:buSzTx/>
              <a:buFont typeface="Symbol" charset="2"/>
              <a:buAutoNum type="arabicPeriod"/>
            </a:pPr>
            <a:r>
              <a:rPr lang="es-ES" altLang="es-PA" sz="2400"/>
              <a:t>Entender la diferencia entre PL y programación entera.</a:t>
            </a:r>
          </a:p>
          <a:p>
            <a:pPr marL="355600" indent="-355600" eaLnBrk="1" hangingPunct="1">
              <a:buSzTx/>
              <a:buFont typeface="Symbol" charset="2"/>
              <a:buAutoNum type="arabicPeriod"/>
            </a:pPr>
            <a:r>
              <a:rPr lang="es-ES" altLang="es-PA" sz="2400"/>
              <a:t>Entender y resolver los tres tipos de problemas de programación entera.</a:t>
            </a:r>
          </a:p>
          <a:p>
            <a:pPr marL="355600" indent="-355600">
              <a:buSzTx/>
              <a:buAutoNum type="arabicPeriod"/>
            </a:pPr>
            <a:endParaRPr lang="es-ES" altLang="es-PA" sz="2400"/>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0723"/>
                                        </p:tgtEl>
                                        <p:attrNameLst>
                                          <p:attrName>style.visibility</p:attrName>
                                        </p:attrNameLst>
                                      </p:cBhvr>
                                      <p:to>
                                        <p:strVal val="visible"/>
                                      </p:to>
                                    </p:set>
                                    <p:animEffect transition="in" filter="strips(downRight)">
                                      <p:cBhvr>
                                        <p:cTn id="7" dur="10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rmAutofit fontScale="90000"/>
          </a:bodyPr>
          <a:lstStyle/>
          <a:p>
            <a:pPr eaLnBrk="1" fontAlgn="auto" hangingPunct="1">
              <a:spcAft>
                <a:spcPts val="0"/>
              </a:spcAft>
              <a:defRPr/>
            </a:pPr>
            <a:r>
              <a:rPr lang="es-ES" altLang="es-PA" sz="3600"/>
              <a:t>Planteamiento </a:t>
            </a:r>
            <a:br>
              <a:rPr lang="es-ES" altLang="es-PA" sz="3600"/>
            </a:br>
            <a:r>
              <a:rPr lang="es-ES" altLang="es-PA" sz="3600"/>
              <a:t>con variables 0-1 (binarias)</a:t>
            </a:r>
          </a:p>
        </p:txBody>
      </p:sp>
      <p:sp>
        <p:nvSpPr>
          <p:cNvPr id="172035" name="Rectangle 3"/>
          <p:cNvSpPr>
            <a:spLocks noGrp="1" noChangeArrowheads="1"/>
          </p:cNvSpPr>
          <p:nvPr>
            <p:ph idx="1"/>
          </p:nvPr>
        </p:nvSpPr>
        <p:spPr/>
        <p:txBody>
          <a:bodyPr rtlCol="0">
            <a:normAutofit fontScale="85000" lnSpcReduction="10000"/>
          </a:bodyPr>
          <a:lstStyle/>
          <a:p>
            <a:pPr eaLnBrk="1" fontAlgn="auto" hangingPunct="1">
              <a:spcAft>
                <a:spcPts val="0"/>
              </a:spcAft>
              <a:buFont typeface="Arial" panose="020B0604020202020204" pitchFamily="34" charset="0"/>
              <a:buChar char="•"/>
              <a:defRPr/>
            </a:pPr>
            <a:r>
              <a:rPr lang="es-ES" sz="2800"/>
              <a:t>En esta sección se demuestra cómo las variables 0-1 se pueden utilizar para modelar diversas situaciones.</a:t>
            </a:r>
          </a:p>
          <a:p>
            <a:pPr eaLnBrk="1" fontAlgn="auto" hangingPunct="1">
              <a:spcAft>
                <a:spcPts val="0"/>
              </a:spcAft>
              <a:buFont typeface="Arial" panose="020B0604020202020204" pitchFamily="34" charset="0"/>
              <a:buChar char="•"/>
              <a:defRPr/>
            </a:pPr>
            <a:r>
              <a:rPr lang="es-ES" sz="2800"/>
              <a:t>En general, una variable 0-1 se le asigna un valor de 0 si no se satisface una cierta condición, y 1 si se satisface.</a:t>
            </a:r>
          </a:p>
          <a:p>
            <a:pPr eaLnBrk="1" fontAlgn="auto" hangingPunct="1">
              <a:spcAft>
                <a:spcPts val="0"/>
              </a:spcAft>
              <a:buFont typeface="Arial" panose="020B0604020202020204" pitchFamily="34" charset="0"/>
              <a:buChar char="•"/>
              <a:defRPr/>
            </a:pPr>
            <a:r>
              <a:rPr lang="es-ES" sz="2800"/>
              <a:t>Otro nombre de la variable 0-1 es </a:t>
            </a:r>
            <a:r>
              <a:rPr lang="es-ES" sz="2800" i="1">
                <a:solidFill>
                  <a:schemeClr val="accent1"/>
                </a:solidFill>
                <a:effectLst>
                  <a:outerShdw blurRad="38100" dist="38100" dir="2700000" algn="tl">
                    <a:srgbClr val="C0C0C0"/>
                  </a:outerShdw>
                </a:effectLst>
              </a:rPr>
              <a:t>variable binaria</a:t>
            </a:r>
            <a:r>
              <a:rPr lang="es-ES" sz="2800" i="1">
                <a:effectLst>
                  <a:outerShdw blurRad="38100" dist="38100" dir="2700000" algn="tl">
                    <a:srgbClr val="C0C0C0"/>
                  </a:outerShdw>
                </a:effectLst>
              </a:rPr>
              <a:t>.</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72035"/>
                                        </p:tgtEl>
                                        <p:attrNameLst>
                                          <p:attrName>style.visibility</p:attrName>
                                        </p:attrNameLst>
                                      </p:cBhvr>
                                      <p:to>
                                        <p:strVal val="visible"/>
                                      </p:to>
                                    </p:set>
                                    <p:animEffect transition="in" filter="strips(downRight)">
                                      <p:cBhvr>
                                        <p:cTn id="7" dur="1000"/>
                                        <p:tgtEl>
                                          <p:spTgt spid="172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636588" y="261938"/>
            <a:ext cx="7378700" cy="1047750"/>
          </a:xfrm>
        </p:spPr>
        <p:txBody>
          <a:bodyPr/>
          <a:lstStyle/>
          <a:p>
            <a:pPr algn="ctr" eaLnBrk="1" fontAlgn="auto" hangingPunct="1">
              <a:spcAft>
                <a:spcPts val="0"/>
              </a:spcAft>
              <a:defRPr/>
            </a:pPr>
            <a:r>
              <a:rPr lang="es-ES" altLang="es-PA"/>
              <a:t>Ejemplo de presupuesto </a:t>
            </a:r>
            <a:br>
              <a:rPr lang="es-ES" altLang="es-PA"/>
            </a:br>
            <a:r>
              <a:rPr lang="es-ES" altLang="es-PA"/>
              <a:t>de capital</a:t>
            </a:r>
          </a:p>
        </p:txBody>
      </p:sp>
      <p:sp>
        <p:nvSpPr>
          <p:cNvPr id="173059" name="Rectangle 3"/>
          <p:cNvSpPr>
            <a:spLocks noGrp="1" noChangeArrowheads="1"/>
          </p:cNvSpPr>
          <p:nvPr>
            <p:ph idx="1"/>
          </p:nvPr>
        </p:nvSpPr>
        <p:spPr>
          <a:xfrm>
            <a:off x="304800" y="1571625"/>
            <a:ext cx="8528050" cy="4394200"/>
          </a:xfrm>
          <a:solidFill>
            <a:schemeClr val="bg2">
              <a:lumMod val="90000"/>
            </a:schemeClr>
          </a:solidFill>
        </p:spPr>
        <p:txBody>
          <a:bodyPr rtlCol="0">
            <a:normAutofit fontScale="85000" lnSpcReduction="10000"/>
          </a:bodyPr>
          <a:lstStyle/>
          <a:p>
            <a:pPr eaLnBrk="1" fontAlgn="auto" hangingPunct="1">
              <a:spcAft>
                <a:spcPts val="0"/>
              </a:spcAft>
              <a:buFont typeface="Arial" panose="020B0604020202020204" pitchFamily="34" charset="0"/>
              <a:buChar char="•"/>
              <a:defRPr/>
            </a:pPr>
            <a:r>
              <a:rPr lang="es-ES" altLang="es-PA" sz="2400"/>
              <a:t>Una decisión de presupuesto de capital común implica seleccionar de entre un conjunto de posibles proyectos, cuando las limitaciones de presupuestos hacen imposible seleccionar a todos.</a:t>
            </a:r>
          </a:p>
          <a:p>
            <a:pPr eaLnBrk="1" fontAlgn="auto" hangingPunct="1">
              <a:spcAft>
                <a:spcPts val="0"/>
              </a:spcAft>
              <a:buFont typeface="Arial" panose="020B0604020202020204" pitchFamily="34" charset="0"/>
              <a:buChar char="•"/>
              <a:defRPr/>
            </a:pPr>
            <a:r>
              <a:rPr lang="es-ES" altLang="es-PA" sz="2400"/>
              <a:t>Una variable 0-1 es definida por cada proyecto.</a:t>
            </a:r>
          </a:p>
          <a:p>
            <a:pPr eaLnBrk="1" fontAlgn="auto" hangingPunct="1">
              <a:spcAft>
                <a:spcPts val="0"/>
              </a:spcAft>
              <a:buFont typeface="Arial" panose="020B0604020202020204" pitchFamily="34" charset="0"/>
              <a:buChar char="•"/>
              <a:defRPr/>
            </a:pPr>
            <a:r>
              <a:rPr lang="es-ES" altLang="es-PA" sz="2400"/>
              <a:t>La compañía Quemo </a:t>
            </a:r>
            <a:r>
              <a:rPr lang="en-US" altLang="es-PA" sz="2400"/>
              <a:t>Chemical</a:t>
            </a:r>
            <a:r>
              <a:rPr lang="es-ES" altLang="es-PA" sz="2400"/>
              <a:t> considera tres posibles proyectos para mejorar su planta:</a:t>
            </a:r>
          </a:p>
          <a:p>
            <a:pPr lvl="1" eaLnBrk="1" fontAlgn="auto" hangingPunct="1">
              <a:spcAft>
                <a:spcPts val="0"/>
              </a:spcAft>
              <a:buFont typeface="Wingdings" panose="05000000000000000000" pitchFamily="2" charset="2"/>
              <a:buChar char="Ø"/>
              <a:defRPr/>
            </a:pPr>
            <a:r>
              <a:rPr lang="es-ES" altLang="es-PA" sz="2000"/>
              <a:t>Un nuevo convertidor catalítico.</a:t>
            </a:r>
          </a:p>
          <a:p>
            <a:pPr lvl="1" eaLnBrk="1" fontAlgn="auto" hangingPunct="1">
              <a:spcAft>
                <a:spcPts val="0"/>
              </a:spcAft>
              <a:buFont typeface="Wingdings" panose="05000000000000000000" pitchFamily="2" charset="2"/>
              <a:buChar char="Ø"/>
              <a:defRPr/>
            </a:pPr>
            <a:r>
              <a:rPr lang="es-ES" altLang="es-PA" sz="2000"/>
              <a:t>Un nuevo software para controlar las operaciones.</a:t>
            </a:r>
          </a:p>
          <a:p>
            <a:pPr lvl="1" eaLnBrk="1" fontAlgn="auto" hangingPunct="1">
              <a:spcAft>
                <a:spcPts val="0"/>
              </a:spcAft>
              <a:buFont typeface="Wingdings" panose="05000000000000000000" pitchFamily="2" charset="2"/>
              <a:buChar char="Ø"/>
              <a:defRPr/>
            </a:pPr>
            <a:r>
              <a:rPr lang="es-ES" altLang="es-PA" sz="2000"/>
              <a:t>La expansión del almacén.</a:t>
            </a:r>
          </a:p>
          <a:p>
            <a:pPr eaLnBrk="1" fontAlgn="auto" hangingPunct="1">
              <a:spcAft>
                <a:spcPts val="0"/>
              </a:spcAft>
              <a:buFont typeface="Arial" panose="020B0604020202020204" pitchFamily="34" charset="0"/>
              <a:buChar char="•"/>
              <a:defRPr/>
            </a:pPr>
            <a:r>
              <a:rPr lang="es-ES" altLang="es-PA" sz="2400"/>
              <a:t>No se pueden realizar todos los proyectos. </a:t>
            </a:r>
          </a:p>
          <a:p>
            <a:pPr eaLnBrk="1" fontAlgn="auto" hangingPunct="1">
              <a:spcAft>
                <a:spcPts val="0"/>
              </a:spcAft>
              <a:buFont typeface="Arial" panose="020B0604020202020204" pitchFamily="34" charset="0"/>
              <a:buChar char="•"/>
              <a:defRPr/>
            </a:pPr>
            <a:r>
              <a:rPr lang="es-ES" altLang="es-PA" sz="2400"/>
              <a:t>Se quiere maximizar el valor presente neto de los proyectos emprendidos.</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73059"/>
                                        </p:tgtEl>
                                        <p:attrNameLst>
                                          <p:attrName>style.visibility</p:attrName>
                                        </p:attrNameLst>
                                      </p:cBhvr>
                                      <p:to>
                                        <p:strVal val="visible"/>
                                      </p:to>
                                    </p:set>
                                    <p:animEffect transition="in" filter="strips(downRight)">
                                      <p:cBhvr>
                                        <p:cTn id="7" dur="1000"/>
                                        <p:tgtEl>
                                          <p:spTgt spid="173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674688" y="404813"/>
            <a:ext cx="7772400" cy="939800"/>
          </a:xfrm>
        </p:spPr>
        <p:txBody>
          <a:bodyPr/>
          <a:lstStyle/>
          <a:p>
            <a:pPr eaLnBrk="1" fontAlgn="auto" hangingPunct="1">
              <a:spcAft>
                <a:spcPts val="0"/>
              </a:spcAft>
              <a:defRPr/>
            </a:pPr>
            <a:r>
              <a:rPr lang="es-ES" altLang="es-PA" sz="2400"/>
              <a:t>Presupuesto de capital de Quemo </a:t>
            </a:r>
            <a:r>
              <a:rPr lang="en-US" altLang="es-PA" sz="2400"/>
              <a:t>Chemical</a:t>
            </a:r>
          </a:p>
        </p:txBody>
      </p:sp>
      <p:sp>
        <p:nvSpPr>
          <p:cNvPr id="174083" name="Rectangle 3"/>
          <p:cNvSpPr>
            <a:spLocks noGrp="1" noChangeArrowheads="1"/>
          </p:cNvSpPr>
          <p:nvPr>
            <p:ph idx="1"/>
          </p:nvPr>
        </p:nvSpPr>
        <p:spPr>
          <a:xfrm>
            <a:off x="406400" y="4467225"/>
            <a:ext cx="8010525" cy="469900"/>
          </a:xfrm>
        </p:spPr>
        <p:txBody>
          <a:bodyPr/>
          <a:lstStyle/>
          <a:p>
            <a:pPr marL="0" indent="0" eaLnBrk="1" hangingPunct="1">
              <a:buFont typeface="Wingdings" charset="2"/>
              <a:buNone/>
              <a:tabLst>
                <a:tab pos="2159000" algn="l"/>
              </a:tabLst>
            </a:pPr>
            <a:r>
              <a:rPr lang="es-ES" altLang="es-PA"/>
              <a:t>El modelo básico es:</a:t>
            </a:r>
          </a:p>
        </p:txBody>
      </p:sp>
      <p:sp>
        <p:nvSpPr>
          <p:cNvPr id="174103" name="Text Box 23"/>
          <p:cNvSpPr txBox="1">
            <a:spLocks noChangeArrowheads="1"/>
          </p:cNvSpPr>
          <p:nvPr/>
        </p:nvSpPr>
        <p:spPr bwMode="auto">
          <a:xfrm>
            <a:off x="1501775" y="1416050"/>
            <a:ext cx="670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00000"/>
              </a:lnSpc>
              <a:spcBef>
                <a:spcPct val="0"/>
              </a:spcBef>
              <a:buClr>
                <a:schemeClr val="accent2"/>
              </a:buClr>
              <a:buSzPct val="85000"/>
              <a:buFontTx/>
              <a:buNone/>
            </a:pPr>
            <a:r>
              <a:rPr lang="es-ES" altLang="en-US" sz="2400" b="1">
                <a:solidFill>
                  <a:schemeClr val="accent1"/>
                </a:solidFill>
                <a:latin typeface="Arial" charset="0"/>
                <a:ea typeface="ＭＳ Ｐゴシック" charset="-128"/>
              </a:rPr>
              <a:t>Información de la empresa Quemo </a:t>
            </a:r>
            <a:r>
              <a:rPr lang="en-US" altLang="en-US" sz="2400" b="1">
                <a:solidFill>
                  <a:schemeClr val="accent1"/>
                </a:solidFill>
                <a:latin typeface="Arial" charset="0"/>
                <a:ea typeface="ＭＳ Ｐゴシック" charset="-128"/>
              </a:rPr>
              <a:t>Chemical</a:t>
            </a:r>
            <a:r>
              <a:rPr lang="es-ES" altLang="en-US" sz="2400" b="1">
                <a:solidFill>
                  <a:schemeClr val="accent1"/>
                </a:solidFill>
                <a:latin typeface="Arial" charset="0"/>
                <a:ea typeface="ＭＳ Ｐゴシック" charset="-128"/>
              </a:rPr>
              <a:t> </a:t>
            </a:r>
          </a:p>
        </p:txBody>
      </p:sp>
      <p:graphicFrame>
        <p:nvGraphicFramePr>
          <p:cNvPr id="50210" name="Group 34"/>
          <p:cNvGraphicFramePr>
            <a:graphicFrameLocks noGrp="1"/>
          </p:cNvGraphicFramePr>
          <p:nvPr/>
        </p:nvGraphicFramePr>
        <p:xfrm>
          <a:off x="762000" y="1957388"/>
          <a:ext cx="7581900" cy="2079650"/>
        </p:xfrm>
        <a:graphic>
          <a:graphicData uri="http://schemas.openxmlformats.org/drawingml/2006/table">
            <a:tbl>
              <a:tblPr/>
              <a:tblGrid>
                <a:gridCol w="2354263">
                  <a:extLst>
                    <a:ext uri="{9D8B030D-6E8A-4147-A177-3AD203B41FA5}">
                      <a16:colId xmlns:a16="http://schemas.microsoft.com/office/drawing/2014/main" val="20000"/>
                    </a:ext>
                  </a:extLst>
                </a:gridCol>
                <a:gridCol w="2687637">
                  <a:extLst>
                    <a:ext uri="{9D8B030D-6E8A-4147-A177-3AD203B41FA5}">
                      <a16:colId xmlns:a16="http://schemas.microsoft.com/office/drawing/2014/main" val="20001"/>
                    </a:ext>
                  </a:extLst>
                </a:gridCol>
                <a:gridCol w="12827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tblGrid>
              <a:tr h="387329">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600" b="1" i="0" u="none" strike="noStrike" cap="none" normalizeH="0" baseline="0">
                          <a:ln>
                            <a:noFill/>
                          </a:ln>
                          <a:solidFill>
                            <a:schemeClr val="bg1"/>
                          </a:solidFill>
                          <a:effectLst/>
                          <a:latin typeface="Arial" charset="0"/>
                          <a:ea typeface="ＭＳ Ｐゴシック" charset="-128"/>
                        </a:rPr>
                        <a:t>PROYECTO</a:t>
                      </a:r>
                    </a:p>
                  </a:txBody>
                  <a:tcPr marT="45711" marB="45711"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600" b="1" i="0" u="none" strike="noStrike" cap="none" normalizeH="0" baseline="0">
                          <a:ln>
                            <a:noFill/>
                          </a:ln>
                          <a:solidFill>
                            <a:schemeClr val="bg1"/>
                          </a:solidFill>
                          <a:effectLst/>
                          <a:latin typeface="Arial" charset="0"/>
                          <a:ea typeface="ＭＳ Ｐゴシック" charset="-128"/>
                        </a:rPr>
                        <a:t>VALOR PRESENTE NETO</a:t>
                      </a:r>
                    </a:p>
                  </a:txBody>
                  <a:tcPr marT="45711" marB="45711"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600" b="1" i="0" u="none" strike="noStrike" cap="none" normalizeH="0" baseline="0">
                          <a:ln>
                            <a:noFill/>
                          </a:ln>
                          <a:solidFill>
                            <a:schemeClr val="bg1"/>
                          </a:solidFill>
                          <a:effectLst/>
                          <a:latin typeface="Arial" charset="0"/>
                          <a:ea typeface="ＭＳ Ｐゴシック" charset="-128"/>
                        </a:rPr>
                        <a:t>AÑO 1</a:t>
                      </a:r>
                    </a:p>
                  </a:txBody>
                  <a:tcPr marT="45711" marB="45711"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600" b="1" i="0" u="none" strike="noStrike" cap="none" normalizeH="0" baseline="0">
                          <a:ln>
                            <a:noFill/>
                          </a:ln>
                          <a:solidFill>
                            <a:schemeClr val="bg1"/>
                          </a:solidFill>
                          <a:effectLst/>
                          <a:latin typeface="Arial" charset="0"/>
                          <a:ea typeface="ＭＳ Ｐゴシック" charset="-128"/>
                        </a:rPr>
                        <a:t>AÑO 2</a:t>
                      </a:r>
                    </a:p>
                  </a:txBody>
                  <a:tcPr marT="45711" marB="45711"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7329">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600" b="1" i="0" u="none" strike="noStrike" cap="none" normalizeH="0" baseline="0">
                          <a:ln>
                            <a:noFill/>
                          </a:ln>
                          <a:solidFill>
                            <a:schemeClr val="tx1"/>
                          </a:solidFill>
                          <a:effectLst/>
                          <a:latin typeface="Arial" charset="0"/>
                          <a:ea typeface="ＭＳ Ｐゴシック" charset="-128"/>
                        </a:rPr>
                        <a:t>Convertidor catalítico</a:t>
                      </a:r>
                    </a:p>
                  </a:txBody>
                  <a:tcPr marT="45711" marB="45711"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600" b="1" i="0" u="none" strike="noStrike" cap="none" normalizeH="0" baseline="0">
                          <a:ln>
                            <a:noFill/>
                          </a:ln>
                          <a:solidFill>
                            <a:schemeClr val="tx1"/>
                          </a:solidFill>
                          <a:effectLst/>
                          <a:latin typeface="Arial" charset="0"/>
                          <a:ea typeface="ＭＳ Ｐゴシック" charset="-128"/>
                        </a:rPr>
                        <a:t>$25,000</a:t>
                      </a:r>
                    </a:p>
                  </a:txBody>
                  <a:tcPr marT="45711" marB="45711"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9017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9017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9017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9017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9017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901700" algn="r"/>
                        </a:tabLst>
                      </a:pPr>
                      <a:r>
                        <a:rPr kumimoji="0" lang="es-ES" altLang="en-US" sz="1600" b="1" i="0" u="none" strike="noStrike" cap="none" normalizeH="0" baseline="0">
                          <a:ln>
                            <a:noFill/>
                          </a:ln>
                          <a:solidFill>
                            <a:schemeClr val="tx1"/>
                          </a:solidFill>
                          <a:effectLst/>
                          <a:latin typeface="Arial" charset="0"/>
                          <a:ea typeface="ＭＳ Ｐゴシック" charset="-128"/>
                        </a:rPr>
                        <a:t>	$8,000</a:t>
                      </a:r>
                    </a:p>
                  </a:txBody>
                  <a:tcPr marT="45711" marB="45711"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9017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9017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9017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9017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9017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901700" algn="r"/>
                        </a:tabLst>
                      </a:pPr>
                      <a:r>
                        <a:rPr kumimoji="0" lang="es-ES" altLang="en-US" sz="1600" b="1" i="0" u="none" strike="noStrike" cap="none" normalizeH="0" baseline="0">
                          <a:ln>
                            <a:noFill/>
                          </a:ln>
                          <a:solidFill>
                            <a:schemeClr val="tx1"/>
                          </a:solidFill>
                          <a:effectLst/>
                          <a:latin typeface="Arial" charset="0"/>
                          <a:ea typeface="ＭＳ Ｐゴシック" charset="-128"/>
                        </a:rPr>
                        <a:t>	$7,000</a:t>
                      </a:r>
                    </a:p>
                  </a:txBody>
                  <a:tcPr marT="45711" marB="45711"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87329">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600" b="1" i="0" u="none" strike="noStrike" cap="none" normalizeH="0" baseline="0">
                          <a:ln>
                            <a:noFill/>
                          </a:ln>
                          <a:solidFill>
                            <a:schemeClr val="tx1"/>
                          </a:solidFill>
                          <a:effectLst/>
                          <a:latin typeface="Arial" charset="0"/>
                          <a:ea typeface="ＭＳ Ｐゴシック" charset="-128"/>
                        </a:rPr>
                        <a:t>Software</a:t>
                      </a:r>
                    </a:p>
                  </a:txBody>
                  <a:tcPr marT="45711" marB="4571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600" b="1" i="0" u="none" strike="noStrike" cap="none" normalizeH="0" baseline="0">
                          <a:ln>
                            <a:noFill/>
                          </a:ln>
                          <a:solidFill>
                            <a:schemeClr val="tx1"/>
                          </a:solidFill>
                          <a:effectLst/>
                          <a:latin typeface="Arial" charset="0"/>
                          <a:ea typeface="ＭＳ Ｐゴシック" charset="-128"/>
                        </a:rPr>
                        <a:t>$18,000</a:t>
                      </a:r>
                    </a:p>
                  </a:txBody>
                  <a:tcPr marT="45711" marB="4571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9017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9017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9017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9017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9017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901700" algn="r"/>
                        </a:tabLst>
                      </a:pPr>
                      <a:r>
                        <a:rPr kumimoji="0" lang="es-ES" altLang="en-US" sz="1600" b="1" i="0" u="none" strike="noStrike" cap="none" normalizeH="0" baseline="0">
                          <a:ln>
                            <a:noFill/>
                          </a:ln>
                          <a:solidFill>
                            <a:schemeClr val="tx1"/>
                          </a:solidFill>
                          <a:effectLst/>
                          <a:latin typeface="Arial" charset="0"/>
                          <a:ea typeface="ＭＳ Ｐゴシック" charset="-128"/>
                        </a:rPr>
                        <a:t>	$6,000</a:t>
                      </a:r>
                    </a:p>
                  </a:txBody>
                  <a:tcPr marT="45711" marB="4571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9017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9017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9017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9017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9017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901700" algn="r"/>
                        </a:tabLst>
                      </a:pPr>
                      <a:r>
                        <a:rPr kumimoji="0" lang="es-ES" altLang="en-US" sz="1600" b="1" i="0" u="none" strike="noStrike" cap="none" normalizeH="0" baseline="0">
                          <a:ln>
                            <a:noFill/>
                          </a:ln>
                          <a:solidFill>
                            <a:schemeClr val="tx1"/>
                          </a:solidFill>
                          <a:effectLst/>
                          <a:latin typeface="Arial" charset="0"/>
                          <a:ea typeface="ＭＳ Ｐゴシック" charset="-128"/>
                        </a:rPr>
                        <a:t>	$4,000</a:t>
                      </a:r>
                    </a:p>
                  </a:txBody>
                  <a:tcPr marT="45711" marB="45711"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30309">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600" b="1" i="0" u="none" strike="noStrike" cap="none" normalizeH="0" baseline="0">
                          <a:ln>
                            <a:noFill/>
                          </a:ln>
                          <a:solidFill>
                            <a:schemeClr val="tx1"/>
                          </a:solidFill>
                          <a:effectLst/>
                          <a:latin typeface="Arial" charset="0"/>
                          <a:ea typeface="ＭＳ Ｐゴシック" charset="-128"/>
                        </a:rPr>
                        <a:t>Ampliación del almacén</a:t>
                      </a:r>
                    </a:p>
                  </a:txBody>
                  <a:tcPr marT="45711" marB="45711" anchor="ctr"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600" b="1" i="0" u="none" strike="noStrike" cap="none" normalizeH="0" baseline="0">
                          <a:ln>
                            <a:noFill/>
                          </a:ln>
                          <a:solidFill>
                            <a:schemeClr val="tx1"/>
                          </a:solidFill>
                          <a:effectLst/>
                          <a:latin typeface="Arial" charset="0"/>
                          <a:ea typeface="ＭＳ Ｐゴシック" charset="-128"/>
                        </a:rPr>
                        <a:t>$32,000</a:t>
                      </a:r>
                    </a:p>
                  </a:txBody>
                  <a:tcPr marT="45711" marB="45711" anchor="ctr"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9017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9017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9017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9017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9017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901700" algn="r"/>
                        </a:tabLst>
                      </a:pPr>
                      <a:r>
                        <a:rPr kumimoji="0" lang="es-ES" altLang="en-US" sz="1600" b="1" i="0" u="none" strike="noStrike" cap="none" normalizeH="0" baseline="0">
                          <a:ln>
                            <a:noFill/>
                          </a:ln>
                          <a:solidFill>
                            <a:schemeClr val="tx1"/>
                          </a:solidFill>
                          <a:effectLst/>
                          <a:latin typeface="Arial" charset="0"/>
                          <a:ea typeface="ＭＳ Ｐゴシック" charset="-128"/>
                        </a:rPr>
                        <a:t>	$12,000</a:t>
                      </a:r>
                    </a:p>
                  </a:txBody>
                  <a:tcPr marT="45711" marB="45711" anchor="ctr"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9017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9017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9017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9017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9017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901700" algn="r"/>
                        </a:tabLst>
                      </a:pPr>
                      <a:r>
                        <a:rPr kumimoji="0" lang="es-ES" altLang="en-US" sz="1600" b="1" i="0" u="none" strike="noStrike" cap="none" normalizeH="0" baseline="0">
                          <a:ln>
                            <a:noFill/>
                          </a:ln>
                          <a:solidFill>
                            <a:schemeClr val="tx1"/>
                          </a:solidFill>
                          <a:effectLst/>
                          <a:latin typeface="Arial" charset="0"/>
                          <a:ea typeface="ＭＳ Ｐゴシック" charset="-128"/>
                        </a:rPr>
                        <a:t>	$8,000</a:t>
                      </a:r>
                    </a:p>
                  </a:txBody>
                  <a:tcPr marT="45711" marB="45711" anchor="ctr"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329">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600" b="1" i="0" u="none" strike="noStrike" cap="none" normalizeH="0" baseline="0">
                          <a:ln>
                            <a:noFill/>
                          </a:ln>
                          <a:solidFill>
                            <a:schemeClr val="tx1"/>
                          </a:solidFill>
                          <a:effectLst/>
                          <a:latin typeface="Arial" charset="0"/>
                          <a:ea typeface="ＭＳ Ｐゴシック" charset="-128"/>
                        </a:rPr>
                        <a:t>Fondos disponibles</a:t>
                      </a:r>
                    </a:p>
                  </a:txBody>
                  <a:tcPr marT="45711" marB="45711" anchor="ctr" horzOverflow="overflow">
                    <a:lnL>
                      <a:noFill/>
                    </a:lnL>
                    <a:lnR>
                      <a:no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endParaRPr kumimoji="0" lang="es-ES" altLang="en-US" sz="1600" b="1" i="0" u="none" strike="noStrike" cap="none" normalizeH="0" baseline="0">
                        <a:ln>
                          <a:noFill/>
                        </a:ln>
                        <a:solidFill>
                          <a:schemeClr val="tx1"/>
                        </a:solidFill>
                        <a:effectLst/>
                        <a:latin typeface="Arial" charset="0"/>
                        <a:ea typeface="ＭＳ Ｐゴシック" charset="-128"/>
                      </a:endParaRPr>
                    </a:p>
                  </a:txBody>
                  <a:tcPr marT="45711" marB="45711" anchor="ctr" horzOverflow="overflow">
                    <a:lnL>
                      <a:noFill/>
                    </a:lnL>
                    <a:lnR>
                      <a:no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9017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9017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9017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9017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9017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901700" algn="r"/>
                        </a:tabLst>
                      </a:pPr>
                      <a:r>
                        <a:rPr kumimoji="0" lang="es-ES" altLang="en-US" sz="1600" b="1" i="0" u="none" strike="noStrike" cap="none" normalizeH="0" baseline="0">
                          <a:ln>
                            <a:noFill/>
                          </a:ln>
                          <a:solidFill>
                            <a:schemeClr val="tx1"/>
                          </a:solidFill>
                          <a:effectLst/>
                          <a:latin typeface="Arial" charset="0"/>
                          <a:ea typeface="ＭＳ Ｐゴシック" charset="-128"/>
                        </a:rPr>
                        <a:t>	$20,000</a:t>
                      </a:r>
                    </a:p>
                  </a:txBody>
                  <a:tcPr marT="45711" marB="45711" anchor="ctr" horzOverflow="overflow">
                    <a:lnL>
                      <a:noFill/>
                    </a:lnL>
                    <a:lnR>
                      <a:no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9017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9017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9017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9017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9017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9017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901700" algn="r"/>
                        </a:tabLst>
                      </a:pPr>
                      <a:r>
                        <a:rPr kumimoji="0" lang="es-ES" altLang="en-US" sz="1600" b="1" i="0" u="none" strike="noStrike" cap="none" normalizeH="0" baseline="0">
                          <a:ln>
                            <a:noFill/>
                          </a:ln>
                          <a:solidFill>
                            <a:schemeClr val="tx1"/>
                          </a:solidFill>
                          <a:effectLst/>
                          <a:latin typeface="Arial" charset="0"/>
                          <a:ea typeface="ＭＳ Ｐゴシック" charset="-128"/>
                        </a:rPr>
                        <a:t>	$16,000</a:t>
                      </a:r>
                    </a:p>
                  </a:txBody>
                  <a:tcPr marT="45711" marB="45711" anchor="ctr" horzOverflow="overflow">
                    <a:lnL>
                      <a:noFill/>
                    </a:lnL>
                    <a:lnR>
                      <a:no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6892" name="Rectangle 31"/>
          <p:cNvSpPr>
            <a:spLocks noChangeArrowheads="1"/>
          </p:cNvSpPr>
          <p:nvPr/>
        </p:nvSpPr>
        <p:spPr bwMode="auto">
          <a:xfrm>
            <a:off x="639763" y="4854575"/>
            <a:ext cx="792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00000"/>
              </a:lnSpc>
              <a:spcBef>
                <a:spcPct val="0"/>
              </a:spcBef>
              <a:buClrTx/>
              <a:buSzTx/>
              <a:buFontTx/>
              <a:buNone/>
            </a:pPr>
            <a:r>
              <a:rPr lang="es-MX" altLang="en-US">
                <a:latin typeface="Arial" charset="0"/>
                <a:ea typeface="ＭＳ Ｐゴシック" charset="-128"/>
              </a:rPr>
              <a:t>Maximizar el valor presente neto de los proyectos emprendidos sujeto a	</a:t>
            </a:r>
          </a:p>
        </p:txBody>
      </p:sp>
      <p:sp>
        <p:nvSpPr>
          <p:cNvPr id="36893" name="Rectangle 32"/>
          <p:cNvSpPr>
            <a:spLocks noChangeArrowheads="1"/>
          </p:cNvSpPr>
          <p:nvPr/>
        </p:nvSpPr>
        <p:spPr bwMode="auto">
          <a:xfrm>
            <a:off x="1658938" y="5595938"/>
            <a:ext cx="5876925" cy="701675"/>
          </a:xfrm>
          <a:prstGeom prst="rect">
            <a:avLst/>
          </a:prstGeom>
          <a:solidFill>
            <a:schemeClr val="bg2">
              <a:lumMod val="90000"/>
            </a:schemeClr>
          </a:solidFill>
          <a:ln>
            <a:noFill/>
          </a:ln>
        </p:spPr>
        <p:txBody>
          <a:bodyP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00000"/>
              </a:lnSpc>
              <a:spcBef>
                <a:spcPct val="0"/>
              </a:spcBef>
              <a:buClrTx/>
              <a:buSzTx/>
              <a:buFontTx/>
              <a:buNone/>
            </a:pPr>
            <a:r>
              <a:rPr lang="es-ES" altLang="en-US">
                <a:latin typeface="Arial" charset="0"/>
              </a:rPr>
              <a:t>Fondos totales utilizados en el año 1 ≤ $20,000</a:t>
            </a:r>
          </a:p>
          <a:p>
            <a:pPr eaLnBrk="1" hangingPunct="1">
              <a:lnSpc>
                <a:spcPct val="100000"/>
              </a:lnSpc>
              <a:spcBef>
                <a:spcPct val="0"/>
              </a:spcBef>
              <a:buClrTx/>
              <a:buSzTx/>
              <a:buFontTx/>
              <a:buNone/>
            </a:pPr>
            <a:r>
              <a:rPr lang="es-ES" altLang="en-US">
                <a:latin typeface="Arial" charset="0"/>
              </a:rPr>
              <a:t>Fondos totales utilizados en el año 2 ≤ $16,000</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74103"/>
                                        </p:tgtEl>
                                        <p:attrNameLst>
                                          <p:attrName>style.visibility</p:attrName>
                                        </p:attrNameLst>
                                      </p:cBhvr>
                                      <p:to>
                                        <p:strVal val="visible"/>
                                      </p:to>
                                    </p:set>
                                    <p:animEffect transition="in" filter="strips(downRight)">
                                      <p:cBhvr>
                                        <p:cTn id="7" dur="500"/>
                                        <p:tgtEl>
                                          <p:spTgt spid="174103"/>
                                        </p:tgtEl>
                                      </p:cBhvr>
                                    </p:animEffect>
                                  </p:childTnLst>
                                </p:cTn>
                              </p:par>
                            </p:childTnLst>
                          </p:cTn>
                        </p:par>
                        <p:par>
                          <p:cTn id="8" fill="hold" nodeType="afterGroup">
                            <p:stCondLst>
                              <p:cond delay="1500"/>
                            </p:stCondLst>
                            <p:childTnLst>
                              <p:par>
                                <p:cTn id="9" presetID="18" presetClass="entr" presetSubtype="6" fill="hold" nodeType="afterEffect">
                                  <p:stCondLst>
                                    <p:cond delay="1000"/>
                                  </p:stCondLst>
                                  <p:childTnLst>
                                    <p:set>
                                      <p:cBhvr>
                                        <p:cTn id="10" dur="1" fill="hold">
                                          <p:stCondLst>
                                            <p:cond delay="0"/>
                                          </p:stCondLst>
                                        </p:cTn>
                                        <p:tgtEl>
                                          <p:spTgt spid="50210"/>
                                        </p:tgtEl>
                                        <p:attrNameLst>
                                          <p:attrName>style.visibility</p:attrName>
                                        </p:attrNameLst>
                                      </p:cBhvr>
                                      <p:to>
                                        <p:strVal val="visible"/>
                                      </p:to>
                                    </p:set>
                                    <p:animEffect transition="in" filter="strips(downRight)">
                                      <p:cBhvr>
                                        <p:cTn id="11" dur="500"/>
                                        <p:tgtEl>
                                          <p:spTgt spid="50210"/>
                                        </p:tgtEl>
                                      </p:cBhvr>
                                    </p:animEffect>
                                  </p:childTnLst>
                                </p:cTn>
                              </p:par>
                            </p:childTnLst>
                          </p:cTn>
                        </p:par>
                        <p:par>
                          <p:cTn id="12" fill="hold" nodeType="afterGroup">
                            <p:stCondLst>
                              <p:cond delay="3000"/>
                            </p:stCondLst>
                            <p:childTnLst>
                              <p:par>
                                <p:cTn id="13" presetID="18" presetClass="entr" presetSubtype="6" fill="hold" grpId="0" nodeType="afterEffect">
                                  <p:stCondLst>
                                    <p:cond delay="1000"/>
                                  </p:stCondLst>
                                  <p:childTnLst>
                                    <p:set>
                                      <p:cBhvr>
                                        <p:cTn id="14" dur="1" fill="hold">
                                          <p:stCondLst>
                                            <p:cond delay="0"/>
                                          </p:stCondLst>
                                        </p:cTn>
                                        <p:tgtEl>
                                          <p:spTgt spid="174083"/>
                                        </p:tgtEl>
                                        <p:attrNameLst>
                                          <p:attrName>style.visibility</p:attrName>
                                        </p:attrNameLst>
                                      </p:cBhvr>
                                      <p:to>
                                        <p:strVal val="visible"/>
                                      </p:to>
                                    </p:set>
                                    <p:animEffect transition="in" filter="strips(downRight)">
                                      <p:cBhvr>
                                        <p:cTn id="15" dur="500"/>
                                        <p:tgtEl>
                                          <p:spTgt spid="174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p:bldP spid="17410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463550" y="227013"/>
            <a:ext cx="7331075" cy="1049337"/>
          </a:xfrm>
        </p:spPr>
        <p:txBody>
          <a:bodyPr/>
          <a:lstStyle/>
          <a:p>
            <a:pPr eaLnBrk="1" fontAlgn="auto" hangingPunct="1">
              <a:spcAft>
                <a:spcPts val="0"/>
              </a:spcAft>
              <a:defRPr/>
            </a:pPr>
            <a:r>
              <a:rPr lang="es-ES" altLang="es-PA" sz="2400"/>
              <a:t>Presupuesto de capital  de Quemo </a:t>
            </a:r>
            <a:r>
              <a:rPr lang="en-US" altLang="es-PA" sz="2400"/>
              <a:t>Chemical</a:t>
            </a:r>
          </a:p>
        </p:txBody>
      </p:sp>
      <p:sp>
        <p:nvSpPr>
          <p:cNvPr id="175107" name="Rectangle 3"/>
          <p:cNvSpPr>
            <a:spLocks noGrp="1" noChangeArrowheads="1"/>
          </p:cNvSpPr>
          <p:nvPr>
            <p:ph idx="1"/>
          </p:nvPr>
        </p:nvSpPr>
        <p:spPr>
          <a:xfrm>
            <a:off x="487363" y="3487738"/>
            <a:ext cx="7772400" cy="876300"/>
          </a:xfrm>
        </p:spPr>
        <p:txBody>
          <a:bodyPr rtlCol="0">
            <a:normAutofit lnSpcReduction="10000"/>
          </a:bodyPr>
          <a:lstStyle/>
          <a:p>
            <a:pPr marL="0" indent="0" eaLnBrk="1" fontAlgn="auto" hangingPunct="1">
              <a:spcAft>
                <a:spcPts val="0"/>
              </a:spcAft>
              <a:buFont typeface="Wingdings" panose="05000000000000000000" pitchFamily="2" charset="2"/>
              <a:buNone/>
              <a:defRPr/>
            </a:pPr>
            <a:r>
              <a:rPr lang="es-ES" altLang="es-PA" sz="2400"/>
              <a:t>El planteamiento matemático del problema de programación entera será:</a:t>
            </a:r>
          </a:p>
        </p:txBody>
      </p:sp>
      <p:sp>
        <p:nvSpPr>
          <p:cNvPr id="175108" name="Text Box 4"/>
          <p:cNvSpPr txBox="1">
            <a:spLocks noChangeArrowheads="1"/>
          </p:cNvSpPr>
          <p:nvPr/>
        </p:nvSpPr>
        <p:spPr bwMode="auto">
          <a:xfrm>
            <a:off x="642938" y="4478338"/>
            <a:ext cx="78581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40" tIns="45720" rIns="91440" bIns="45720" anchor="t">
            <a:spAutoFit/>
          </a:bodyPr>
          <a:lstStyle>
            <a:lvl1pPr>
              <a:lnSpc>
                <a:spcPct val="120000"/>
              </a:lnSpc>
              <a:spcBef>
                <a:spcPts val="1000"/>
              </a:spcBef>
              <a:buClr>
                <a:schemeClr val="accent1"/>
              </a:buClr>
              <a:buSzPct val="100000"/>
              <a:buFont typeface="Arial" charset="0"/>
              <a:buChar char="•"/>
              <a:tabLst>
                <a:tab pos="3136900" algn="r"/>
                <a:tab pos="4483100" algn="r"/>
                <a:tab pos="5829300" algn="r"/>
                <a:tab pos="6007100" algn="l"/>
                <a:tab pos="6273800" algn="l"/>
              </a:tabLst>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tabLst>
                <a:tab pos="3136900" algn="r"/>
                <a:tab pos="4483100" algn="r"/>
                <a:tab pos="5829300" algn="r"/>
                <a:tab pos="6007100" algn="l"/>
                <a:tab pos="6273800" algn="l"/>
              </a:tabLst>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tabLst>
                <a:tab pos="3136900" algn="r"/>
                <a:tab pos="4483100" algn="r"/>
                <a:tab pos="5829300" algn="r"/>
                <a:tab pos="6007100" algn="l"/>
                <a:tab pos="6273800" algn="l"/>
              </a:tabLst>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tabLst>
                <a:tab pos="3136900" algn="r"/>
                <a:tab pos="4483100" algn="r"/>
                <a:tab pos="5829300" algn="r"/>
                <a:tab pos="6007100" algn="l"/>
                <a:tab pos="6273800" algn="l"/>
              </a:tabLst>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tabLst>
                <a:tab pos="3136900" algn="r"/>
                <a:tab pos="4483100" algn="r"/>
                <a:tab pos="5829300" algn="r"/>
                <a:tab pos="6007100" algn="l"/>
                <a:tab pos="6273800" algn="l"/>
              </a:tabLst>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tabLst>
                <a:tab pos="3136900" algn="r"/>
                <a:tab pos="4483100" algn="r"/>
                <a:tab pos="5829300" algn="r"/>
                <a:tab pos="6007100" algn="l"/>
                <a:tab pos="6273800" algn="l"/>
              </a:tabLst>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tabLst>
                <a:tab pos="3136900" algn="r"/>
                <a:tab pos="4483100" algn="r"/>
                <a:tab pos="5829300" algn="r"/>
                <a:tab pos="6007100" algn="l"/>
                <a:tab pos="6273800" algn="l"/>
              </a:tabLst>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tabLst>
                <a:tab pos="3136900" algn="r"/>
                <a:tab pos="4483100" algn="r"/>
                <a:tab pos="5829300" algn="r"/>
                <a:tab pos="6007100" algn="l"/>
                <a:tab pos="6273800" algn="l"/>
              </a:tabLst>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tabLst>
                <a:tab pos="3136900" algn="r"/>
                <a:tab pos="4483100" algn="r"/>
                <a:tab pos="5829300" algn="r"/>
                <a:tab pos="6007100" algn="l"/>
                <a:tab pos="6273800" algn="l"/>
              </a:tabLst>
              <a:defRPr sz="1200">
                <a:solidFill>
                  <a:schemeClr val="tx1"/>
                </a:solidFill>
                <a:latin typeface="Gill Sans MT" charset="0"/>
              </a:defRPr>
            </a:lvl9pPr>
          </a:lstStyle>
          <a:p>
            <a:pPr eaLnBrk="1" hangingPunct="1">
              <a:lnSpc>
                <a:spcPct val="100000"/>
              </a:lnSpc>
              <a:spcBef>
                <a:spcPct val="0"/>
              </a:spcBef>
              <a:buClrTx/>
              <a:buSzTx/>
              <a:buNone/>
              <a:defRPr/>
            </a:pPr>
            <a:r>
              <a:rPr lang="es-ES" altLang="es-PA" b="1">
                <a:latin typeface="Arial"/>
                <a:ea typeface="ＭＳ Ｐゴシック"/>
                <a:cs typeface="Arial"/>
              </a:rPr>
              <a:t>F.O. Maximizar el VPN  Z = 	25,000</a:t>
            </a:r>
            <a:r>
              <a:rPr lang="es-ES" altLang="es-PA" b="1" i="1">
                <a:latin typeface="Times New Roman"/>
                <a:ea typeface="ＭＳ Ｐゴシック"/>
                <a:cs typeface="Times New Roman"/>
              </a:rPr>
              <a:t>X</a:t>
            </a:r>
            <a:r>
              <a:rPr lang="es-ES" altLang="es-PA" b="1" baseline="-25000">
                <a:latin typeface="Arial"/>
                <a:ea typeface="ＭＳ Ｐゴシック"/>
                <a:cs typeface="Arial"/>
              </a:rPr>
              <a:t>1</a:t>
            </a:r>
            <a:r>
              <a:rPr lang="es-ES" altLang="es-PA" b="1">
                <a:latin typeface="Arial"/>
                <a:ea typeface="ＭＳ Ｐゴシック"/>
                <a:cs typeface="Arial"/>
              </a:rPr>
              <a:t>	 + 18,000</a:t>
            </a:r>
            <a:r>
              <a:rPr lang="es-ES" altLang="es-PA" b="1" i="1">
                <a:latin typeface="Times New Roman"/>
                <a:ea typeface="ＭＳ Ｐゴシック"/>
                <a:cs typeface="Times New Roman"/>
              </a:rPr>
              <a:t>X</a:t>
            </a:r>
            <a:r>
              <a:rPr lang="es-ES" altLang="es-PA" b="1" baseline="-25000">
                <a:latin typeface="Arial"/>
                <a:ea typeface="ＭＳ Ｐゴシック"/>
                <a:cs typeface="Arial"/>
              </a:rPr>
              <a:t>2 </a:t>
            </a:r>
            <a:r>
              <a:rPr lang="es-ES" altLang="es-PA" b="1">
                <a:latin typeface="Arial"/>
                <a:ea typeface="ＭＳ Ｐゴシック"/>
                <a:cs typeface="Arial"/>
              </a:rPr>
              <a:t>	+ 32,000</a:t>
            </a:r>
            <a:r>
              <a:rPr lang="es-ES" altLang="es-PA" b="1" i="1">
                <a:latin typeface="Times New Roman"/>
                <a:ea typeface="ＭＳ Ｐゴシック"/>
                <a:cs typeface="Times New Roman"/>
              </a:rPr>
              <a:t>X</a:t>
            </a:r>
            <a:r>
              <a:rPr lang="es-ES" altLang="es-PA" b="1" baseline="-25000">
                <a:latin typeface="Arial"/>
                <a:ea typeface="ＭＳ Ｐゴシック"/>
                <a:cs typeface="Arial"/>
              </a:rPr>
              <a:t>3</a:t>
            </a:r>
          </a:p>
          <a:p>
            <a:pPr eaLnBrk="1" hangingPunct="1">
              <a:lnSpc>
                <a:spcPct val="100000"/>
              </a:lnSpc>
              <a:spcBef>
                <a:spcPct val="0"/>
              </a:spcBef>
              <a:buClrTx/>
              <a:buSzTx/>
              <a:buNone/>
              <a:defRPr/>
            </a:pPr>
            <a:r>
              <a:rPr lang="es-ES" altLang="es-PA" b="1">
                <a:latin typeface="Arial"/>
                <a:ea typeface="ＭＳ Ｐゴシック"/>
                <a:cs typeface="Arial"/>
              </a:rPr>
              <a:t>sujeto a                 	      8,000</a:t>
            </a:r>
            <a:r>
              <a:rPr lang="es-ES" altLang="es-PA" b="1" i="1">
                <a:latin typeface="Times New Roman"/>
                <a:ea typeface="ＭＳ Ｐゴシック"/>
                <a:cs typeface="Times New Roman"/>
              </a:rPr>
              <a:t>X</a:t>
            </a:r>
            <a:r>
              <a:rPr lang="es-ES" altLang="es-PA" b="1" baseline="-25000">
                <a:latin typeface="Arial"/>
                <a:ea typeface="ＭＳ Ｐゴシック"/>
                <a:cs typeface="Arial"/>
              </a:rPr>
              <a:t>1</a:t>
            </a:r>
            <a:r>
              <a:rPr lang="es-ES" altLang="es-PA" b="1">
                <a:latin typeface="Arial"/>
                <a:ea typeface="ＭＳ Ｐゴシック"/>
                <a:cs typeface="Arial"/>
              </a:rPr>
              <a:t>	 + 6,000</a:t>
            </a:r>
            <a:r>
              <a:rPr lang="es-ES" altLang="es-PA" b="1" i="1">
                <a:latin typeface="Times New Roman"/>
                <a:ea typeface="ＭＳ Ｐゴシック"/>
                <a:cs typeface="Times New Roman"/>
              </a:rPr>
              <a:t>X</a:t>
            </a:r>
            <a:r>
              <a:rPr lang="es-ES" altLang="es-PA" b="1" baseline="-25000">
                <a:latin typeface="Arial"/>
                <a:ea typeface="ＭＳ Ｐゴシック"/>
                <a:cs typeface="Arial"/>
              </a:rPr>
              <a:t>2</a:t>
            </a:r>
            <a:r>
              <a:rPr lang="es-ES" altLang="es-PA" b="1">
                <a:latin typeface="Arial"/>
                <a:ea typeface="ＭＳ Ｐゴシック"/>
                <a:cs typeface="Arial"/>
              </a:rPr>
              <a:t>	  + 12,000</a:t>
            </a:r>
            <a:r>
              <a:rPr lang="es-ES" altLang="es-PA" b="1" i="1">
                <a:latin typeface="Times New Roman"/>
                <a:ea typeface="ＭＳ Ｐゴシック"/>
                <a:cs typeface="Times New Roman"/>
              </a:rPr>
              <a:t>X</a:t>
            </a:r>
            <a:r>
              <a:rPr lang="es-ES" altLang="es-PA" b="1" baseline="-25000">
                <a:latin typeface="Arial"/>
                <a:ea typeface="ＭＳ Ｐゴシック"/>
                <a:cs typeface="Arial"/>
              </a:rPr>
              <a:t>3 </a:t>
            </a:r>
            <a:r>
              <a:rPr lang="es-ES" altLang="es-PA" b="1">
                <a:latin typeface="Arial"/>
                <a:ea typeface="ＭＳ Ｐゴシック"/>
                <a:cs typeface="Arial"/>
              </a:rPr>
              <a:t>≤	20,000</a:t>
            </a:r>
          </a:p>
          <a:p>
            <a:pPr eaLnBrk="1" hangingPunct="1">
              <a:lnSpc>
                <a:spcPct val="100000"/>
              </a:lnSpc>
              <a:spcBef>
                <a:spcPct val="0"/>
              </a:spcBef>
              <a:buClrTx/>
              <a:buSzTx/>
              <a:buNone/>
              <a:defRPr/>
            </a:pPr>
            <a:r>
              <a:rPr lang="es-ES" altLang="es-PA" b="1">
                <a:latin typeface="Arial"/>
                <a:ea typeface="ＭＳ Ｐゴシック"/>
                <a:cs typeface="Arial"/>
              </a:rPr>
              <a:t>                                   	  7,000</a:t>
            </a:r>
            <a:r>
              <a:rPr lang="es-ES" altLang="es-PA" b="1" i="1">
                <a:latin typeface="Times New Roman"/>
                <a:ea typeface="ＭＳ Ｐゴシック"/>
                <a:cs typeface="Arial"/>
              </a:rPr>
              <a:t>X</a:t>
            </a:r>
            <a:r>
              <a:rPr lang="es-ES" altLang="es-PA" b="1" baseline="-25000">
                <a:latin typeface="Arial"/>
                <a:ea typeface="ＭＳ Ｐゴシック"/>
                <a:cs typeface="Arial"/>
              </a:rPr>
              <a:t>1 </a:t>
            </a:r>
            <a:r>
              <a:rPr lang="es-ES" altLang="es-PA" b="1">
                <a:latin typeface="Arial"/>
                <a:ea typeface="ＭＳ Ｐゴシック"/>
                <a:cs typeface="Arial"/>
              </a:rPr>
              <a:t>	+ 4,000</a:t>
            </a:r>
            <a:r>
              <a:rPr lang="es-ES" altLang="es-PA" b="1" i="1">
                <a:latin typeface="Times New Roman"/>
                <a:ea typeface="ＭＳ Ｐゴシック"/>
                <a:cs typeface="Arial"/>
              </a:rPr>
              <a:t>X</a:t>
            </a:r>
            <a:r>
              <a:rPr lang="es-ES" altLang="es-PA" b="1" baseline="-25000">
                <a:latin typeface="Arial"/>
                <a:ea typeface="ＭＳ Ｐゴシック"/>
                <a:cs typeface="Arial"/>
              </a:rPr>
              <a:t>2</a:t>
            </a:r>
            <a:r>
              <a:rPr lang="es-ES" altLang="es-PA" b="1">
                <a:latin typeface="Arial"/>
                <a:ea typeface="ＭＳ Ｐゴシック"/>
                <a:cs typeface="Arial"/>
              </a:rPr>
              <a:t>	  + 8,000</a:t>
            </a:r>
            <a:r>
              <a:rPr lang="es-ES" altLang="es-PA" b="1" i="1">
                <a:latin typeface="Times New Roman"/>
                <a:ea typeface="ＭＳ Ｐゴシック"/>
                <a:cs typeface="Arial"/>
              </a:rPr>
              <a:t>X</a:t>
            </a:r>
            <a:r>
              <a:rPr lang="es-ES" altLang="es-PA" b="1" baseline="-25000">
                <a:latin typeface="Arial"/>
                <a:ea typeface="ＭＳ Ｐゴシック"/>
                <a:cs typeface="Arial"/>
              </a:rPr>
              <a:t>3</a:t>
            </a:r>
            <a:r>
              <a:rPr lang="es-ES" altLang="es-PA" b="1">
                <a:latin typeface="Arial"/>
                <a:ea typeface="ＭＳ Ｐゴシック"/>
                <a:cs typeface="Arial"/>
              </a:rPr>
              <a:t>	 ≤	16,000</a:t>
            </a:r>
          </a:p>
          <a:p>
            <a:pPr eaLnBrk="1" hangingPunct="1">
              <a:lnSpc>
                <a:spcPct val="100000"/>
              </a:lnSpc>
              <a:spcBef>
                <a:spcPct val="0"/>
              </a:spcBef>
              <a:buClrTx/>
              <a:buSzTx/>
              <a:buNone/>
              <a:defRPr/>
            </a:pPr>
            <a:r>
              <a:rPr lang="es-ES" altLang="es-PA" b="1">
                <a:latin typeface="Arial"/>
                <a:ea typeface="ＭＳ Ｐゴシック"/>
                <a:cs typeface="Arial"/>
              </a:rPr>
              <a:t>			       </a:t>
            </a:r>
            <a:r>
              <a:rPr lang="es-ES" altLang="es-PA" b="1" i="1">
                <a:latin typeface="Times New Roman"/>
                <a:ea typeface="ＭＳ Ｐゴシック"/>
                <a:cs typeface="Arial"/>
              </a:rPr>
              <a:t>X</a:t>
            </a:r>
            <a:r>
              <a:rPr lang="es-ES" altLang="es-PA" b="1" baseline="-25000">
                <a:latin typeface="Arial"/>
                <a:ea typeface="ＭＳ Ｐゴシック"/>
                <a:cs typeface="Arial"/>
              </a:rPr>
              <a:t>1</a:t>
            </a:r>
            <a:r>
              <a:rPr lang="es-ES" altLang="es-PA" b="1">
                <a:latin typeface="Arial"/>
                <a:ea typeface="ＭＳ Ｐゴシック"/>
                <a:cs typeface="Arial"/>
              </a:rPr>
              <a:t>, </a:t>
            </a:r>
            <a:r>
              <a:rPr lang="es-ES" altLang="es-PA" b="1" i="1">
                <a:latin typeface="Times New Roman"/>
                <a:ea typeface="ＭＳ Ｐゴシック"/>
                <a:cs typeface="Arial"/>
              </a:rPr>
              <a:t>X</a:t>
            </a:r>
            <a:r>
              <a:rPr lang="es-ES" altLang="es-PA" b="1" baseline="-25000">
                <a:latin typeface="Arial"/>
                <a:ea typeface="ＭＳ Ｐゴシック"/>
                <a:cs typeface="Arial"/>
              </a:rPr>
              <a:t>2</a:t>
            </a:r>
            <a:r>
              <a:rPr lang="es-ES" altLang="es-PA" b="1">
                <a:latin typeface="Arial"/>
                <a:ea typeface="ＭＳ Ｐゴシック"/>
                <a:cs typeface="Arial"/>
              </a:rPr>
              <a:t>, </a:t>
            </a:r>
            <a:r>
              <a:rPr lang="es-ES" altLang="es-PA" b="1" i="1">
                <a:latin typeface="Times New Roman"/>
                <a:ea typeface="ＭＳ Ｐゴシック"/>
                <a:cs typeface="Arial"/>
              </a:rPr>
              <a:t>X</a:t>
            </a:r>
            <a:r>
              <a:rPr lang="es-ES" altLang="es-PA" b="1" baseline="-25000">
                <a:latin typeface="Arial"/>
                <a:ea typeface="ＭＳ Ｐゴシック"/>
                <a:cs typeface="Arial"/>
              </a:rPr>
              <a:t>3 </a:t>
            </a:r>
            <a:r>
              <a:rPr lang="es-ES" altLang="es-PA" b="1">
                <a:latin typeface="Arial"/>
                <a:ea typeface="ＭＳ Ｐゴシック"/>
                <a:cs typeface="Arial"/>
              </a:rPr>
              <a:t>= 0 o bien 1</a:t>
            </a:r>
          </a:p>
        </p:txBody>
      </p:sp>
      <p:sp>
        <p:nvSpPr>
          <p:cNvPr id="175109" name="Rectangle 5"/>
          <p:cNvSpPr>
            <a:spLocks noChangeArrowheads="1"/>
          </p:cNvSpPr>
          <p:nvPr/>
        </p:nvSpPr>
        <p:spPr bwMode="auto">
          <a:xfrm>
            <a:off x="463550" y="862013"/>
            <a:ext cx="5486400" cy="46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nSpc>
                <a:spcPct val="120000"/>
              </a:lnSpc>
              <a:spcBef>
                <a:spcPts val="1000"/>
              </a:spcBef>
              <a:buClr>
                <a:schemeClr val="accent1"/>
              </a:buClr>
              <a:buSzPct val="100000"/>
              <a:buFont typeface="Arial" charset="0"/>
              <a:buChar char="•"/>
              <a:tabLst>
                <a:tab pos="2159000" algn="l"/>
              </a:tabLst>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tabLst>
                <a:tab pos="2159000" algn="l"/>
              </a:tabLst>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tabLst>
                <a:tab pos="2159000" algn="l"/>
              </a:tabLst>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tabLst>
                <a:tab pos="2159000" algn="l"/>
              </a:tabLst>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tabLst>
                <a:tab pos="2159000" algn="l"/>
              </a:tabLst>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tabLst>
                <a:tab pos="2159000" algn="l"/>
              </a:tabLst>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tabLst>
                <a:tab pos="2159000" algn="l"/>
              </a:tabLst>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tabLst>
                <a:tab pos="2159000" algn="l"/>
              </a:tabLst>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tabLst>
                <a:tab pos="2159000" algn="l"/>
              </a:tabLst>
              <a:defRPr sz="1200">
                <a:solidFill>
                  <a:schemeClr val="tx1"/>
                </a:solidFill>
                <a:latin typeface="Gill Sans MT" charset="0"/>
              </a:defRPr>
            </a:lvl9pPr>
          </a:lstStyle>
          <a:p>
            <a:pPr eaLnBrk="1" hangingPunct="1">
              <a:lnSpc>
                <a:spcPct val="90000"/>
              </a:lnSpc>
              <a:spcBef>
                <a:spcPct val="20000"/>
              </a:spcBef>
              <a:buClr>
                <a:schemeClr val="accent2"/>
              </a:buClr>
              <a:buSzPct val="85000"/>
              <a:buFontTx/>
              <a:buNone/>
            </a:pPr>
            <a:r>
              <a:rPr lang="es-ES" altLang="es-PA" sz="2400" b="1">
                <a:latin typeface="Arial" charset="0"/>
                <a:ea typeface="ＭＳ Ｐゴシック" charset="-128"/>
                <a:cs typeface="Arial" charset="0"/>
              </a:rPr>
              <a:t>Las variables de decisión son:</a:t>
            </a:r>
          </a:p>
        </p:txBody>
      </p:sp>
      <p:grpSp>
        <p:nvGrpSpPr>
          <p:cNvPr id="175110" name="Group 6"/>
          <p:cNvGrpSpPr>
            <a:grpSpLocks/>
          </p:cNvGrpSpPr>
          <p:nvPr/>
        </p:nvGrpSpPr>
        <p:grpSpPr bwMode="auto">
          <a:xfrm>
            <a:off x="463826" y="1482950"/>
            <a:ext cx="7796212" cy="1952625"/>
            <a:chOff x="1382" y="2679"/>
            <a:chExt cx="4911" cy="1230"/>
          </a:xfrm>
          <a:solidFill>
            <a:schemeClr val="accent1">
              <a:lumMod val="20000"/>
              <a:lumOff val="80000"/>
            </a:schemeClr>
          </a:solidFill>
        </p:grpSpPr>
        <p:grpSp>
          <p:nvGrpSpPr>
            <p:cNvPr id="51208" name="Group 7"/>
            <p:cNvGrpSpPr>
              <a:grpSpLocks/>
            </p:cNvGrpSpPr>
            <p:nvPr/>
          </p:nvGrpSpPr>
          <p:grpSpPr bwMode="auto">
            <a:xfrm>
              <a:off x="1382" y="2679"/>
              <a:ext cx="4826" cy="422"/>
              <a:chOff x="1382" y="2863"/>
              <a:chExt cx="4826" cy="422"/>
            </a:xfrm>
            <a:grpFill/>
          </p:grpSpPr>
          <p:sp>
            <p:nvSpPr>
              <p:cNvPr id="25618" name="Text Box 8"/>
              <p:cNvSpPr txBox="1">
                <a:spLocks noChangeArrowheads="1"/>
              </p:cNvSpPr>
              <p:nvPr/>
            </p:nvSpPr>
            <p:spPr bwMode="auto">
              <a:xfrm>
                <a:off x="1382" y="2921"/>
                <a:ext cx="435" cy="260"/>
              </a:xfrm>
              <a:prstGeom prst="rect">
                <a:avLst/>
              </a:prstGeom>
              <a:solidFill>
                <a:schemeClr val="bg2">
                  <a:lumMod val="90000"/>
                </a:schemeClr>
              </a:solidFill>
              <a:ln>
                <a:noFill/>
              </a:ln>
              <a:effectLst/>
            </p:spPr>
            <p:txBody>
              <a:bodyPr wrap="none">
                <a:spAutoFit/>
              </a:bodyPr>
              <a:lstStyle>
                <a:lvl1pPr>
                  <a:defRPr sz="2400" b="1">
                    <a:solidFill>
                      <a:schemeClr val="tx1"/>
                    </a:solidFill>
                    <a:latin typeface="Arial" charset="0"/>
                    <a:ea typeface="ＭＳ Ｐゴシック" pitchFamily="34" charset="-128"/>
                  </a:defRPr>
                </a:lvl1pPr>
                <a:lvl2pPr marL="742950" indent="-285750">
                  <a:defRPr sz="2400" b="1">
                    <a:solidFill>
                      <a:schemeClr val="tx1"/>
                    </a:solidFill>
                    <a:latin typeface="Arial" charset="0"/>
                    <a:ea typeface="ＭＳ Ｐゴシック" pitchFamily="34" charset="-128"/>
                  </a:defRPr>
                </a:lvl2pPr>
                <a:lvl3pPr marL="1143000" indent="-228600">
                  <a:defRPr sz="2400" b="1">
                    <a:solidFill>
                      <a:schemeClr val="tx1"/>
                    </a:solidFill>
                    <a:latin typeface="Arial" charset="0"/>
                    <a:ea typeface="ＭＳ Ｐゴシック" pitchFamily="34" charset="-128"/>
                  </a:defRPr>
                </a:lvl3pPr>
                <a:lvl4pPr marL="1600200" indent="-228600">
                  <a:defRPr sz="2400" b="1">
                    <a:solidFill>
                      <a:schemeClr val="tx1"/>
                    </a:solidFill>
                    <a:latin typeface="Arial" charset="0"/>
                    <a:ea typeface="ＭＳ Ｐゴシック" pitchFamily="34" charset="-128"/>
                  </a:defRPr>
                </a:lvl4pPr>
                <a:lvl5pPr marL="2057400" indent="-22860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eaLnBrk="1" fontAlgn="auto" hangingPunct="1">
                  <a:spcBef>
                    <a:spcPts val="0"/>
                  </a:spcBef>
                  <a:spcAft>
                    <a:spcPts val="0"/>
                  </a:spcAft>
                  <a:defRPr/>
                </a:pPr>
                <a:r>
                  <a:rPr lang="es-ES" sz="2100" i="1">
                    <a:latin typeface="Times New Roman" pitchFamily="18" charset="0"/>
                  </a:rPr>
                  <a:t>X</a:t>
                </a:r>
                <a:r>
                  <a:rPr lang="es-ES" sz="2100" baseline="-25000"/>
                  <a:t>1</a:t>
                </a:r>
                <a:r>
                  <a:rPr lang="es-ES" sz="2100"/>
                  <a:t> =</a:t>
                </a:r>
              </a:p>
            </p:txBody>
          </p:sp>
          <p:grpSp>
            <p:nvGrpSpPr>
              <p:cNvPr id="51220" name="Group 9"/>
              <p:cNvGrpSpPr>
                <a:grpSpLocks/>
              </p:cNvGrpSpPr>
              <p:nvPr/>
            </p:nvGrpSpPr>
            <p:grpSpPr bwMode="auto">
              <a:xfrm>
                <a:off x="1891" y="2863"/>
                <a:ext cx="4317" cy="422"/>
                <a:chOff x="1923" y="2863"/>
                <a:chExt cx="4317" cy="422"/>
              </a:xfrm>
              <a:grpFill/>
            </p:grpSpPr>
            <p:sp>
              <p:nvSpPr>
                <p:cNvPr id="25620" name="Text Box 10"/>
                <p:cNvSpPr txBox="1">
                  <a:spLocks noChangeArrowheads="1"/>
                </p:cNvSpPr>
                <p:nvPr/>
              </p:nvSpPr>
              <p:spPr bwMode="auto">
                <a:xfrm>
                  <a:off x="1950" y="2863"/>
                  <a:ext cx="4290" cy="422"/>
                </a:xfrm>
                <a:prstGeom prst="rect">
                  <a:avLst/>
                </a:prstGeom>
                <a:solidFill>
                  <a:schemeClr val="bg2">
                    <a:lumMod val="90000"/>
                  </a:schemeClr>
                </a:solidFill>
                <a:ln>
                  <a:noFill/>
                </a:ln>
                <a:effectLst/>
              </p:spPr>
              <p:txBody>
                <a:bodyPr wrap="none">
                  <a:spAutoFit/>
                </a:bodyPr>
                <a:lstStyle>
                  <a:lvl1pPr>
                    <a:defRPr sz="2400" b="1">
                      <a:solidFill>
                        <a:schemeClr val="tx1"/>
                      </a:solidFill>
                      <a:latin typeface="Arial" charset="0"/>
                      <a:ea typeface="ＭＳ Ｐゴシック" pitchFamily="34" charset="-128"/>
                    </a:defRPr>
                  </a:lvl1pPr>
                  <a:lvl2pPr marL="742950" indent="-285750">
                    <a:defRPr sz="2400" b="1">
                      <a:solidFill>
                        <a:schemeClr val="tx1"/>
                      </a:solidFill>
                      <a:latin typeface="Arial" charset="0"/>
                      <a:ea typeface="ＭＳ Ｐゴシック" pitchFamily="34" charset="-128"/>
                    </a:defRPr>
                  </a:lvl2pPr>
                  <a:lvl3pPr marL="1143000" indent="-228600">
                    <a:defRPr sz="2400" b="1">
                      <a:solidFill>
                        <a:schemeClr val="tx1"/>
                      </a:solidFill>
                      <a:latin typeface="Arial" charset="0"/>
                      <a:ea typeface="ＭＳ Ｐゴシック" pitchFamily="34" charset="-128"/>
                    </a:defRPr>
                  </a:lvl3pPr>
                  <a:lvl4pPr marL="1600200" indent="-228600">
                    <a:defRPr sz="2400" b="1">
                      <a:solidFill>
                        <a:schemeClr val="tx1"/>
                      </a:solidFill>
                      <a:latin typeface="Arial" charset="0"/>
                      <a:ea typeface="ＭＳ Ｐゴシック" pitchFamily="34" charset="-128"/>
                    </a:defRPr>
                  </a:lvl4pPr>
                  <a:lvl5pPr marL="2057400" indent="-22860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eaLnBrk="1" fontAlgn="auto" hangingPunct="1">
                    <a:lnSpc>
                      <a:spcPct val="90000"/>
                    </a:lnSpc>
                    <a:spcBef>
                      <a:spcPts val="0"/>
                    </a:spcBef>
                    <a:spcAft>
                      <a:spcPts val="0"/>
                    </a:spcAft>
                    <a:defRPr/>
                  </a:pPr>
                  <a:r>
                    <a:rPr lang="es-ES" sz="2100"/>
                    <a:t>1 si se financia el proyecto del convertidor catalítico</a:t>
                  </a:r>
                </a:p>
                <a:p>
                  <a:pPr eaLnBrk="1" fontAlgn="auto" hangingPunct="1">
                    <a:lnSpc>
                      <a:spcPct val="90000"/>
                    </a:lnSpc>
                    <a:spcBef>
                      <a:spcPts val="0"/>
                    </a:spcBef>
                    <a:spcAft>
                      <a:spcPts val="0"/>
                    </a:spcAft>
                    <a:defRPr/>
                  </a:pPr>
                  <a:r>
                    <a:rPr lang="es-ES" sz="2100"/>
                    <a:t>0 de otra manera</a:t>
                  </a:r>
                </a:p>
              </p:txBody>
            </p:sp>
            <p:sp>
              <p:nvSpPr>
                <p:cNvPr id="2" name="AutoShape 11"/>
                <p:cNvSpPr>
                  <a:spLocks/>
                </p:cNvSpPr>
                <p:nvPr/>
              </p:nvSpPr>
              <p:spPr bwMode="auto">
                <a:xfrm>
                  <a:off x="1923" y="2910"/>
                  <a:ext cx="56" cy="309"/>
                </a:xfrm>
                <a:prstGeom prst="leftBrace">
                  <a:avLst>
                    <a:gd name="adj1" fmla="val 45982"/>
                    <a:gd name="adj2" fmla="val 50000"/>
                  </a:avLst>
                </a:prstGeom>
                <a:grpFill/>
                <a:ln w="28575">
                  <a:solidFill>
                    <a:schemeClr val="tx1"/>
                  </a:solidFill>
                  <a:round/>
                  <a:headEnd/>
                  <a:tailEnd/>
                </a:ln>
                <a:effectLst/>
              </p:spPr>
              <p:txBody>
                <a:bodyPr wrap="none" anchor="ctr"/>
                <a:lstStyle/>
                <a:p>
                  <a:pPr eaLnBrk="1" fontAlgn="auto" hangingPunct="1">
                    <a:spcBef>
                      <a:spcPts val="0"/>
                    </a:spcBef>
                    <a:spcAft>
                      <a:spcPts val="0"/>
                    </a:spcAft>
                    <a:defRPr/>
                  </a:pPr>
                  <a:endParaRPr lang="es-ES" sz="2100">
                    <a:latin typeface="Arial" charset="0"/>
                  </a:endParaRPr>
                </a:p>
              </p:txBody>
            </p:sp>
          </p:grpSp>
        </p:grpSp>
        <p:grpSp>
          <p:nvGrpSpPr>
            <p:cNvPr id="51209" name="Group 12"/>
            <p:cNvGrpSpPr>
              <a:grpSpLocks/>
            </p:cNvGrpSpPr>
            <p:nvPr/>
          </p:nvGrpSpPr>
          <p:grpSpPr bwMode="auto">
            <a:xfrm>
              <a:off x="1382" y="3079"/>
              <a:ext cx="3809" cy="422"/>
              <a:chOff x="1382" y="3079"/>
              <a:chExt cx="3809" cy="422"/>
            </a:xfrm>
            <a:grpFill/>
          </p:grpSpPr>
          <p:sp>
            <p:nvSpPr>
              <p:cNvPr id="25614" name="Text Box 13"/>
              <p:cNvSpPr txBox="1">
                <a:spLocks noChangeArrowheads="1"/>
              </p:cNvSpPr>
              <p:nvPr/>
            </p:nvSpPr>
            <p:spPr bwMode="auto">
              <a:xfrm>
                <a:off x="1382" y="3137"/>
                <a:ext cx="435" cy="260"/>
              </a:xfrm>
              <a:prstGeom prst="rect">
                <a:avLst/>
              </a:prstGeom>
              <a:solidFill>
                <a:schemeClr val="bg2">
                  <a:lumMod val="90000"/>
                </a:schemeClr>
              </a:solidFill>
              <a:ln>
                <a:noFill/>
              </a:ln>
              <a:effectLst/>
            </p:spPr>
            <p:txBody>
              <a:bodyPr wrap="none">
                <a:spAutoFit/>
              </a:bodyPr>
              <a:lstStyle>
                <a:lvl1pPr>
                  <a:defRPr sz="2400" b="1">
                    <a:solidFill>
                      <a:schemeClr val="tx1"/>
                    </a:solidFill>
                    <a:latin typeface="Arial" charset="0"/>
                    <a:ea typeface="ＭＳ Ｐゴシック" pitchFamily="34" charset="-128"/>
                  </a:defRPr>
                </a:lvl1pPr>
                <a:lvl2pPr marL="742950" indent="-285750">
                  <a:defRPr sz="2400" b="1">
                    <a:solidFill>
                      <a:schemeClr val="tx1"/>
                    </a:solidFill>
                    <a:latin typeface="Arial" charset="0"/>
                    <a:ea typeface="ＭＳ Ｐゴシック" pitchFamily="34" charset="-128"/>
                  </a:defRPr>
                </a:lvl2pPr>
                <a:lvl3pPr marL="1143000" indent="-228600">
                  <a:defRPr sz="2400" b="1">
                    <a:solidFill>
                      <a:schemeClr val="tx1"/>
                    </a:solidFill>
                    <a:latin typeface="Arial" charset="0"/>
                    <a:ea typeface="ＭＳ Ｐゴシック" pitchFamily="34" charset="-128"/>
                  </a:defRPr>
                </a:lvl3pPr>
                <a:lvl4pPr marL="1600200" indent="-228600">
                  <a:defRPr sz="2400" b="1">
                    <a:solidFill>
                      <a:schemeClr val="tx1"/>
                    </a:solidFill>
                    <a:latin typeface="Arial" charset="0"/>
                    <a:ea typeface="ＭＳ Ｐゴシック" pitchFamily="34" charset="-128"/>
                  </a:defRPr>
                </a:lvl4pPr>
                <a:lvl5pPr marL="2057400" indent="-22860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eaLnBrk="1" fontAlgn="auto" hangingPunct="1">
                  <a:spcBef>
                    <a:spcPts val="0"/>
                  </a:spcBef>
                  <a:spcAft>
                    <a:spcPts val="0"/>
                  </a:spcAft>
                  <a:defRPr/>
                </a:pPr>
                <a:r>
                  <a:rPr lang="es-ES" sz="2100" i="1">
                    <a:latin typeface="Times New Roman" pitchFamily="18" charset="0"/>
                  </a:rPr>
                  <a:t>X</a:t>
                </a:r>
                <a:r>
                  <a:rPr lang="es-ES" sz="2100" baseline="-25000"/>
                  <a:t>2</a:t>
                </a:r>
                <a:r>
                  <a:rPr lang="es-ES" sz="2100"/>
                  <a:t> =</a:t>
                </a:r>
              </a:p>
            </p:txBody>
          </p:sp>
          <p:grpSp>
            <p:nvGrpSpPr>
              <p:cNvPr id="51216" name="Group 14"/>
              <p:cNvGrpSpPr>
                <a:grpSpLocks/>
              </p:cNvGrpSpPr>
              <p:nvPr/>
            </p:nvGrpSpPr>
            <p:grpSpPr bwMode="auto">
              <a:xfrm>
                <a:off x="1891" y="3079"/>
                <a:ext cx="3300" cy="422"/>
                <a:chOff x="2059" y="3207"/>
                <a:chExt cx="3300" cy="422"/>
              </a:xfrm>
              <a:grpFill/>
            </p:grpSpPr>
            <p:sp>
              <p:nvSpPr>
                <p:cNvPr id="25616" name="Text Box 15"/>
                <p:cNvSpPr txBox="1">
                  <a:spLocks noChangeArrowheads="1"/>
                </p:cNvSpPr>
                <p:nvPr/>
              </p:nvSpPr>
              <p:spPr bwMode="auto">
                <a:xfrm>
                  <a:off x="2078" y="3207"/>
                  <a:ext cx="3281" cy="422"/>
                </a:xfrm>
                <a:prstGeom prst="rect">
                  <a:avLst/>
                </a:prstGeom>
                <a:solidFill>
                  <a:schemeClr val="bg2">
                    <a:lumMod val="90000"/>
                  </a:schemeClr>
                </a:solidFill>
                <a:ln>
                  <a:noFill/>
                </a:ln>
                <a:effectLst/>
              </p:spPr>
              <p:txBody>
                <a:bodyPr wrap="none">
                  <a:spAutoFit/>
                </a:bodyPr>
                <a:lstStyle>
                  <a:lvl1pPr>
                    <a:defRPr sz="2400" b="1">
                      <a:solidFill>
                        <a:schemeClr val="tx1"/>
                      </a:solidFill>
                      <a:latin typeface="Arial" charset="0"/>
                      <a:ea typeface="ＭＳ Ｐゴシック" pitchFamily="34" charset="-128"/>
                    </a:defRPr>
                  </a:lvl1pPr>
                  <a:lvl2pPr marL="742950" indent="-285750">
                    <a:defRPr sz="2400" b="1">
                      <a:solidFill>
                        <a:schemeClr val="tx1"/>
                      </a:solidFill>
                      <a:latin typeface="Arial" charset="0"/>
                      <a:ea typeface="ＭＳ Ｐゴシック" pitchFamily="34" charset="-128"/>
                    </a:defRPr>
                  </a:lvl2pPr>
                  <a:lvl3pPr marL="1143000" indent="-228600">
                    <a:defRPr sz="2400" b="1">
                      <a:solidFill>
                        <a:schemeClr val="tx1"/>
                      </a:solidFill>
                      <a:latin typeface="Arial" charset="0"/>
                      <a:ea typeface="ＭＳ Ｐゴシック" pitchFamily="34" charset="-128"/>
                    </a:defRPr>
                  </a:lvl3pPr>
                  <a:lvl4pPr marL="1600200" indent="-228600">
                    <a:defRPr sz="2400" b="1">
                      <a:solidFill>
                        <a:schemeClr val="tx1"/>
                      </a:solidFill>
                      <a:latin typeface="Arial" charset="0"/>
                      <a:ea typeface="ＭＳ Ｐゴシック" pitchFamily="34" charset="-128"/>
                    </a:defRPr>
                  </a:lvl4pPr>
                  <a:lvl5pPr marL="2057400" indent="-22860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eaLnBrk="1" fontAlgn="auto" hangingPunct="1">
                    <a:lnSpc>
                      <a:spcPct val="90000"/>
                    </a:lnSpc>
                    <a:spcBef>
                      <a:spcPts val="0"/>
                    </a:spcBef>
                    <a:spcAft>
                      <a:spcPts val="0"/>
                    </a:spcAft>
                    <a:defRPr/>
                  </a:pPr>
                  <a:r>
                    <a:rPr lang="es-ES" sz="2100"/>
                    <a:t>1 si se financia el proyecto del software</a:t>
                  </a:r>
                </a:p>
                <a:p>
                  <a:pPr eaLnBrk="1" fontAlgn="auto" hangingPunct="1">
                    <a:lnSpc>
                      <a:spcPct val="90000"/>
                    </a:lnSpc>
                    <a:spcBef>
                      <a:spcPts val="0"/>
                    </a:spcBef>
                    <a:spcAft>
                      <a:spcPts val="0"/>
                    </a:spcAft>
                    <a:defRPr/>
                  </a:pPr>
                  <a:r>
                    <a:rPr lang="es-ES" sz="2100"/>
                    <a:t>0 de otra manera</a:t>
                  </a:r>
                </a:p>
              </p:txBody>
            </p:sp>
            <p:sp>
              <p:nvSpPr>
                <p:cNvPr id="3" name="AutoShape 16"/>
                <p:cNvSpPr>
                  <a:spLocks/>
                </p:cNvSpPr>
                <p:nvPr/>
              </p:nvSpPr>
              <p:spPr bwMode="auto">
                <a:xfrm>
                  <a:off x="2059" y="3254"/>
                  <a:ext cx="56" cy="309"/>
                </a:xfrm>
                <a:prstGeom prst="leftBrace">
                  <a:avLst>
                    <a:gd name="adj1" fmla="val 45982"/>
                    <a:gd name="adj2" fmla="val 50000"/>
                  </a:avLst>
                </a:prstGeom>
                <a:grpFill/>
                <a:ln w="28575">
                  <a:solidFill>
                    <a:schemeClr val="tx1"/>
                  </a:solidFill>
                  <a:round/>
                  <a:headEnd/>
                  <a:tailEnd/>
                </a:ln>
                <a:effectLst/>
              </p:spPr>
              <p:txBody>
                <a:bodyPr wrap="none" anchor="ctr"/>
                <a:lstStyle/>
                <a:p>
                  <a:pPr eaLnBrk="1" fontAlgn="auto" hangingPunct="1">
                    <a:spcBef>
                      <a:spcPts val="0"/>
                    </a:spcBef>
                    <a:spcAft>
                      <a:spcPts val="0"/>
                    </a:spcAft>
                    <a:defRPr/>
                  </a:pPr>
                  <a:endParaRPr lang="es-ES" sz="2100">
                    <a:latin typeface="Arial" charset="0"/>
                  </a:endParaRPr>
                </a:p>
              </p:txBody>
            </p:sp>
          </p:grpSp>
        </p:grpSp>
        <p:grpSp>
          <p:nvGrpSpPr>
            <p:cNvPr id="51210" name="Group 17"/>
            <p:cNvGrpSpPr>
              <a:grpSpLocks/>
            </p:cNvGrpSpPr>
            <p:nvPr/>
          </p:nvGrpSpPr>
          <p:grpSpPr bwMode="auto">
            <a:xfrm>
              <a:off x="1382" y="3487"/>
              <a:ext cx="4911" cy="422"/>
              <a:chOff x="1382" y="3487"/>
              <a:chExt cx="4911" cy="422"/>
            </a:xfrm>
            <a:grpFill/>
          </p:grpSpPr>
          <p:sp>
            <p:nvSpPr>
              <p:cNvPr id="4" name="Text Box 18"/>
              <p:cNvSpPr txBox="1">
                <a:spLocks noChangeArrowheads="1"/>
              </p:cNvSpPr>
              <p:nvPr/>
            </p:nvSpPr>
            <p:spPr bwMode="auto">
              <a:xfrm>
                <a:off x="1382" y="3545"/>
                <a:ext cx="435" cy="260"/>
              </a:xfrm>
              <a:prstGeom prst="rect">
                <a:avLst/>
              </a:prstGeom>
              <a:solidFill>
                <a:schemeClr val="bg2">
                  <a:lumMod val="90000"/>
                </a:schemeClr>
              </a:solidFill>
              <a:ln>
                <a:noFill/>
              </a:ln>
              <a:effectLst/>
            </p:spPr>
            <p:txBody>
              <a:bodyPr wrap="none">
                <a:spAutoFit/>
              </a:bodyPr>
              <a:lstStyle>
                <a:lvl1pPr>
                  <a:defRPr sz="2400" b="1">
                    <a:solidFill>
                      <a:schemeClr val="tx1"/>
                    </a:solidFill>
                    <a:latin typeface="Arial" charset="0"/>
                    <a:ea typeface="ＭＳ Ｐゴシック" pitchFamily="34" charset="-128"/>
                  </a:defRPr>
                </a:lvl1pPr>
                <a:lvl2pPr marL="742950" indent="-285750">
                  <a:defRPr sz="2400" b="1">
                    <a:solidFill>
                      <a:schemeClr val="tx1"/>
                    </a:solidFill>
                    <a:latin typeface="Arial" charset="0"/>
                    <a:ea typeface="ＭＳ Ｐゴシック" pitchFamily="34" charset="-128"/>
                  </a:defRPr>
                </a:lvl2pPr>
                <a:lvl3pPr marL="1143000" indent="-228600">
                  <a:defRPr sz="2400" b="1">
                    <a:solidFill>
                      <a:schemeClr val="tx1"/>
                    </a:solidFill>
                    <a:latin typeface="Arial" charset="0"/>
                    <a:ea typeface="ＭＳ Ｐゴシック" pitchFamily="34" charset="-128"/>
                  </a:defRPr>
                </a:lvl3pPr>
                <a:lvl4pPr marL="1600200" indent="-228600">
                  <a:defRPr sz="2400" b="1">
                    <a:solidFill>
                      <a:schemeClr val="tx1"/>
                    </a:solidFill>
                    <a:latin typeface="Arial" charset="0"/>
                    <a:ea typeface="ＭＳ Ｐゴシック" pitchFamily="34" charset="-128"/>
                  </a:defRPr>
                </a:lvl4pPr>
                <a:lvl5pPr marL="2057400" indent="-22860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eaLnBrk="1" fontAlgn="auto" hangingPunct="1">
                  <a:spcBef>
                    <a:spcPts val="0"/>
                  </a:spcBef>
                  <a:spcAft>
                    <a:spcPts val="0"/>
                  </a:spcAft>
                  <a:defRPr/>
                </a:pPr>
                <a:r>
                  <a:rPr lang="es-ES" sz="2100" i="1">
                    <a:latin typeface="Times New Roman" pitchFamily="18" charset="0"/>
                  </a:rPr>
                  <a:t>X</a:t>
                </a:r>
                <a:r>
                  <a:rPr lang="es-ES" sz="2100" baseline="-25000"/>
                  <a:t>3</a:t>
                </a:r>
                <a:r>
                  <a:rPr lang="es-ES" sz="2100"/>
                  <a:t> =</a:t>
                </a:r>
              </a:p>
            </p:txBody>
          </p:sp>
          <p:grpSp>
            <p:nvGrpSpPr>
              <p:cNvPr id="51212" name="Group 19"/>
              <p:cNvGrpSpPr>
                <a:grpSpLocks/>
              </p:cNvGrpSpPr>
              <p:nvPr/>
            </p:nvGrpSpPr>
            <p:grpSpPr bwMode="auto">
              <a:xfrm>
                <a:off x="1891" y="3487"/>
                <a:ext cx="4402" cy="422"/>
                <a:chOff x="1971" y="3639"/>
                <a:chExt cx="4402" cy="422"/>
              </a:xfrm>
              <a:grpFill/>
            </p:grpSpPr>
            <p:sp>
              <p:nvSpPr>
                <p:cNvPr id="25612" name="Text Box 20"/>
                <p:cNvSpPr txBox="1">
                  <a:spLocks noChangeArrowheads="1"/>
                </p:cNvSpPr>
                <p:nvPr/>
              </p:nvSpPr>
              <p:spPr bwMode="auto">
                <a:xfrm>
                  <a:off x="1990" y="3639"/>
                  <a:ext cx="4383" cy="422"/>
                </a:xfrm>
                <a:prstGeom prst="rect">
                  <a:avLst/>
                </a:prstGeom>
                <a:solidFill>
                  <a:schemeClr val="bg2">
                    <a:lumMod val="90000"/>
                  </a:schemeClr>
                </a:solidFill>
                <a:ln>
                  <a:noFill/>
                </a:ln>
                <a:effectLst/>
              </p:spPr>
              <p:txBody>
                <a:bodyPr wrap="none">
                  <a:spAutoFit/>
                </a:bodyPr>
                <a:lstStyle>
                  <a:lvl1pPr>
                    <a:defRPr sz="2400" b="1">
                      <a:solidFill>
                        <a:schemeClr val="tx1"/>
                      </a:solidFill>
                      <a:latin typeface="Arial" charset="0"/>
                      <a:ea typeface="ＭＳ Ｐゴシック" pitchFamily="34" charset="-128"/>
                    </a:defRPr>
                  </a:lvl1pPr>
                  <a:lvl2pPr marL="742950" indent="-285750">
                    <a:defRPr sz="2400" b="1">
                      <a:solidFill>
                        <a:schemeClr val="tx1"/>
                      </a:solidFill>
                      <a:latin typeface="Arial" charset="0"/>
                      <a:ea typeface="ＭＳ Ｐゴシック" pitchFamily="34" charset="-128"/>
                    </a:defRPr>
                  </a:lvl2pPr>
                  <a:lvl3pPr marL="1143000" indent="-228600">
                    <a:defRPr sz="2400" b="1">
                      <a:solidFill>
                        <a:schemeClr val="tx1"/>
                      </a:solidFill>
                      <a:latin typeface="Arial" charset="0"/>
                      <a:ea typeface="ＭＳ Ｐゴシック" pitchFamily="34" charset="-128"/>
                    </a:defRPr>
                  </a:lvl3pPr>
                  <a:lvl4pPr marL="1600200" indent="-228600">
                    <a:defRPr sz="2400" b="1">
                      <a:solidFill>
                        <a:schemeClr val="tx1"/>
                      </a:solidFill>
                      <a:latin typeface="Arial" charset="0"/>
                      <a:ea typeface="ＭＳ Ｐゴシック" pitchFamily="34" charset="-128"/>
                    </a:defRPr>
                  </a:lvl4pPr>
                  <a:lvl5pPr marL="2057400" indent="-22860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eaLnBrk="1" fontAlgn="auto" hangingPunct="1">
                    <a:lnSpc>
                      <a:spcPct val="90000"/>
                    </a:lnSpc>
                    <a:spcBef>
                      <a:spcPts val="0"/>
                    </a:spcBef>
                    <a:spcAft>
                      <a:spcPts val="0"/>
                    </a:spcAft>
                    <a:defRPr/>
                  </a:pPr>
                  <a:r>
                    <a:rPr lang="es-ES" sz="2100"/>
                    <a:t>1 si se financia el proyecto de expansión del almacén</a:t>
                  </a:r>
                </a:p>
                <a:p>
                  <a:pPr eaLnBrk="1" fontAlgn="auto" hangingPunct="1">
                    <a:lnSpc>
                      <a:spcPct val="90000"/>
                    </a:lnSpc>
                    <a:spcBef>
                      <a:spcPts val="0"/>
                    </a:spcBef>
                    <a:spcAft>
                      <a:spcPts val="0"/>
                    </a:spcAft>
                    <a:defRPr/>
                  </a:pPr>
                  <a:r>
                    <a:rPr lang="es-ES" sz="2100"/>
                    <a:t>0 de otra manera</a:t>
                  </a:r>
                </a:p>
              </p:txBody>
            </p:sp>
            <p:sp>
              <p:nvSpPr>
                <p:cNvPr id="5" name="AutoShape 21"/>
                <p:cNvSpPr>
                  <a:spLocks/>
                </p:cNvSpPr>
                <p:nvPr/>
              </p:nvSpPr>
              <p:spPr bwMode="auto">
                <a:xfrm>
                  <a:off x="1971" y="3686"/>
                  <a:ext cx="56" cy="309"/>
                </a:xfrm>
                <a:prstGeom prst="leftBrace">
                  <a:avLst>
                    <a:gd name="adj1" fmla="val 45982"/>
                    <a:gd name="adj2" fmla="val 50000"/>
                  </a:avLst>
                </a:prstGeom>
                <a:grpFill/>
                <a:ln w="28575">
                  <a:solidFill>
                    <a:schemeClr val="tx1"/>
                  </a:solidFill>
                  <a:round/>
                  <a:headEnd/>
                  <a:tailEnd/>
                </a:ln>
                <a:effectLst/>
              </p:spPr>
              <p:txBody>
                <a:bodyPr wrap="none" anchor="ctr"/>
                <a:lstStyle/>
                <a:p>
                  <a:pPr eaLnBrk="1" fontAlgn="auto" hangingPunct="1">
                    <a:spcBef>
                      <a:spcPts val="0"/>
                    </a:spcBef>
                    <a:spcAft>
                      <a:spcPts val="0"/>
                    </a:spcAft>
                    <a:defRPr/>
                  </a:pPr>
                  <a:endParaRPr lang="es-ES" sz="2100">
                    <a:latin typeface="Arial" charset="0"/>
                  </a:endParaRPr>
                </a:p>
              </p:txBody>
            </p:sp>
          </p:grpSp>
        </p:grpSp>
      </p:gr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75109"/>
                                        </p:tgtEl>
                                        <p:attrNameLst>
                                          <p:attrName>style.visibility</p:attrName>
                                        </p:attrNameLst>
                                      </p:cBhvr>
                                      <p:to>
                                        <p:strVal val="visible"/>
                                      </p:to>
                                    </p:set>
                                    <p:animEffect transition="in" filter="strips(downRight)">
                                      <p:cBhvr>
                                        <p:cTn id="7" dur="1000"/>
                                        <p:tgtEl>
                                          <p:spTgt spid="175109"/>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175110"/>
                                        </p:tgtEl>
                                        <p:attrNameLst>
                                          <p:attrName>style.visibility</p:attrName>
                                        </p:attrNameLst>
                                      </p:cBhvr>
                                      <p:to>
                                        <p:strVal val="visible"/>
                                      </p:to>
                                    </p:set>
                                    <p:animEffect transition="in" filter="strips(downRight)">
                                      <p:cBhvr>
                                        <p:cTn id="11" dur="1000"/>
                                        <p:tgtEl>
                                          <p:spTgt spid="175110"/>
                                        </p:tgtEl>
                                      </p:cBhvr>
                                    </p:animEffect>
                                  </p:childTnLst>
                                </p:cTn>
                              </p:par>
                            </p:childTnLst>
                          </p:cTn>
                        </p:par>
                        <p:par>
                          <p:cTn id="12" fill="hold" nodeType="afterGroup">
                            <p:stCondLst>
                              <p:cond delay="4000"/>
                            </p:stCondLst>
                            <p:childTnLst>
                              <p:par>
                                <p:cTn id="13" presetID="18" presetClass="entr" presetSubtype="6" fill="hold" grpId="0" nodeType="afterEffect">
                                  <p:stCondLst>
                                    <p:cond delay="1000"/>
                                  </p:stCondLst>
                                  <p:childTnLst>
                                    <p:set>
                                      <p:cBhvr>
                                        <p:cTn id="14" dur="1" fill="hold">
                                          <p:stCondLst>
                                            <p:cond delay="0"/>
                                          </p:stCondLst>
                                        </p:cTn>
                                        <p:tgtEl>
                                          <p:spTgt spid="175107"/>
                                        </p:tgtEl>
                                        <p:attrNameLst>
                                          <p:attrName>style.visibility</p:attrName>
                                        </p:attrNameLst>
                                      </p:cBhvr>
                                      <p:to>
                                        <p:strVal val="visible"/>
                                      </p:to>
                                    </p:set>
                                    <p:animEffect transition="in" filter="strips(downRight)">
                                      <p:cBhvr>
                                        <p:cTn id="15" dur="1000"/>
                                        <p:tgtEl>
                                          <p:spTgt spid="175107"/>
                                        </p:tgtEl>
                                      </p:cBhvr>
                                    </p:animEffect>
                                  </p:childTnLst>
                                </p:cTn>
                              </p:par>
                            </p:childTnLst>
                          </p:cTn>
                        </p:par>
                        <p:par>
                          <p:cTn id="16" fill="hold" nodeType="afterGroup">
                            <p:stCondLst>
                              <p:cond delay="6000"/>
                            </p:stCondLst>
                            <p:childTnLst>
                              <p:par>
                                <p:cTn id="17" presetID="18" presetClass="entr" presetSubtype="6" fill="hold" grpId="0" nodeType="afterEffect">
                                  <p:stCondLst>
                                    <p:cond delay="1000"/>
                                  </p:stCondLst>
                                  <p:childTnLst>
                                    <p:set>
                                      <p:cBhvr>
                                        <p:cTn id="18" dur="1" fill="hold">
                                          <p:stCondLst>
                                            <p:cond delay="0"/>
                                          </p:stCondLst>
                                        </p:cTn>
                                        <p:tgtEl>
                                          <p:spTgt spid="175108"/>
                                        </p:tgtEl>
                                        <p:attrNameLst>
                                          <p:attrName>style.visibility</p:attrName>
                                        </p:attrNameLst>
                                      </p:cBhvr>
                                      <p:to>
                                        <p:strVal val="visible"/>
                                      </p:to>
                                    </p:set>
                                    <p:animEffect transition="in" filter="strips(downRight)">
                                      <p:cBhvr>
                                        <p:cTn id="19" dur="1000"/>
                                        <p:tgtEl>
                                          <p:spTgt spid="175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p:bldP spid="175108" grpId="0"/>
      <p:bldP spid="17510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itle 1"/>
          <p:cNvSpPr>
            <a:spLocks noGrp="1" noChangeArrowheads="1"/>
          </p:cNvSpPr>
          <p:nvPr>
            <p:ph type="title"/>
          </p:nvPr>
        </p:nvSpPr>
        <p:spPr>
          <a:xfrm>
            <a:off x="369888" y="360363"/>
            <a:ext cx="8483600" cy="1049337"/>
          </a:xfrm>
        </p:spPr>
        <p:txBody>
          <a:bodyPr/>
          <a:lstStyle/>
          <a:p>
            <a:pPr eaLnBrk="1" fontAlgn="auto" hangingPunct="1">
              <a:spcAft>
                <a:spcPts val="0"/>
              </a:spcAft>
              <a:defRPr/>
            </a:pPr>
            <a:r>
              <a:rPr lang="es-ES" altLang="es-PA" sz="2800"/>
              <a:t>Presupuesto de capital de Quemo</a:t>
            </a:r>
            <a:r>
              <a:rPr lang="en-US" altLang="es-PA" sz="2800"/>
              <a:t> Chemical</a:t>
            </a:r>
          </a:p>
        </p:txBody>
      </p:sp>
      <p:sp>
        <p:nvSpPr>
          <p:cNvPr id="38914" name="TextBox 3"/>
          <p:cNvSpPr txBox="1">
            <a:spLocks noChangeArrowheads="1"/>
          </p:cNvSpPr>
          <p:nvPr/>
        </p:nvSpPr>
        <p:spPr bwMode="auto">
          <a:xfrm>
            <a:off x="369888" y="1431925"/>
            <a:ext cx="8483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algn="ctr" eaLnBrk="1" hangingPunct="1">
              <a:lnSpc>
                <a:spcPct val="100000"/>
              </a:lnSpc>
              <a:spcBef>
                <a:spcPct val="0"/>
              </a:spcBef>
              <a:buClrTx/>
              <a:buSzTx/>
              <a:buFontTx/>
              <a:buNone/>
            </a:pPr>
            <a:r>
              <a:rPr lang="es-ES" altLang="es-PA" sz="2400" b="1">
                <a:solidFill>
                  <a:schemeClr val="accent1"/>
                </a:solidFill>
                <a:latin typeface="Arial" charset="0"/>
                <a:ea typeface="ＭＳ Ｐゴシック" charset="-128"/>
              </a:rPr>
              <a:t>Solución con </a:t>
            </a:r>
            <a:r>
              <a:rPr lang="en-US" altLang="es-PA" sz="2400" b="1">
                <a:solidFill>
                  <a:schemeClr val="accent1"/>
                </a:solidFill>
                <a:latin typeface="Arial" charset="0"/>
                <a:ea typeface="ＭＳ Ｐゴシック" charset="-128"/>
              </a:rPr>
              <a:t>Solver</a:t>
            </a:r>
            <a:r>
              <a:rPr lang="es-ES" altLang="es-PA" sz="2400" b="1">
                <a:solidFill>
                  <a:schemeClr val="accent1"/>
                </a:solidFill>
                <a:latin typeface="Arial" charset="0"/>
                <a:ea typeface="ＭＳ Ｐゴシック" charset="-128"/>
              </a:rPr>
              <a:t> de Excel</a:t>
            </a:r>
          </a:p>
          <a:p>
            <a:pPr algn="ctr" eaLnBrk="1" hangingPunct="1">
              <a:lnSpc>
                <a:spcPct val="100000"/>
              </a:lnSpc>
              <a:spcBef>
                <a:spcPct val="0"/>
              </a:spcBef>
              <a:buClrTx/>
              <a:buSzTx/>
              <a:buFontTx/>
              <a:buNone/>
            </a:pPr>
            <a:r>
              <a:rPr lang="es-ES" altLang="es-PA" sz="2400" b="1">
                <a:solidFill>
                  <a:schemeClr val="accent1"/>
                </a:solidFill>
                <a:latin typeface="Arial" charset="0"/>
                <a:ea typeface="ＭＳ Ｐゴシック" charset="-128"/>
              </a:rPr>
              <a:t>para el problema de Quemo </a:t>
            </a:r>
            <a:r>
              <a:rPr lang="en-US" altLang="es-PA" sz="2400" b="1">
                <a:solidFill>
                  <a:schemeClr val="accent1"/>
                </a:solidFill>
                <a:latin typeface="Arial" charset="0"/>
                <a:ea typeface="ＭＳ Ｐゴシック" charset="-128"/>
              </a:rPr>
              <a:t>Chemical</a:t>
            </a:r>
            <a:endParaRPr lang="es-ES" altLang="es-PA" sz="2400" b="1">
              <a:solidFill>
                <a:schemeClr val="accent1"/>
              </a:solidFill>
              <a:latin typeface="Arial" charset="0"/>
              <a:ea typeface="ＭＳ Ｐゴシック" charset="-128"/>
            </a:endParaRPr>
          </a:p>
        </p:txBody>
      </p:sp>
      <p:pic>
        <p:nvPicPr>
          <p:cNvPr id="3891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7938" y="2211388"/>
            <a:ext cx="6251575" cy="334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3463" y="5578475"/>
            <a:ext cx="4587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fontAlgn="auto" hangingPunct="1">
              <a:spcAft>
                <a:spcPts val="0"/>
              </a:spcAft>
              <a:defRPr/>
            </a:pPr>
            <a:r>
              <a:rPr lang="es-ES" altLang="es-PA"/>
              <a:t>Presupuesto de capital </a:t>
            </a:r>
            <a:br>
              <a:rPr lang="es-ES" altLang="es-PA"/>
            </a:br>
            <a:r>
              <a:rPr lang="es-ES" altLang="es-PA"/>
              <a:t>de Quemo </a:t>
            </a:r>
            <a:r>
              <a:rPr lang="en-US" altLang="es-PA"/>
              <a:t>Chemical</a:t>
            </a:r>
          </a:p>
        </p:txBody>
      </p:sp>
      <p:sp>
        <p:nvSpPr>
          <p:cNvPr id="176131" name="Rectangle 3"/>
          <p:cNvSpPr>
            <a:spLocks noGrp="1" noChangeArrowheads="1"/>
          </p:cNvSpPr>
          <p:nvPr>
            <p:ph idx="1"/>
          </p:nvPr>
        </p:nvSpPr>
        <p:spPr>
          <a:xfrm>
            <a:off x="552450" y="1890713"/>
            <a:ext cx="7772400" cy="4394200"/>
          </a:xfrm>
        </p:spPr>
        <p:txBody>
          <a:bodyPr rtlCol="0">
            <a:normAutofit lnSpcReduction="10000"/>
          </a:bodyPr>
          <a:lstStyle/>
          <a:p>
            <a:pPr eaLnBrk="1" fontAlgn="auto" hangingPunct="1">
              <a:spcAft>
                <a:spcPts val="0"/>
              </a:spcAft>
              <a:buFont typeface="Arial" panose="020B0604020202020204" pitchFamily="34" charset="0"/>
              <a:buChar char="•"/>
              <a:defRPr/>
            </a:pPr>
            <a:r>
              <a:rPr lang="es-ES" altLang="es-PA" sz="2800"/>
              <a:t>La solución óptima con </a:t>
            </a:r>
            <a:r>
              <a:rPr lang="en-US" altLang="es-PA" sz="2800"/>
              <a:t>Solver</a:t>
            </a:r>
            <a:r>
              <a:rPr lang="es-ES" altLang="es-PA" sz="2800"/>
              <a:t> de Excel es </a:t>
            </a:r>
            <a:r>
              <a:rPr lang="es-ES" altLang="es-PA" sz="2800" i="1">
                <a:latin typeface="Times New Roman" panose="02020603050405020304" pitchFamily="18" charset="0"/>
              </a:rPr>
              <a:t>X</a:t>
            </a:r>
            <a:r>
              <a:rPr lang="es-ES" altLang="es-PA" sz="2800" baseline="-25000"/>
              <a:t>1</a:t>
            </a:r>
            <a:r>
              <a:rPr lang="es-ES" altLang="es-PA" sz="2800"/>
              <a:t> = 1, </a:t>
            </a:r>
            <a:r>
              <a:rPr lang="es-ES" altLang="es-PA" sz="2800" i="1">
                <a:latin typeface="Times New Roman" panose="02020603050405020304" pitchFamily="18" charset="0"/>
              </a:rPr>
              <a:t>X</a:t>
            </a:r>
            <a:r>
              <a:rPr lang="es-ES" altLang="es-PA" sz="2800" baseline="-25000"/>
              <a:t>2</a:t>
            </a:r>
            <a:r>
              <a:rPr lang="es-ES" altLang="es-PA" sz="2800"/>
              <a:t> = 0 y </a:t>
            </a:r>
            <a:r>
              <a:rPr lang="es-ES" altLang="es-PA" sz="2800" i="1">
                <a:latin typeface="Times New Roman" panose="02020603050405020304" pitchFamily="18" charset="0"/>
              </a:rPr>
              <a:t>X</a:t>
            </a:r>
            <a:r>
              <a:rPr lang="es-ES" altLang="es-PA" sz="2800" baseline="-25000"/>
              <a:t>3</a:t>
            </a:r>
            <a:r>
              <a:rPr lang="es-ES" altLang="es-PA" sz="2800"/>
              <a:t> = 1 con un valor de la función de objetivo de 57,000.</a:t>
            </a:r>
          </a:p>
          <a:p>
            <a:pPr eaLnBrk="1" fontAlgn="auto" hangingPunct="1">
              <a:spcAft>
                <a:spcPts val="0"/>
              </a:spcAft>
              <a:buFont typeface="Arial" panose="020B0604020202020204" pitchFamily="34" charset="0"/>
              <a:buChar char="•"/>
              <a:defRPr/>
            </a:pPr>
            <a:r>
              <a:rPr lang="es-ES" altLang="es-PA" sz="2800"/>
              <a:t>Lo cual significa que la compañía Quemo </a:t>
            </a:r>
            <a:r>
              <a:rPr lang="en-US" altLang="es-PA" sz="2800"/>
              <a:t>Chemical</a:t>
            </a:r>
            <a:r>
              <a:rPr lang="es-ES" altLang="es-PA" sz="2800"/>
              <a:t> debería financiar tan solo los proyectos del convertidor catalítico y la expansión del almacén.</a:t>
            </a:r>
          </a:p>
          <a:p>
            <a:pPr eaLnBrk="1" fontAlgn="auto" hangingPunct="1">
              <a:spcAft>
                <a:spcPts val="0"/>
              </a:spcAft>
              <a:buFont typeface="Arial" panose="020B0604020202020204" pitchFamily="34" charset="0"/>
              <a:buChar char="•"/>
              <a:defRPr/>
            </a:pPr>
            <a:r>
              <a:rPr lang="es-ES" altLang="es-PA" sz="2800"/>
              <a:t>El valor presente neto de estas inversiones será de $57,000.</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76131"/>
                                        </p:tgtEl>
                                        <p:attrNameLst>
                                          <p:attrName>style.visibility</p:attrName>
                                        </p:attrNameLst>
                                      </p:cBhvr>
                                      <p:to>
                                        <p:strVal val="visible"/>
                                      </p:to>
                                    </p:set>
                                    <p:animEffect transition="in" filter="strips(downRight)">
                                      <p:cBhvr>
                                        <p:cTn id="7" dur="1000"/>
                                        <p:tgtEl>
                                          <p:spTgt spid="176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335280" y="450850"/>
            <a:ext cx="8493760" cy="939800"/>
          </a:xfrm>
        </p:spPr>
        <p:txBody>
          <a:bodyPr>
            <a:normAutofit fontScale="90000"/>
          </a:bodyPr>
          <a:lstStyle/>
          <a:p>
            <a:pPr algn="ctr" eaLnBrk="1" fontAlgn="auto" hangingPunct="1">
              <a:spcAft>
                <a:spcPts val="0"/>
              </a:spcAft>
              <a:defRPr/>
            </a:pPr>
            <a:r>
              <a:rPr lang="es-ES" altLang="es-PA" sz="3600"/>
              <a:t>Limitación del número </a:t>
            </a:r>
            <a:br>
              <a:rPr lang="es-ES" altLang="es-PA" sz="3600"/>
            </a:br>
            <a:r>
              <a:rPr lang="es-ES" altLang="es-PA" sz="3600"/>
              <a:t>de alternativas seleccionadas</a:t>
            </a:r>
          </a:p>
        </p:txBody>
      </p:sp>
      <p:sp>
        <p:nvSpPr>
          <p:cNvPr id="177155" name="Rectangle 3"/>
          <p:cNvSpPr>
            <a:spLocks noGrp="1" noChangeArrowheads="1"/>
          </p:cNvSpPr>
          <p:nvPr>
            <p:ph idx="1"/>
          </p:nvPr>
        </p:nvSpPr>
        <p:spPr>
          <a:xfrm>
            <a:off x="579120" y="1995804"/>
            <a:ext cx="8158480" cy="4862195"/>
          </a:xfrm>
          <a:solidFill>
            <a:schemeClr val="bg2">
              <a:lumMod val="90000"/>
            </a:schemeClr>
          </a:solidFill>
        </p:spPr>
        <p:txBody>
          <a:bodyPr>
            <a:noAutofit/>
          </a:bodyPr>
          <a:lstStyle/>
          <a:p>
            <a:pPr eaLnBrk="1" hangingPunct="1">
              <a:lnSpc>
                <a:spcPct val="100000"/>
              </a:lnSpc>
            </a:pPr>
            <a:r>
              <a:rPr lang="es-ES" altLang="en-US" sz="2400"/>
              <a:t>El uso común de las variables 0-1 implica limitar el número de proyectos seleccionados de un grupo.</a:t>
            </a:r>
          </a:p>
          <a:p>
            <a:pPr eaLnBrk="1" hangingPunct="1">
              <a:lnSpc>
                <a:spcPct val="100000"/>
              </a:lnSpc>
            </a:pPr>
            <a:r>
              <a:rPr lang="es-ES" altLang="en-US" sz="2400"/>
              <a:t>Suponga que en el ejemplo de la compañía Quemo </a:t>
            </a:r>
            <a:r>
              <a:rPr lang="en-US" altLang="en-US" sz="2400"/>
              <a:t>Chemical</a:t>
            </a:r>
            <a:r>
              <a:rPr lang="es-ES" altLang="en-US" sz="2400"/>
              <a:t> se requiere elegir no más de dos proyectos de los tres </a:t>
            </a:r>
            <a:r>
              <a:rPr lang="es-ES" altLang="en-US" sz="2400" i="1">
                <a:solidFill>
                  <a:schemeClr val="accent1"/>
                </a:solidFill>
                <a:effectLst>
                  <a:outerShdw blurRad="38100" dist="38100" dir="2700000" algn="tl">
                    <a:srgbClr val="C0C0C0"/>
                  </a:outerShdw>
                </a:effectLst>
              </a:rPr>
              <a:t>sin importar</a:t>
            </a:r>
            <a:r>
              <a:rPr lang="es-ES" altLang="en-US" sz="2400"/>
              <a:t> los fondos disponibles.</a:t>
            </a:r>
          </a:p>
          <a:p>
            <a:pPr eaLnBrk="1" hangingPunct="1">
              <a:lnSpc>
                <a:spcPct val="100000"/>
              </a:lnSpc>
            </a:pPr>
            <a:r>
              <a:rPr lang="es-ES" altLang="en-US" sz="2400"/>
              <a:t>Lo cual se podría modelar con la suma de la siguiente restricción:</a:t>
            </a:r>
          </a:p>
          <a:p>
            <a:pPr algn="ctr" eaLnBrk="1" hangingPunct="1">
              <a:lnSpc>
                <a:spcPct val="100000"/>
              </a:lnSpc>
              <a:buFont typeface="Wingdings" charset="2"/>
              <a:buNone/>
            </a:pPr>
            <a:r>
              <a:rPr lang="es-ES" altLang="en-US" sz="2400" i="1">
                <a:latin typeface="Times New Roman" charset="0"/>
              </a:rPr>
              <a:t>X</a:t>
            </a:r>
            <a:r>
              <a:rPr lang="es-ES" altLang="en-US" sz="2400" baseline="-25000"/>
              <a:t>1</a:t>
            </a:r>
            <a:r>
              <a:rPr lang="es-ES" altLang="en-US" sz="2400"/>
              <a:t> + </a:t>
            </a:r>
            <a:r>
              <a:rPr lang="es-ES" altLang="en-US" sz="2400" i="1">
                <a:latin typeface="Times New Roman" charset="0"/>
              </a:rPr>
              <a:t>X</a:t>
            </a:r>
            <a:r>
              <a:rPr lang="es-ES" altLang="en-US" sz="2400" baseline="-25000"/>
              <a:t>2</a:t>
            </a:r>
            <a:r>
              <a:rPr lang="es-ES" altLang="en-US" sz="2400"/>
              <a:t> + </a:t>
            </a:r>
            <a:r>
              <a:rPr lang="es-ES" altLang="en-US" sz="2400" i="1">
                <a:latin typeface="Times New Roman" charset="0"/>
              </a:rPr>
              <a:t>X</a:t>
            </a:r>
            <a:r>
              <a:rPr lang="es-ES" altLang="en-US" sz="2400" baseline="-25000"/>
              <a:t>3</a:t>
            </a:r>
            <a:r>
              <a:rPr lang="es-ES" altLang="en-US" sz="2400"/>
              <a:t> </a:t>
            </a:r>
            <a:r>
              <a:rPr lang="es-ES" altLang="en-US" sz="2400">
                <a:ea typeface="Arial" charset="0"/>
                <a:cs typeface="Arial" charset="0"/>
              </a:rPr>
              <a:t>≤ 2</a:t>
            </a:r>
          </a:p>
          <a:p>
            <a:pPr eaLnBrk="1" hangingPunct="1">
              <a:lnSpc>
                <a:spcPct val="100000"/>
              </a:lnSpc>
            </a:pPr>
            <a:r>
              <a:rPr lang="es-ES" altLang="en-US" sz="2400">
                <a:ea typeface="Arial" charset="0"/>
                <a:cs typeface="Arial" charset="0"/>
              </a:rPr>
              <a:t>Si tuvieran que financiar dos proyectos </a:t>
            </a:r>
            <a:r>
              <a:rPr lang="es-ES" altLang="en-US" sz="2400" i="1">
                <a:solidFill>
                  <a:schemeClr val="accent1"/>
                </a:solidFill>
                <a:effectLst>
                  <a:outerShdw blurRad="38100" dist="38100" dir="2700000" algn="tl">
                    <a:srgbClr val="C0C0C0"/>
                  </a:outerShdw>
                </a:effectLst>
                <a:ea typeface="Arial" charset="0"/>
                <a:cs typeface="Arial" charset="0"/>
              </a:rPr>
              <a:t>exactamente</a:t>
            </a:r>
            <a:r>
              <a:rPr lang="es-ES" altLang="en-US" sz="2400">
                <a:ea typeface="Arial" charset="0"/>
                <a:cs typeface="Arial" charset="0"/>
              </a:rPr>
              <a:t> la restricción sería:</a:t>
            </a:r>
          </a:p>
          <a:p>
            <a:pPr eaLnBrk="1" hangingPunct="1">
              <a:lnSpc>
                <a:spcPct val="100000"/>
              </a:lnSpc>
              <a:buFont typeface="Wingdings" charset="2"/>
              <a:buNone/>
            </a:pPr>
            <a:r>
              <a:rPr lang="es-ES" altLang="en-US" sz="2400">
                <a:ea typeface="Arial" charset="0"/>
                <a:cs typeface="Arial" charset="0"/>
              </a:rPr>
              <a:t>                                 </a:t>
            </a:r>
            <a:r>
              <a:rPr lang="es-ES" altLang="en-US" sz="2400" i="1">
                <a:latin typeface="Times New Roman" charset="0"/>
              </a:rPr>
              <a:t>X</a:t>
            </a:r>
            <a:r>
              <a:rPr lang="es-ES" altLang="en-US" sz="2400" baseline="-25000"/>
              <a:t>1</a:t>
            </a:r>
            <a:r>
              <a:rPr lang="es-ES" altLang="en-US" sz="2400"/>
              <a:t> + </a:t>
            </a:r>
            <a:r>
              <a:rPr lang="es-ES" altLang="en-US" sz="2400" i="1">
                <a:latin typeface="Times New Roman" charset="0"/>
              </a:rPr>
              <a:t>X</a:t>
            </a:r>
            <a:r>
              <a:rPr lang="es-ES" altLang="en-US" sz="2400" baseline="-25000"/>
              <a:t>2</a:t>
            </a:r>
            <a:r>
              <a:rPr lang="es-ES" altLang="en-US" sz="2400"/>
              <a:t> + </a:t>
            </a:r>
            <a:r>
              <a:rPr lang="es-ES" altLang="en-US" sz="2400" i="1">
                <a:latin typeface="Times New Roman" charset="0"/>
              </a:rPr>
              <a:t>X</a:t>
            </a:r>
            <a:r>
              <a:rPr lang="es-ES" altLang="en-US" sz="2400" baseline="-25000"/>
              <a:t>3</a:t>
            </a:r>
            <a:r>
              <a:rPr lang="es-ES" altLang="en-US" sz="2400"/>
              <a:t> </a:t>
            </a:r>
            <a:r>
              <a:rPr lang="es-ES" altLang="en-US" sz="2400">
                <a:ea typeface="Arial" charset="0"/>
                <a:cs typeface="Arial" charset="0"/>
              </a:rPr>
              <a:t>= 2</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77155"/>
                                        </p:tgtEl>
                                        <p:attrNameLst>
                                          <p:attrName>style.visibility</p:attrName>
                                        </p:attrNameLst>
                                      </p:cBhvr>
                                      <p:to>
                                        <p:strVal val="visible"/>
                                      </p:to>
                                    </p:set>
                                    <p:animEffect transition="in" filter="strips(downRight)">
                                      <p:cBhvr>
                                        <p:cTn id="7" dur="1000"/>
                                        <p:tgtEl>
                                          <p:spTgt spid="177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1570038" y="996950"/>
            <a:ext cx="5765800" cy="939800"/>
          </a:xfrm>
        </p:spPr>
        <p:txBody>
          <a:bodyPr/>
          <a:lstStyle/>
          <a:p>
            <a:pPr eaLnBrk="1" fontAlgn="auto" hangingPunct="1">
              <a:spcAft>
                <a:spcPts val="0"/>
              </a:spcAft>
              <a:defRPr/>
            </a:pPr>
            <a:r>
              <a:rPr lang="es-ES" altLang="es-PA"/>
              <a:t>Selecciones dependientes</a:t>
            </a:r>
          </a:p>
        </p:txBody>
      </p:sp>
      <p:sp>
        <p:nvSpPr>
          <p:cNvPr id="178179" name="Rectangle 3"/>
          <p:cNvSpPr>
            <a:spLocks noGrp="1" noChangeArrowheads="1"/>
          </p:cNvSpPr>
          <p:nvPr>
            <p:ph idx="1"/>
          </p:nvPr>
        </p:nvSpPr>
        <p:spPr>
          <a:xfrm>
            <a:off x="685800" y="1701800"/>
            <a:ext cx="7912100" cy="4394200"/>
          </a:xfrm>
          <a:solidFill>
            <a:schemeClr val="bg2">
              <a:lumMod val="90000"/>
            </a:schemeClr>
          </a:solidFill>
        </p:spPr>
        <p:txBody>
          <a:bodyPr/>
          <a:lstStyle/>
          <a:p>
            <a:pPr eaLnBrk="1" hangingPunct="1">
              <a:lnSpc>
                <a:spcPct val="100000"/>
              </a:lnSpc>
            </a:pPr>
            <a:r>
              <a:rPr lang="es-ES" altLang="es-PA" sz="2300"/>
              <a:t>En ocasiones, la selección de un proyecto depende de cierto modo de la selección de otro proyecto.</a:t>
            </a:r>
          </a:p>
          <a:p>
            <a:pPr eaLnBrk="1" hangingPunct="1">
              <a:lnSpc>
                <a:spcPct val="100000"/>
              </a:lnSpc>
            </a:pPr>
            <a:r>
              <a:rPr lang="es-ES" altLang="es-PA" sz="2300"/>
              <a:t>Suponga que el convertidor catalítico tan solo podría adquirirse si se compra el software. </a:t>
            </a:r>
          </a:p>
          <a:p>
            <a:pPr eaLnBrk="1" hangingPunct="1">
              <a:lnSpc>
                <a:spcPct val="100000"/>
              </a:lnSpc>
            </a:pPr>
            <a:r>
              <a:rPr lang="es-ES" altLang="es-PA" sz="2300"/>
              <a:t>La siguiente restricción haría que esto ocurra:</a:t>
            </a:r>
          </a:p>
          <a:p>
            <a:pPr algn="ctr" eaLnBrk="1" hangingPunct="1">
              <a:lnSpc>
                <a:spcPct val="100000"/>
              </a:lnSpc>
              <a:buFont typeface="Wingdings" charset="2"/>
              <a:buNone/>
            </a:pPr>
            <a:r>
              <a:rPr lang="es-ES" altLang="es-PA" sz="2300" i="1">
                <a:latin typeface="Times New Roman" charset="0"/>
                <a:ea typeface="Arial" charset="0"/>
                <a:cs typeface="Arial" charset="0"/>
              </a:rPr>
              <a:t>X</a:t>
            </a:r>
            <a:r>
              <a:rPr lang="es-ES" altLang="es-PA" sz="2300" baseline="-25000">
                <a:ea typeface="Arial" charset="0"/>
                <a:cs typeface="Arial" charset="0"/>
              </a:rPr>
              <a:t>1</a:t>
            </a:r>
            <a:r>
              <a:rPr lang="es-ES" altLang="es-PA" sz="2300">
                <a:ea typeface="Arial" charset="0"/>
                <a:cs typeface="Arial" charset="0"/>
              </a:rPr>
              <a:t> ≤ </a:t>
            </a:r>
            <a:r>
              <a:rPr lang="es-ES" altLang="es-PA" sz="2300" i="1">
                <a:latin typeface="Times New Roman" charset="0"/>
                <a:ea typeface="Arial" charset="0"/>
                <a:cs typeface="Arial" charset="0"/>
              </a:rPr>
              <a:t>X</a:t>
            </a:r>
            <a:r>
              <a:rPr lang="es-ES" altLang="es-PA" sz="2300" baseline="-25000">
                <a:ea typeface="Arial" charset="0"/>
                <a:cs typeface="Arial" charset="0"/>
              </a:rPr>
              <a:t>2</a:t>
            </a:r>
            <a:r>
              <a:rPr lang="es-ES" altLang="es-PA" sz="2300">
                <a:ea typeface="Arial" charset="0"/>
                <a:cs typeface="Arial" charset="0"/>
              </a:rPr>
              <a:t>   o   </a:t>
            </a:r>
            <a:r>
              <a:rPr lang="es-ES" altLang="es-PA" sz="2300" i="1">
                <a:latin typeface="Times New Roman" charset="0"/>
                <a:ea typeface="Arial" charset="0"/>
                <a:cs typeface="Arial" charset="0"/>
              </a:rPr>
              <a:t>X</a:t>
            </a:r>
            <a:r>
              <a:rPr lang="es-ES" altLang="es-PA" sz="2300" baseline="-25000">
                <a:ea typeface="Arial" charset="0"/>
                <a:cs typeface="Arial" charset="0"/>
              </a:rPr>
              <a:t>1</a:t>
            </a:r>
            <a:r>
              <a:rPr lang="es-ES" altLang="es-PA" sz="2300">
                <a:ea typeface="Arial" charset="0"/>
                <a:cs typeface="Arial" charset="0"/>
              </a:rPr>
              <a:t> – </a:t>
            </a:r>
            <a:r>
              <a:rPr lang="es-ES" altLang="es-PA" sz="2300" i="1">
                <a:latin typeface="Times New Roman" charset="0"/>
                <a:ea typeface="Arial" charset="0"/>
                <a:cs typeface="Arial" charset="0"/>
              </a:rPr>
              <a:t>X</a:t>
            </a:r>
            <a:r>
              <a:rPr lang="es-ES" altLang="es-PA" sz="2300" baseline="-25000">
                <a:ea typeface="Arial" charset="0"/>
                <a:cs typeface="Arial" charset="0"/>
              </a:rPr>
              <a:t>2</a:t>
            </a:r>
            <a:r>
              <a:rPr lang="es-ES" altLang="es-PA" sz="2300">
                <a:ea typeface="Arial" charset="0"/>
                <a:cs typeface="Arial" charset="0"/>
              </a:rPr>
              <a:t> ≤ 0</a:t>
            </a:r>
            <a:endParaRPr lang="es-ES" altLang="es-PA" sz="2300" baseline="-25000">
              <a:ea typeface="Arial" charset="0"/>
              <a:cs typeface="Arial" charset="0"/>
            </a:endParaRPr>
          </a:p>
          <a:p>
            <a:pPr eaLnBrk="1" hangingPunct="1">
              <a:lnSpc>
                <a:spcPct val="100000"/>
              </a:lnSpc>
            </a:pPr>
            <a:r>
              <a:rPr lang="es-ES" altLang="es-PA" sz="2300">
                <a:ea typeface="Arial" charset="0"/>
                <a:cs typeface="Arial" charset="0"/>
              </a:rPr>
              <a:t>Si se requiere que ambos proyectos, el convertidor catalítico y el software, se seleccionen o no se seleccionen, se debería utilizar la siguiente restricción:</a:t>
            </a:r>
          </a:p>
          <a:p>
            <a:pPr algn="ctr" eaLnBrk="1" hangingPunct="1">
              <a:lnSpc>
                <a:spcPct val="100000"/>
              </a:lnSpc>
              <a:buFont typeface="Wingdings" charset="2"/>
              <a:buNone/>
            </a:pPr>
            <a:r>
              <a:rPr lang="es-ES" altLang="es-PA" sz="2300" i="1">
                <a:latin typeface="Times New Roman" charset="0"/>
                <a:ea typeface="Arial" charset="0"/>
                <a:cs typeface="Arial" charset="0"/>
              </a:rPr>
              <a:t>X</a:t>
            </a:r>
            <a:r>
              <a:rPr lang="es-ES" altLang="es-PA" sz="2300" baseline="-25000">
                <a:ea typeface="Arial" charset="0"/>
                <a:cs typeface="Arial" charset="0"/>
              </a:rPr>
              <a:t>1</a:t>
            </a:r>
            <a:r>
              <a:rPr lang="es-ES" altLang="es-PA" sz="2300">
                <a:ea typeface="Arial" charset="0"/>
                <a:cs typeface="Arial" charset="0"/>
              </a:rPr>
              <a:t> = </a:t>
            </a:r>
            <a:r>
              <a:rPr lang="es-ES" altLang="es-PA" sz="2300" i="1">
                <a:latin typeface="Times New Roman" charset="0"/>
                <a:ea typeface="Arial" charset="0"/>
                <a:cs typeface="Arial" charset="0"/>
              </a:rPr>
              <a:t>X</a:t>
            </a:r>
            <a:r>
              <a:rPr lang="es-ES" altLang="es-PA" sz="2300" baseline="-25000">
                <a:ea typeface="Arial" charset="0"/>
                <a:cs typeface="Arial" charset="0"/>
              </a:rPr>
              <a:t>2</a:t>
            </a:r>
            <a:r>
              <a:rPr lang="es-ES" altLang="es-PA" sz="2300">
                <a:ea typeface="Arial" charset="0"/>
                <a:cs typeface="Arial" charset="0"/>
              </a:rPr>
              <a:t>   o   </a:t>
            </a:r>
            <a:r>
              <a:rPr lang="es-ES" altLang="es-PA" sz="2300" i="1">
                <a:latin typeface="Times New Roman" charset="0"/>
                <a:ea typeface="Arial" charset="0"/>
                <a:cs typeface="Arial" charset="0"/>
              </a:rPr>
              <a:t>X</a:t>
            </a:r>
            <a:r>
              <a:rPr lang="es-ES" altLang="es-PA" sz="2300" baseline="-25000">
                <a:ea typeface="Arial" charset="0"/>
                <a:cs typeface="Arial" charset="0"/>
              </a:rPr>
              <a:t>1</a:t>
            </a:r>
            <a:r>
              <a:rPr lang="es-ES" altLang="es-PA" sz="2300">
                <a:ea typeface="Arial" charset="0"/>
                <a:cs typeface="Arial" charset="0"/>
              </a:rPr>
              <a:t> – </a:t>
            </a:r>
            <a:r>
              <a:rPr lang="es-ES" altLang="es-PA" sz="2300" i="1">
                <a:latin typeface="Times New Roman" charset="0"/>
                <a:ea typeface="Arial" charset="0"/>
                <a:cs typeface="Arial" charset="0"/>
              </a:rPr>
              <a:t>X</a:t>
            </a:r>
            <a:r>
              <a:rPr lang="es-ES" altLang="es-PA" sz="2300" baseline="-25000">
                <a:ea typeface="Arial" charset="0"/>
                <a:cs typeface="Arial" charset="0"/>
              </a:rPr>
              <a:t>2</a:t>
            </a:r>
            <a:r>
              <a:rPr lang="es-ES" altLang="es-PA" sz="2300">
                <a:ea typeface="Arial" charset="0"/>
                <a:cs typeface="Arial" charset="0"/>
              </a:rPr>
              <a:t> = 0</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78179"/>
                                        </p:tgtEl>
                                        <p:attrNameLst>
                                          <p:attrName>style.visibility</p:attrName>
                                        </p:attrNameLst>
                                      </p:cBhvr>
                                      <p:to>
                                        <p:strVal val="visible"/>
                                      </p:to>
                                    </p:set>
                                    <p:animEffect transition="in" filter="strips(downRight)">
                                      <p:cBhvr>
                                        <p:cTn id="7" dur="1000"/>
                                        <p:tgtEl>
                                          <p:spTgt spid="178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663575" y="717550"/>
            <a:ext cx="7772400" cy="939800"/>
          </a:xfrm>
        </p:spPr>
        <p:txBody>
          <a:bodyPr/>
          <a:lstStyle/>
          <a:p>
            <a:pPr eaLnBrk="1" fontAlgn="auto" hangingPunct="1">
              <a:spcAft>
                <a:spcPts val="0"/>
              </a:spcAft>
              <a:defRPr/>
            </a:pPr>
            <a:r>
              <a:rPr lang="es-ES" altLang="es-PA"/>
              <a:t>Ejemplo de problema de cargo fijo</a:t>
            </a:r>
          </a:p>
        </p:txBody>
      </p:sp>
      <p:sp>
        <p:nvSpPr>
          <p:cNvPr id="179203" name="Rectangle 3"/>
          <p:cNvSpPr>
            <a:spLocks noGrp="1" noChangeArrowheads="1"/>
          </p:cNvSpPr>
          <p:nvPr>
            <p:ph idx="1"/>
          </p:nvPr>
        </p:nvSpPr>
        <p:spPr>
          <a:xfrm>
            <a:off x="663575" y="1746250"/>
            <a:ext cx="7772400" cy="4394200"/>
          </a:xfrm>
          <a:solidFill>
            <a:schemeClr val="bg2">
              <a:lumMod val="90000"/>
            </a:schemeClr>
          </a:solidFill>
        </p:spPr>
        <p:txBody>
          <a:bodyPr>
            <a:normAutofit/>
          </a:bodyPr>
          <a:lstStyle/>
          <a:p>
            <a:pPr eaLnBrk="1" hangingPunct="1">
              <a:lnSpc>
                <a:spcPct val="110000"/>
              </a:lnSpc>
            </a:pPr>
            <a:r>
              <a:rPr lang="es-ES" altLang="es-PA" sz="2300"/>
              <a:t>Con frecuencia, los negocios enfrentan decisiones que implican un cargo fijo que afectará el costo de las operaciones futuras.</a:t>
            </a:r>
          </a:p>
          <a:p>
            <a:pPr eaLnBrk="1" hangingPunct="1">
              <a:lnSpc>
                <a:spcPct val="110000"/>
              </a:lnSpc>
            </a:pPr>
            <a:r>
              <a:rPr lang="en-US" altLang="es-PA" sz="2300"/>
              <a:t>Sitka Manufacturing</a:t>
            </a:r>
            <a:r>
              <a:rPr lang="es-ES" altLang="es-PA" sz="2300"/>
              <a:t> planea construir por lo menos una nueva planta y está considerando una de las siguientes ciudades:</a:t>
            </a:r>
          </a:p>
          <a:p>
            <a:pPr marL="1065213" lvl="1" eaLnBrk="1" hangingPunct="1">
              <a:lnSpc>
                <a:spcPct val="110000"/>
              </a:lnSpc>
              <a:spcBef>
                <a:spcPts val="475"/>
              </a:spcBef>
              <a:buFont typeface="Wingdings" charset="2"/>
              <a:buChar char="Ø"/>
            </a:pPr>
            <a:r>
              <a:rPr lang="en-US" altLang="es-PA" sz="2000"/>
              <a:t>Baytown, Texas</a:t>
            </a:r>
          </a:p>
          <a:p>
            <a:pPr marL="1065213" lvl="1" eaLnBrk="1" hangingPunct="1">
              <a:lnSpc>
                <a:spcPct val="110000"/>
              </a:lnSpc>
              <a:spcBef>
                <a:spcPts val="475"/>
              </a:spcBef>
              <a:buFont typeface="Wingdings" charset="2"/>
              <a:buChar char="Ø"/>
            </a:pPr>
            <a:r>
              <a:rPr lang="en-US" altLang="es-PA" sz="2000"/>
              <a:t>Lake Charles, Louisiana</a:t>
            </a:r>
          </a:p>
          <a:p>
            <a:pPr marL="1065213" lvl="1" eaLnBrk="1" hangingPunct="1">
              <a:lnSpc>
                <a:spcPct val="110000"/>
              </a:lnSpc>
              <a:spcBef>
                <a:spcPts val="475"/>
              </a:spcBef>
              <a:buFont typeface="Wingdings" charset="2"/>
              <a:buChar char="Ø"/>
            </a:pPr>
            <a:r>
              <a:rPr lang="en-US" altLang="es-PA" sz="2000"/>
              <a:t>Mobile, Alabama</a:t>
            </a:r>
          </a:p>
          <a:p>
            <a:pPr eaLnBrk="1" hangingPunct="1">
              <a:lnSpc>
                <a:spcPct val="110000"/>
              </a:lnSpc>
            </a:pPr>
            <a:r>
              <a:rPr lang="es-ES" altLang="es-PA" sz="2300"/>
              <a:t>Una vez que se haya construido la planta, la empresa desea tener la capacidad para producir 38,000 unidades al año. </a:t>
            </a:r>
            <a:endParaRPr lang="es-ES" altLang="es-PA" sz="2300">
              <a:ea typeface="Arial" charset="0"/>
              <a:cs typeface="Arial" charset="0"/>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79203"/>
                                        </p:tgtEl>
                                        <p:attrNameLst>
                                          <p:attrName>style.visibility</p:attrName>
                                        </p:attrNameLst>
                                      </p:cBhvr>
                                      <p:to>
                                        <p:strVal val="visible"/>
                                      </p:to>
                                    </p:set>
                                    <p:animEffect transition="in" filter="strips(downRight)">
                                      <p:cBhvr>
                                        <p:cTn id="7" dur="1000"/>
                                        <p:tgtEl>
                                          <p:spTgt spid="179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698500" y="393700"/>
            <a:ext cx="7772400" cy="939800"/>
          </a:xfrm>
        </p:spPr>
        <p:txBody>
          <a:bodyPr/>
          <a:lstStyle/>
          <a:p>
            <a:pPr eaLnBrk="1" fontAlgn="auto" hangingPunct="1">
              <a:spcAft>
                <a:spcPts val="0"/>
              </a:spcAft>
              <a:defRPr/>
            </a:pPr>
            <a:r>
              <a:rPr lang="es-ES" altLang="es-PA" sz="4200"/>
              <a:t>Problema de cargo fijo</a:t>
            </a:r>
          </a:p>
        </p:txBody>
      </p:sp>
      <p:sp>
        <p:nvSpPr>
          <p:cNvPr id="180227" name="Rectangle 3"/>
          <p:cNvSpPr>
            <a:spLocks noGrp="1" noChangeArrowheads="1"/>
          </p:cNvSpPr>
          <p:nvPr>
            <p:ph idx="1"/>
          </p:nvPr>
        </p:nvSpPr>
        <p:spPr>
          <a:xfrm>
            <a:off x="685800" y="1701800"/>
            <a:ext cx="7772400" cy="533400"/>
          </a:xfrm>
        </p:spPr>
        <p:txBody>
          <a:bodyPr/>
          <a:lstStyle/>
          <a:p>
            <a:pPr marL="0" indent="0" algn="ctr" eaLnBrk="1" hangingPunct="1">
              <a:buFont typeface="Wingdings" charset="2"/>
              <a:buNone/>
            </a:pPr>
            <a:r>
              <a:rPr lang="es-ES" altLang="es-PA" sz="2400">
                <a:solidFill>
                  <a:schemeClr val="accent1"/>
                </a:solidFill>
              </a:rPr>
              <a:t>Costos fijos</a:t>
            </a:r>
            <a:r>
              <a:rPr lang="en-US" altLang="es-PA" sz="2400">
                <a:solidFill>
                  <a:schemeClr val="accent1"/>
                </a:solidFill>
              </a:rPr>
              <a:t> y variable de Sitka Manufacturing</a:t>
            </a:r>
            <a:endParaRPr lang="en-US" altLang="es-PA" sz="2400">
              <a:solidFill>
                <a:schemeClr val="accent1"/>
              </a:solidFill>
              <a:ea typeface="Arial" charset="0"/>
              <a:cs typeface="Arial" charset="0"/>
            </a:endParaRPr>
          </a:p>
        </p:txBody>
      </p:sp>
      <p:graphicFrame>
        <p:nvGraphicFramePr>
          <p:cNvPr id="180340" name="Group 116"/>
          <p:cNvGraphicFramePr>
            <a:graphicFrameLocks noGrp="1"/>
          </p:cNvGraphicFramePr>
          <p:nvPr/>
        </p:nvGraphicFramePr>
        <p:xfrm>
          <a:off x="619125" y="2468563"/>
          <a:ext cx="7839075" cy="2368550"/>
        </p:xfrm>
        <a:graphic>
          <a:graphicData uri="http://schemas.openxmlformats.org/drawingml/2006/table">
            <a:tbl>
              <a:tblPr/>
              <a:tblGrid>
                <a:gridCol w="2220913">
                  <a:extLst>
                    <a:ext uri="{9D8B030D-6E8A-4147-A177-3AD203B41FA5}">
                      <a16:colId xmlns:a16="http://schemas.microsoft.com/office/drawing/2014/main" val="20000"/>
                    </a:ext>
                  </a:extLst>
                </a:gridCol>
                <a:gridCol w="1912937">
                  <a:extLst>
                    <a:ext uri="{9D8B030D-6E8A-4147-A177-3AD203B41FA5}">
                      <a16:colId xmlns:a16="http://schemas.microsoft.com/office/drawing/2014/main" val="20001"/>
                    </a:ext>
                  </a:extLst>
                </a:gridCol>
                <a:gridCol w="2189163">
                  <a:extLst>
                    <a:ext uri="{9D8B030D-6E8A-4147-A177-3AD203B41FA5}">
                      <a16:colId xmlns:a16="http://schemas.microsoft.com/office/drawing/2014/main" val="20002"/>
                    </a:ext>
                  </a:extLst>
                </a:gridCol>
                <a:gridCol w="1516062">
                  <a:extLst>
                    <a:ext uri="{9D8B030D-6E8A-4147-A177-3AD203B41FA5}">
                      <a16:colId xmlns:a16="http://schemas.microsoft.com/office/drawing/2014/main" val="20003"/>
                    </a:ext>
                  </a:extLst>
                </a:gridCol>
              </a:tblGrid>
              <a:tr h="625475">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bg1"/>
                          </a:solidFill>
                          <a:effectLst/>
                          <a:latin typeface="Arial" charset="0"/>
                          <a:ea typeface="ＭＳ Ｐゴシック" pitchFamily="34" charset="-128"/>
                        </a:rPr>
                        <a:t>SITIO</a:t>
                      </a:r>
                    </a:p>
                  </a:txBody>
                  <a:tcPr anchor="b"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bg1"/>
                          </a:solidFill>
                          <a:effectLst/>
                          <a:latin typeface="Arial" charset="0"/>
                          <a:ea typeface="ＭＳ Ｐゴシック" pitchFamily="34" charset="-128"/>
                        </a:rPr>
                        <a:t>COSTO ANNUAL FIJO</a:t>
                      </a:r>
                    </a:p>
                  </a:txBody>
                  <a:tcPr anchor="b"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bg1"/>
                          </a:solidFill>
                          <a:effectLst/>
                          <a:latin typeface="Arial" charset="0"/>
                          <a:ea typeface="ＭＳ Ｐゴシック" pitchFamily="34" charset="-128"/>
                        </a:rPr>
                        <a:t>COSTO VARIABLE POR UNIDAD</a:t>
                      </a:r>
                    </a:p>
                  </a:txBody>
                  <a:tcPr anchor="b"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bg1"/>
                          </a:solidFill>
                          <a:effectLst/>
                          <a:latin typeface="Arial" charset="0"/>
                          <a:ea typeface="ＭＳ Ｐゴシック" pitchFamily="34" charset="-128"/>
                        </a:rPr>
                        <a:t>CAPACIDAD ANUAL</a:t>
                      </a:r>
                    </a:p>
                  </a:txBody>
                  <a:tcPr anchor="b"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1025">
                <a:tc>
                  <a:txBody>
                    <a:body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Baytown, TX</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$340,000</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$32</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21,000</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Lake Charles, LA</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$270,000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$33</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20,000</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Mobile, AL</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$290,000</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$30</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Arial" charset="0"/>
                          <a:ea typeface="ＭＳ Ｐゴシック" pitchFamily="34" charset="-128"/>
                        </a:rPr>
                        <a:t>19,000</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80227"/>
                                        </p:tgtEl>
                                        <p:attrNameLst>
                                          <p:attrName>style.visibility</p:attrName>
                                        </p:attrNameLst>
                                      </p:cBhvr>
                                      <p:to>
                                        <p:strVal val="visible"/>
                                      </p:to>
                                    </p:set>
                                    <p:animEffect transition="in" filter="strips(downRight)">
                                      <p:cBhvr>
                                        <p:cTn id="7" dur="1000"/>
                                        <p:tgtEl>
                                          <p:spTgt spid="180227"/>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180340"/>
                                        </p:tgtEl>
                                        <p:attrNameLst>
                                          <p:attrName>style.visibility</p:attrName>
                                        </p:attrNameLst>
                                      </p:cBhvr>
                                      <p:to>
                                        <p:strVal val="visible"/>
                                      </p:to>
                                    </p:set>
                                    <p:animEffect transition="in" filter="strips(downRight)">
                                      <p:cBhvr>
                                        <p:cTn id="11" dur="1000"/>
                                        <p:tgtEl>
                                          <p:spTgt spid="180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85800" y="568325"/>
            <a:ext cx="7772400" cy="595313"/>
          </a:xfrm>
        </p:spPr>
        <p:txBody>
          <a:bodyPr/>
          <a:lstStyle/>
          <a:p>
            <a:pPr eaLnBrk="1" fontAlgn="auto" hangingPunct="1">
              <a:spcAft>
                <a:spcPts val="0"/>
              </a:spcAft>
              <a:defRPr/>
            </a:pPr>
            <a:r>
              <a:rPr lang="es-ES" altLang="es-PA"/>
              <a:t>Contenido </a:t>
            </a:r>
          </a:p>
        </p:txBody>
      </p:sp>
      <p:sp>
        <p:nvSpPr>
          <p:cNvPr id="31747" name="Rectangle 3"/>
          <p:cNvSpPr>
            <a:spLocks noGrp="1" noChangeArrowheads="1"/>
          </p:cNvSpPr>
          <p:nvPr>
            <p:ph idx="1"/>
          </p:nvPr>
        </p:nvSpPr>
        <p:spPr>
          <a:xfrm>
            <a:off x="164935" y="1412306"/>
            <a:ext cx="8817211" cy="4527550"/>
          </a:xfrm>
        </p:spPr>
        <p:txBody>
          <a:bodyPr vert="horz" wrap="square" lIns="91440" tIns="45720" rIns="91440" bIns="45720" numCol="1" anchor="ctr" anchorCtr="0" compatLnSpc="1">
            <a:prstTxWarp prst="textNoShape">
              <a:avLst/>
            </a:prstTxWarp>
          </a:bodyPr>
          <a:lstStyle/>
          <a:p>
            <a:pPr eaLnBrk="1" hangingPunct="1"/>
            <a:r>
              <a:rPr lang="es-ES" altLang="es-PA" sz="2400"/>
              <a:t>	Programación entera</a:t>
            </a:r>
            <a:endParaRPr lang="en-US" sz="1800"/>
          </a:p>
          <a:p>
            <a:pPr eaLnBrk="1" hangingPunct="1"/>
            <a:r>
              <a:rPr lang="es-ES" altLang="es-PA" sz="2400"/>
              <a:t>	Programación entera binaria con variables 0-1  (binaria)</a:t>
            </a:r>
          </a:p>
          <a:p>
            <a:pPr eaLnBrk="1" hangingPunct="1"/>
            <a:r>
              <a:rPr lang="es-ES" altLang="es-PA" sz="2400"/>
              <a:t>	Programación entera mixta</a:t>
            </a:r>
          </a:p>
          <a:p>
            <a:r>
              <a:rPr lang="es-ES" altLang="es-PA" sz="2400"/>
              <a:t>Programación por metas</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1747"/>
                                        </p:tgtEl>
                                        <p:attrNameLst>
                                          <p:attrName>style.visibility</p:attrName>
                                        </p:attrNameLst>
                                      </p:cBhvr>
                                      <p:to>
                                        <p:strVal val="visible"/>
                                      </p:to>
                                    </p:set>
                                    <p:animEffect transition="in" filter="strips(downRight)">
                                      <p:cBhvr>
                                        <p:cTn id="7" dur="10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698500" y="393700"/>
            <a:ext cx="7772400" cy="939800"/>
          </a:xfrm>
        </p:spPr>
        <p:txBody>
          <a:bodyPr/>
          <a:lstStyle/>
          <a:p>
            <a:pPr eaLnBrk="1" fontAlgn="auto" hangingPunct="1">
              <a:spcAft>
                <a:spcPts val="0"/>
              </a:spcAft>
              <a:defRPr/>
            </a:pPr>
            <a:r>
              <a:rPr lang="es-ES" altLang="es-PA" sz="4200"/>
              <a:t>Problema de cargo fijo</a:t>
            </a:r>
          </a:p>
        </p:txBody>
      </p:sp>
      <p:sp>
        <p:nvSpPr>
          <p:cNvPr id="181251" name="Rectangle 3"/>
          <p:cNvSpPr>
            <a:spLocks noGrp="1" noChangeArrowheads="1"/>
          </p:cNvSpPr>
          <p:nvPr>
            <p:ph idx="1"/>
          </p:nvPr>
        </p:nvSpPr>
        <p:spPr>
          <a:xfrm>
            <a:off x="1219200" y="1050925"/>
            <a:ext cx="6570663" cy="3451225"/>
          </a:xfrm>
        </p:spPr>
        <p:txBody>
          <a:bodyPr/>
          <a:lstStyle/>
          <a:p>
            <a:pPr marL="0" indent="0" eaLnBrk="1" hangingPunct="1">
              <a:buFont typeface="Wingdings" charset="2"/>
              <a:buNone/>
            </a:pPr>
            <a:r>
              <a:rPr lang="es-ES" altLang="es-PA" sz="2600"/>
              <a:t>Las variables de decisión se definen como:</a:t>
            </a:r>
            <a:endParaRPr lang="es-ES" altLang="es-PA" sz="2600">
              <a:ea typeface="Arial" charset="0"/>
              <a:cs typeface="Arial" charset="0"/>
            </a:endParaRPr>
          </a:p>
        </p:txBody>
      </p:sp>
      <p:grpSp>
        <p:nvGrpSpPr>
          <p:cNvPr id="181279" name="Group 31"/>
          <p:cNvGrpSpPr>
            <a:grpSpLocks/>
          </p:cNvGrpSpPr>
          <p:nvPr/>
        </p:nvGrpSpPr>
        <p:grpSpPr bwMode="auto">
          <a:xfrm>
            <a:off x="566738" y="2128838"/>
            <a:ext cx="8577262" cy="3578225"/>
            <a:chOff x="910" y="1431"/>
            <a:chExt cx="5403" cy="2254"/>
          </a:xfrm>
        </p:grpSpPr>
        <p:grpSp>
          <p:nvGrpSpPr>
            <p:cNvPr id="45061" name="Group 24"/>
            <p:cNvGrpSpPr>
              <a:grpSpLocks/>
            </p:cNvGrpSpPr>
            <p:nvPr/>
          </p:nvGrpSpPr>
          <p:grpSpPr bwMode="auto">
            <a:xfrm>
              <a:off x="910" y="1431"/>
              <a:ext cx="3788" cy="422"/>
              <a:chOff x="910" y="1431"/>
              <a:chExt cx="3788" cy="422"/>
            </a:xfrm>
          </p:grpSpPr>
          <p:sp>
            <p:nvSpPr>
              <p:cNvPr id="45073" name="Text Box 7"/>
              <p:cNvSpPr txBox="1">
                <a:spLocks noChangeArrowheads="1"/>
              </p:cNvSpPr>
              <p:nvPr/>
            </p:nvSpPr>
            <p:spPr bwMode="auto">
              <a:xfrm>
                <a:off x="910" y="1489"/>
                <a:ext cx="435"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00000"/>
                  </a:lnSpc>
                  <a:spcBef>
                    <a:spcPct val="0"/>
                  </a:spcBef>
                  <a:buClrTx/>
                  <a:buSzTx/>
                  <a:buFontTx/>
                  <a:buNone/>
                </a:pPr>
                <a:r>
                  <a:rPr lang="es-ES" altLang="en-US" sz="2100" b="1" i="1">
                    <a:latin typeface="Times New Roman" charset="0"/>
                    <a:ea typeface="ＭＳ Ｐゴシック" charset="-128"/>
                  </a:rPr>
                  <a:t>X</a:t>
                </a:r>
                <a:r>
                  <a:rPr lang="es-ES" altLang="en-US" sz="2100" b="1" baseline="-25000">
                    <a:latin typeface="Arial" charset="0"/>
                    <a:ea typeface="ＭＳ Ｐゴシック" charset="-128"/>
                  </a:rPr>
                  <a:t>1</a:t>
                </a:r>
                <a:r>
                  <a:rPr lang="es-ES" altLang="en-US" sz="2100" b="1">
                    <a:latin typeface="Arial" charset="0"/>
                    <a:ea typeface="ＭＳ Ｐゴシック" charset="-128"/>
                  </a:rPr>
                  <a:t> =</a:t>
                </a:r>
              </a:p>
            </p:txBody>
          </p:sp>
          <p:sp>
            <p:nvSpPr>
              <p:cNvPr id="45074" name="Text Box 9"/>
              <p:cNvSpPr txBox="1">
                <a:spLocks noChangeArrowheads="1"/>
              </p:cNvSpPr>
              <p:nvPr/>
            </p:nvSpPr>
            <p:spPr bwMode="auto">
              <a:xfrm>
                <a:off x="1446" y="1431"/>
                <a:ext cx="325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90000"/>
                  </a:lnSpc>
                  <a:spcBef>
                    <a:spcPct val="0"/>
                  </a:spcBef>
                  <a:buClrTx/>
                  <a:buSzTx/>
                  <a:buFontTx/>
                  <a:buNone/>
                </a:pPr>
                <a:r>
                  <a:rPr lang="es-ES" altLang="en-US" sz="2100" b="1">
                    <a:latin typeface="Arial" charset="0"/>
                    <a:ea typeface="ＭＳ Ｐゴシック" charset="-128"/>
                  </a:rPr>
                  <a:t>1 si la fábrica se construye en </a:t>
                </a:r>
                <a:r>
                  <a:rPr lang="en-US" altLang="en-US" sz="2100" b="1">
                    <a:latin typeface="Arial" charset="0"/>
                    <a:ea typeface="ＭＳ Ｐゴシック" charset="-128"/>
                  </a:rPr>
                  <a:t>Baytown</a:t>
                </a:r>
              </a:p>
              <a:p>
                <a:pPr eaLnBrk="1" hangingPunct="1">
                  <a:lnSpc>
                    <a:spcPct val="90000"/>
                  </a:lnSpc>
                  <a:spcBef>
                    <a:spcPct val="0"/>
                  </a:spcBef>
                  <a:buClrTx/>
                  <a:buSzTx/>
                  <a:buFontTx/>
                  <a:buNone/>
                </a:pPr>
                <a:r>
                  <a:rPr lang="es-ES" altLang="en-US" sz="2100" b="1">
                    <a:latin typeface="Arial" charset="0"/>
                    <a:ea typeface="ＭＳ Ｐゴシック" charset="-128"/>
                  </a:rPr>
                  <a:t>0 de otra manera</a:t>
                </a:r>
              </a:p>
            </p:txBody>
          </p:sp>
          <p:sp>
            <p:nvSpPr>
              <p:cNvPr id="45075" name="AutoShape 10"/>
              <p:cNvSpPr>
                <a:spLocks/>
              </p:cNvSpPr>
              <p:nvPr/>
            </p:nvSpPr>
            <p:spPr bwMode="auto">
              <a:xfrm>
                <a:off x="1419" y="1478"/>
                <a:ext cx="56" cy="309"/>
              </a:xfrm>
              <a:prstGeom prst="leftBrace">
                <a:avLst>
                  <a:gd name="adj1" fmla="val 4598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00000"/>
                  </a:lnSpc>
                  <a:spcBef>
                    <a:spcPct val="0"/>
                  </a:spcBef>
                  <a:buClrTx/>
                  <a:buSzTx/>
                  <a:buFontTx/>
                  <a:buNone/>
                </a:pPr>
                <a:endParaRPr lang="es-ES" altLang="en-US" sz="2100">
                  <a:latin typeface="Arial" charset="0"/>
                </a:endParaRPr>
              </a:p>
            </p:txBody>
          </p:sp>
        </p:grpSp>
        <p:grpSp>
          <p:nvGrpSpPr>
            <p:cNvPr id="45062" name="Group 25"/>
            <p:cNvGrpSpPr>
              <a:grpSpLocks/>
            </p:cNvGrpSpPr>
            <p:nvPr/>
          </p:nvGrpSpPr>
          <p:grpSpPr bwMode="auto">
            <a:xfrm>
              <a:off x="910" y="1876"/>
              <a:ext cx="4124" cy="422"/>
              <a:chOff x="910" y="1831"/>
              <a:chExt cx="4124" cy="422"/>
            </a:xfrm>
          </p:grpSpPr>
          <p:sp>
            <p:nvSpPr>
              <p:cNvPr id="45070" name="Text Box 12"/>
              <p:cNvSpPr txBox="1">
                <a:spLocks noChangeArrowheads="1"/>
              </p:cNvSpPr>
              <p:nvPr/>
            </p:nvSpPr>
            <p:spPr bwMode="auto">
              <a:xfrm>
                <a:off x="910" y="1889"/>
                <a:ext cx="435"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00000"/>
                  </a:lnSpc>
                  <a:spcBef>
                    <a:spcPct val="0"/>
                  </a:spcBef>
                  <a:buClrTx/>
                  <a:buSzTx/>
                  <a:buFontTx/>
                  <a:buNone/>
                </a:pPr>
                <a:r>
                  <a:rPr lang="es-ES" altLang="en-US" sz="2100" b="1" i="1">
                    <a:latin typeface="Times New Roman" charset="0"/>
                    <a:ea typeface="ＭＳ Ｐゴシック" charset="-128"/>
                  </a:rPr>
                  <a:t>X</a:t>
                </a:r>
                <a:r>
                  <a:rPr lang="es-ES" altLang="en-US" sz="2100" b="1" baseline="-25000">
                    <a:latin typeface="Arial" charset="0"/>
                    <a:ea typeface="ＭＳ Ｐゴシック" charset="-128"/>
                  </a:rPr>
                  <a:t>2</a:t>
                </a:r>
                <a:r>
                  <a:rPr lang="es-ES" altLang="en-US" sz="2100" b="1">
                    <a:latin typeface="Arial" charset="0"/>
                    <a:ea typeface="ＭＳ Ｐゴシック" charset="-128"/>
                  </a:rPr>
                  <a:t> =</a:t>
                </a:r>
              </a:p>
            </p:txBody>
          </p:sp>
          <p:sp>
            <p:nvSpPr>
              <p:cNvPr id="45071" name="Text Box 14"/>
              <p:cNvSpPr txBox="1">
                <a:spLocks noChangeArrowheads="1"/>
              </p:cNvSpPr>
              <p:nvPr/>
            </p:nvSpPr>
            <p:spPr bwMode="auto">
              <a:xfrm>
                <a:off x="1438" y="1831"/>
                <a:ext cx="3596"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90000"/>
                  </a:lnSpc>
                  <a:spcBef>
                    <a:spcPct val="0"/>
                  </a:spcBef>
                  <a:buClrTx/>
                  <a:buSzTx/>
                  <a:buFontTx/>
                  <a:buNone/>
                </a:pPr>
                <a:r>
                  <a:rPr lang="es-ES" altLang="en-US" sz="2100" b="1">
                    <a:latin typeface="Arial" charset="0"/>
                    <a:ea typeface="ＭＳ Ｐゴシック" charset="-128"/>
                  </a:rPr>
                  <a:t>1 si la fábrica se construye en </a:t>
                </a:r>
                <a:r>
                  <a:rPr lang="en-US" altLang="en-US" sz="2100" b="1">
                    <a:latin typeface="Arial" charset="0"/>
                    <a:ea typeface="ＭＳ Ｐゴシック" charset="-128"/>
                  </a:rPr>
                  <a:t>Lake</a:t>
                </a:r>
                <a:r>
                  <a:rPr lang="es-ES" altLang="en-US" sz="2100" b="1">
                    <a:latin typeface="Arial" charset="0"/>
                    <a:ea typeface="ＭＳ Ｐゴシック" charset="-128"/>
                  </a:rPr>
                  <a:t> Charles</a:t>
                </a:r>
              </a:p>
              <a:p>
                <a:pPr eaLnBrk="1" hangingPunct="1">
                  <a:lnSpc>
                    <a:spcPct val="90000"/>
                  </a:lnSpc>
                  <a:spcBef>
                    <a:spcPct val="0"/>
                  </a:spcBef>
                  <a:buClrTx/>
                  <a:buSzTx/>
                  <a:buFontTx/>
                  <a:buNone/>
                </a:pPr>
                <a:r>
                  <a:rPr lang="es-ES" altLang="en-US" sz="2100" b="1">
                    <a:latin typeface="Arial" charset="0"/>
                    <a:ea typeface="ＭＳ Ｐゴシック" charset="-128"/>
                  </a:rPr>
                  <a:t>0 de otra manera</a:t>
                </a:r>
              </a:p>
            </p:txBody>
          </p:sp>
          <p:sp>
            <p:nvSpPr>
              <p:cNvPr id="45072" name="AutoShape 15"/>
              <p:cNvSpPr>
                <a:spLocks/>
              </p:cNvSpPr>
              <p:nvPr/>
            </p:nvSpPr>
            <p:spPr bwMode="auto">
              <a:xfrm>
                <a:off x="1419" y="1878"/>
                <a:ext cx="56" cy="309"/>
              </a:xfrm>
              <a:prstGeom prst="leftBrace">
                <a:avLst>
                  <a:gd name="adj1" fmla="val 4598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00000"/>
                  </a:lnSpc>
                  <a:spcBef>
                    <a:spcPct val="0"/>
                  </a:spcBef>
                  <a:buClrTx/>
                  <a:buSzTx/>
                  <a:buFontTx/>
                  <a:buNone/>
                </a:pPr>
                <a:endParaRPr lang="es-ES" altLang="en-US" sz="2100">
                  <a:latin typeface="Arial" charset="0"/>
                </a:endParaRPr>
              </a:p>
            </p:txBody>
          </p:sp>
        </p:grpSp>
        <p:grpSp>
          <p:nvGrpSpPr>
            <p:cNvPr id="45063" name="Group 26"/>
            <p:cNvGrpSpPr>
              <a:grpSpLocks/>
            </p:cNvGrpSpPr>
            <p:nvPr/>
          </p:nvGrpSpPr>
          <p:grpSpPr bwMode="auto">
            <a:xfrm>
              <a:off x="910" y="2321"/>
              <a:ext cx="3613" cy="422"/>
              <a:chOff x="910" y="2239"/>
              <a:chExt cx="3613" cy="422"/>
            </a:xfrm>
          </p:grpSpPr>
          <p:sp>
            <p:nvSpPr>
              <p:cNvPr id="45067" name="Text Box 17"/>
              <p:cNvSpPr txBox="1">
                <a:spLocks noChangeArrowheads="1"/>
              </p:cNvSpPr>
              <p:nvPr/>
            </p:nvSpPr>
            <p:spPr bwMode="auto">
              <a:xfrm>
                <a:off x="910" y="2297"/>
                <a:ext cx="435"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00000"/>
                  </a:lnSpc>
                  <a:spcBef>
                    <a:spcPct val="0"/>
                  </a:spcBef>
                  <a:buClrTx/>
                  <a:buSzTx/>
                  <a:buFontTx/>
                  <a:buNone/>
                </a:pPr>
                <a:r>
                  <a:rPr lang="es-ES" altLang="en-US" sz="2100" b="1" i="1">
                    <a:latin typeface="Times New Roman" charset="0"/>
                    <a:ea typeface="ＭＳ Ｐゴシック" charset="-128"/>
                  </a:rPr>
                  <a:t>X</a:t>
                </a:r>
                <a:r>
                  <a:rPr lang="es-ES" altLang="en-US" sz="2100" b="1" baseline="-25000">
                    <a:latin typeface="Arial" charset="0"/>
                    <a:ea typeface="ＭＳ Ｐゴシック" charset="-128"/>
                  </a:rPr>
                  <a:t>3</a:t>
                </a:r>
                <a:r>
                  <a:rPr lang="es-ES" altLang="en-US" sz="2100" b="1">
                    <a:latin typeface="Arial" charset="0"/>
                    <a:ea typeface="ＭＳ Ｐゴシック" charset="-128"/>
                  </a:rPr>
                  <a:t> =</a:t>
                </a:r>
              </a:p>
            </p:txBody>
          </p:sp>
          <p:sp>
            <p:nvSpPr>
              <p:cNvPr id="45068" name="Text Box 19"/>
              <p:cNvSpPr txBox="1">
                <a:spLocks noChangeArrowheads="1"/>
              </p:cNvSpPr>
              <p:nvPr/>
            </p:nvSpPr>
            <p:spPr bwMode="auto">
              <a:xfrm>
                <a:off x="1438" y="2239"/>
                <a:ext cx="308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90000"/>
                  </a:lnSpc>
                  <a:spcBef>
                    <a:spcPct val="0"/>
                  </a:spcBef>
                  <a:buClrTx/>
                  <a:buSzTx/>
                  <a:buFontTx/>
                  <a:buNone/>
                </a:pPr>
                <a:r>
                  <a:rPr lang="es-ES" altLang="en-US" sz="2100" b="1">
                    <a:latin typeface="Arial" charset="0"/>
                    <a:ea typeface="ＭＳ Ｐゴシック" charset="-128"/>
                  </a:rPr>
                  <a:t>1 si la fábrica se construye en </a:t>
                </a:r>
                <a:r>
                  <a:rPr lang="en-US" altLang="en-US" sz="2100" b="1">
                    <a:latin typeface="Arial" charset="0"/>
                    <a:ea typeface="ＭＳ Ｐゴシック" charset="-128"/>
                  </a:rPr>
                  <a:t>Mobile</a:t>
                </a:r>
              </a:p>
              <a:p>
                <a:pPr eaLnBrk="1" hangingPunct="1">
                  <a:lnSpc>
                    <a:spcPct val="90000"/>
                  </a:lnSpc>
                  <a:spcBef>
                    <a:spcPct val="0"/>
                  </a:spcBef>
                  <a:buClrTx/>
                  <a:buSzTx/>
                  <a:buFontTx/>
                  <a:buNone/>
                </a:pPr>
                <a:r>
                  <a:rPr lang="es-ES" altLang="en-US" sz="2100" b="1">
                    <a:latin typeface="Arial" charset="0"/>
                    <a:ea typeface="ＭＳ Ｐゴシック" charset="-128"/>
                  </a:rPr>
                  <a:t>0 de otra manera</a:t>
                </a:r>
              </a:p>
            </p:txBody>
          </p:sp>
          <p:sp>
            <p:nvSpPr>
              <p:cNvPr id="45069" name="AutoShape 20"/>
              <p:cNvSpPr>
                <a:spLocks/>
              </p:cNvSpPr>
              <p:nvPr/>
            </p:nvSpPr>
            <p:spPr bwMode="auto">
              <a:xfrm>
                <a:off x="1419" y="2286"/>
                <a:ext cx="56" cy="309"/>
              </a:xfrm>
              <a:prstGeom prst="leftBrace">
                <a:avLst>
                  <a:gd name="adj1" fmla="val 4598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00000"/>
                  </a:lnSpc>
                  <a:spcBef>
                    <a:spcPct val="0"/>
                  </a:spcBef>
                  <a:buClrTx/>
                  <a:buSzTx/>
                  <a:buFontTx/>
                  <a:buNone/>
                </a:pPr>
                <a:endParaRPr lang="es-ES" altLang="en-US" sz="2100">
                  <a:latin typeface="Arial" charset="0"/>
                </a:endParaRPr>
              </a:p>
            </p:txBody>
          </p:sp>
        </p:grpSp>
        <p:sp>
          <p:nvSpPr>
            <p:cNvPr id="45064" name="Text Box 21"/>
            <p:cNvSpPr txBox="1">
              <a:spLocks noChangeArrowheads="1"/>
            </p:cNvSpPr>
            <p:nvPr/>
          </p:nvSpPr>
          <p:spPr bwMode="auto">
            <a:xfrm>
              <a:off x="910" y="2766"/>
              <a:ext cx="505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00000"/>
                </a:lnSpc>
                <a:spcBef>
                  <a:spcPct val="0"/>
                </a:spcBef>
                <a:buClrTx/>
                <a:buSzTx/>
                <a:buFontTx/>
                <a:buNone/>
              </a:pPr>
              <a:r>
                <a:rPr lang="es-ES" altLang="en-US" sz="2100" b="1" i="1">
                  <a:latin typeface="Times New Roman" charset="0"/>
                  <a:ea typeface="ＭＳ Ｐゴシック" charset="-128"/>
                </a:rPr>
                <a:t>X</a:t>
              </a:r>
              <a:r>
                <a:rPr lang="es-ES" altLang="en-US" sz="2100" b="1" baseline="-25000">
                  <a:latin typeface="Arial" charset="0"/>
                  <a:ea typeface="ＭＳ Ｐゴシック" charset="-128"/>
                </a:rPr>
                <a:t>4</a:t>
              </a:r>
              <a:r>
                <a:rPr lang="es-ES" altLang="en-US" sz="2100" b="1">
                  <a:latin typeface="Arial" charset="0"/>
                  <a:ea typeface="ＭＳ Ｐゴシック" charset="-128"/>
                </a:rPr>
                <a:t> = Número de unidades producidas en la planta de </a:t>
              </a:r>
              <a:r>
                <a:rPr lang="en-US" altLang="en-US" sz="2100" b="1">
                  <a:latin typeface="Arial" charset="0"/>
                  <a:ea typeface="ＭＳ Ｐゴシック" charset="-128"/>
                </a:rPr>
                <a:t>Baytown</a:t>
              </a:r>
            </a:p>
          </p:txBody>
        </p:sp>
        <p:sp>
          <p:nvSpPr>
            <p:cNvPr id="45065" name="Text Box 29"/>
            <p:cNvSpPr txBox="1">
              <a:spLocks noChangeArrowheads="1"/>
            </p:cNvSpPr>
            <p:nvPr/>
          </p:nvSpPr>
          <p:spPr bwMode="auto">
            <a:xfrm>
              <a:off x="910" y="3095"/>
              <a:ext cx="5403"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00000"/>
                </a:lnSpc>
                <a:spcBef>
                  <a:spcPct val="0"/>
                </a:spcBef>
                <a:buClrTx/>
                <a:buSzTx/>
                <a:buFontTx/>
                <a:buNone/>
              </a:pPr>
              <a:r>
                <a:rPr lang="es-ES" altLang="en-US" sz="2100" b="1" i="1">
                  <a:latin typeface="Times New Roman" charset="0"/>
                  <a:ea typeface="ＭＳ Ｐゴシック" charset="-128"/>
                </a:rPr>
                <a:t>X</a:t>
              </a:r>
              <a:r>
                <a:rPr lang="es-ES" altLang="en-US" sz="2100" b="1" baseline="-25000">
                  <a:latin typeface="Arial" charset="0"/>
                  <a:ea typeface="ＭＳ Ｐゴシック" charset="-128"/>
                </a:rPr>
                <a:t>5</a:t>
              </a:r>
              <a:r>
                <a:rPr lang="es-ES" altLang="en-US" sz="2100" b="1">
                  <a:latin typeface="Arial" charset="0"/>
                  <a:ea typeface="ＭＳ Ｐゴシック" charset="-128"/>
                </a:rPr>
                <a:t> = Número de unidades producidas en la planta de </a:t>
              </a:r>
              <a:r>
                <a:rPr lang="en-US" altLang="en-US" sz="2100" b="1">
                  <a:latin typeface="Arial" charset="0"/>
                  <a:ea typeface="ＭＳ Ｐゴシック" charset="-128"/>
                </a:rPr>
                <a:t>Lake</a:t>
              </a:r>
              <a:r>
                <a:rPr lang="es-ES" altLang="en-US" sz="2100" b="1">
                  <a:latin typeface="Arial" charset="0"/>
                  <a:ea typeface="ＭＳ Ｐゴシック" charset="-128"/>
                </a:rPr>
                <a:t> Charles</a:t>
              </a:r>
            </a:p>
          </p:txBody>
        </p:sp>
        <p:sp>
          <p:nvSpPr>
            <p:cNvPr id="45066" name="Text Box 30"/>
            <p:cNvSpPr txBox="1">
              <a:spLocks noChangeArrowheads="1"/>
            </p:cNvSpPr>
            <p:nvPr/>
          </p:nvSpPr>
          <p:spPr bwMode="auto">
            <a:xfrm>
              <a:off x="910" y="3425"/>
              <a:ext cx="489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00000"/>
                </a:lnSpc>
                <a:spcBef>
                  <a:spcPct val="0"/>
                </a:spcBef>
                <a:buClrTx/>
                <a:buSzTx/>
                <a:buFontTx/>
                <a:buNone/>
              </a:pPr>
              <a:r>
                <a:rPr lang="es-ES" altLang="en-US" sz="2100" b="1" i="1">
                  <a:latin typeface="Times New Roman" charset="0"/>
                  <a:ea typeface="ＭＳ Ｐゴシック" charset="-128"/>
                </a:rPr>
                <a:t>X</a:t>
              </a:r>
              <a:r>
                <a:rPr lang="es-ES" altLang="en-US" sz="2100" b="1" baseline="-25000">
                  <a:latin typeface="Arial" charset="0"/>
                  <a:ea typeface="ＭＳ Ｐゴシック" charset="-128"/>
                </a:rPr>
                <a:t>6</a:t>
              </a:r>
              <a:r>
                <a:rPr lang="es-ES" altLang="en-US" sz="2100" b="1">
                  <a:latin typeface="Arial" charset="0"/>
                  <a:ea typeface="ＭＳ Ｐゴシック" charset="-128"/>
                </a:rPr>
                <a:t> = Número de unidades producidas en la planta de </a:t>
              </a:r>
              <a:r>
                <a:rPr lang="en-US" altLang="en-US" sz="2100" b="1">
                  <a:latin typeface="Arial" charset="0"/>
                  <a:ea typeface="ＭＳ Ｐゴシック" charset="-128"/>
                </a:rPr>
                <a:t>Mobile</a:t>
              </a:r>
            </a:p>
          </p:txBody>
        </p:sp>
      </p:gr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81251"/>
                                        </p:tgtEl>
                                        <p:attrNameLst>
                                          <p:attrName>style.visibility</p:attrName>
                                        </p:attrNameLst>
                                      </p:cBhvr>
                                      <p:to>
                                        <p:strVal val="visible"/>
                                      </p:to>
                                    </p:set>
                                    <p:animEffect transition="in" filter="strips(downRight)">
                                      <p:cBhvr>
                                        <p:cTn id="7" dur="1000"/>
                                        <p:tgtEl>
                                          <p:spTgt spid="181251"/>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181279"/>
                                        </p:tgtEl>
                                        <p:attrNameLst>
                                          <p:attrName>style.visibility</p:attrName>
                                        </p:attrNameLst>
                                      </p:cBhvr>
                                      <p:to>
                                        <p:strVal val="visible"/>
                                      </p:to>
                                    </p:set>
                                    <p:animEffect transition="in" filter="strips(downRight)">
                                      <p:cBhvr>
                                        <p:cTn id="11" dur="1000"/>
                                        <p:tgtEl>
                                          <p:spTgt spid="181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671513" y="168275"/>
            <a:ext cx="7772400" cy="939800"/>
          </a:xfrm>
        </p:spPr>
        <p:txBody>
          <a:bodyPr/>
          <a:lstStyle/>
          <a:p>
            <a:pPr eaLnBrk="1" fontAlgn="auto" hangingPunct="1">
              <a:spcAft>
                <a:spcPts val="0"/>
              </a:spcAft>
              <a:defRPr/>
            </a:pPr>
            <a:r>
              <a:rPr lang="es-ES" altLang="es-PA" sz="4000"/>
              <a:t>Problema</a:t>
            </a:r>
            <a:r>
              <a:rPr lang="es-ES" altLang="es-PA" sz="2800"/>
              <a:t> de cargo fijo</a:t>
            </a:r>
          </a:p>
        </p:txBody>
      </p:sp>
      <p:sp>
        <p:nvSpPr>
          <p:cNvPr id="182275" name="Rectangle 3"/>
          <p:cNvSpPr>
            <a:spLocks noGrp="1" noChangeArrowheads="1"/>
          </p:cNvSpPr>
          <p:nvPr>
            <p:ph idx="1"/>
          </p:nvPr>
        </p:nvSpPr>
        <p:spPr>
          <a:xfrm>
            <a:off x="177800" y="1214438"/>
            <a:ext cx="8756650" cy="533400"/>
          </a:xfrm>
        </p:spPr>
        <p:txBody>
          <a:bodyPr/>
          <a:lstStyle/>
          <a:p>
            <a:pPr marL="0" indent="0" eaLnBrk="1" hangingPunct="1">
              <a:buFont typeface="Wingdings" charset="2"/>
              <a:buNone/>
            </a:pPr>
            <a:r>
              <a:rPr lang="es-ES" altLang="es-PA">
                <a:ea typeface="Arial" charset="0"/>
                <a:cs typeface="Arial" charset="0"/>
              </a:rPr>
              <a:t>La formulación del problema de programación entera será:</a:t>
            </a:r>
          </a:p>
        </p:txBody>
      </p:sp>
      <p:grpSp>
        <p:nvGrpSpPr>
          <p:cNvPr id="182279" name="Group 7"/>
          <p:cNvGrpSpPr>
            <a:grpSpLocks/>
          </p:cNvGrpSpPr>
          <p:nvPr/>
        </p:nvGrpSpPr>
        <p:grpSpPr bwMode="auto">
          <a:xfrm>
            <a:off x="1146175" y="1716088"/>
            <a:ext cx="6530975" cy="3206750"/>
            <a:chOff x="823" y="1139"/>
            <a:chExt cx="4114" cy="2020"/>
          </a:xfrm>
          <a:solidFill>
            <a:schemeClr val="bg2">
              <a:lumMod val="90000"/>
            </a:schemeClr>
          </a:solidFill>
        </p:grpSpPr>
        <p:sp>
          <p:nvSpPr>
            <p:cNvPr id="46087" name="Text Box 4"/>
            <p:cNvSpPr txBox="1">
              <a:spLocks noChangeArrowheads="1"/>
            </p:cNvSpPr>
            <p:nvPr/>
          </p:nvSpPr>
          <p:spPr bwMode="auto">
            <a:xfrm>
              <a:off x="823" y="1139"/>
              <a:ext cx="4114" cy="4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charset="0"/>
                <a:buChar char="•"/>
                <a:tabLst>
                  <a:tab pos="2057400" algn="l"/>
                </a:tabLst>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tabLst>
                  <a:tab pos="2057400" algn="l"/>
                </a:tabLst>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tabLst>
                  <a:tab pos="2057400" algn="l"/>
                </a:tabLst>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tabLst>
                  <a:tab pos="2057400" algn="l"/>
                </a:tabLst>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tabLst>
                  <a:tab pos="2057400" algn="l"/>
                </a:tabLst>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tabLst>
                  <a:tab pos="2057400" algn="l"/>
                </a:tabLst>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tabLst>
                  <a:tab pos="2057400" algn="l"/>
                </a:tabLst>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tabLst>
                  <a:tab pos="2057400" algn="l"/>
                </a:tabLst>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tabLst>
                  <a:tab pos="2057400" algn="l"/>
                </a:tabLst>
                <a:defRPr sz="1200">
                  <a:solidFill>
                    <a:schemeClr val="tx1"/>
                  </a:solidFill>
                  <a:latin typeface="Gill Sans MT" charset="0"/>
                </a:defRPr>
              </a:lvl9pPr>
            </a:lstStyle>
            <a:p>
              <a:pPr eaLnBrk="1" hangingPunct="1">
                <a:lnSpc>
                  <a:spcPct val="100000"/>
                </a:lnSpc>
                <a:spcBef>
                  <a:spcPct val="0"/>
                </a:spcBef>
                <a:buClrTx/>
                <a:buSzTx/>
                <a:buFontTx/>
                <a:buNone/>
              </a:pPr>
              <a:r>
                <a:rPr lang="es-ES" altLang="en-US" b="1">
                  <a:latin typeface="Arial" charset="0"/>
                  <a:ea typeface="ＭＳ Ｐゴシック" charset="-128"/>
                </a:rPr>
                <a:t>Minimizar el costo = 340,000</a:t>
              </a:r>
              <a:r>
                <a:rPr lang="es-ES" altLang="en-US" b="1" i="1">
                  <a:latin typeface="Times New Roman" charset="0"/>
                  <a:ea typeface="ＭＳ Ｐゴシック" charset="-128"/>
                </a:rPr>
                <a:t>X</a:t>
              </a:r>
              <a:r>
                <a:rPr lang="es-ES" altLang="en-US" b="1" baseline="-25000">
                  <a:latin typeface="Arial" charset="0"/>
                  <a:ea typeface="ＭＳ Ｐゴシック" charset="-128"/>
                </a:rPr>
                <a:t>1</a:t>
              </a:r>
              <a:r>
                <a:rPr lang="es-ES" altLang="en-US" b="1">
                  <a:latin typeface="Arial" charset="0"/>
                  <a:ea typeface="ＭＳ Ｐゴシック" charset="-128"/>
                </a:rPr>
                <a:t> + 270,000</a:t>
              </a:r>
              <a:r>
                <a:rPr lang="es-ES" altLang="en-US" b="1" i="1">
                  <a:latin typeface="Times New Roman" charset="0"/>
                  <a:ea typeface="ＭＳ Ｐゴシック" charset="-128"/>
                </a:rPr>
                <a:t>X</a:t>
              </a:r>
              <a:r>
                <a:rPr lang="es-ES" altLang="en-US" b="1" baseline="-25000">
                  <a:latin typeface="Arial" charset="0"/>
                  <a:ea typeface="ＭＳ Ｐゴシック" charset="-128"/>
                </a:rPr>
                <a:t>2</a:t>
              </a:r>
              <a:r>
                <a:rPr lang="es-ES" altLang="en-US" b="1">
                  <a:latin typeface="Arial" charset="0"/>
                  <a:ea typeface="ＭＳ Ｐゴシック" charset="-128"/>
                </a:rPr>
                <a:t> +                </a:t>
              </a:r>
            </a:p>
            <a:p>
              <a:pPr eaLnBrk="1" hangingPunct="1">
                <a:lnSpc>
                  <a:spcPct val="100000"/>
                </a:lnSpc>
                <a:spcBef>
                  <a:spcPct val="0"/>
                </a:spcBef>
                <a:buClrTx/>
                <a:buSzTx/>
                <a:buFontTx/>
                <a:buNone/>
              </a:pPr>
              <a:r>
                <a:rPr lang="es-ES" altLang="en-US" b="1">
                  <a:latin typeface="Arial" charset="0"/>
                  <a:ea typeface="ＭＳ Ｐゴシック" charset="-128"/>
                </a:rPr>
                <a:t>                                 290,000</a:t>
              </a:r>
              <a:r>
                <a:rPr lang="es-ES" altLang="en-US" b="1" i="1">
                  <a:latin typeface="Times New Roman" charset="0"/>
                  <a:ea typeface="ＭＳ Ｐゴシック" charset="-128"/>
                </a:rPr>
                <a:t>X</a:t>
              </a:r>
              <a:r>
                <a:rPr lang="es-ES" altLang="en-US" b="1" baseline="-25000">
                  <a:latin typeface="Arial" charset="0"/>
                  <a:ea typeface="ＭＳ Ｐゴシック" charset="-128"/>
                </a:rPr>
                <a:t>3</a:t>
              </a:r>
              <a:r>
                <a:rPr lang="es-ES" altLang="en-US" b="1">
                  <a:latin typeface="Arial" charset="0"/>
                  <a:ea typeface="ＭＳ Ｐゴシック" charset="-128"/>
                </a:rPr>
                <a:t> + 32</a:t>
              </a:r>
              <a:r>
                <a:rPr lang="es-ES" altLang="en-US" b="1" i="1">
                  <a:latin typeface="Times New Roman" charset="0"/>
                  <a:ea typeface="ＭＳ Ｐゴシック" charset="-128"/>
                </a:rPr>
                <a:t>X</a:t>
              </a:r>
              <a:r>
                <a:rPr lang="es-ES" altLang="en-US" b="1" baseline="-25000">
                  <a:latin typeface="Arial" charset="0"/>
                  <a:ea typeface="ＭＳ Ｐゴシック" charset="-128"/>
                </a:rPr>
                <a:t>4</a:t>
              </a:r>
              <a:r>
                <a:rPr lang="es-ES" altLang="en-US" b="1">
                  <a:latin typeface="Arial" charset="0"/>
                  <a:ea typeface="ＭＳ Ｐゴシック" charset="-128"/>
                </a:rPr>
                <a:t> + 33</a:t>
              </a:r>
              <a:r>
                <a:rPr lang="es-ES" altLang="en-US" b="1" i="1">
                  <a:latin typeface="Times New Roman" charset="0"/>
                  <a:ea typeface="ＭＳ Ｐゴシック" charset="-128"/>
                </a:rPr>
                <a:t>X</a:t>
              </a:r>
              <a:r>
                <a:rPr lang="es-ES" altLang="en-US" b="1" baseline="-25000">
                  <a:latin typeface="Arial" charset="0"/>
                  <a:ea typeface="ＭＳ Ｐゴシック" charset="-128"/>
                </a:rPr>
                <a:t>5</a:t>
              </a:r>
              <a:r>
                <a:rPr lang="es-ES" altLang="en-US" b="1">
                  <a:latin typeface="Arial" charset="0"/>
                  <a:ea typeface="ＭＳ Ｐゴシック" charset="-128"/>
                </a:rPr>
                <a:t> + 30</a:t>
              </a:r>
              <a:r>
                <a:rPr lang="es-ES" altLang="en-US" b="1" i="1">
                  <a:latin typeface="Times New Roman" charset="0"/>
                  <a:ea typeface="ＭＳ Ｐゴシック" charset="-128"/>
                </a:rPr>
                <a:t>X</a:t>
              </a:r>
              <a:r>
                <a:rPr lang="es-ES" altLang="en-US" b="1" baseline="-25000">
                  <a:latin typeface="Arial" charset="0"/>
                  <a:ea typeface="ＭＳ Ｐゴシック" charset="-128"/>
                </a:rPr>
                <a:t>6</a:t>
              </a:r>
              <a:endParaRPr lang="es-ES" altLang="en-US" b="1">
                <a:latin typeface="Arial" charset="0"/>
                <a:ea typeface="ＭＳ Ｐゴシック" charset="-128"/>
                <a:cs typeface="Arial" charset="0"/>
              </a:endParaRPr>
            </a:p>
          </p:txBody>
        </p:sp>
        <p:sp>
          <p:nvSpPr>
            <p:cNvPr id="46088" name="Text Box 5"/>
            <p:cNvSpPr txBox="1">
              <a:spLocks noChangeArrowheads="1"/>
            </p:cNvSpPr>
            <p:nvPr/>
          </p:nvSpPr>
          <p:spPr bwMode="auto">
            <a:xfrm>
              <a:off x="823" y="1744"/>
              <a:ext cx="3306" cy="14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charset="0"/>
                <a:buChar char="•"/>
                <a:tabLst>
                  <a:tab pos="1790700" algn="r"/>
                  <a:tab pos="2336800" algn="r"/>
                  <a:tab pos="2870200" algn="r"/>
                  <a:tab pos="3136900" algn="l"/>
                  <a:tab pos="3403600" algn="l"/>
                  <a:tab pos="4660900" algn="l"/>
                </a:tabLst>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tabLst>
                  <a:tab pos="1790700" algn="r"/>
                  <a:tab pos="2336800" algn="r"/>
                  <a:tab pos="2870200" algn="r"/>
                  <a:tab pos="3136900" algn="l"/>
                  <a:tab pos="3403600" algn="l"/>
                  <a:tab pos="4660900" algn="l"/>
                </a:tabLst>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tabLst>
                  <a:tab pos="1790700" algn="r"/>
                  <a:tab pos="2336800" algn="r"/>
                  <a:tab pos="2870200" algn="r"/>
                  <a:tab pos="3136900" algn="l"/>
                  <a:tab pos="3403600" algn="l"/>
                  <a:tab pos="4660900" algn="l"/>
                </a:tabLst>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tabLst>
                  <a:tab pos="1790700" algn="r"/>
                  <a:tab pos="2336800" algn="r"/>
                  <a:tab pos="2870200" algn="r"/>
                  <a:tab pos="3136900" algn="l"/>
                  <a:tab pos="3403600" algn="l"/>
                  <a:tab pos="4660900" algn="l"/>
                </a:tabLst>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tabLst>
                  <a:tab pos="1790700" algn="r"/>
                  <a:tab pos="2336800" algn="r"/>
                  <a:tab pos="2870200" algn="r"/>
                  <a:tab pos="3136900" algn="l"/>
                  <a:tab pos="3403600" algn="l"/>
                  <a:tab pos="4660900" algn="l"/>
                </a:tabLst>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tabLst>
                  <a:tab pos="1790700" algn="r"/>
                  <a:tab pos="2336800" algn="r"/>
                  <a:tab pos="2870200" algn="r"/>
                  <a:tab pos="3136900" algn="l"/>
                  <a:tab pos="3403600" algn="l"/>
                  <a:tab pos="4660900" algn="l"/>
                </a:tabLst>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tabLst>
                  <a:tab pos="1790700" algn="r"/>
                  <a:tab pos="2336800" algn="r"/>
                  <a:tab pos="2870200" algn="r"/>
                  <a:tab pos="3136900" algn="l"/>
                  <a:tab pos="3403600" algn="l"/>
                  <a:tab pos="4660900" algn="l"/>
                </a:tabLst>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tabLst>
                  <a:tab pos="1790700" algn="r"/>
                  <a:tab pos="2336800" algn="r"/>
                  <a:tab pos="2870200" algn="r"/>
                  <a:tab pos="3136900" algn="l"/>
                  <a:tab pos="3403600" algn="l"/>
                  <a:tab pos="4660900" algn="l"/>
                </a:tabLst>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tabLst>
                  <a:tab pos="1790700" algn="r"/>
                  <a:tab pos="2336800" algn="r"/>
                  <a:tab pos="2870200" algn="r"/>
                  <a:tab pos="3136900" algn="l"/>
                  <a:tab pos="3403600" algn="l"/>
                  <a:tab pos="4660900" algn="l"/>
                </a:tabLst>
                <a:defRPr sz="1200">
                  <a:solidFill>
                    <a:schemeClr val="tx1"/>
                  </a:solidFill>
                  <a:latin typeface="Gill Sans MT" charset="0"/>
                </a:defRPr>
              </a:lvl9pPr>
            </a:lstStyle>
            <a:p>
              <a:pPr eaLnBrk="1" hangingPunct="1">
                <a:lnSpc>
                  <a:spcPct val="100000"/>
                </a:lnSpc>
                <a:spcBef>
                  <a:spcPct val="0"/>
                </a:spcBef>
                <a:buClrTx/>
                <a:buSzTx/>
                <a:buFontTx/>
                <a:buNone/>
              </a:pPr>
              <a:r>
                <a:rPr lang="es-ES" altLang="en-US" b="1">
                  <a:latin typeface="Arial" charset="0"/>
                  <a:ea typeface="ＭＳ Ｐゴシック" charset="-128"/>
                </a:rPr>
                <a:t>sujeto a	</a:t>
              </a:r>
              <a:r>
                <a:rPr lang="es-ES" altLang="en-US" b="1" i="1">
                  <a:latin typeface="Times New Roman" charset="0"/>
                  <a:ea typeface="ＭＳ Ｐゴシック" charset="-128"/>
                </a:rPr>
                <a:t>X</a:t>
              </a:r>
              <a:r>
                <a:rPr lang="es-ES" altLang="en-US" b="1" baseline="-25000">
                  <a:latin typeface="Arial" charset="0"/>
                  <a:ea typeface="ＭＳ Ｐゴシック" charset="-128"/>
                </a:rPr>
                <a:t>4</a:t>
              </a:r>
              <a:r>
                <a:rPr lang="es-ES" altLang="en-US" b="1">
                  <a:latin typeface="Arial" charset="0"/>
                  <a:ea typeface="ＭＳ Ｐゴシック" charset="-128"/>
                </a:rPr>
                <a:t>	+</a:t>
              </a:r>
              <a:r>
                <a:rPr lang="es-ES" altLang="en-US" b="1" i="1">
                  <a:latin typeface="Arial" charset="0"/>
                  <a:ea typeface="ＭＳ Ｐゴシック" charset="-128"/>
                </a:rPr>
                <a:t> </a:t>
              </a:r>
              <a:r>
                <a:rPr lang="es-ES" altLang="en-US" b="1" i="1">
                  <a:latin typeface="Times New Roman" charset="0"/>
                  <a:ea typeface="ＭＳ Ｐゴシック" charset="-128"/>
                </a:rPr>
                <a:t>X</a:t>
              </a:r>
              <a:r>
                <a:rPr lang="es-ES" altLang="en-US" b="1" baseline="-25000">
                  <a:latin typeface="Arial" charset="0"/>
                  <a:ea typeface="ＭＳ Ｐゴシック" charset="-128"/>
                </a:rPr>
                <a:t>5</a:t>
              </a:r>
              <a:r>
                <a:rPr lang="es-ES" altLang="en-US" b="1">
                  <a:latin typeface="Arial" charset="0"/>
                  <a:ea typeface="ＭＳ Ｐゴシック" charset="-128"/>
                </a:rPr>
                <a:t>	+ </a:t>
              </a:r>
              <a:r>
                <a:rPr lang="es-ES" altLang="en-US" b="1" i="1">
                  <a:latin typeface="Times New Roman" charset="0"/>
                  <a:ea typeface="ＭＳ Ｐゴシック" charset="-128"/>
                </a:rPr>
                <a:t>X</a:t>
              </a:r>
              <a:r>
                <a:rPr lang="es-ES" altLang="en-US" b="1" baseline="-25000">
                  <a:latin typeface="Arial" charset="0"/>
                  <a:ea typeface="ＭＳ Ｐゴシック" charset="-128"/>
                </a:rPr>
                <a:t>6</a:t>
              </a:r>
              <a:r>
                <a:rPr lang="es-ES" altLang="en-US" b="1">
                  <a:latin typeface="Arial" charset="0"/>
                  <a:ea typeface="ＭＳ Ｐゴシック" charset="-128"/>
                </a:rPr>
                <a:t>	</a:t>
              </a:r>
              <a:r>
                <a:rPr lang="es-ES" altLang="en-US" b="1">
                  <a:latin typeface="Arial" charset="0"/>
                  <a:ea typeface="ＭＳ Ｐゴシック" charset="-128"/>
                  <a:cs typeface="Arial" charset="0"/>
                </a:rPr>
                <a:t>≥	38,000</a:t>
              </a:r>
            </a:p>
            <a:p>
              <a:pPr eaLnBrk="1" hangingPunct="1">
                <a:lnSpc>
                  <a:spcPct val="100000"/>
                </a:lnSpc>
                <a:spcBef>
                  <a:spcPct val="0"/>
                </a:spcBef>
                <a:buClrTx/>
                <a:buSzTx/>
                <a:buFontTx/>
                <a:buNone/>
              </a:pPr>
              <a:r>
                <a:rPr lang="es-ES" altLang="en-US" b="1">
                  <a:latin typeface="Arial" charset="0"/>
                  <a:ea typeface="ＭＳ Ｐゴシック" charset="-128"/>
                </a:rPr>
                <a:t>	</a:t>
              </a:r>
              <a:r>
                <a:rPr lang="es-ES" altLang="en-US" b="1" i="1">
                  <a:latin typeface="Times New Roman" charset="0"/>
                  <a:ea typeface="ＭＳ Ｐゴシック" charset="-128"/>
                </a:rPr>
                <a:t>X</a:t>
              </a:r>
              <a:r>
                <a:rPr lang="es-ES" altLang="en-US" b="1" baseline="-25000">
                  <a:latin typeface="Arial" charset="0"/>
                  <a:ea typeface="ＭＳ Ｐゴシック" charset="-128"/>
                </a:rPr>
                <a:t>4</a:t>
              </a:r>
              <a:r>
                <a:rPr lang="es-ES" altLang="en-US" b="1">
                  <a:latin typeface="Arial" charset="0"/>
                  <a:ea typeface="ＭＳ Ｐゴシック" charset="-128"/>
                </a:rPr>
                <a:t>			≤	21,000</a:t>
              </a:r>
              <a:r>
                <a:rPr lang="es-ES" altLang="en-US" b="1" i="1">
                  <a:latin typeface="Times New Roman" charset="0"/>
                  <a:ea typeface="ＭＳ Ｐゴシック" charset="-128"/>
                </a:rPr>
                <a:t>X</a:t>
              </a:r>
              <a:r>
                <a:rPr lang="es-ES" altLang="en-US" b="1" baseline="-25000">
                  <a:latin typeface="Arial" charset="0"/>
                  <a:ea typeface="ＭＳ Ｐゴシック" charset="-128"/>
                </a:rPr>
                <a:t>1</a:t>
              </a:r>
            </a:p>
            <a:p>
              <a:pPr eaLnBrk="1" hangingPunct="1">
                <a:lnSpc>
                  <a:spcPct val="100000"/>
                </a:lnSpc>
                <a:spcBef>
                  <a:spcPct val="0"/>
                </a:spcBef>
                <a:buClrTx/>
                <a:buSzTx/>
                <a:buFontTx/>
                <a:buNone/>
              </a:pPr>
              <a:r>
                <a:rPr lang="es-ES" altLang="en-US" b="1">
                  <a:latin typeface="Arial" charset="0"/>
                  <a:ea typeface="ＭＳ Ｐゴシック" charset="-128"/>
                </a:rPr>
                <a:t>		</a:t>
              </a:r>
              <a:r>
                <a:rPr lang="es-ES" altLang="en-US" b="1" i="1">
                  <a:latin typeface="Arial" charset="0"/>
                  <a:ea typeface="ＭＳ Ｐゴシック" charset="-128"/>
                </a:rPr>
                <a:t> </a:t>
              </a:r>
              <a:r>
                <a:rPr lang="es-ES" altLang="en-US" b="1" i="1">
                  <a:latin typeface="Times New Roman" charset="0"/>
                  <a:ea typeface="ＭＳ Ｐゴシック" charset="-128"/>
                </a:rPr>
                <a:t>X</a:t>
              </a:r>
              <a:r>
                <a:rPr lang="es-ES" altLang="en-US" b="1" baseline="-25000">
                  <a:latin typeface="Arial" charset="0"/>
                  <a:ea typeface="ＭＳ Ｐゴシック" charset="-128"/>
                </a:rPr>
                <a:t>5</a:t>
              </a:r>
              <a:r>
                <a:rPr lang="es-ES" altLang="en-US" b="1">
                  <a:latin typeface="Arial" charset="0"/>
                  <a:ea typeface="ＭＳ Ｐゴシック" charset="-128"/>
                </a:rPr>
                <a:t>		≤	20,000</a:t>
              </a:r>
              <a:r>
                <a:rPr lang="es-ES" altLang="en-US" b="1" i="1">
                  <a:latin typeface="Times New Roman" charset="0"/>
                  <a:ea typeface="ＭＳ Ｐゴシック" charset="-128"/>
                </a:rPr>
                <a:t>X</a:t>
              </a:r>
              <a:r>
                <a:rPr lang="es-ES" altLang="en-US" b="1" baseline="-25000">
                  <a:latin typeface="Arial" charset="0"/>
                  <a:ea typeface="ＭＳ Ｐゴシック" charset="-128"/>
                </a:rPr>
                <a:t>2</a:t>
              </a:r>
            </a:p>
            <a:p>
              <a:pPr eaLnBrk="1" hangingPunct="1">
                <a:lnSpc>
                  <a:spcPct val="100000"/>
                </a:lnSpc>
                <a:spcBef>
                  <a:spcPct val="0"/>
                </a:spcBef>
                <a:buClrTx/>
                <a:buSzTx/>
                <a:buFontTx/>
                <a:buNone/>
              </a:pPr>
              <a:r>
                <a:rPr lang="es-ES" altLang="en-US" b="1">
                  <a:latin typeface="Arial" charset="0"/>
                  <a:ea typeface="ＭＳ Ｐゴシック" charset="-128"/>
                </a:rPr>
                <a:t>			 </a:t>
              </a:r>
              <a:r>
                <a:rPr lang="es-ES" altLang="en-US" b="1" i="1">
                  <a:latin typeface="Times New Roman" charset="0"/>
                  <a:ea typeface="ＭＳ Ｐゴシック" charset="-128"/>
                </a:rPr>
                <a:t>X</a:t>
              </a:r>
              <a:r>
                <a:rPr lang="es-ES" altLang="en-US" b="1" baseline="-25000">
                  <a:latin typeface="Arial" charset="0"/>
                  <a:ea typeface="ＭＳ Ｐゴシック" charset="-128"/>
                </a:rPr>
                <a:t>6</a:t>
              </a:r>
              <a:r>
                <a:rPr lang="es-ES" altLang="en-US" b="1">
                  <a:latin typeface="Arial" charset="0"/>
                  <a:ea typeface="ＭＳ Ｐゴシック" charset="-128"/>
                </a:rPr>
                <a:t>	≤	19,000</a:t>
              </a:r>
              <a:r>
                <a:rPr lang="es-ES" altLang="en-US" b="1" i="1">
                  <a:latin typeface="Times New Roman" charset="0"/>
                  <a:ea typeface="ＭＳ Ｐゴシック" charset="-128"/>
                </a:rPr>
                <a:t>X</a:t>
              </a:r>
              <a:r>
                <a:rPr lang="es-ES" altLang="en-US" b="1" baseline="-25000">
                  <a:latin typeface="Arial" charset="0"/>
                  <a:ea typeface="ＭＳ Ｐゴシック" charset="-128"/>
                </a:rPr>
                <a:t>3</a:t>
              </a:r>
            </a:p>
            <a:p>
              <a:pPr eaLnBrk="1" hangingPunct="1">
                <a:lnSpc>
                  <a:spcPct val="100000"/>
                </a:lnSpc>
                <a:spcBef>
                  <a:spcPct val="0"/>
                </a:spcBef>
                <a:buClrTx/>
                <a:buSzTx/>
                <a:buFontTx/>
                <a:buNone/>
              </a:pPr>
              <a:r>
                <a:rPr lang="es-ES" altLang="en-US" b="1">
                  <a:latin typeface="Arial" charset="0"/>
                  <a:ea typeface="ＭＳ Ｐゴシック" charset="-128"/>
                </a:rPr>
                <a:t>		  </a:t>
              </a:r>
              <a:r>
                <a:rPr lang="es-ES" altLang="en-US" b="1" i="1">
                  <a:latin typeface="Times New Roman" charset="0"/>
                  <a:ea typeface="ＭＳ Ｐゴシック" charset="-128"/>
                </a:rPr>
                <a:t>X</a:t>
              </a:r>
              <a:r>
                <a:rPr lang="es-ES" altLang="en-US" b="1" baseline="-25000">
                  <a:latin typeface="Arial" charset="0"/>
                  <a:ea typeface="ＭＳ Ｐゴシック" charset="-128"/>
                </a:rPr>
                <a:t>1</a:t>
              </a:r>
              <a:r>
                <a:rPr lang="es-ES" altLang="en-US" b="1">
                  <a:latin typeface="Arial" charset="0"/>
                  <a:ea typeface="ＭＳ Ｐゴシック" charset="-128"/>
                </a:rPr>
                <a:t>,</a:t>
              </a:r>
              <a:r>
                <a:rPr lang="es-ES" altLang="en-US" b="1" i="1">
                  <a:latin typeface="Arial" charset="0"/>
                  <a:ea typeface="ＭＳ Ｐゴシック" charset="-128"/>
                </a:rPr>
                <a:t> </a:t>
              </a:r>
              <a:r>
                <a:rPr lang="es-ES" altLang="en-US" b="1" i="1">
                  <a:latin typeface="Times New Roman" charset="0"/>
                  <a:ea typeface="ＭＳ Ｐゴシック" charset="-128"/>
                </a:rPr>
                <a:t>X</a:t>
              </a:r>
              <a:r>
                <a:rPr lang="es-ES" altLang="en-US" b="1" baseline="-25000">
                  <a:latin typeface="Arial" charset="0"/>
                  <a:ea typeface="ＭＳ Ｐゴシック" charset="-128"/>
                </a:rPr>
                <a:t>2</a:t>
              </a:r>
              <a:r>
                <a:rPr lang="es-ES" altLang="en-US" b="1">
                  <a:latin typeface="Arial" charset="0"/>
                  <a:ea typeface="ＭＳ Ｐゴシック" charset="-128"/>
                </a:rPr>
                <a:t>, </a:t>
              </a:r>
              <a:r>
                <a:rPr lang="es-ES" altLang="en-US" b="1" i="1">
                  <a:latin typeface="Times New Roman" charset="0"/>
                  <a:ea typeface="ＭＳ Ｐゴシック" charset="-128"/>
                </a:rPr>
                <a:t>X</a:t>
              </a:r>
              <a:r>
                <a:rPr lang="es-ES" altLang="en-US" b="1" baseline="-25000">
                  <a:latin typeface="Arial" charset="0"/>
                  <a:ea typeface="ＭＳ Ｐゴシック" charset="-128"/>
                </a:rPr>
                <a:t>3 </a:t>
              </a:r>
              <a:r>
                <a:rPr lang="es-ES" altLang="en-US" b="1">
                  <a:latin typeface="Arial" charset="0"/>
                  <a:ea typeface="ＭＳ Ｐゴシック" charset="-128"/>
                </a:rPr>
                <a:t>= 0 o 1; </a:t>
              </a:r>
            </a:p>
            <a:p>
              <a:pPr eaLnBrk="1" hangingPunct="1">
                <a:lnSpc>
                  <a:spcPct val="100000"/>
                </a:lnSpc>
                <a:spcBef>
                  <a:spcPct val="0"/>
                </a:spcBef>
                <a:buClrTx/>
                <a:buSzTx/>
                <a:buFontTx/>
                <a:buNone/>
              </a:pPr>
              <a:r>
                <a:rPr lang="es-ES" altLang="en-US" b="1">
                  <a:latin typeface="Arial" charset="0"/>
                  <a:ea typeface="ＭＳ Ｐゴシック" charset="-128"/>
                </a:rPr>
                <a:t>		  </a:t>
              </a:r>
              <a:r>
                <a:rPr lang="es-ES" altLang="en-US" b="1" i="1">
                  <a:latin typeface="Times New Roman" charset="0"/>
                  <a:ea typeface="ＭＳ Ｐゴシック" charset="-128"/>
                </a:rPr>
                <a:t>X</a:t>
              </a:r>
              <a:r>
                <a:rPr lang="es-ES" altLang="en-US" b="1" baseline="-25000">
                  <a:latin typeface="Arial" charset="0"/>
                  <a:ea typeface="ＭＳ Ｐゴシック" charset="-128"/>
                </a:rPr>
                <a:t>4</a:t>
              </a:r>
              <a:r>
                <a:rPr lang="es-ES" altLang="en-US" b="1">
                  <a:latin typeface="Arial" charset="0"/>
                  <a:ea typeface="ＭＳ Ｐゴシック" charset="-128"/>
                </a:rPr>
                <a:t>,</a:t>
              </a:r>
              <a:r>
                <a:rPr lang="es-ES" altLang="en-US" b="1" i="1">
                  <a:latin typeface="Arial" charset="0"/>
                  <a:ea typeface="ＭＳ Ｐゴシック" charset="-128"/>
                </a:rPr>
                <a:t> </a:t>
              </a:r>
              <a:r>
                <a:rPr lang="es-ES" altLang="en-US" b="1" i="1">
                  <a:latin typeface="Times New Roman" charset="0"/>
                  <a:ea typeface="ＭＳ Ｐゴシック" charset="-128"/>
                </a:rPr>
                <a:t>X</a:t>
              </a:r>
              <a:r>
                <a:rPr lang="es-ES" altLang="en-US" b="1" baseline="-25000">
                  <a:latin typeface="Arial" charset="0"/>
                  <a:ea typeface="ＭＳ Ｐゴシック" charset="-128"/>
                </a:rPr>
                <a:t>5</a:t>
              </a:r>
              <a:r>
                <a:rPr lang="es-ES" altLang="en-US" b="1">
                  <a:latin typeface="Arial" charset="0"/>
                  <a:ea typeface="ＭＳ Ｐゴシック" charset="-128"/>
                </a:rPr>
                <a:t>, </a:t>
              </a:r>
              <a:r>
                <a:rPr lang="es-ES" altLang="en-US" b="1" i="1">
                  <a:latin typeface="Times New Roman" charset="0"/>
                  <a:ea typeface="ＭＳ Ｐゴシック" charset="-128"/>
                </a:rPr>
                <a:t>X</a:t>
              </a:r>
              <a:r>
                <a:rPr lang="es-ES" altLang="en-US" b="1" baseline="-25000">
                  <a:latin typeface="Arial" charset="0"/>
                  <a:ea typeface="ＭＳ Ｐゴシック" charset="-128"/>
                </a:rPr>
                <a:t>6</a:t>
              </a:r>
              <a:r>
                <a:rPr lang="es-ES" altLang="en-US" b="1">
                  <a:latin typeface="Arial" charset="0"/>
                  <a:ea typeface="ＭＳ Ｐゴシック" charset="-128"/>
                </a:rPr>
                <a:t>	 ≥ 0 y entero</a:t>
              </a:r>
            </a:p>
            <a:p>
              <a:pPr eaLnBrk="1" hangingPunct="1">
                <a:lnSpc>
                  <a:spcPct val="100000"/>
                </a:lnSpc>
                <a:spcBef>
                  <a:spcPct val="0"/>
                </a:spcBef>
                <a:buClrTx/>
                <a:buSzTx/>
                <a:buFontTx/>
                <a:buNone/>
              </a:pPr>
              <a:endParaRPr lang="es-ES" altLang="en-US" b="1">
                <a:latin typeface="Arial" charset="0"/>
                <a:ea typeface="ＭＳ Ｐゴシック" charset="-128"/>
              </a:endParaRPr>
            </a:p>
          </p:txBody>
        </p:sp>
      </p:grpSp>
      <p:grpSp>
        <p:nvGrpSpPr>
          <p:cNvPr id="182282" name="Group 10"/>
          <p:cNvGrpSpPr>
            <a:grpSpLocks/>
          </p:cNvGrpSpPr>
          <p:nvPr/>
        </p:nvGrpSpPr>
        <p:grpSpPr bwMode="auto">
          <a:xfrm>
            <a:off x="514350" y="4808538"/>
            <a:ext cx="7797800" cy="1250950"/>
            <a:chOff x="432" y="3024"/>
            <a:chExt cx="4912" cy="788"/>
          </a:xfrm>
          <a:solidFill>
            <a:schemeClr val="bg2">
              <a:lumMod val="90000"/>
            </a:schemeClr>
          </a:solidFill>
        </p:grpSpPr>
        <p:sp>
          <p:nvSpPr>
            <p:cNvPr id="46085" name="Rectangle 8"/>
            <p:cNvSpPr>
              <a:spLocks noChangeArrowheads="1"/>
            </p:cNvSpPr>
            <p:nvPr/>
          </p:nvSpPr>
          <p:spPr bwMode="auto">
            <a:xfrm>
              <a:off x="432" y="3024"/>
              <a:ext cx="4912" cy="280"/>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90000"/>
                </a:lnSpc>
                <a:spcBef>
                  <a:spcPct val="20000"/>
                </a:spcBef>
                <a:buClr>
                  <a:schemeClr val="accent2"/>
                </a:buClr>
                <a:buSzPct val="85000"/>
                <a:buFontTx/>
                <a:buNone/>
              </a:pPr>
              <a:r>
                <a:rPr lang="es-ES" altLang="es-PA" b="1">
                  <a:latin typeface="Arial" charset="0"/>
                  <a:ea typeface="ＭＳ Ｐゴシック" charset="-128"/>
                </a:rPr>
                <a:t>La solución óptima es</a:t>
              </a:r>
              <a:endParaRPr lang="es-ES" altLang="es-PA" b="1">
                <a:latin typeface="Arial" charset="0"/>
                <a:ea typeface="ＭＳ Ｐゴシック" charset="-128"/>
                <a:cs typeface="Arial" charset="0"/>
              </a:endParaRPr>
            </a:p>
          </p:txBody>
        </p:sp>
        <p:sp>
          <p:nvSpPr>
            <p:cNvPr id="46086" name="Text Box 9"/>
            <p:cNvSpPr txBox="1">
              <a:spLocks noChangeArrowheads="1"/>
            </p:cNvSpPr>
            <p:nvPr/>
          </p:nvSpPr>
          <p:spPr bwMode="auto">
            <a:xfrm>
              <a:off x="904" y="3344"/>
              <a:ext cx="3996" cy="4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10000"/>
                </a:lnSpc>
                <a:spcBef>
                  <a:spcPct val="0"/>
                </a:spcBef>
                <a:buClrTx/>
                <a:buSzTx/>
                <a:buFontTx/>
                <a:buNone/>
              </a:pPr>
              <a:r>
                <a:rPr lang="es-ES" altLang="en-US" b="1" i="1">
                  <a:latin typeface="Times New Roman" charset="0"/>
                  <a:ea typeface="ＭＳ Ｐゴシック" charset="-128"/>
                </a:rPr>
                <a:t>X</a:t>
              </a:r>
              <a:r>
                <a:rPr lang="es-ES" altLang="en-US" b="1" baseline="-25000">
                  <a:latin typeface="Arial" charset="0"/>
                  <a:ea typeface="ＭＳ Ｐゴシック" charset="-128"/>
                </a:rPr>
                <a:t>1</a:t>
              </a:r>
              <a:r>
                <a:rPr lang="es-ES" altLang="en-US" b="1">
                  <a:latin typeface="Arial" charset="0"/>
                  <a:ea typeface="ＭＳ Ｐゴシック" charset="-128"/>
                </a:rPr>
                <a:t> = 0,</a:t>
              </a:r>
              <a:r>
                <a:rPr lang="es-ES" altLang="en-US" b="1" i="1">
                  <a:latin typeface="Arial" charset="0"/>
                  <a:ea typeface="ＭＳ Ｐゴシック" charset="-128"/>
                </a:rPr>
                <a:t> </a:t>
              </a:r>
              <a:r>
                <a:rPr lang="es-ES" altLang="en-US" b="1" i="1">
                  <a:latin typeface="Times New Roman" charset="0"/>
                  <a:ea typeface="ＭＳ Ｐゴシック" charset="-128"/>
                </a:rPr>
                <a:t>X</a:t>
              </a:r>
              <a:r>
                <a:rPr lang="es-ES" altLang="en-US" b="1" baseline="-25000">
                  <a:latin typeface="Arial" charset="0"/>
                  <a:ea typeface="ＭＳ Ｐゴシック" charset="-128"/>
                </a:rPr>
                <a:t>2</a:t>
              </a:r>
              <a:r>
                <a:rPr lang="es-ES" altLang="en-US" b="1">
                  <a:latin typeface="Arial" charset="0"/>
                  <a:ea typeface="ＭＳ Ｐゴシック" charset="-128"/>
                </a:rPr>
                <a:t> = 1, </a:t>
              </a:r>
              <a:r>
                <a:rPr lang="es-ES" altLang="en-US" b="1" i="1">
                  <a:latin typeface="Times New Roman" charset="0"/>
                  <a:ea typeface="ＭＳ Ｐゴシック" charset="-128"/>
                </a:rPr>
                <a:t>X</a:t>
              </a:r>
              <a:r>
                <a:rPr lang="es-ES" altLang="en-US" b="1" baseline="-25000">
                  <a:latin typeface="Arial" charset="0"/>
                  <a:ea typeface="ＭＳ Ｐゴシック" charset="-128"/>
                </a:rPr>
                <a:t>3 </a:t>
              </a:r>
              <a:r>
                <a:rPr lang="es-ES" altLang="en-US" b="1">
                  <a:latin typeface="Arial" charset="0"/>
                  <a:ea typeface="ＭＳ Ｐゴシック" charset="-128"/>
                  <a:cs typeface="Arial" charset="0"/>
                </a:rPr>
                <a:t>= 1, </a:t>
              </a:r>
              <a:r>
                <a:rPr lang="es-ES" altLang="en-US" b="1" i="1">
                  <a:latin typeface="Times New Roman" charset="0"/>
                  <a:ea typeface="ＭＳ Ｐゴシック" charset="-128"/>
                </a:rPr>
                <a:t>X</a:t>
              </a:r>
              <a:r>
                <a:rPr lang="es-ES" altLang="en-US" b="1" baseline="-25000">
                  <a:latin typeface="Arial" charset="0"/>
                  <a:ea typeface="ＭＳ Ｐゴシック" charset="-128"/>
                </a:rPr>
                <a:t>4</a:t>
              </a:r>
              <a:r>
                <a:rPr lang="es-ES" altLang="en-US" b="1">
                  <a:latin typeface="Arial" charset="0"/>
                  <a:ea typeface="ＭＳ Ｐゴシック" charset="-128"/>
                </a:rPr>
                <a:t> = 0, </a:t>
              </a:r>
              <a:r>
                <a:rPr lang="es-ES" altLang="en-US" b="1" i="1">
                  <a:latin typeface="Times New Roman" charset="0"/>
                  <a:ea typeface="ＭＳ Ｐゴシック" charset="-128"/>
                </a:rPr>
                <a:t>X</a:t>
              </a:r>
              <a:r>
                <a:rPr lang="es-ES" altLang="en-US" b="1" baseline="-25000">
                  <a:latin typeface="Arial" charset="0"/>
                  <a:ea typeface="ＭＳ Ｐゴシック" charset="-128"/>
                </a:rPr>
                <a:t>5</a:t>
              </a:r>
              <a:r>
                <a:rPr lang="es-ES" altLang="en-US" b="1">
                  <a:latin typeface="Arial" charset="0"/>
                  <a:ea typeface="ＭＳ Ｐゴシック" charset="-128"/>
                </a:rPr>
                <a:t> = 19,000, </a:t>
              </a:r>
              <a:r>
                <a:rPr lang="es-ES" altLang="en-US" b="1" i="1">
                  <a:latin typeface="Times New Roman" charset="0"/>
                  <a:ea typeface="ＭＳ Ｐゴシック" charset="-128"/>
                </a:rPr>
                <a:t>X</a:t>
              </a:r>
              <a:r>
                <a:rPr lang="es-ES" altLang="en-US" b="1" baseline="-25000">
                  <a:latin typeface="Arial" charset="0"/>
                  <a:ea typeface="ＭＳ Ｐゴシック" charset="-128"/>
                </a:rPr>
                <a:t>6</a:t>
              </a:r>
              <a:r>
                <a:rPr lang="es-ES" altLang="en-US" b="1">
                  <a:latin typeface="Arial" charset="0"/>
                  <a:ea typeface="ＭＳ Ｐゴシック" charset="-128"/>
                </a:rPr>
                <a:t> = 19,000</a:t>
              </a:r>
            </a:p>
            <a:p>
              <a:pPr eaLnBrk="1" hangingPunct="1">
                <a:lnSpc>
                  <a:spcPct val="110000"/>
                </a:lnSpc>
                <a:spcBef>
                  <a:spcPct val="0"/>
                </a:spcBef>
                <a:buClrTx/>
                <a:buSzTx/>
                <a:buFontTx/>
                <a:buNone/>
              </a:pPr>
              <a:r>
                <a:rPr lang="es-ES" altLang="en-US" b="1">
                  <a:latin typeface="Arial" charset="0"/>
                  <a:ea typeface="ＭＳ Ｐゴシック" charset="-128"/>
                </a:rPr>
                <a:t>Valor de la función objetivo = $1,757,000</a:t>
              </a:r>
              <a:endParaRPr lang="es-ES" altLang="en-US" b="1" baseline="-25000">
                <a:latin typeface="Arial" charset="0"/>
                <a:ea typeface="ＭＳ Ｐゴシック" charset="-128"/>
              </a:endParaRPr>
            </a:p>
          </p:txBody>
        </p:sp>
      </p:gr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82275"/>
                                        </p:tgtEl>
                                        <p:attrNameLst>
                                          <p:attrName>style.visibility</p:attrName>
                                        </p:attrNameLst>
                                      </p:cBhvr>
                                      <p:to>
                                        <p:strVal val="visible"/>
                                      </p:to>
                                    </p:set>
                                    <p:animEffect transition="in" filter="strips(downRight)">
                                      <p:cBhvr>
                                        <p:cTn id="7" dur="1000"/>
                                        <p:tgtEl>
                                          <p:spTgt spid="182275"/>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182279"/>
                                        </p:tgtEl>
                                        <p:attrNameLst>
                                          <p:attrName>style.visibility</p:attrName>
                                        </p:attrNameLst>
                                      </p:cBhvr>
                                      <p:to>
                                        <p:strVal val="visible"/>
                                      </p:to>
                                    </p:set>
                                    <p:animEffect transition="in" filter="strips(downRight)">
                                      <p:cBhvr>
                                        <p:cTn id="11" dur="1000"/>
                                        <p:tgtEl>
                                          <p:spTgt spid="182279"/>
                                        </p:tgtEl>
                                      </p:cBhvr>
                                    </p:animEffect>
                                  </p:childTnLst>
                                </p:cTn>
                              </p:par>
                            </p:childTnLst>
                          </p:cTn>
                        </p:par>
                        <p:par>
                          <p:cTn id="12" fill="hold" nodeType="afterGroup">
                            <p:stCondLst>
                              <p:cond delay="4000"/>
                            </p:stCondLst>
                            <p:childTnLst>
                              <p:par>
                                <p:cTn id="13" presetID="18" presetClass="entr" presetSubtype="6" fill="hold" nodeType="afterEffect">
                                  <p:stCondLst>
                                    <p:cond delay="1000"/>
                                  </p:stCondLst>
                                  <p:childTnLst>
                                    <p:set>
                                      <p:cBhvr>
                                        <p:cTn id="14" dur="1" fill="hold">
                                          <p:stCondLst>
                                            <p:cond delay="0"/>
                                          </p:stCondLst>
                                        </p:cTn>
                                        <p:tgtEl>
                                          <p:spTgt spid="182282"/>
                                        </p:tgtEl>
                                        <p:attrNameLst>
                                          <p:attrName>style.visibility</p:attrName>
                                        </p:attrNameLst>
                                      </p:cBhvr>
                                      <p:to>
                                        <p:strVal val="visible"/>
                                      </p:to>
                                    </p:set>
                                    <p:animEffect transition="in" filter="strips(downRight)">
                                      <p:cBhvr>
                                        <p:cTn id="15" dur="1000"/>
                                        <p:tgtEl>
                                          <p:spTgt spid="182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itle 3"/>
          <p:cNvSpPr>
            <a:spLocks noGrp="1" noChangeArrowheads="1"/>
          </p:cNvSpPr>
          <p:nvPr>
            <p:ph type="title"/>
          </p:nvPr>
        </p:nvSpPr>
        <p:spPr/>
        <p:txBody>
          <a:bodyPr>
            <a:normAutofit fontScale="90000"/>
          </a:bodyPr>
          <a:lstStyle/>
          <a:p>
            <a:pPr eaLnBrk="1" fontAlgn="auto" hangingPunct="1">
              <a:spcAft>
                <a:spcPts val="0"/>
              </a:spcAft>
              <a:defRPr/>
            </a:pPr>
            <a:r>
              <a:rPr lang="es-ES" altLang="es-PA" sz="4200"/>
              <a:t>Problema de cargo fijo</a:t>
            </a:r>
          </a:p>
        </p:txBody>
      </p:sp>
      <p:sp>
        <p:nvSpPr>
          <p:cNvPr id="47106" name="TextBox 4"/>
          <p:cNvSpPr txBox="1">
            <a:spLocks noChangeArrowheads="1"/>
          </p:cNvSpPr>
          <p:nvPr/>
        </p:nvSpPr>
        <p:spPr bwMode="auto">
          <a:xfrm>
            <a:off x="635000" y="1439863"/>
            <a:ext cx="787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algn="ctr" eaLnBrk="1" hangingPunct="1">
              <a:lnSpc>
                <a:spcPct val="100000"/>
              </a:lnSpc>
              <a:spcBef>
                <a:spcPct val="0"/>
              </a:spcBef>
              <a:buClrTx/>
              <a:buSzTx/>
              <a:buFontTx/>
              <a:buNone/>
            </a:pPr>
            <a:r>
              <a:rPr lang="es-ES" altLang="es-PA" b="1">
                <a:solidFill>
                  <a:schemeClr val="accent1"/>
                </a:solidFill>
                <a:latin typeface="Arial" charset="0"/>
                <a:ea typeface="ＭＳ Ｐゴシック" charset="-128"/>
              </a:rPr>
              <a:t>Solución con </a:t>
            </a:r>
            <a:r>
              <a:rPr lang="en-US" altLang="es-PA" b="1">
                <a:solidFill>
                  <a:schemeClr val="accent1"/>
                </a:solidFill>
                <a:latin typeface="Arial" charset="0"/>
                <a:ea typeface="ＭＳ Ｐゴシック" charset="-128"/>
              </a:rPr>
              <a:t>Solver</a:t>
            </a:r>
            <a:r>
              <a:rPr lang="es-ES" altLang="es-PA" b="1">
                <a:solidFill>
                  <a:schemeClr val="accent1"/>
                </a:solidFill>
                <a:latin typeface="Arial" charset="0"/>
                <a:ea typeface="ＭＳ Ｐゴシック" charset="-128"/>
              </a:rPr>
              <a:t> de Excel para el problema de </a:t>
            </a:r>
            <a:r>
              <a:rPr lang="en-US" altLang="es-PA" b="1">
                <a:solidFill>
                  <a:schemeClr val="accent1"/>
                </a:solidFill>
                <a:latin typeface="Arial" charset="0"/>
                <a:ea typeface="ＭＳ Ｐゴシック" charset="-128"/>
              </a:rPr>
              <a:t>Sitka Manufacturing</a:t>
            </a:r>
          </a:p>
        </p:txBody>
      </p:sp>
      <p:pic>
        <p:nvPicPr>
          <p:cNvPr id="4710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3550" y="2611438"/>
            <a:ext cx="8285163"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22513" y="4806950"/>
            <a:ext cx="44259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452438" y="382588"/>
            <a:ext cx="8229600" cy="939800"/>
          </a:xfrm>
        </p:spPr>
        <p:txBody>
          <a:bodyPr/>
          <a:lstStyle/>
          <a:p>
            <a:pPr eaLnBrk="1" fontAlgn="auto" hangingPunct="1">
              <a:spcAft>
                <a:spcPts val="0"/>
              </a:spcAft>
              <a:defRPr/>
            </a:pPr>
            <a:r>
              <a:rPr lang="es-ES" altLang="es-PA"/>
              <a:t>Ejemplo de inversión financiera</a:t>
            </a:r>
          </a:p>
        </p:txBody>
      </p:sp>
      <p:sp>
        <p:nvSpPr>
          <p:cNvPr id="183299" name="Rectangle 3"/>
          <p:cNvSpPr>
            <a:spLocks noGrp="1" noChangeArrowheads="1"/>
          </p:cNvSpPr>
          <p:nvPr>
            <p:ph idx="1"/>
          </p:nvPr>
        </p:nvSpPr>
        <p:spPr>
          <a:xfrm>
            <a:off x="552450" y="1668463"/>
            <a:ext cx="8327390" cy="4394200"/>
          </a:xfrm>
          <a:solidFill>
            <a:schemeClr val="bg2">
              <a:lumMod val="90000"/>
            </a:schemeClr>
          </a:solidFill>
        </p:spPr>
        <p:txBody>
          <a:bodyPr rtlCol="0">
            <a:normAutofit fontScale="92500"/>
          </a:bodyPr>
          <a:lstStyle/>
          <a:p>
            <a:pPr eaLnBrk="1" fontAlgn="auto" hangingPunct="1">
              <a:spcAft>
                <a:spcPts val="0"/>
              </a:spcAft>
              <a:buFont typeface="Arial" panose="020B0604020202020204" pitchFamily="34" charset="0"/>
              <a:buChar char="•"/>
              <a:defRPr/>
            </a:pPr>
            <a:r>
              <a:rPr lang="es-ES" altLang="es-PA" sz="2400"/>
              <a:t>La firma </a:t>
            </a:r>
            <a:r>
              <a:rPr lang="en-US" altLang="es-PA" sz="2400" err="1"/>
              <a:t>Simkin</a:t>
            </a:r>
            <a:r>
              <a:rPr lang="en-US" altLang="es-PA" sz="2400"/>
              <a:t>, </a:t>
            </a:r>
            <a:r>
              <a:rPr lang="en-US" altLang="es-PA" sz="2400" err="1"/>
              <a:t>Simkin</a:t>
            </a:r>
            <a:r>
              <a:rPr lang="en-US" altLang="es-PA" sz="2400"/>
              <a:t> y Steinberg</a:t>
            </a:r>
            <a:r>
              <a:rPr lang="es-ES" altLang="es-PA" sz="2400"/>
              <a:t> se especializa en recomendar carteras de acciones petroleras a clientes adinerados.</a:t>
            </a:r>
          </a:p>
          <a:p>
            <a:pPr eaLnBrk="1" fontAlgn="auto" hangingPunct="1">
              <a:spcAft>
                <a:spcPts val="0"/>
              </a:spcAft>
              <a:buFont typeface="Arial" panose="020B0604020202020204" pitchFamily="34" charset="0"/>
              <a:buChar char="•"/>
              <a:defRPr/>
            </a:pPr>
            <a:r>
              <a:rPr lang="es-ES" altLang="es-PA" sz="2400"/>
              <a:t>Uno de sus clientes hizo las siguientes especificaciones:</a:t>
            </a:r>
          </a:p>
          <a:p>
            <a:pPr lvl="1" eaLnBrk="1" fontAlgn="auto" hangingPunct="1">
              <a:spcAft>
                <a:spcPts val="0"/>
              </a:spcAft>
              <a:buFont typeface="Wingdings" panose="05000000000000000000" pitchFamily="2" charset="2"/>
              <a:buChar char="Ø"/>
              <a:defRPr/>
            </a:pPr>
            <a:r>
              <a:rPr lang="es-ES" altLang="es-PA" sz="2100">
                <a:cs typeface="Arial" panose="020B0604020202020204" pitchFamily="34" charset="0"/>
              </a:rPr>
              <a:t>Por lo menos dos empresas tejanas deberían estar en el portafolio.</a:t>
            </a:r>
          </a:p>
          <a:p>
            <a:pPr lvl="1" eaLnBrk="1" fontAlgn="auto" hangingPunct="1">
              <a:spcAft>
                <a:spcPts val="0"/>
              </a:spcAft>
              <a:buFont typeface="Wingdings" panose="05000000000000000000" pitchFamily="2" charset="2"/>
              <a:buChar char="Ø"/>
              <a:defRPr/>
            </a:pPr>
            <a:r>
              <a:rPr lang="es-ES" altLang="es-PA" sz="2100">
                <a:cs typeface="Arial" panose="020B0604020202020204" pitchFamily="34" charset="0"/>
              </a:rPr>
              <a:t>No se puede hacer más de una inversión en compañías petroleras extranjeras.</a:t>
            </a:r>
          </a:p>
          <a:p>
            <a:pPr lvl="1" eaLnBrk="1" fontAlgn="auto" hangingPunct="1">
              <a:spcAft>
                <a:spcPts val="0"/>
              </a:spcAft>
              <a:buFont typeface="Wingdings" panose="05000000000000000000" pitchFamily="2" charset="2"/>
              <a:buChar char="Ø"/>
              <a:defRPr/>
            </a:pPr>
            <a:r>
              <a:rPr lang="es-ES" altLang="es-PA" sz="2100">
                <a:cs typeface="Arial" panose="020B0604020202020204" pitchFamily="34" charset="0"/>
              </a:rPr>
              <a:t>Se tiene que adquirir una de las dos carteras de empresas petroleras californianas.</a:t>
            </a:r>
          </a:p>
          <a:p>
            <a:pPr eaLnBrk="1" fontAlgn="auto" hangingPunct="1">
              <a:spcAft>
                <a:spcPts val="0"/>
              </a:spcAft>
              <a:buFont typeface="Arial" panose="020B0604020202020204" pitchFamily="34" charset="0"/>
              <a:buChar char="•"/>
              <a:defRPr/>
            </a:pPr>
            <a:r>
              <a:rPr lang="es-ES" altLang="es-PA" sz="2400">
                <a:cs typeface="Arial" panose="020B0604020202020204" pitchFamily="34" charset="0"/>
              </a:rPr>
              <a:t>El cliente dispone de $3 millones para invertir e insiste en adquirir grandes bloques de acciones.</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83299"/>
                                        </p:tgtEl>
                                        <p:attrNameLst>
                                          <p:attrName>style.visibility</p:attrName>
                                        </p:attrNameLst>
                                      </p:cBhvr>
                                      <p:to>
                                        <p:strVal val="visible"/>
                                      </p:to>
                                    </p:set>
                                    <p:animEffect transition="in" filter="strips(downRight)">
                                      <p:cBhvr>
                                        <p:cTn id="7" dur="1000"/>
                                        <p:tgtEl>
                                          <p:spTgt spid="183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554038" y="393700"/>
            <a:ext cx="7916862" cy="939800"/>
          </a:xfrm>
        </p:spPr>
        <p:txBody>
          <a:bodyPr/>
          <a:lstStyle/>
          <a:p>
            <a:pPr eaLnBrk="1" fontAlgn="auto" hangingPunct="1">
              <a:spcAft>
                <a:spcPts val="0"/>
              </a:spcAft>
              <a:defRPr/>
            </a:pPr>
            <a:r>
              <a:rPr lang="es-ES" altLang="es-PA"/>
              <a:t>Ejemplo de inversión financiera</a:t>
            </a:r>
          </a:p>
        </p:txBody>
      </p:sp>
      <p:sp>
        <p:nvSpPr>
          <p:cNvPr id="188419" name="Rectangle 3"/>
          <p:cNvSpPr>
            <a:spLocks noGrp="1" noChangeArrowheads="1"/>
          </p:cNvSpPr>
          <p:nvPr>
            <p:ph idx="1"/>
          </p:nvPr>
        </p:nvSpPr>
        <p:spPr>
          <a:xfrm>
            <a:off x="685800" y="1701800"/>
            <a:ext cx="7772400" cy="469900"/>
          </a:xfrm>
          <a:solidFill>
            <a:schemeClr val="bg2">
              <a:lumMod val="90000"/>
            </a:schemeClr>
          </a:solidFill>
        </p:spPr>
        <p:txBody>
          <a:bodyPr rtlCol="0">
            <a:normAutofit lnSpcReduction="10000"/>
          </a:bodyPr>
          <a:lstStyle/>
          <a:p>
            <a:pPr marL="0" indent="0" algn="ctr" eaLnBrk="1" fontAlgn="auto" hangingPunct="1">
              <a:spcAft>
                <a:spcPts val="0"/>
              </a:spcAft>
              <a:buFont typeface="Wingdings" panose="05000000000000000000" pitchFamily="2" charset="2"/>
              <a:buNone/>
              <a:defRPr/>
            </a:pPr>
            <a:r>
              <a:rPr lang="es-ES" altLang="es-PA" sz="2400">
                <a:solidFill>
                  <a:schemeClr val="accent1"/>
                </a:solidFill>
                <a:cs typeface="Arial" panose="020B0604020202020204" pitchFamily="34" charset="0"/>
              </a:rPr>
              <a:t>Oportunidades de inversión en petróleo</a:t>
            </a:r>
          </a:p>
        </p:txBody>
      </p:sp>
      <p:graphicFrame>
        <p:nvGraphicFramePr>
          <p:cNvPr id="62507" name="Group 43"/>
          <p:cNvGraphicFramePr>
            <a:graphicFrameLocks noGrp="1"/>
          </p:cNvGraphicFramePr>
          <p:nvPr/>
        </p:nvGraphicFramePr>
        <p:xfrm>
          <a:off x="628650" y="2247900"/>
          <a:ext cx="7886700" cy="3727535"/>
        </p:xfrm>
        <a:graphic>
          <a:graphicData uri="http://schemas.openxmlformats.org/drawingml/2006/table">
            <a:tbl>
              <a:tblPr/>
              <a:tblGrid>
                <a:gridCol w="1300163">
                  <a:extLst>
                    <a:ext uri="{9D8B030D-6E8A-4147-A177-3AD203B41FA5}">
                      <a16:colId xmlns:a16="http://schemas.microsoft.com/office/drawing/2014/main" val="20000"/>
                    </a:ext>
                  </a:extLst>
                </a:gridCol>
                <a:gridCol w="1995487">
                  <a:extLst>
                    <a:ext uri="{9D8B030D-6E8A-4147-A177-3AD203B41FA5}">
                      <a16:colId xmlns:a16="http://schemas.microsoft.com/office/drawing/2014/main" val="20001"/>
                    </a:ext>
                  </a:extLst>
                </a:gridCol>
                <a:gridCol w="2260600">
                  <a:extLst>
                    <a:ext uri="{9D8B030D-6E8A-4147-A177-3AD203B41FA5}">
                      <a16:colId xmlns:a16="http://schemas.microsoft.com/office/drawing/2014/main" val="20002"/>
                    </a:ext>
                  </a:extLst>
                </a:gridCol>
                <a:gridCol w="2330450">
                  <a:extLst>
                    <a:ext uri="{9D8B030D-6E8A-4147-A177-3AD203B41FA5}">
                      <a16:colId xmlns:a16="http://schemas.microsoft.com/office/drawing/2014/main" val="20003"/>
                    </a:ext>
                  </a:extLst>
                </a:gridCol>
              </a:tblGrid>
              <a:tr h="749685">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bg1"/>
                          </a:solidFill>
                          <a:effectLst/>
                          <a:latin typeface="Arial" charset="0"/>
                          <a:ea typeface="ＭＳ Ｐゴシック" charset="-128"/>
                        </a:rPr>
                        <a:t>CARTERA DE ACCIONES</a:t>
                      </a:r>
                    </a:p>
                  </a:txBody>
                  <a:tcPr marT="45701" marB="45701" anchor="b"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bg1"/>
                          </a:solidFill>
                          <a:effectLst/>
                          <a:latin typeface="Arial" charset="0"/>
                          <a:ea typeface="ＭＳ Ｐゴシック" charset="-128"/>
                        </a:rPr>
                        <a:t>NOMBRE DE LA COMPAÑÍA</a:t>
                      </a:r>
                    </a:p>
                  </a:txBody>
                  <a:tcPr marT="45701" marB="45701" anchor="b"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bg1"/>
                          </a:solidFill>
                          <a:effectLst/>
                          <a:latin typeface="Arial" charset="0"/>
                          <a:ea typeface="ＭＳ Ｐゴシック" charset="-128"/>
                        </a:rPr>
                        <a:t>RENDIMIENTO ANNUAL ESPERADO (EN MILES)</a:t>
                      </a:r>
                    </a:p>
                  </a:txBody>
                  <a:tcPr marT="45701" marB="45701" anchor="b"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bg1"/>
                          </a:solidFill>
                          <a:effectLst/>
                          <a:latin typeface="Arial" charset="0"/>
                          <a:ea typeface="ＭＳ Ｐゴシック" charset="-128"/>
                        </a:rPr>
                        <a:t>COSTO POR BLOQUE DE ACCIONES (EN MILES)</a:t>
                      </a:r>
                    </a:p>
                  </a:txBody>
                  <a:tcPr marT="45701" marB="45701" anchor="b"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5395">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tx1"/>
                          </a:solidFill>
                          <a:effectLst/>
                          <a:latin typeface="Arial" charset="0"/>
                          <a:ea typeface="ＭＳ Ｐゴシック" charset="-128"/>
                        </a:rPr>
                        <a:t>1</a:t>
                      </a:r>
                    </a:p>
                  </a:txBody>
                  <a:tcPr marT="45701" marB="45701"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tx1"/>
                          </a:solidFill>
                          <a:effectLst/>
                          <a:latin typeface="Arial" charset="0"/>
                          <a:ea typeface="ＭＳ Ｐゴシック" charset="-128"/>
                        </a:rPr>
                        <a:t>Trans-Texas Oil</a:t>
                      </a:r>
                    </a:p>
                  </a:txBody>
                  <a:tcPr marT="45701" marB="45701"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12573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12573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12573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12573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12573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1257300" algn="r"/>
                        </a:tabLst>
                      </a:pPr>
                      <a:r>
                        <a:rPr kumimoji="0" lang="en-US" altLang="en-US" sz="1600" b="1" i="0" u="none" strike="noStrike" cap="none" normalizeH="0" baseline="0">
                          <a:ln>
                            <a:noFill/>
                          </a:ln>
                          <a:solidFill>
                            <a:schemeClr val="tx1"/>
                          </a:solidFill>
                          <a:effectLst/>
                          <a:latin typeface="Arial" charset="0"/>
                          <a:ea typeface="ＭＳ Ｐゴシック" charset="-128"/>
                        </a:rPr>
                        <a:t>	50</a:t>
                      </a:r>
                    </a:p>
                  </a:txBody>
                  <a:tcPr marT="45701" marB="45701"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13462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13462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13462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13462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13462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1346200" algn="r"/>
                        </a:tabLst>
                      </a:pPr>
                      <a:r>
                        <a:rPr kumimoji="0" lang="en-US" altLang="en-US" sz="1600" b="1" i="0" u="none" strike="noStrike" cap="none" normalizeH="0" baseline="0">
                          <a:ln>
                            <a:noFill/>
                          </a:ln>
                          <a:solidFill>
                            <a:schemeClr val="tx1"/>
                          </a:solidFill>
                          <a:effectLst/>
                          <a:latin typeface="Arial" charset="0"/>
                          <a:ea typeface="ＭＳ Ｐゴシック" charset="-128"/>
                        </a:rPr>
                        <a:t>	480</a:t>
                      </a:r>
                    </a:p>
                  </a:txBody>
                  <a:tcPr marT="45701" marB="45701"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25395">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tx1"/>
                          </a:solidFill>
                          <a:effectLst/>
                          <a:latin typeface="Arial" charset="0"/>
                          <a:ea typeface="ＭＳ Ｐゴシック" charset="-128"/>
                        </a:rPr>
                        <a:t>2</a:t>
                      </a:r>
                    </a:p>
                  </a:txBody>
                  <a:tcPr marT="45701" marB="4570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tx1"/>
                          </a:solidFill>
                          <a:effectLst/>
                          <a:latin typeface="Arial" charset="0"/>
                          <a:ea typeface="ＭＳ Ｐゴシック" charset="-128"/>
                        </a:rPr>
                        <a:t>British Petroleum</a:t>
                      </a:r>
                    </a:p>
                  </a:txBody>
                  <a:tcPr marT="45701" marB="4570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12573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12573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12573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12573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12573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1257300" algn="r"/>
                        </a:tabLst>
                      </a:pPr>
                      <a:r>
                        <a:rPr kumimoji="0" lang="en-US" altLang="en-US" sz="1600" b="1" i="0" u="none" strike="noStrike" cap="none" normalizeH="0" baseline="0">
                          <a:ln>
                            <a:noFill/>
                          </a:ln>
                          <a:solidFill>
                            <a:schemeClr val="tx1"/>
                          </a:solidFill>
                          <a:effectLst/>
                          <a:latin typeface="Arial" charset="0"/>
                          <a:ea typeface="ＭＳ Ｐゴシック" charset="-128"/>
                        </a:rPr>
                        <a:t>	80</a:t>
                      </a:r>
                    </a:p>
                  </a:txBody>
                  <a:tcPr marT="45701" marB="4570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13462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13462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13462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13462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13462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1346200" algn="r"/>
                        </a:tabLst>
                      </a:pPr>
                      <a:r>
                        <a:rPr kumimoji="0" lang="en-US" altLang="en-US" sz="1600" b="1" i="0" u="none" strike="noStrike" cap="none" normalizeH="0" baseline="0">
                          <a:ln>
                            <a:noFill/>
                          </a:ln>
                          <a:solidFill>
                            <a:schemeClr val="tx1"/>
                          </a:solidFill>
                          <a:effectLst/>
                          <a:latin typeface="Arial" charset="0"/>
                          <a:ea typeface="ＭＳ Ｐゴシック" charset="-128"/>
                        </a:rPr>
                        <a:t>	540</a:t>
                      </a:r>
                    </a:p>
                  </a:txBody>
                  <a:tcPr marT="45701" marB="45701"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25395">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tx1"/>
                          </a:solidFill>
                          <a:effectLst/>
                          <a:latin typeface="Arial" charset="0"/>
                          <a:ea typeface="ＭＳ Ｐゴシック" charset="-128"/>
                        </a:rPr>
                        <a:t>3</a:t>
                      </a:r>
                    </a:p>
                  </a:txBody>
                  <a:tcPr marT="45701" marB="4570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tx1"/>
                          </a:solidFill>
                          <a:effectLst/>
                          <a:latin typeface="Arial" charset="0"/>
                          <a:ea typeface="ＭＳ Ｐゴシック" charset="-128"/>
                        </a:rPr>
                        <a:t>Dutch Shell</a:t>
                      </a:r>
                    </a:p>
                  </a:txBody>
                  <a:tcPr marT="45701" marB="4570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12573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12573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12573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12573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12573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1257300" algn="r"/>
                        </a:tabLst>
                      </a:pPr>
                      <a:r>
                        <a:rPr kumimoji="0" lang="en-US" altLang="en-US" sz="1600" b="1" i="0" u="none" strike="noStrike" cap="none" normalizeH="0" baseline="0">
                          <a:ln>
                            <a:noFill/>
                          </a:ln>
                          <a:solidFill>
                            <a:schemeClr val="tx1"/>
                          </a:solidFill>
                          <a:effectLst/>
                          <a:latin typeface="Arial" charset="0"/>
                          <a:ea typeface="ＭＳ Ｐゴシック" charset="-128"/>
                        </a:rPr>
                        <a:t>	90</a:t>
                      </a:r>
                    </a:p>
                  </a:txBody>
                  <a:tcPr marT="45701" marB="4570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13462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13462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13462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13462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13462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1346200" algn="r"/>
                        </a:tabLst>
                      </a:pPr>
                      <a:r>
                        <a:rPr kumimoji="0" lang="en-US" altLang="en-US" sz="1600" b="1" i="0" u="none" strike="noStrike" cap="none" normalizeH="0" baseline="0">
                          <a:ln>
                            <a:noFill/>
                          </a:ln>
                          <a:solidFill>
                            <a:schemeClr val="tx1"/>
                          </a:solidFill>
                          <a:effectLst/>
                          <a:latin typeface="Arial" charset="0"/>
                          <a:ea typeface="ＭＳ Ｐゴシック" charset="-128"/>
                        </a:rPr>
                        <a:t>	680</a:t>
                      </a:r>
                    </a:p>
                  </a:txBody>
                  <a:tcPr marT="45701" marB="45701"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25395">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tx1"/>
                          </a:solidFill>
                          <a:effectLst/>
                          <a:latin typeface="Arial" charset="0"/>
                          <a:ea typeface="ＭＳ Ｐゴシック" charset="-128"/>
                        </a:rPr>
                        <a:t>4</a:t>
                      </a:r>
                    </a:p>
                  </a:txBody>
                  <a:tcPr marT="45701" marB="4570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tx1"/>
                          </a:solidFill>
                          <a:effectLst/>
                          <a:latin typeface="Arial" charset="0"/>
                          <a:ea typeface="ＭＳ Ｐゴシック" charset="-128"/>
                        </a:rPr>
                        <a:t>Houston Drilling</a:t>
                      </a:r>
                    </a:p>
                  </a:txBody>
                  <a:tcPr marT="45701" marB="4570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12573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12573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12573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12573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12573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1257300" algn="r"/>
                        </a:tabLst>
                      </a:pPr>
                      <a:r>
                        <a:rPr kumimoji="0" lang="en-US" altLang="en-US" sz="1600" b="1" i="0" u="none" strike="noStrike" cap="none" normalizeH="0" baseline="0">
                          <a:ln>
                            <a:noFill/>
                          </a:ln>
                          <a:solidFill>
                            <a:schemeClr val="tx1"/>
                          </a:solidFill>
                          <a:effectLst/>
                          <a:latin typeface="Arial" charset="0"/>
                          <a:ea typeface="ＭＳ Ｐゴシック" charset="-128"/>
                        </a:rPr>
                        <a:t>	120</a:t>
                      </a:r>
                    </a:p>
                  </a:txBody>
                  <a:tcPr marT="45701" marB="4570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13462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13462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13462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13462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13462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1346200" algn="r"/>
                        </a:tabLst>
                      </a:pPr>
                      <a:r>
                        <a:rPr kumimoji="0" lang="en-US" altLang="en-US" sz="1600" b="1" i="0" u="none" strike="noStrike" cap="none" normalizeH="0" baseline="0">
                          <a:ln>
                            <a:noFill/>
                          </a:ln>
                          <a:solidFill>
                            <a:schemeClr val="tx1"/>
                          </a:solidFill>
                          <a:effectLst/>
                          <a:latin typeface="Arial" charset="0"/>
                          <a:ea typeface="ＭＳ Ｐゴシック" charset="-128"/>
                        </a:rPr>
                        <a:t>	1,000</a:t>
                      </a:r>
                    </a:p>
                  </a:txBody>
                  <a:tcPr marT="45701" marB="45701"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25395">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tx1"/>
                          </a:solidFill>
                          <a:effectLst/>
                          <a:latin typeface="Arial" charset="0"/>
                          <a:ea typeface="ＭＳ Ｐゴシック" charset="-128"/>
                        </a:rPr>
                        <a:t>5</a:t>
                      </a:r>
                    </a:p>
                  </a:txBody>
                  <a:tcPr marT="45701" marB="4570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tx1"/>
                          </a:solidFill>
                          <a:effectLst/>
                          <a:latin typeface="Arial" charset="0"/>
                          <a:ea typeface="ＭＳ Ｐゴシック" charset="-128"/>
                        </a:rPr>
                        <a:t>Texas Petroleum</a:t>
                      </a:r>
                    </a:p>
                  </a:txBody>
                  <a:tcPr marT="45701" marB="4570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12573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12573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12573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12573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12573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1257300" algn="r"/>
                        </a:tabLst>
                      </a:pPr>
                      <a:r>
                        <a:rPr kumimoji="0" lang="en-US" altLang="en-US" sz="1600" b="1" i="0" u="none" strike="noStrike" cap="none" normalizeH="0" baseline="0">
                          <a:ln>
                            <a:noFill/>
                          </a:ln>
                          <a:solidFill>
                            <a:schemeClr val="tx1"/>
                          </a:solidFill>
                          <a:effectLst/>
                          <a:latin typeface="Arial" charset="0"/>
                          <a:ea typeface="ＭＳ Ｐゴシック" charset="-128"/>
                        </a:rPr>
                        <a:t>	110</a:t>
                      </a:r>
                    </a:p>
                  </a:txBody>
                  <a:tcPr marT="45701" marB="4570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13462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13462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13462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13462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13462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1346200" algn="r"/>
                        </a:tabLst>
                      </a:pPr>
                      <a:r>
                        <a:rPr kumimoji="0" lang="en-US" altLang="en-US" sz="1600" b="1" i="0" u="none" strike="noStrike" cap="none" normalizeH="0" baseline="0">
                          <a:ln>
                            <a:noFill/>
                          </a:ln>
                          <a:solidFill>
                            <a:schemeClr val="tx1"/>
                          </a:solidFill>
                          <a:effectLst/>
                          <a:latin typeface="Arial" charset="0"/>
                          <a:ea typeface="ＭＳ Ｐゴシック" charset="-128"/>
                        </a:rPr>
                        <a:t>	700</a:t>
                      </a:r>
                    </a:p>
                  </a:txBody>
                  <a:tcPr marT="45701" marB="45701"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25395">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tx1"/>
                          </a:solidFill>
                          <a:effectLst/>
                          <a:latin typeface="Arial" charset="0"/>
                          <a:ea typeface="ＭＳ Ｐゴシック" charset="-128"/>
                        </a:rPr>
                        <a:t>6</a:t>
                      </a:r>
                    </a:p>
                  </a:txBody>
                  <a:tcPr marT="45701" marB="4570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tx1"/>
                          </a:solidFill>
                          <a:effectLst/>
                          <a:latin typeface="Arial" charset="0"/>
                          <a:ea typeface="ＭＳ Ｐゴシック" charset="-128"/>
                        </a:rPr>
                        <a:t>San Diego Oil</a:t>
                      </a:r>
                    </a:p>
                  </a:txBody>
                  <a:tcPr marT="45701" marB="4570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12573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12573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12573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12573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12573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1257300" algn="r"/>
                        </a:tabLst>
                      </a:pPr>
                      <a:r>
                        <a:rPr kumimoji="0" lang="en-US" altLang="en-US" sz="1600" b="1" i="0" u="none" strike="noStrike" cap="none" normalizeH="0" baseline="0">
                          <a:ln>
                            <a:noFill/>
                          </a:ln>
                          <a:solidFill>
                            <a:schemeClr val="tx1"/>
                          </a:solidFill>
                          <a:effectLst/>
                          <a:latin typeface="Arial" charset="0"/>
                          <a:ea typeface="ＭＳ Ｐゴシック" charset="-128"/>
                        </a:rPr>
                        <a:t>	40</a:t>
                      </a:r>
                    </a:p>
                  </a:txBody>
                  <a:tcPr marT="45701" marB="45701"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13462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13462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13462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13462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13462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1346200" algn="r"/>
                        </a:tabLst>
                      </a:pPr>
                      <a:r>
                        <a:rPr kumimoji="0" lang="en-US" altLang="en-US" sz="1600" b="1" i="0" u="none" strike="noStrike" cap="none" normalizeH="0" baseline="0">
                          <a:ln>
                            <a:noFill/>
                          </a:ln>
                          <a:solidFill>
                            <a:schemeClr val="tx1"/>
                          </a:solidFill>
                          <a:effectLst/>
                          <a:latin typeface="Arial" charset="0"/>
                          <a:ea typeface="ＭＳ Ｐゴシック" charset="-128"/>
                        </a:rPr>
                        <a:t>	510</a:t>
                      </a:r>
                    </a:p>
                  </a:txBody>
                  <a:tcPr marT="45701" marB="45701"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25395">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tx1"/>
                          </a:solidFill>
                          <a:effectLst/>
                          <a:latin typeface="Arial" charset="0"/>
                          <a:ea typeface="ＭＳ Ｐゴシック" charset="-128"/>
                        </a:rPr>
                        <a:t>7</a:t>
                      </a:r>
                    </a:p>
                  </a:txBody>
                  <a:tcPr marT="45701" marB="45701"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n-US" altLang="en-US" sz="1600" b="1" i="0" u="none" strike="noStrike" cap="none" normalizeH="0" baseline="0">
                          <a:ln>
                            <a:noFill/>
                          </a:ln>
                          <a:solidFill>
                            <a:schemeClr val="tx1"/>
                          </a:solidFill>
                          <a:effectLst/>
                          <a:latin typeface="Arial" charset="0"/>
                          <a:ea typeface="ＭＳ Ｐゴシック" charset="-128"/>
                        </a:rPr>
                        <a:t>California Petro</a:t>
                      </a:r>
                    </a:p>
                  </a:txBody>
                  <a:tcPr marT="45701" marB="45701"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12573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12573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12573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12573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12573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12573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1257300" algn="r"/>
                        </a:tabLst>
                      </a:pPr>
                      <a:r>
                        <a:rPr kumimoji="0" lang="en-US" altLang="en-US" sz="1600" b="1" i="0" u="none" strike="noStrike" cap="none" normalizeH="0" baseline="0">
                          <a:ln>
                            <a:noFill/>
                          </a:ln>
                          <a:solidFill>
                            <a:schemeClr val="tx1"/>
                          </a:solidFill>
                          <a:effectLst/>
                          <a:latin typeface="Arial" charset="0"/>
                          <a:ea typeface="ＭＳ Ｐゴシック" charset="-128"/>
                        </a:rPr>
                        <a:t>	75</a:t>
                      </a:r>
                    </a:p>
                  </a:txBody>
                  <a:tcPr marT="45701" marB="45701"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ts val="1000"/>
                        </a:spcBef>
                        <a:buClr>
                          <a:schemeClr val="accent1"/>
                        </a:buClr>
                        <a:buSzPct val="100000"/>
                        <a:buFont typeface="Arial" charset="0"/>
                        <a:tabLst>
                          <a:tab pos="1346200" algn="r"/>
                        </a:tabLst>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tabLst>
                          <a:tab pos="1346200" algn="r"/>
                        </a:tabLst>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tabLst>
                          <a:tab pos="1346200" algn="r"/>
                        </a:tabLst>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tabLst>
                          <a:tab pos="1346200" algn="r"/>
                        </a:tabLst>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tabLst>
                          <a:tab pos="1346200" algn="r"/>
                        </a:tabLst>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tabLst>
                          <a:tab pos="1346200" algn="r"/>
                        </a:tabLst>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tab pos="1346200" algn="r"/>
                        </a:tabLst>
                      </a:pPr>
                      <a:r>
                        <a:rPr kumimoji="0" lang="en-US" altLang="en-US" sz="1600" b="1" i="0" u="none" strike="noStrike" cap="none" normalizeH="0" baseline="0">
                          <a:ln>
                            <a:noFill/>
                          </a:ln>
                          <a:solidFill>
                            <a:schemeClr val="tx1"/>
                          </a:solidFill>
                          <a:effectLst/>
                          <a:latin typeface="Arial" charset="0"/>
                          <a:ea typeface="ＭＳ Ｐゴシック" charset="-128"/>
                        </a:rPr>
                        <a:t>	900</a:t>
                      </a:r>
                    </a:p>
                  </a:txBody>
                  <a:tcPr marT="45701" marB="45701"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88419"/>
                                        </p:tgtEl>
                                        <p:attrNameLst>
                                          <p:attrName>style.visibility</p:attrName>
                                        </p:attrNameLst>
                                      </p:cBhvr>
                                      <p:to>
                                        <p:strVal val="visible"/>
                                      </p:to>
                                    </p:set>
                                    <p:animEffect transition="in" filter="strips(downRight)">
                                      <p:cBhvr>
                                        <p:cTn id="7" dur="500"/>
                                        <p:tgtEl>
                                          <p:spTgt spid="188419"/>
                                        </p:tgtEl>
                                      </p:cBhvr>
                                    </p:animEffect>
                                  </p:childTnLst>
                                </p:cTn>
                              </p:par>
                            </p:childTnLst>
                          </p:cTn>
                        </p:par>
                        <p:par>
                          <p:cTn id="8" fill="hold" nodeType="afterGroup">
                            <p:stCondLst>
                              <p:cond delay="1500"/>
                            </p:stCondLst>
                            <p:childTnLst>
                              <p:par>
                                <p:cTn id="9" presetID="18" presetClass="entr" presetSubtype="6" fill="hold" nodeType="afterEffect">
                                  <p:stCondLst>
                                    <p:cond delay="1000"/>
                                  </p:stCondLst>
                                  <p:childTnLst>
                                    <p:set>
                                      <p:cBhvr>
                                        <p:cTn id="10" dur="1" fill="hold">
                                          <p:stCondLst>
                                            <p:cond delay="0"/>
                                          </p:stCondLst>
                                        </p:cTn>
                                        <p:tgtEl>
                                          <p:spTgt spid="62507"/>
                                        </p:tgtEl>
                                        <p:attrNameLst>
                                          <p:attrName>style.visibility</p:attrName>
                                        </p:attrNameLst>
                                      </p:cBhvr>
                                      <p:to>
                                        <p:strVal val="visible"/>
                                      </p:to>
                                    </p:set>
                                    <p:animEffect transition="in" filter="strips(downRight)">
                                      <p:cBhvr>
                                        <p:cTn id="11" dur="500"/>
                                        <p:tgtEl>
                                          <p:spTgt spid="62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642938" y="438150"/>
            <a:ext cx="7883525" cy="939800"/>
          </a:xfrm>
        </p:spPr>
        <p:txBody>
          <a:bodyPr/>
          <a:lstStyle/>
          <a:p>
            <a:pPr eaLnBrk="1" fontAlgn="auto" hangingPunct="1">
              <a:spcAft>
                <a:spcPts val="0"/>
              </a:spcAft>
              <a:defRPr/>
            </a:pPr>
            <a:r>
              <a:rPr lang="es-ES" altLang="es-PA"/>
              <a:t>Ejemplo de inversión financiera</a:t>
            </a:r>
          </a:p>
        </p:txBody>
      </p:sp>
      <p:sp>
        <p:nvSpPr>
          <p:cNvPr id="252931" name="Rectangle 3"/>
          <p:cNvSpPr>
            <a:spLocks noGrp="1" noChangeArrowheads="1"/>
          </p:cNvSpPr>
          <p:nvPr>
            <p:ph idx="1"/>
          </p:nvPr>
        </p:nvSpPr>
        <p:spPr>
          <a:xfrm>
            <a:off x="685800" y="1701800"/>
            <a:ext cx="7772400" cy="469900"/>
          </a:xfrm>
          <a:solidFill>
            <a:schemeClr val="bg2">
              <a:lumMod val="90000"/>
            </a:schemeClr>
          </a:solidFill>
        </p:spPr>
        <p:txBody>
          <a:bodyPr>
            <a:normAutofit/>
          </a:bodyPr>
          <a:lstStyle/>
          <a:p>
            <a:pPr marL="0" indent="0" eaLnBrk="1" hangingPunct="1">
              <a:lnSpc>
                <a:spcPct val="110000"/>
              </a:lnSpc>
              <a:buFont typeface="Wingdings" charset="2"/>
              <a:buNone/>
            </a:pPr>
            <a:r>
              <a:rPr lang="es-ES" altLang="es-PA" sz="2200"/>
              <a:t>Formulación del modelo:</a:t>
            </a:r>
            <a:endParaRPr lang="es-ES" altLang="es-PA" sz="2200">
              <a:ea typeface="Arial" charset="0"/>
              <a:cs typeface="Arial" charset="0"/>
            </a:endParaRPr>
          </a:p>
        </p:txBody>
      </p:sp>
      <p:sp>
        <p:nvSpPr>
          <p:cNvPr id="252988" name="Text Box 60"/>
          <p:cNvSpPr txBox="1">
            <a:spLocks noChangeArrowheads="1"/>
          </p:cNvSpPr>
          <p:nvPr/>
        </p:nvSpPr>
        <p:spPr bwMode="auto">
          <a:xfrm>
            <a:off x="369888" y="2289175"/>
            <a:ext cx="8378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00000"/>
              </a:lnSpc>
              <a:spcBef>
                <a:spcPct val="0"/>
              </a:spcBef>
              <a:buClrTx/>
              <a:buSzTx/>
              <a:buFontTx/>
              <a:buNone/>
            </a:pPr>
            <a:r>
              <a:rPr lang="es-ES" altLang="en-US" sz="2200" b="1">
                <a:latin typeface="Arial" charset="0"/>
                <a:ea typeface="ＭＳ Ｐゴシック" charset="-128"/>
              </a:rPr>
              <a:t>Maximizar el rendimiento </a:t>
            </a:r>
          </a:p>
          <a:p>
            <a:pPr eaLnBrk="1" hangingPunct="1">
              <a:lnSpc>
                <a:spcPct val="100000"/>
              </a:lnSpc>
              <a:spcBef>
                <a:spcPct val="0"/>
              </a:spcBef>
              <a:buClrTx/>
              <a:buSzTx/>
              <a:buFontTx/>
              <a:buNone/>
            </a:pPr>
            <a:r>
              <a:rPr lang="es-ES" altLang="en-US" sz="2200" b="1">
                <a:latin typeface="Arial" charset="0"/>
                <a:ea typeface="ＭＳ Ｐゴシック" charset="-128"/>
              </a:rPr>
              <a:t>                  = 50</a:t>
            </a:r>
            <a:r>
              <a:rPr lang="es-ES" altLang="en-US" sz="2200" b="1" i="1">
                <a:latin typeface="Times New Roman" charset="0"/>
                <a:ea typeface="ＭＳ Ｐゴシック" charset="-128"/>
              </a:rPr>
              <a:t>X</a:t>
            </a:r>
            <a:r>
              <a:rPr lang="es-ES" altLang="en-US" sz="2200" b="1" baseline="-25000">
                <a:latin typeface="Arial" charset="0"/>
                <a:ea typeface="ＭＳ Ｐゴシック" charset="-128"/>
              </a:rPr>
              <a:t>1</a:t>
            </a:r>
            <a:r>
              <a:rPr lang="es-ES" altLang="en-US" sz="2200" b="1">
                <a:latin typeface="Arial" charset="0"/>
                <a:ea typeface="ＭＳ Ｐゴシック" charset="-128"/>
              </a:rPr>
              <a:t> + 80</a:t>
            </a:r>
            <a:r>
              <a:rPr lang="es-ES" altLang="en-US" sz="2200" b="1" i="1">
                <a:latin typeface="Times New Roman" charset="0"/>
                <a:ea typeface="ＭＳ Ｐゴシック" charset="-128"/>
              </a:rPr>
              <a:t>X</a:t>
            </a:r>
            <a:r>
              <a:rPr lang="es-ES" altLang="en-US" sz="2200" b="1" baseline="-25000">
                <a:latin typeface="Arial" charset="0"/>
                <a:ea typeface="ＭＳ Ｐゴシック" charset="-128"/>
              </a:rPr>
              <a:t>2</a:t>
            </a:r>
            <a:r>
              <a:rPr lang="es-ES" altLang="en-US" sz="2200" b="1">
                <a:latin typeface="Arial" charset="0"/>
                <a:ea typeface="ＭＳ Ｐゴシック" charset="-128"/>
              </a:rPr>
              <a:t> + 90</a:t>
            </a:r>
            <a:r>
              <a:rPr lang="es-ES" altLang="en-US" sz="2200" b="1" i="1">
                <a:latin typeface="Times New Roman" charset="0"/>
                <a:ea typeface="ＭＳ Ｐゴシック" charset="-128"/>
              </a:rPr>
              <a:t>X</a:t>
            </a:r>
            <a:r>
              <a:rPr lang="es-ES" altLang="en-US" sz="2200" b="1" baseline="-25000">
                <a:latin typeface="Arial" charset="0"/>
                <a:ea typeface="ＭＳ Ｐゴシック" charset="-128"/>
              </a:rPr>
              <a:t>3</a:t>
            </a:r>
            <a:r>
              <a:rPr lang="es-ES" altLang="en-US" sz="2200" b="1">
                <a:latin typeface="Arial" charset="0"/>
                <a:ea typeface="ＭＳ Ｐゴシック" charset="-128"/>
              </a:rPr>
              <a:t> + 120</a:t>
            </a:r>
            <a:r>
              <a:rPr lang="es-ES" altLang="en-US" sz="2200" b="1" i="1">
                <a:latin typeface="Times New Roman" charset="0"/>
                <a:ea typeface="ＭＳ Ｐゴシック" charset="-128"/>
              </a:rPr>
              <a:t>X</a:t>
            </a:r>
            <a:r>
              <a:rPr lang="es-ES" altLang="en-US" sz="2200" b="1" baseline="-25000">
                <a:latin typeface="Arial" charset="0"/>
                <a:ea typeface="ＭＳ Ｐゴシック" charset="-128"/>
              </a:rPr>
              <a:t>4</a:t>
            </a:r>
            <a:r>
              <a:rPr lang="es-ES" altLang="en-US" sz="2200" b="1">
                <a:latin typeface="Arial" charset="0"/>
                <a:ea typeface="ＭＳ Ｐゴシック" charset="-128"/>
              </a:rPr>
              <a:t> + 110</a:t>
            </a:r>
            <a:r>
              <a:rPr lang="es-ES" altLang="en-US" sz="2200" b="1" i="1">
                <a:latin typeface="Times New Roman" charset="0"/>
                <a:ea typeface="ＭＳ Ｐゴシック" charset="-128"/>
              </a:rPr>
              <a:t>X</a:t>
            </a:r>
            <a:r>
              <a:rPr lang="es-ES" altLang="en-US" sz="2200" b="1" baseline="-25000">
                <a:latin typeface="Arial" charset="0"/>
                <a:ea typeface="ＭＳ Ｐゴシック" charset="-128"/>
              </a:rPr>
              <a:t>5</a:t>
            </a:r>
            <a:r>
              <a:rPr lang="es-ES" altLang="en-US" sz="2200" b="1">
                <a:latin typeface="Arial" charset="0"/>
                <a:ea typeface="ＭＳ Ｐゴシック" charset="-128"/>
              </a:rPr>
              <a:t> + 40</a:t>
            </a:r>
            <a:r>
              <a:rPr lang="es-ES" altLang="en-US" sz="2200" b="1" i="1">
                <a:latin typeface="Times New Roman" charset="0"/>
                <a:ea typeface="ＭＳ Ｐゴシック" charset="-128"/>
              </a:rPr>
              <a:t>X</a:t>
            </a:r>
            <a:r>
              <a:rPr lang="es-ES" altLang="en-US" sz="2200" b="1" baseline="-25000">
                <a:latin typeface="Arial" charset="0"/>
                <a:ea typeface="ＭＳ Ｐゴシック" charset="-128"/>
              </a:rPr>
              <a:t>6</a:t>
            </a:r>
            <a:r>
              <a:rPr lang="es-ES" altLang="en-US" sz="2200" b="1">
                <a:latin typeface="Arial" charset="0"/>
                <a:ea typeface="ＭＳ Ｐゴシック" charset="-128"/>
              </a:rPr>
              <a:t> + 75</a:t>
            </a:r>
            <a:r>
              <a:rPr lang="es-ES" altLang="en-US" sz="2200" b="1" i="1">
                <a:latin typeface="Times New Roman" charset="0"/>
                <a:ea typeface="ＭＳ Ｐゴシック" charset="-128"/>
              </a:rPr>
              <a:t>X</a:t>
            </a:r>
            <a:r>
              <a:rPr lang="es-ES" altLang="en-US" sz="2200" b="1" baseline="-25000">
                <a:latin typeface="Arial" charset="0"/>
                <a:ea typeface="ＭＳ Ｐゴシック" charset="-128"/>
              </a:rPr>
              <a:t>7</a:t>
            </a:r>
            <a:r>
              <a:rPr lang="es-ES" altLang="en-US" sz="2200" b="1">
                <a:latin typeface="Arial" charset="0"/>
                <a:ea typeface="ＭＳ Ｐゴシック" charset="-128"/>
              </a:rPr>
              <a:t> </a:t>
            </a:r>
          </a:p>
        </p:txBody>
      </p:sp>
      <p:sp>
        <p:nvSpPr>
          <p:cNvPr id="252990" name="Rectangle 62"/>
          <p:cNvSpPr>
            <a:spLocks noChangeArrowheads="1"/>
          </p:cNvSpPr>
          <p:nvPr/>
        </p:nvSpPr>
        <p:spPr bwMode="auto">
          <a:xfrm>
            <a:off x="611188" y="3181350"/>
            <a:ext cx="82677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charset="0"/>
              <a:buChar char="•"/>
              <a:tabLst>
                <a:tab pos="3048000" algn="r"/>
                <a:tab pos="3136900" algn="l"/>
                <a:tab pos="4127500" algn="l"/>
              </a:tabLst>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tabLst>
                <a:tab pos="3048000" algn="r"/>
                <a:tab pos="3136900" algn="l"/>
                <a:tab pos="4127500" algn="l"/>
              </a:tabLst>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tabLst>
                <a:tab pos="3048000" algn="r"/>
                <a:tab pos="3136900" algn="l"/>
                <a:tab pos="4127500" algn="l"/>
              </a:tabLst>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tabLst>
                <a:tab pos="3048000" algn="r"/>
                <a:tab pos="3136900" algn="l"/>
                <a:tab pos="4127500" algn="l"/>
              </a:tabLst>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tabLst>
                <a:tab pos="3048000" algn="r"/>
                <a:tab pos="3136900" algn="l"/>
                <a:tab pos="4127500" algn="l"/>
              </a:tabLst>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tabLst>
                <a:tab pos="3048000" algn="r"/>
                <a:tab pos="3136900" algn="l"/>
                <a:tab pos="4127500" algn="l"/>
              </a:tabLst>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tabLst>
                <a:tab pos="3048000" algn="r"/>
                <a:tab pos="3136900" algn="l"/>
                <a:tab pos="4127500" algn="l"/>
              </a:tabLst>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tabLst>
                <a:tab pos="3048000" algn="r"/>
                <a:tab pos="3136900" algn="l"/>
                <a:tab pos="4127500" algn="l"/>
              </a:tabLst>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tabLst>
                <a:tab pos="3048000" algn="r"/>
                <a:tab pos="3136900" algn="l"/>
                <a:tab pos="4127500" algn="l"/>
              </a:tabLst>
              <a:defRPr sz="1200">
                <a:solidFill>
                  <a:schemeClr val="tx1"/>
                </a:solidFill>
                <a:latin typeface="Gill Sans MT" charset="0"/>
              </a:defRPr>
            </a:lvl9pPr>
          </a:lstStyle>
          <a:p>
            <a:pPr eaLnBrk="1" hangingPunct="1">
              <a:lnSpc>
                <a:spcPct val="90000"/>
              </a:lnSpc>
              <a:spcBef>
                <a:spcPct val="20000"/>
              </a:spcBef>
              <a:buClrTx/>
              <a:buSzTx/>
              <a:buFontTx/>
              <a:buNone/>
            </a:pPr>
            <a:r>
              <a:rPr lang="es-ES" altLang="en-US" sz="2200">
                <a:latin typeface="Arial" charset="0"/>
              </a:rPr>
              <a:t>sujeto a </a:t>
            </a:r>
          </a:p>
          <a:p>
            <a:pPr eaLnBrk="1" hangingPunct="1">
              <a:lnSpc>
                <a:spcPct val="90000"/>
              </a:lnSpc>
              <a:spcBef>
                <a:spcPct val="20000"/>
              </a:spcBef>
              <a:buClrTx/>
              <a:buSzTx/>
              <a:buFontTx/>
              <a:buNone/>
            </a:pPr>
            <a:r>
              <a:rPr lang="es-ES" altLang="en-US" sz="2200" i="1">
                <a:latin typeface="Times New Roman" charset="0"/>
              </a:rPr>
              <a:t>	X</a:t>
            </a:r>
            <a:r>
              <a:rPr lang="es-ES" altLang="en-US" sz="2200" baseline="-25000">
                <a:latin typeface="Arial" charset="0"/>
              </a:rPr>
              <a:t>1</a:t>
            </a:r>
            <a:r>
              <a:rPr lang="es-ES" altLang="en-US" sz="2200">
                <a:latin typeface="Arial" charset="0"/>
              </a:rPr>
              <a:t> + </a:t>
            </a:r>
            <a:r>
              <a:rPr lang="es-ES" altLang="en-US" sz="2200" i="1">
                <a:latin typeface="Times New Roman" charset="0"/>
              </a:rPr>
              <a:t>X</a:t>
            </a:r>
            <a:r>
              <a:rPr lang="es-ES" altLang="en-US" sz="2200" baseline="-25000">
                <a:latin typeface="Arial" charset="0"/>
              </a:rPr>
              <a:t>4</a:t>
            </a:r>
            <a:r>
              <a:rPr lang="es-ES" altLang="en-US" sz="2200">
                <a:latin typeface="Arial" charset="0"/>
              </a:rPr>
              <a:t> + </a:t>
            </a:r>
            <a:r>
              <a:rPr lang="es-ES" altLang="en-US" sz="2200" i="1">
                <a:latin typeface="Times New Roman" charset="0"/>
              </a:rPr>
              <a:t>X</a:t>
            </a:r>
            <a:r>
              <a:rPr lang="es-ES" altLang="en-US" sz="2200" baseline="-25000">
                <a:latin typeface="Arial" charset="0"/>
              </a:rPr>
              <a:t>5</a:t>
            </a:r>
            <a:r>
              <a:rPr lang="es-ES" altLang="en-US" sz="2200">
                <a:latin typeface="Arial" charset="0"/>
              </a:rPr>
              <a:t> </a:t>
            </a:r>
            <a:r>
              <a:rPr lang="es-ES" altLang="en-US" sz="2200">
                <a:latin typeface="Arial" charset="0"/>
                <a:ea typeface="Arial" charset="0"/>
                <a:cs typeface="Arial" charset="0"/>
              </a:rPr>
              <a:t>≥	2  </a:t>
            </a:r>
            <a:r>
              <a:rPr lang="es-ES" altLang="en-US" sz="2200">
                <a:latin typeface="Arial" charset="0"/>
              </a:rPr>
              <a:t>(restricción de Texas)</a:t>
            </a:r>
          </a:p>
          <a:p>
            <a:pPr eaLnBrk="1" hangingPunct="1">
              <a:lnSpc>
                <a:spcPct val="90000"/>
              </a:lnSpc>
              <a:spcBef>
                <a:spcPct val="20000"/>
              </a:spcBef>
              <a:buClrTx/>
              <a:buSzTx/>
              <a:buFontTx/>
              <a:buNone/>
            </a:pPr>
            <a:r>
              <a:rPr lang="es-ES" altLang="en-US" sz="2200" i="1">
                <a:latin typeface="Times New Roman" charset="0"/>
              </a:rPr>
              <a:t>	X</a:t>
            </a:r>
            <a:r>
              <a:rPr lang="es-ES" altLang="en-US" sz="2200" baseline="-25000">
                <a:latin typeface="Arial" charset="0"/>
              </a:rPr>
              <a:t>2</a:t>
            </a:r>
            <a:r>
              <a:rPr lang="es-ES" altLang="en-US" sz="2200">
                <a:latin typeface="Arial" charset="0"/>
              </a:rPr>
              <a:t>+ </a:t>
            </a:r>
            <a:r>
              <a:rPr lang="es-ES" altLang="en-US" sz="2200" i="1">
                <a:latin typeface="Times New Roman" charset="0"/>
              </a:rPr>
              <a:t>X</a:t>
            </a:r>
            <a:r>
              <a:rPr lang="es-ES" altLang="en-US" sz="2200" baseline="-25000">
                <a:latin typeface="Arial" charset="0"/>
              </a:rPr>
              <a:t>3</a:t>
            </a:r>
            <a:r>
              <a:rPr lang="es-ES" altLang="en-US" sz="2200">
                <a:latin typeface="Arial" charset="0"/>
              </a:rPr>
              <a:t> </a:t>
            </a:r>
            <a:r>
              <a:rPr lang="es-ES" altLang="en-US" sz="2200">
                <a:latin typeface="Arial" charset="0"/>
                <a:ea typeface="Arial" charset="0"/>
                <a:cs typeface="Arial" charset="0"/>
              </a:rPr>
              <a:t>≤	1  </a:t>
            </a:r>
            <a:r>
              <a:rPr lang="es-ES" altLang="en-US" sz="2200">
                <a:latin typeface="Arial" charset="0"/>
              </a:rPr>
              <a:t>(restricción de petróleo extranjero)</a:t>
            </a:r>
          </a:p>
          <a:p>
            <a:pPr eaLnBrk="1" hangingPunct="1">
              <a:lnSpc>
                <a:spcPct val="90000"/>
              </a:lnSpc>
              <a:spcBef>
                <a:spcPct val="20000"/>
              </a:spcBef>
              <a:buClrTx/>
              <a:buSzTx/>
              <a:buFontTx/>
              <a:buNone/>
            </a:pPr>
            <a:r>
              <a:rPr lang="es-ES" altLang="en-US" sz="2200" i="1">
                <a:latin typeface="Times New Roman" charset="0"/>
              </a:rPr>
              <a:t>	X</a:t>
            </a:r>
            <a:r>
              <a:rPr lang="es-ES" altLang="en-US" sz="2200" baseline="-25000">
                <a:latin typeface="Arial" charset="0"/>
              </a:rPr>
              <a:t>6</a:t>
            </a:r>
            <a:r>
              <a:rPr lang="es-ES" altLang="en-US" sz="2200">
                <a:latin typeface="Arial" charset="0"/>
              </a:rPr>
              <a:t> + </a:t>
            </a:r>
            <a:r>
              <a:rPr lang="es-ES" altLang="en-US" sz="2200" i="1">
                <a:latin typeface="Times New Roman" charset="0"/>
              </a:rPr>
              <a:t>X</a:t>
            </a:r>
            <a:r>
              <a:rPr lang="es-ES" altLang="en-US" sz="2200" baseline="-25000">
                <a:latin typeface="Arial" charset="0"/>
              </a:rPr>
              <a:t>7</a:t>
            </a:r>
            <a:r>
              <a:rPr lang="es-ES" altLang="en-US" sz="2200">
                <a:latin typeface="Arial" charset="0"/>
              </a:rPr>
              <a:t> =	1  (restricción de California)</a:t>
            </a:r>
          </a:p>
          <a:p>
            <a:pPr algn="ctr" eaLnBrk="1" hangingPunct="1">
              <a:lnSpc>
                <a:spcPct val="90000"/>
              </a:lnSpc>
              <a:spcBef>
                <a:spcPct val="20000"/>
              </a:spcBef>
              <a:buClrTx/>
              <a:buSzTx/>
              <a:buFontTx/>
              <a:buNone/>
            </a:pPr>
            <a:r>
              <a:rPr lang="es-ES" altLang="en-US" sz="2200">
                <a:latin typeface="Arial" charset="0"/>
              </a:rPr>
              <a:t>	       480</a:t>
            </a:r>
            <a:r>
              <a:rPr lang="es-ES" altLang="en-US" sz="2200" i="1">
                <a:latin typeface="Times New Roman" charset="0"/>
              </a:rPr>
              <a:t>X</a:t>
            </a:r>
            <a:r>
              <a:rPr lang="es-ES" altLang="en-US" sz="2200" baseline="-25000">
                <a:latin typeface="Arial" charset="0"/>
              </a:rPr>
              <a:t>1</a:t>
            </a:r>
            <a:r>
              <a:rPr lang="es-ES" altLang="en-US" sz="2200">
                <a:latin typeface="Arial" charset="0"/>
              </a:rPr>
              <a:t> + 540</a:t>
            </a:r>
            <a:r>
              <a:rPr lang="es-ES" altLang="en-US" sz="2200" i="1">
                <a:latin typeface="Times New Roman" charset="0"/>
              </a:rPr>
              <a:t>X</a:t>
            </a:r>
            <a:r>
              <a:rPr lang="es-ES" altLang="en-US" sz="2200" baseline="-25000">
                <a:latin typeface="Arial" charset="0"/>
              </a:rPr>
              <a:t>2</a:t>
            </a:r>
            <a:r>
              <a:rPr lang="es-ES" altLang="en-US" sz="2200">
                <a:latin typeface="Arial" charset="0"/>
              </a:rPr>
              <a:t> + 680</a:t>
            </a:r>
            <a:r>
              <a:rPr lang="es-ES" altLang="en-US" sz="2200" i="1">
                <a:latin typeface="Times New Roman" charset="0"/>
              </a:rPr>
              <a:t>X</a:t>
            </a:r>
            <a:r>
              <a:rPr lang="es-ES" altLang="en-US" sz="2200" baseline="-25000">
                <a:latin typeface="Arial" charset="0"/>
              </a:rPr>
              <a:t>3</a:t>
            </a:r>
            <a:r>
              <a:rPr lang="es-ES" altLang="en-US" sz="2200">
                <a:latin typeface="Arial" charset="0"/>
              </a:rPr>
              <a:t> + 1,000</a:t>
            </a:r>
            <a:r>
              <a:rPr lang="es-ES" altLang="en-US" sz="2200" i="1">
                <a:latin typeface="Times New Roman" charset="0"/>
              </a:rPr>
              <a:t>X</a:t>
            </a:r>
            <a:r>
              <a:rPr lang="es-ES" altLang="en-US" sz="2200" baseline="-25000">
                <a:latin typeface="Arial" charset="0"/>
              </a:rPr>
              <a:t>4</a:t>
            </a:r>
            <a:r>
              <a:rPr lang="es-ES" altLang="en-US" sz="2200">
                <a:latin typeface="Arial" charset="0"/>
              </a:rPr>
              <a:t> + 700</a:t>
            </a:r>
            <a:r>
              <a:rPr lang="es-ES" altLang="en-US" sz="2200" i="1">
                <a:latin typeface="Times New Roman" charset="0"/>
              </a:rPr>
              <a:t>X</a:t>
            </a:r>
            <a:r>
              <a:rPr lang="es-ES" altLang="en-US" sz="2200" baseline="-25000">
                <a:latin typeface="Arial" charset="0"/>
              </a:rPr>
              <a:t>5</a:t>
            </a:r>
            <a:r>
              <a:rPr lang="es-ES" altLang="en-US" sz="2200">
                <a:latin typeface="Arial" charset="0"/>
              </a:rPr>
              <a:t> </a:t>
            </a:r>
          </a:p>
          <a:p>
            <a:pPr algn="ctr" eaLnBrk="1" hangingPunct="1">
              <a:lnSpc>
                <a:spcPct val="90000"/>
              </a:lnSpc>
              <a:spcBef>
                <a:spcPct val="20000"/>
              </a:spcBef>
              <a:buClrTx/>
              <a:buSzTx/>
              <a:buFontTx/>
              <a:buNone/>
            </a:pPr>
            <a:r>
              <a:rPr lang="es-ES" altLang="en-US" sz="2200">
                <a:latin typeface="Arial" charset="0"/>
              </a:rPr>
              <a:t>	   + 510</a:t>
            </a:r>
            <a:r>
              <a:rPr lang="es-ES" altLang="en-US" sz="2200" i="1">
                <a:latin typeface="Times New Roman" charset="0"/>
              </a:rPr>
              <a:t>X</a:t>
            </a:r>
            <a:r>
              <a:rPr lang="es-ES" altLang="en-US" sz="2200" baseline="-25000">
                <a:latin typeface="Arial" charset="0"/>
              </a:rPr>
              <a:t>6</a:t>
            </a:r>
            <a:r>
              <a:rPr lang="es-ES" altLang="en-US" sz="2200">
                <a:latin typeface="Arial" charset="0"/>
              </a:rPr>
              <a:t> + 900</a:t>
            </a:r>
            <a:r>
              <a:rPr lang="es-ES" altLang="en-US" sz="2200" i="1">
                <a:latin typeface="Times New Roman" charset="0"/>
              </a:rPr>
              <a:t>X</a:t>
            </a:r>
            <a:r>
              <a:rPr lang="es-ES" altLang="en-US" sz="2200" baseline="-25000">
                <a:latin typeface="Arial" charset="0"/>
              </a:rPr>
              <a:t>7</a:t>
            </a:r>
            <a:r>
              <a:rPr lang="es-ES" altLang="en-US" sz="2200">
                <a:latin typeface="Arial" charset="0"/>
              </a:rPr>
              <a:t> </a:t>
            </a:r>
            <a:r>
              <a:rPr lang="es-ES" altLang="en-US" sz="2200">
                <a:latin typeface="Arial" charset="0"/>
                <a:ea typeface="Arial" charset="0"/>
                <a:cs typeface="Arial" charset="0"/>
              </a:rPr>
              <a:t>≤	3,000 </a:t>
            </a:r>
            <a:r>
              <a:rPr lang="es-ES" altLang="en-US" sz="2200">
                <a:latin typeface="Arial" charset="0"/>
              </a:rPr>
              <a:t>(límite de $3 millones )</a:t>
            </a:r>
          </a:p>
          <a:p>
            <a:pPr eaLnBrk="1" hangingPunct="1">
              <a:lnSpc>
                <a:spcPct val="90000"/>
              </a:lnSpc>
              <a:spcBef>
                <a:spcPct val="20000"/>
              </a:spcBef>
              <a:buClrTx/>
              <a:buSzTx/>
              <a:buFontTx/>
              <a:buNone/>
            </a:pPr>
            <a:endParaRPr lang="es-ES" altLang="en-US" sz="2200">
              <a:latin typeface="Arial" charset="0"/>
            </a:endParaRPr>
          </a:p>
          <a:p>
            <a:pPr eaLnBrk="1" hangingPunct="1">
              <a:lnSpc>
                <a:spcPct val="90000"/>
              </a:lnSpc>
              <a:spcBef>
                <a:spcPct val="20000"/>
              </a:spcBef>
              <a:buClrTx/>
              <a:buSzTx/>
              <a:buFontTx/>
              <a:buNone/>
            </a:pPr>
            <a:r>
              <a:rPr lang="es-ES" altLang="en-US" sz="2200">
                <a:latin typeface="Arial" charset="0"/>
              </a:rPr>
              <a:t>	      Todas las variables deben ser 0 o bien 1</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52931"/>
                                        </p:tgtEl>
                                        <p:attrNameLst>
                                          <p:attrName>style.visibility</p:attrName>
                                        </p:attrNameLst>
                                      </p:cBhvr>
                                      <p:to>
                                        <p:strVal val="visible"/>
                                      </p:to>
                                    </p:set>
                                    <p:animEffect transition="in" filter="strips(downRight)">
                                      <p:cBhvr>
                                        <p:cTn id="7" dur="1000"/>
                                        <p:tgtEl>
                                          <p:spTgt spid="252931"/>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252988"/>
                                        </p:tgtEl>
                                        <p:attrNameLst>
                                          <p:attrName>style.visibility</p:attrName>
                                        </p:attrNameLst>
                                      </p:cBhvr>
                                      <p:to>
                                        <p:strVal val="visible"/>
                                      </p:to>
                                    </p:set>
                                    <p:animEffect transition="in" filter="strips(downRight)">
                                      <p:cBhvr>
                                        <p:cTn id="11" dur="1000"/>
                                        <p:tgtEl>
                                          <p:spTgt spid="252988"/>
                                        </p:tgtEl>
                                      </p:cBhvr>
                                    </p:animEffect>
                                  </p:childTnLst>
                                </p:cTn>
                              </p:par>
                            </p:childTnLst>
                          </p:cTn>
                        </p:par>
                        <p:par>
                          <p:cTn id="12" fill="hold" nodeType="afterGroup">
                            <p:stCondLst>
                              <p:cond delay="4000"/>
                            </p:stCondLst>
                            <p:childTnLst>
                              <p:par>
                                <p:cTn id="13" presetID="18" presetClass="entr" presetSubtype="6" fill="hold" grpId="0" nodeType="afterEffect">
                                  <p:stCondLst>
                                    <p:cond delay="1000"/>
                                  </p:stCondLst>
                                  <p:childTnLst>
                                    <p:set>
                                      <p:cBhvr>
                                        <p:cTn id="14" dur="1" fill="hold">
                                          <p:stCondLst>
                                            <p:cond delay="0"/>
                                          </p:stCondLst>
                                        </p:cTn>
                                        <p:tgtEl>
                                          <p:spTgt spid="252990"/>
                                        </p:tgtEl>
                                        <p:attrNameLst>
                                          <p:attrName>style.visibility</p:attrName>
                                        </p:attrNameLst>
                                      </p:cBhvr>
                                      <p:to>
                                        <p:strVal val="visible"/>
                                      </p:to>
                                    </p:set>
                                    <p:animEffect transition="in" filter="strips(downRight)">
                                      <p:cBhvr>
                                        <p:cTn id="15" dur="1000"/>
                                        <p:tgtEl>
                                          <p:spTgt spid="252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animBg="1"/>
      <p:bldP spid="252988" grpId="0"/>
      <p:bldP spid="252990"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436563" y="419100"/>
            <a:ext cx="8021637" cy="939800"/>
          </a:xfrm>
        </p:spPr>
        <p:txBody>
          <a:bodyPr/>
          <a:lstStyle/>
          <a:p>
            <a:pPr eaLnBrk="1" fontAlgn="auto" hangingPunct="1">
              <a:spcAft>
                <a:spcPts val="0"/>
              </a:spcAft>
              <a:defRPr/>
            </a:pPr>
            <a:r>
              <a:rPr lang="es-ES" altLang="es-PA"/>
              <a:t>Ejemplo de inversión financiera</a:t>
            </a:r>
          </a:p>
        </p:txBody>
      </p:sp>
      <p:sp>
        <p:nvSpPr>
          <p:cNvPr id="64516" name="Rectangle 3"/>
          <p:cNvSpPr>
            <a:spLocks noGrp="1" noChangeArrowheads="1"/>
          </p:cNvSpPr>
          <p:nvPr>
            <p:ph idx="1"/>
          </p:nvPr>
        </p:nvSpPr>
        <p:spPr>
          <a:xfrm>
            <a:off x="685800" y="1266825"/>
            <a:ext cx="7772400" cy="784225"/>
          </a:xfrm>
          <a:solidFill>
            <a:schemeClr val="bg2">
              <a:lumMod val="90000"/>
            </a:schemeClr>
          </a:solidFill>
        </p:spPr>
        <p:txBody>
          <a:bodyPr>
            <a:normAutofit/>
          </a:bodyPr>
          <a:lstStyle/>
          <a:p>
            <a:pPr marL="0" indent="0" algn="ctr" eaLnBrk="1" hangingPunct="1">
              <a:lnSpc>
                <a:spcPct val="100000"/>
              </a:lnSpc>
              <a:buFont typeface="Wingdings" charset="2"/>
              <a:buNone/>
            </a:pPr>
            <a:r>
              <a:rPr lang="es-ES" altLang="es-PA" sz="2200">
                <a:solidFill>
                  <a:schemeClr val="accent1"/>
                </a:solidFill>
              </a:rPr>
              <a:t>Solución con </a:t>
            </a:r>
            <a:r>
              <a:rPr lang="en-US" altLang="es-PA" sz="2200">
                <a:solidFill>
                  <a:schemeClr val="accent1"/>
                </a:solidFill>
              </a:rPr>
              <a:t>Solver</a:t>
            </a:r>
            <a:r>
              <a:rPr lang="es-ES" altLang="es-PA" sz="2200">
                <a:solidFill>
                  <a:schemeClr val="accent1"/>
                </a:solidFill>
              </a:rPr>
              <a:t> de Excel para el problema de inversión financiera</a:t>
            </a:r>
            <a:endParaRPr lang="es-ES" altLang="es-PA" sz="2200">
              <a:solidFill>
                <a:schemeClr val="accent1"/>
              </a:solidFill>
              <a:ea typeface="Arial" charset="0"/>
              <a:cs typeface="Arial" charset="0"/>
            </a:endParaRPr>
          </a:p>
        </p:txBody>
      </p:sp>
      <p:pic>
        <p:nvPicPr>
          <p:cNvPr id="5120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638" y="2484438"/>
            <a:ext cx="7083425" cy="238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32025" y="5189538"/>
            <a:ext cx="4727575"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lu"/>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685800" y="393700"/>
            <a:ext cx="7772400" cy="915988"/>
          </a:xfrm>
        </p:spPr>
        <p:txBody>
          <a:bodyPr/>
          <a:lstStyle/>
          <a:p>
            <a:pPr eaLnBrk="1" fontAlgn="auto" hangingPunct="1">
              <a:spcAft>
                <a:spcPts val="0"/>
              </a:spcAft>
              <a:defRPr/>
            </a:pPr>
            <a:r>
              <a:rPr lang="es-ES" altLang="es-PA"/>
              <a:t>Programación por metas</a:t>
            </a:r>
          </a:p>
        </p:txBody>
      </p:sp>
      <p:sp>
        <p:nvSpPr>
          <p:cNvPr id="106499" name="Rectangle 3"/>
          <p:cNvSpPr>
            <a:spLocks noGrp="1" noChangeArrowheads="1"/>
          </p:cNvSpPr>
          <p:nvPr>
            <p:ph idx="1"/>
          </p:nvPr>
        </p:nvSpPr>
        <p:spPr>
          <a:xfrm>
            <a:off x="357188" y="1662113"/>
            <a:ext cx="8429625" cy="4802187"/>
          </a:xfrm>
          <a:solidFill>
            <a:schemeClr val="bg2">
              <a:lumMod val="90000"/>
            </a:schemeClr>
          </a:solidFill>
        </p:spPr>
        <p:txBody>
          <a:bodyPr rtlCol="0">
            <a:normAutofit/>
          </a:bodyPr>
          <a:lstStyle/>
          <a:p>
            <a:pPr eaLnBrk="1" fontAlgn="auto" hangingPunct="1">
              <a:spcAft>
                <a:spcPts val="0"/>
              </a:spcAft>
              <a:buFont typeface="Arial" panose="020B0604020202020204" pitchFamily="34" charset="0"/>
              <a:buChar char="•"/>
              <a:defRPr/>
            </a:pPr>
            <a:r>
              <a:rPr lang="es-ES" sz="2600"/>
              <a:t>En general, las empresas tienen más de una meta.</a:t>
            </a:r>
          </a:p>
          <a:p>
            <a:pPr eaLnBrk="1" fontAlgn="auto" hangingPunct="1">
              <a:spcAft>
                <a:spcPts val="0"/>
              </a:spcAft>
              <a:buFont typeface="Arial" panose="020B0604020202020204" pitchFamily="34" charset="0"/>
              <a:buChar char="•"/>
              <a:defRPr/>
            </a:pPr>
            <a:r>
              <a:rPr lang="es-ES" sz="2600"/>
              <a:t>En los métodos de programación lineal y entera la función objetivo se mide en una única dimensión.</a:t>
            </a:r>
          </a:p>
          <a:p>
            <a:pPr eaLnBrk="1" fontAlgn="auto" hangingPunct="1">
              <a:spcAft>
                <a:spcPts val="0"/>
              </a:spcAft>
              <a:buFont typeface="Arial" panose="020B0604020202020204" pitchFamily="34" charset="0"/>
              <a:buChar char="•"/>
              <a:defRPr/>
            </a:pPr>
            <a:r>
              <a:rPr lang="es-ES" sz="2600"/>
              <a:t>No es posible para la PL tener </a:t>
            </a:r>
            <a:r>
              <a:rPr lang="es-ES" sz="2600" i="1">
                <a:solidFill>
                  <a:schemeClr val="accent1"/>
                </a:solidFill>
                <a:effectLst>
                  <a:outerShdw blurRad="38100" dist="38100" dir="2700000" algn="tl">
                    <a:srgbClr val="C0C0C0"/>
                  </a:outerShdw>
                </a:effectLst>
              </a:rPr>
              <a:t>múltiples metas</a:t>
            </a:r>
            <a:r>
              <a:rPr lang="es-ES" sz="2600" i="1">
                <a:effectLst>
                  <a:outerShdw blurRad="38100" dist="38100" dir="2700000" algn="tl">
                    <a:srgbClr val="C0C0C0"/>
                  </a:outerShdw>
                </a:effectLst>
              </a:rPr>
              <a:t>,</a:t>
            </a:r>
            <a:r>
              <a:rPr lang="es-ES" sz="2600" i="1">
                <a:solidFill>
                  <a:schemeClr val="accent1"/>
                </a:solidFill>
                <a:effectLst>
                  <a:outerShdw blurRad="38100" dist="38100" dir="2700000" algn="tl">
                    <a:srgbClr val="C0C0C0"/>
                  </a:outerShdw>
                </a:effectLst>
              </a:rPr>
              <a:t> </a:t>
            </a:r>
            <a:r>
              <a:rPr lang="es-ES" sz="2600"/>
              <a:t>a menos que se midan en las mismas unidades, lo cual es una situación bastante inusual.</a:t>
            </a:r>
          </a:p>
          <a:p>
            <a:pPr eaLnBrk="1" fontAlgn="auto" hangingPunct="1">
              <a:spcAft>
                <a:spcPts val="0"/>
              </a:spcAft>
              <a:buFont typeface="Arial" panose="020B0604020202020204" pitchFamily="34" charset="0"/>
              <a:buChar char="•"/>
              <a:defRPr/>
            </a:pPr>
            <a:r>
              <a:rPr lang="es-ES" sz="2600"/>
              <a:t>Una técnica importante que se ha desarrollado para complementar la PL es la</a:t>
            </a:r>
            <a:r>
              <a:rPr lang="es-ES" sz="2600" i="1">
                <a:solidFill>
                  <a:schemeClr val="accent2"/>
                </a:solidFill>
                <a:effectLst>
                  <a:outerShdw blurRad="38100" dist="38100" dir="2700000" algn="tl">
                    <a:srgbClr val="C0C0C0"/>
                  </a:outerShdw>
                </a:effectLst>
              </a:rPr>
              <a:t> </a:t>
            </a:r>
            <a:r>
              <a:rPr lang="es-ES" sz="2600" i="1">
                <a:solidFill>
                  <a:schemeClr val="accent1"/>
                </a:solidFill>
                <a:effectLst>
                  <a:outerShdw blurRad="38100" dist="38100" dir="2700000" algn="tl">
                    <a:srgbClr val="C0C0C0"/>
                  </a:outerShdw>
                </a:effectLst>
              </a:rPr>
              <a:t>programación por metas</a:t>
            </a:r>
            <a:r>
              <a:rPr lang="es-ES" sz="2600" i="1">
                <a:effectLst>
                  <a:outerShdw blurRad="38100" dist="38100" dir="2700000" algn="tl">
                    <a:srgbClr val="C0C0C0"/>
                  </a:outerShdw>
                </a:effectLst>
              </a:rPr>
              <a:t>.</a:t>
            </a:r>
            <a:endParaRPr lang="es-ES" sz="2600">
              <a:effectLst>
                <a:outerShdw blurRad="38100" dist="38100" dir="2700000" algn="tl">
                  <a:srgbClr val="C0C0C0"/>
                </a:outerShdw>
              </a:effectLst>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06499"/>
                                        </p:tgtEl>
                                        <p:attrNameLst>
                                          <p:attrName>style.visibility</p:attrName>
                                        </p:attrNameLst>
                                      </p:cBhvr>
                                      <p:to>
                                        <p:strVal val="visible"/>
                                      </p:to>
                                    </p:set>
                                    <p:animEffect transition="in" filter="strips(downRight)">
                                      <p:cBhvr>
                                        <p:cTn id="7" dur="1000"/>
                                        <p:tgtEl>
                                          <p:spTgt spid="106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963613" y="588963"/>
            <a:ext cx="7772400" cy="915987"/>
          </a:xfrm>
        </p:spPr>
        <p:txBody>
          <a:bodyPr/>
          <a:lstStyle/>
          <a:p>
            <a:pPr algn="ctr" eaLnBrk="1" fontAlgn="auto" hangingPunct="1">
              <a:spcAft>
                <a:spcPts val="0"/>
              </a:spcAft>
              <a:defRPr/>
            </a:pPr>
            <a:r>
              <a:rPr lang="es-ES" altLang="es-PA"/>
              <a:t>Programación por metas</a:t>
            </a:r>
          </a:p>
        </p:txBody>
      </p:sp>
      <p:sp>
        <p:nvSpPr>
          <p:cNvPr id="194563" name="Rectangle 3"/>
          <p:cNvSpPr>
            <a:spLocks noGrp="1" noChangeArrowheads="1"/>
          </p:cNvSpPr>
          <p:nvPr>
            <p:ph idx="1"/>
          </p:nvPr>
        </p:nvSpPr>
        <p:spPr>
          <a:xfrm>
            <a:off x="342900" y="1903413"/>
            <a:ext cx="8655050" cy="4365625"/>
          </a:xfrm>
          <a:solidFill>
            <a:schemeClr val="bg2">
              <a:lumMod val="90000"/>
            </a:schemeClr>
          </a:solidFill>
        </p:spPr>
        <p:txBody>
          <a:bodyPr rtlCol="0">
            <a:normAutofit/>
          </a:bodyPr>
          <a:lstStyle/>
          <a:p>
            <a:pPr eaLnBrk="1" fontAlgn="auto" hangingPunct="1">
              <a:lnSpc>
                <a:spcPct val="80000"/>
              </a:lnSpc>
              <a:spcAft>
                <a:spcPts val="0"/>
              </a:spcAft>
              <a:buFont typeface="Arial" panose="020B0604020202020204" pitchFamily="34" charset="0"/>
              <a:buChar char="•"/>
              <a:defRPr/>
            </a:pPr>
            <a:r>
              <a:rPr lang="es-ES" sz="2500"/>
              <a:t>Las metas establecidas por la gerencia solo pueden lograrse a expensas de otras metas.</a:t>
            </a:r>
          </a:p>
          <a:p>
            <a:pPr eaLnBrk="1" fontAlgn="auto" hangingPunct="1">
              <a:lnSpc>
                <a:spcPct val="80000"/>
              </a:lnSpc>
              <a:spcAft>
                <a:spcPts val="0"/>
              </a:spcAft>
              <a:buFont typeface="Arial" panose="020B0604020202020204" pitchFamily="34" charset="0"/>
              <a:buChar char="•"/>
              <a:defRPr/>
            </a:pPr>
            <a:r>
              <a:rPr lang="es-ES" sz="2500"/>
              <a:t>Se debe establecer una jerarquía de importancia, de modo que las metas de mayor prioridad se satisfagan antes de aquellas de menor importancia.</a:t>
            </a:r>
          </a:p>
          <a:p>
            <a:pPr eaLnBrk="1" fontAlgn="auto" hangingPunct="1">
              <a:lnSpc>
                <a:spcPct val="80000"/>
              </a:lnSpc>
              <a:spcAft>
                <a:spcPts val="0"/>
              </a:spcAft>
              <a:buFont typeface="Arial" panose="020B0604020202020204" pitchFamily="34" charset="0"/>
              <a:buChar char="•"/>
              <a:defRPr/>
            </a:pPr>
            <a:r>
              <a:rPr lang="es-ES" sz="2500"/>
              <a:t>No siempre es posible alcanzar las metas de forma satisfactoria, y la programación por metas intenta alcanzar un nivel satisfactorio de objetivos múltiples.</a:t>
            </a:r>
          </a:p>
          <a:p>
            <a:pPr eaLnBrk="1" fontAlgn="auto" hangingPunct="1">
              <a:lnSpc>
                <a:spcPct val="80000"/>
              </a:lnSpc>
              <a:spcAft>
                <a:spcPts val="0"/>
              </a:spcAft>
              <a:buFont typeface="Arial" panose="020B0604020202020204" pitchFamily="34" charset="0"/>
              <a:buChar char="•"/>
              <a:defRPr/>
            </a:pPr>
            <a:r>
              <a:rPr lang="es-ES" sz="2500"/>
              <a:t>La diferencia principal se encuentra en la función objetivo de la </a:t>
            </a:r>
            <a:r>
              <a:rPr lang="es-ES" sz="2500" i="1">
                <a:solidFill>
                  <a:schemeClr val="accent1"/>
                </a:solidFill>
                <a:effectLst>
                  <a:outerShdw blurRad="38100" dist="38100" dir="2700000" algn="tl">
                    <a:srgbClr val="C0C0C0"/>
                  </a:outerShdw>
                </a:effectLst>
              </a:rPr>
              <a:t>programación</a:t>
            </a:r>
            <a:r>
              <a:rPr lang="es-ES" sz="2500"/>
              <a:t> de metas, que trata de minimizar las desviaciones entre las metas y lo que se puede lograr realmente dentro de las restricciones dadas.</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94563"/>
                                        </p:tgtEl>
                                        <p:attrNameLst>
                                          <p:attrName>style.visibility</p:attrName>
                                        </p:attrNameLst>
                                      </p:cBhvr>
                                      <p:to>
                                        <p:strVal val="visible"/>
                                      </p:to>
                                    </p:set>
                                    <p:animEffect transition="in" filter="strips(downRight)">
                                      <p:cBhvr>
                                        <p:cTn id="7" dur="1000"/>
                                        <p:tgtEl>
                                          <p:spTgt spid="194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369888" y="509588"/>
            <a:ext cx="8482012" cy="736600"/>
          </a:xfrm>
        </p:spPr>
        <p:txBody>
          <a:bodyPr>
            <a:normAutofit fontScale="90000"/>
          </a:bodyPr>
          <a:lstStyle/>
          <a:p>
            <a:pPr eaLnBrk="1" fontAlgn="auto" hangingPunct="1">
              <a:spcAft>
                <a:spcPts val="0"/>
              </a:spcAft>
              <a:defRPr/>
            </a:pPr>
            <a:r>
              <a:rPr lang="es-ES" altLang="es-PA"/>
              <a:t>Ejemplo de programación por metas:  revisión a la compañía </a:t>
            </a:r>
            <a:r>
              <a:rPr lang="en-US" altLang="es-PA"/>
              <a:t>Harrison Electric</a:t>
            </a:r>
          </a:p>
        </p:txBody>
      </p:sp>
      <p:sp>
        <p:nvSpPr>
          <p:cNvPr id="108548" name="Rectangle 4"/>
          <p:cNvSpPr>
            <a:spLocks noGrp="1" noChangeArrowheads="1"/>
          </p:cNvSpPr>
          <p:nvPr>
            <p:ph idx="1"/>
          </p:nvPr>
        </p:nvSpPr>
        <p:spPr>
          <a:xfrm>
            <a:off x="608013" y="1724025"/>
            <a:ext cx="7772400" cy="863600"/>
          </a:xfrm>
          <a:solidFill>
            <a:schemeClr val="bg2">
              <a:lumMod val="90000"/>
            </a:schemeClr>
          </a:solidFill>
        </p:spPr>
        <p:txBody>
          <a:bodyPr rtlCol="0">
            <a:normAutofit fontScale="92500"/>
          </a:bodyPr>
          <a:lstStyle/>
          <a:p>
            <a:pPr marL="0" indent="0" eaLnBrk="1" fontAlgn="auto" hangingPunct="1">
              <a:spcAft>
                <a:spcPts val="0"/>
              </a:spcAft>
              <a:buFont typeface="Wingdings" panose="05000000000000000000" pitchFamily="2" charset="2"/>
              <a:buNone/>
              <a:defRPr/>
            </a:pPr>
            <a:r>
              <a:rPr lang="es-ES" altLang="es-PA" sz="2400"/>
              <a:t>La formulación en PL para el problema de </a:t>
            </a:r>
            <a:r>
              <a:rPr lang="en-US" altLang="es-PA" sz="2400"/>
              <a:t>Harrison Electric</a:t>
            </a:r>
            <a:r>
              <a:rPr lang="es-ES" altLang="es-PA" sz="2400"/>
              <a:t> es:</a:t>
            </a:r>
          </a:p>
        </p:txBody>
      </p:sp>
      <p:sp>
        <p:nvSpPr>
          <p:cNvPr id="108549" name="Text Box 5"/>
          <p:cNvSpPr txBox="1">
            <a:spLocks noChangeArrowheads="1"/>
          </p:cNvSpPr>
          <p:nvPr/>
        </p:nvSpPr>
        <p:spPr bwMode="auto">
          <a:xfrm>
            <a:off x="458788" y="2832100"/>
            <a:ext cx="8335962"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lnSpc>
                <a:spcPct val="120000"/>
              </a:lnSpc>
              <a:spcBef>
                <a:spcPts val="1000"/>
              </a:spcBef>
              <a:buClr>
                <a:schemeClr val="accent1"/>
              </a:buClr>
              <a:buSzPct val="100000"/>
              <a:buFont typeface="Arial" charset="0"/>
              <a:buChar char="•"/>
              <a:tabLst>
                <a:tab pos="723900" algn="l"/>
                <a:tab pos="3314700" algn="r"/>
                <a:tab pos="4305300" algn="r"/>
                <a:tab pos="4394200" algn="l"/>
                <a:tab pos="5118100" algn="l"/>
              </a:tabLst>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tabLst>
                <a:tab pos="723900" algn="l"/>
                <a:tab pos="3314700" algn="r"/>
                <a:tab pos="4305300" algn="r"/>
                <a:tab pos="4394200" algn="l"/>
                <a:tab pos="5118100" algn="l"/>
              </a:tabLst>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tabLst>
                <a:tab pos="723900" algn="l"/>
                <a:tab pos="3314700" algn="r"/>
                <a:tab pos="4305300" algn="r"/>
                <a:tab pos="4394200" algn="l"/>
                <a:tab pos="5118100" algn="l"/>
              </a:tabLst>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tabLst>
                <a:tab pos="723900" algn="l"/>
                <a:tab pos="3314700" algn="r"/>
                <a:tab pos="4305300" algn="r"/>
                <a:tab pos="4394200" algn="l"/>
                <a:tab pos="5118100" algn="l"/>
              </a:tabLst>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tabLst>
                <a:tab pos="723900" algn="l"/>
                <a:tab pos="3314700" algn="r"/>
                <a:tab pos="4305300" algn="r"/>
                <a:tab pos="4394200" algn="l"/>
                <a:tab pos="5118100" algn="l"/>
              </a:tabLst>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tabLst>
                <a:tab pos="723900" algn="l"/>
                <a:tab pos="3314700" algn="r"/>
                <a:tab pos="4305300" algn="r"/>
                <a:tab pos="4394200" algn="l"/>
                <a:tab pos="5118100" algn="l"/>
              </a:tabLst>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tabLst>
                <a:tab pos="723900" algn="l"/>
                <a:tab pos="3314700" algn="r"/>
                <a:tab pos="4305300" algn="r"/>
                <a:tab pos="4394200" algn="l"/>
                <a:tab pos="5118100" algn="l"/>
              </a:tabLst>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tabLst>
                <a:tab pos="723900" algn="l"/>
                <a:tab pos="3314700" algn="r"/>
                <a:tab pos="4305300" algn="r"/>
                <a:tab pos="4394200" algn="l"/>
                <a:tab pos="5118100" algn="l"/>
              </a:tabLst>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tabLst>
                <a:tab pos="723900" algn="l"/>
                <a:tab pos="3314700" algn="r"/>
                <a:tab pos="4305300" algn="r"/>
                <a:tab pos="4394200" algn="l"/>
                <a:tab pos="5118100" algn="l"/>
              </a:tabLst>
              <a:defRPr sz="1200">
                <a:solidFill>
                  <a:schemeClr val="tx1"/>
                </a:solidFill>
                <a:latin typeface="Gill Sans MT" charset="0"/>
              </a:defRPr>
            </a:lvl9pPr>
          </a:lstStyle>
          <a:p>
            <a:pPr eaLnBrk="1" hangingPunct="1">
              <a:lnSpc>
                <a:spcPct val="100000"/>
              </a:lnSpc>
              <a:spcBef>
                <a:spcPct val="0"/>
              </a:spcBef>
              <a:buClrTx/>
              <a:buSzTx/>
              <a:buFontTx/>
              <a:buNone/>
              <a:defRPr/>
            </a:pPr>
            <a:r>
              <a:rPr lang="es-ES" altLang="es-PA" sz="2400" b="1">
                <a:latin typeface="Arial" charset="0"/>
                <a:ea typeface="ＭＳ Ｐゴシック" charset="-128"/>
              </a:rPr>
              <a:t>Maximizar la utilidad =	 $7</a:t>
            </a:r>
            <a:r>
              <a:rPr lang="es-ES" altLang="es-PA" sz="2400" b="1" i="1">
                <a:latin typeface="Times New Roman" charset="0"/>
                <a:ea typeface="ＭＳ Ｐゴシック" charset="-128"/>
              </a:rPr>
              <a:t>X</a:t>
            </a:r>
            <a:r>
              <a:rPr lang="es-ES" altLang="es-PA" sz="2400" b="1" baseline="-25000">
                <a:latin typeface="Arial" charset="0"/>
                <a:ea typeface="ＭＳ Ｐゴシック" charset="-128"/>
              </a:rPr>
              <a:t>1</a:t>
            </a:r>
            <a:r>
              <a:rPr lang="es-ES" altLang="es-PA" sz="2400" b="1">
                <a:latin typeface="Arial" charset="0"/>
                <a:ea typeface="ＭＳ Ｐゴシック" charset="-128"/>
              </a:rPr>
              <a:t>	 + $6</a:t>
            </a:r>
            <a:r>
              <a:rPr lang="es-ES" altLang="es-PA" sz="2400" b="1" i="1">
                <a:latin typeface="Times New Roman" charset="0"/>
                <a:ea typeface="ＭＳ Ｐゴシック" charset="-128"/>
              </a:rPr>
              <a:t>X</a:t>
            </a:r>
            <a:r>
              <a:rPr lang="es-ES" altLang="es-PA" sz="2400" b="1" baseline="-25000">
                <a:latin typeface="Arial" charset="0"/>
                <a:ea typeface="ＭＳ Ｐゴシック" charset="-128"/>
              </a:rPr>
              <a:t>2</a:t>
            </a:r>
          </a:p>
          <a:p>
            <a:pPr eaLnBrk="1" hangingPunct="1">
              <a:lnSpc>
                <a:spcPct val="100000"/>
              </a:lnSpc>
              <a:spcBef>
                <a:spcPct val="0"/>
              </a:spcBef>
              <a:buClrTx/>
              <a:buSzTx/>
              <a:buFontTx/>
              <a:buNone/>
              <a:defRPr/>
            </a:pPr>
            <a:r>
              <a:rPr lang="es-ES" altLang="es-PA" sz="2400" b="1">
                <a:latin typeface="Arial" charset="0"/>
                <a:ea typeface="ＭＳ Ｐゴシック" charset="-128"/>
              </a:rPr>
              <a:t>sujeta a 	                       2</a:t>
            </a:r>
            <a:r>
              <a:rPr lang="es-ES" altLang="es-PA" sz="2400" b="1" i="1">
                <a:latin typeface="Times New Roman" charset="0"/>
                <a:ea typeface="ＭＳ Ｐゴシック" charset="-128"/>
              </a:rPr>
              <a:t>X</a:t>
            </a:r>
            <a:r>
              <a:rPr lang="es-ES" altLang="es-PA" sz="2400" b="1" baseline="-25000">
                <a:latin typeface="Arial" charset="0"/>
                <a:ea typeface="ＭＳ Ｐゴシック" charset="-128"/>
              </a:rPr>
              <a:t>1 </a:t>
            </a:r>
            <a:r>
              <a:rPr lang="es-ES" altLang="es-PA" sz="2400" b="1">
                <a:latin typeface="Arial" charset="0"/>
                <a:ea typeface="ＭＳ Ｐゴシック" charset="-128"/>
              </a:rPr>
              <a:t>+ 3</a:t>
            </a:r>
            <a:r>
              <a:rPr lang="es-ES" altLang="es-PA" sz="2400" b="1" i="1">
                <a:latin typeface="Times New Roman" charset="0"/>
                <a:ea typeface="ＭＳ Ｐゴシック" charset="-128"/>
              </a:rPr>
              <a:t>X</a:t>
            </a:r>
            <a:r>
              <a:rPr lang="es-ES" altLang="es-PA" sz="2400" b="1" baseline="-25000">
                <a:latin typeface="Arial" charset="0"/>
                <a:ea typeface="ＭＳ Ｐゴシック" charset="-128"/>
              </a:rPr>
              <a:t>2 </a:t>
            </a:r>
            <a:r>
              <a:rPr lang="es-ES" altLang="es-PA" sz="2400" b="1">
                <a:latin typeface="Arial" charset="0"/>
                <a:ea typeface="ＭＳ Ｐゴシック" charset="-128"/>
              </a:rPr>
              <a:t>≤ 12	(horas de cableado)</a:t>
            </a:r>
          </a:p>
          <a:p>
            <a:pPr eaLnBrk="1" hangingPunct="1">
              <a:lnSpc>
                <a:spcPct val="100000"/>
              </a:lnSpc>
              <a:spcBef>
                <a:spcPct val="0"/>
              </a:spcBef>
              <a:buClrTx/>
              <a:buSzTx/>
              <a:buFontTx/>
              <a:buNone/>
              <a:defRPr/>
            </a:pPr>
            <a:r>
              <a:rPr lang="es-ES" altLang="es-PA" sz="2400" b="1">
                <a:latin typeface="Arial" charset="0"/>
                <a:ea typeface="ＭＳ Ｐゴシック" charset="-128"/>
              </a:rPr>
              <a:t>                               	       6</a:t>
            </a:r>
            <a:r>
              <a:rPr lang="es-ES" altLang="es-PA" sz="2400" b="1" i="1">
                <a:latin typeface="Times New Roman" charset="0"/>
                <a:ea typeface="ＭＳ Ｐゴシック" charset="-128"/>
              </a:rPr>
              <a:t>X</a:t>
            </a:r>
            <a:r>
              <a:rPr lang="es-ES" altLang="es-PA" sz="2400" b="1" baseline="-25000">
                <a:latin typeface="Arial" charset="0"/>
                <a:ea typeface="ＭＳ Ｐゴシック" charset="-128"/>
              </a:rPr>
              <a:t>1</a:t>
            </a:r>
            <a:r>
              <a:rPr lang="es-ES" altLang="es-PA" sz="2400" b="1">
                <a:latin typeface="Arial" charset="0"/>
                <a:ea typeface="ＭＳ Ｐゴシック" charset="-128"/>
              </a:rPr>
              <a:t>+ 5</a:t>
            </a:r>
            <a:r>
              <a:rPr lang="es-ES" altLang="es-PA" sz="2400" b="1" i="1">
                <a:latin typeface="Times New Roman" charset="0"/>
                <a:ea typeface="ＭＳ Ｐゴシック" charset="-128"/>
              </a:rPr>
              <a:t>X</a:t>
            </a:r>
            <a:r>
              <a:rPr lang="es-ES" altLang="es-PA" sz="2400" b="1" baseline="-25000">
                <a:latin typeface="Arial" charset="0"/>
                <a:ea typeface="ＭＳ Ｐゴシック" charset="-128"/>
              </a:rPr>
              <a:t>2 </a:t>
            </a:r>
            <a:r>
              <a:rPr lang="es-ES" altLang="es-PA" sz="2400" b="1">
                <a:latin typeface="Arial" charset="0"/>
                <a:ea typeface="ＭＳ Ｐゴシック" charset="-128"/>
              </a:rPr>
              <a:t>≤ 30	(horas de ensamble)</a:t>
            </a:r>
          </a:p>
          <a:p>
            <a:pPr algn="ctr" eaLnBrk="1" hangingPunct="1">
              <a:lnSpc>
                <a:spcPct val="100000"/>
              </a:lnSpc>
              <a:spcBef>
                <a:spcPct val="0"/>
              </a:spcBef>
              <a:buClrTx/>
              <a:buSzTx/>
              <a:buFontTx/>
              <a:buNone/>
              <a:defRPr/>
            </a:pPr>
            <a:r>
              <a:rPr lang="es-ES" altLang="es-PA" sz="2400" b="1">
                <a:latin typeface="Arial" charset="0"/>
                <a:ea typeface="ＭＳ Ｐゴシック" charset="-128"/>
              </a:rPr>
              <a:t>	      </a:t>
            </a:r>
            <a:r>
              <a:rPr lang="es-ES" altLang="es-PA" sz="2400" b="1" i="1">
                <a:latin typeface="Times New Roman" charset="0"/>
                <a:ea typeface="ＭＳ Ｐゴシック" charset="-128"/>
              </a:rPr>
              <a:t>X</a:t>
            </a:r>
            <a:r>
              <a:rPr lang="es-ES" altLang="es-PA" sz="2400" b="1" baseline="-25000">
                <a:latin typeface="Arial" charset="0"/>
                <a:ea typeface="ＭＳ Ｐゴシック" charset="-128"/>
              </a:rPr>
              <a:t>1</a:t>
            </a:r>
            <a:r>
              <a:rPr lang="es-ES" altLang="es-PA" sz="2400" b="1">
                <a:latin typeface="Arial" charset="0"/>
                <a:ea typeface="ＭＳ Ｐゴシック" charset="-128"/>
              </a:rPr>
              <a:t>, </a:t>
            </a:r>
            <a:r>
              <a:rPr lang="es-ES" altLang="es-PA" sz="2400" b="1" i="1">
                <a:latin typeface="Times New Roman" charset="0"/>
                <a:ea typeface="ＭＳ Ｐゴシック" charset="-128"/>
              </a:rPr>
              <a:t>X</a:t>
            </a:r>
            <a:r>
              <a:rPr lang="es-ES" altLang="es-PA" sz="2400" b="1" baseline="-25000">
                <a:latin typeface="Arial" charset="0"/>
                <a:ea typeface="ＭＳ Ｐゴシック" charset="-128"/>
              </a:rPr>
              <a:t>2 </a:t>
            </a:r>
            <a:r>
              <a:rPr lang="es-ES" altLang="es-PA" sz="2400" b="1">
                <a:latin typeface="Arial" charset="0"/>
                <a:ea typeface="ＭＳ Ｐゴシック" charset="-128"/>
              </a:rPr>
              <a:t>≥ 0	</a:t>
            </a:r>
          </a:p>
          <a:p>
            <a:pPr eaLnBrk="1" hangingPunct="1">
              <a:lnSpc>
                <a:spcPct val="100000"/>
              </a:lnSpc>
              <a:spcBef>
                <a:spcPct val="0"/>
              </a:spcBef>
              <a:buClrTx/>
              <a:buSzTx/>
              <a:buFontTx/>
              <a:buNone/>
              <a:defRPr/>
            </a:pPr>
            <a:r>
              <a:rPr lang="es-ES" altLang="es-PA" sz="2400" b="1">
                <a:latin typeface="Arial" charset="0"/>
                <a:ea typeface="ＭＳ Ｐゴシック" charset="-128"/>
              </a:rPr>
              <a:t>donde</a:t>
            </a:r>
          </a:p>
          <a:p>
            <a:pPr eaLnBrk="1" hangingPunct="1">
              <a:lnSpc>
                <a:spcPct val="100000"/>
              </a:lnSpc>
              <a:spcBef>
                <a:spcPct val="0"/>
              </a:spcBef>
              <a:buClrTx/>
              <a:buSzTx/>
              <a:buFontTx/>
              <a:buNone/>
              <a:defRPr/>
            </a:pPr>
            <a:r>
              <a:rPr lang="es-ES" altLang="es-PA" sz="2400" b="1">
                <a:latin typeface="Arial" charset="0"/>
                <a:ea typeface="ＭＳ Ｐゴシック" charset="-128"/>
              </a:rPr>
              <a:t>		</a:t>
            </a:r>
            <a:r>
              <a:rPr lang="es-ES" altLang="es-PA" sz="2400" b="1" i="1">
                <a:latin typeface="Times New Roman" charset="0"/>
                <a:ea typeface="ＭＳ Ｐゴシック" charset="-128"/>
              </a:rPr>
              <a:t>X</a:t>
            </a:r>
            <a:r>
              <a:rPr lang="es-ES" altLang="es-PA" sz="2400" b="1" baseline="-25000">
                <a:latin typeface="Arial" charset="0"/>
                <a:ea typeface="ＭＳ Ｐゴシック" charset="-128"/>
              </a:rPr>
              <a:t>1</a:t>
            </a:r>
            <a:r>
              <a:rPr lang="es-ES" altLang="es-PA" sz="2400" b="1">
                <a:latin typeface="Arial" charset="0"/>
                <a:ea typeface="ＭＳ Ｐゴシック" charset="-128"/>
              </a:rPr>
              <a:t> = número de candelabros fabricados</a:t>
            </a:r>
          </a:p>
          <a:p>
            <a:pPr eaLnBrk="1" hangingPunct="1">
              <a:lnSpc>
                <a:spcPct val="100000"/>
              </a:lnSpc>
              <a:spcBef>
                <a:spcPct val="0"/>
              </a:spcBef>
              <a:buClrTx/>
              <a:buSzTx/>
              <a:buFontTx/>
              <a:buNone/>
              <a:defRPr/>
            </a:pPr>
            <a:r>
              <a:rPr lang="es-ES" altLang="es-PA" sz="2400" b="1">
                <a:latin typeface="Arial" charset="0"/>
                <a:ea typeface="ＭＳ Ｐゴシック" charset="-128"/>
              </a:rPr>
              <a:t>		</a:t>
            </a:r>
            <a:r>
              <a:rPr lang="es-ES" altLang="es-PA" sz="2400" b="1" i="1">
                <a:latin typeface="Times New Roman" charset="0"/>
                <a:ea typeface="ＭＳ Ｐゴシック" charset="-128"/>
              </a:rPr>
              <a:t>X</a:t>
            </a:r>
            <a:r>
              <a:rPr lang="es-ES" altLang="es-PA" sz="2400" b="1" baseline="-25000">
                <a:latin typeface="Arial" charset="0"/>
                <a:ea typeface="ＭＳ Ｐゴシック" charset="-128"/>
              </a:rPr>
              <a:t>2</a:t>
            </a:r>
            <a:r>
              <a:rPr lang="es-ES" altLang="es-PA" sz="2400" b="1">
                <a:latin typeface="Arial" charset="0"/>
                <a:ea typeface="ＭＳ Ｐゴシック" charset="-128"/>
              </a:rPr>
              <a:t> = número de ventiladores de techo fabricados</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08548"/>
                                        </p:tgtEl>
                                        <p:attrNameLst>
                                          <p:attrName>style.visibility</p:attrName>
                                        </p:attrNameLst>
                                      </p:cBhvr>
                                      <p:to>
                                        <p:strVal val="visible"/>
                                      </p:to>
                                    </p:set>
                                    <p:animEffect transition="in" filter="strips(downRight)">
                                      <p:cBhvr>
                                        <p:cTn id="7" dur="1000"/>
                                        <p:tgtEl>
                                          <p:spTgt spid="108548"/>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108549"/>
                                        </p:tgtEl>
                                        <p:attrNameLst>
                                          <p:attrName>style.visibility</p:attrName>
                                        </p:attrNameLst>
                                      </p:cBhvr>
                                      <p:to>
                                        <p:strVal val="visible"/>
                                      </p:to>
                                    </p:set>
                                    <p:animEffect transition="in" filter="strips(downRight)">
                                      <p:cBhvr>
                                        <p:cTn id="11" dur="1000"/>
                                        <p:tgtEl>
                                          <p:spTgt spid="10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nimBg="1"/>
      <p:bldP spid="108549"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685800" y="630238"/>
            <a:ext cx="7772400" cy="477837"/>
          </a:xfrm>
        </p:spPr>
        <p:txBody>
          <a:bodyPr>
            <a:normAutofit fontScale="90000"/>
          </a:bodyPr>
          <a:lstStyle/>
          <a:p>
            <a:pPr eaLnBrk="1" fontAlgn="auto" hangingPunct="1">
              <a:spcAft>
                <a:spcPts val="0"/>
              </a:spcAft>
              <a:defRPr/>
            </a:pPr>
            <a:r>
              <a:rPr lang="es-ES" altLang="es-PA"/>
              <a:t>Introducción</a:t>
            </a:r>
          </a:p>
        </p:txBody>
      </p:sp>
      <p:sp>
        <p:nvSpPr>
          <p:cNvPr id="32771" name="Rectangle 3"/>
          <p:cNvSpPr>
            <a:spLocks noGrp="1" noChangeArrowheads="1"/>
          </p:cNvSpPr>
          <p:nvPr>
            <p:ph idx="1"/>
          </p:nvPr>
        </p:nvSpPr>
        <p:spPr>
          <a:xfrm>
            <a:off x="615950" y="2265363"/>
            <a:ext cx="8032750" cy="4056062"/>
          </a:xfrm>
        </p:spPr>
        <p:txBody>
          <a:bodyPr/>
          <a:lstStyle/>
          <a:p>
            <a:pPr eaLnBrk="1" hangingPunct="1"/>
            <a:r>
              <a:rPr lang="es-ES" altLang="es-PA" sz="2400"/>
              <a:t>No todos los problemas que enfrentan las empresas se definen en el contexto de programación lineal ordenada.</a:t>
            </a:r>
          </a:p>
          <a:p>
            <a:pPr eaLnBrk="1" hangingPunct="1"/>
            <a:r>
              <a:rPr lang="es-ES" altLang="es-PA" sz="2400"/>
              <a:t>Un gran número de problemas tan solo pueden resolverse, si las variables tienen valores enteros.</a:t>
            </a:r>
          </a:p>
          <a:p>
            <a:pPr eaLnBrk="1" hangingPunct="1"/>
            <a:r>
              <a:rPr lang="es-ES" altLang="es-PA" sz="2400"/>
              <a:t>Diversos problemas tienen múltiples objetivos y la programación por metas es una extensión de la PL que permite establecer más de un objetivo.</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2771"/>
                                        </p:tgtEl>
                                        <p:attrNameLst>
                                          <p:attrName>style.visibility</p:attrName>
                                        </p:attrNameLst>
                                      </p:cBhvr>
                                      <p:to>
                                        <p:strVal val="visible"/>
                                      </p:to>
                                    </p:set>
                                    <p:animEffect transition="in" filter="strips(downRight)">
                                      <p:cBhvr>
                                        <p:cTn id="7" dur="10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525463" y="473075"/>
            <a:ext cx="8189912" cy="736600"/>
          </a:xfrm>
        </p:spPr>
        <p:txBody>
          <a:bodyPr>
            <a:noAutofit/>
          </a:bodyPr>
          <a:lstStyle/>
          <a:p>
            <a:pPr eaLnBrk="1" fontAlgn="auto" hangingPunct="1">
              <a:spcAft>
                <a:spcPts val="0"/>
              </a:spcAft>
              <a:defRPr/>
            </a:pPr>
            <a:r>
              <a:rPr lang="es-ES" altLang="es-PA" sz="2800"/>
              <a:t>Ejemplo de programación por metas:  revisión a la compañía </a:t>
            </a:r>
            <a:r>
              <a:rPr lang="en-US" altLang="es-PA" sz="2800"/>
              <a:t>Harrison Electric</a:t>
            </a:r>
          </a:p>
        </p:txBody>
      </p:sp>
      <p:sp>
        <p:nvSpPr>
          <p:cNvPr id="196611" name="Rectangle 3"/>
          <p:cNvSpPr>
            <a:spLocks noGrp="1" noChangeArrowheads="1"/>
          </p:cNvSpPr>
          <p:nvPr>
            <p:ph idx="1"/>
          </p:nvPr>
        </p:nvSpPr>
        <p:spPr>
          <a:xfrm>
            <a:off x="685800" y="1701800"/>
            <a:ext cx="7912100" cy="4394200"/>
          </a:xfrm>
          <a:solidFill>
            <a:schemeClr val="bg2">
              <a:lumMod val="90000"/>
            </a:schemeClr>
          </a:solidFill>
        </p:spPr>
        <p:txBody>
          <a:bodyPr rtlCol="0">
            <a:normAutofit fontScale="92500" lnSpcReduction="10000"/>
          </a:bodyPr>
          <a:lstStyle/>
          <a:p>
            <a:pPr eaLnBrk="1" fontAlgn="auto" hangingPunct="1">
              <a:spcAft>
                <a:spcPts val="0"/>
              </a:spcAft>
              <a:buFont typeface="Arial" panose="020B0604020202020204" pitchFamily="34" charset="0"/>
              <a:buChar char="•"/>
              <a:tabLst>
                <a:tab pos="723900" algn="l"/>
              </a:tabLst>
              <a:defRPr/>
            </a:pPr>
            <a:r>
              <a:rPr lang="en-US" altLang="es-PA" sz="2400"/>
              <a:t>Harrison</a:t>
            </a:r>
            <a:r>
              <a:rPr lang="es-ES" altLang="es-PA" sz="2400"/>
              <a:t> se muda a una nueva ubicación y siente que la maximización de las utilidades no es un objetivo realista.</a:t>
            </a:r>
          </a:p>
          <a:p>
            <a:pPr eaLnBrk="1" fontAlgn="auto" hangingPunct="1">
              <a:spcAft>
                <a:spcPts val="0"/>
              </a:spcAft>
              <a:buFont typeface="Arial" panose="020B0604020202020204" pitchFamily="34" charset="0"/>
              <a:buChar char="•"/>
              <a:tabLst>
                <a:tab pos="723900" algn="l"/>
              </a:tabLst>
              <a:defRPr/>
            </a:pPr>
            <a:r>
              <a:rPr lang="es-ES" altLang="es-PA" sz="2400"/>
              <a:t>La gerencia fija un nivel de beneficios de $30 que sea satisfactorio durante este periodo.</a:t>
            </a:r>
          </a:p>
          <a:p>
            <a:pPr eaLnBrk="1" fontAlgn="auto" hangingPunct="1">
              <a:spcAft>
                <a:spcPts val="0"/>
              </a:spcAft>
              <a:buFont typeface="Arial" panose="020B0604020202020204" pitchFamily="34" charset="0"/>
              <a:buChar char="•"/>
              <a:tabLst>
                <a:tab pos="723900" algn="l"/>
              </a:tabLst>
              <a:defRPr/>
            </a:pPr>
            <a:r>
              <a:rPr lang="es-ES" altLang="es-PA" sz="2400"/>
              <a:t>El problema de programación por metas es encontrar la mezcla de producción que logre esta meta lo más cerca posible, dadas las limitaciones de tiempo de producción.</a:t>
            </a:r>
          </a:p>
          <a:p>
            <a:pPr eaLnBrk="1" fontAlgn="auto" hangingPunct="1">
              <a:spcAft>
                <a:spcPts val="0"/>
              </a:spcAft>
              <a:buFont typeface="Arial" panose="020B0604020202020204" pitchFamily="34" charset="0"/>
              <a:buChar char="•"/>
              <a:tabLst>
                <a:tab pos="723900" algn="l"/>
              </a:tabLst>
              <a:defRPr/>
            </a:pPr>
            <a:r>
              <a:rPr lang="es-ES" altLang="es-PA" sz="2400"/>
              <a:t>Se deben definir dos variables de desviación:</a:t>
            </a:r>
          </a:p>
          <a:p>
            <a:pPr eaLnBrk="1" fontAlgn="auto" hangingPunct="1">
              <a:spcAft>
                <a:spcPts val="0"/>
              </a:spcAft>
              <a:buFont typeface="Wingdings" panose="05000000000000000000" pitchFamily="2" charset="2"/>
              <a:buNone/>
              <a:tabLst>
                <a:tab pos="723900" algn="l"/>
              </a:tabLst>
              <a:defRPr/>
            </a:pPr>
            <a:r>
              <a:rPr lang="es-ES" altLang="es-PA" sz="2400" i="1">
                <a:latin typeface="Times New Roman" panose="02020603050405020304" pitchFamily="18" charset="0"/>
              </a:rPr>
              <a:t>		</a:t>
            </a:r>
            <a:r>
              <a:rPr lang="es-ES" altLang="es-PA" sz="2200" i="1">
                <a:latin typeface="Times New Roman" panose="02020603050405020304" pitchFamily="18" charset="0"/>
              </a:rPr>
              <a:t>d</a:t>
            </a:r>
            <a:r>
              <a:rPr lang="es-ES" altLang="es-PA" sz="2200" baseline="-25000"/>
              <a:t>1</a:t>
            </a:r>
            <a:r>
              <a:rPr lang="es-ES" altLang="es-PA" sz="2200" baseline="30000">
                <a:cs typeface="Arial" panose="020B0604020202020204" pitchFamily="34" charset="0"/>
              </a:rPr>
              <a:t>–</a:t>
            </a:r>
            <a:r>
              <a:rPr lang="es-ES" altLang="es-PA" sz="2200">
                <a:cs typeface="Arial" panose="020B0604020202020204" pitchFamily="34" charset="0"/>
              </a:rPr>
              <a:t> = resultado por debajo del objetivo de la utilidad</a:t>
            </a:r>
            <a:r>
              <a:rPr lang="es-ES" altLang="es-PA" sz="2200" i="1">
                <a:latin typeface="Times New Roman" panose="02020603050405020304" pitchFamily="18" charset="0"/>
              </a:rPr>
              <a:t>	d</a:t>
            </a:r>
            <a:r>
              <a:rPr lang="es-ES" altLang="es-PA" sz="2200" baseline="-25000"/>
              <a:t>1</a:t>
            </a:r>
            <a:r>
              <a:rPr lang="es-ES" altLang="es-PA" sz="2200" baseline="30000">
                <a:cs typeface="Arial" panose="020B0604020202020204" pitchFamily="34" charset="0"/>
              </a:rPr>
              <a:t>+</a:t>
            </a:r>
            <a:r>
              <a:rPr lang="es-ES" altLang="es-PA" sz="2200">
                <a:cs typeface="Arial" panose="020B0604020202020204" pitchFamily="34" charset="0"/>
              </a:rPr>
              <a:t> = resultado por arriba del objetivo de la utilidad</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96611"/>
                                        </p:tgtEl>
                                        <p:attrNameLst>
                                          <p:attrName>style.visibility</p:attrName>
                                        </p:attrNameLst>
                                      </p:cBhvr>
                                      <p:to>
                                        <p:strVal val="visible"/>
                                      </p:to>
                                    </p:set>
                                    <p:animEffect transition="in" filter="strips(downRight)">
                                      <p:cBhvr>
                                        <p:cTn id="7" dur="1000"/>
                                        <p:tgtEl>
                                          <p:spTgt spid="196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514350" y="473075"/>
            <a:ext cx="8001000" cy="736600"/>
          </a:xfrm>
        </p:spPr>
        <p:txBody>
          <a:bodyPr>
            <a:normAutofit fontScale="90000"/>
          </a:bodyPr>
          <a:lstStyle/>
          <a:p>
            <a:pPr eaLnBrk="1" fontAlgn="auto" hangingPunct="1">
              <a:spcAft>
                <a:spcPts val="0"/>
              </a:spcAft>
              <a:defRPr/>
            </a:pPr>
            <a:r>
              <a:rPr lang="es-ES" altLang="es-PA"/>
              <a:t>Ejemplo de programación por metas: revisión a la compañía </a:t>
            </a:r>
            <a:r>
              <a:rPr lang="en-US" altLang="es-PA"/>
              <a:t>Harrison Electric</a:t>
            </a:r>
          </a:p>
        </p:txBody>
      </p:sp>
      <p:sp>
        <p:nvSpPr>
          <p:cNvPr id="197635" name="Rectangle 3"/>
          <p:cNvSpPr>
            <a:spLocks noGrp="1" noChangeArrowheads="1"/>
          </p:cNvSpPr>
          <p:nvPr>
            <p:ph idx="1"/>
          </p:nvPr>
        </p:nvSpPr>
        <p:spPr>
          <a:xfrm>
            <a:off x="596900" y="1768475"/>
            <a:ext cx="7772400" cy="825500"/>
          </a:xfrm>
          <a:solidFill>
            <a:schemeClr val="bg2">
              <a:lumMod val="90000"/>
            </a:schemeClr>
          </a:solidFill>
        </p:spPr>
        <p:txBody>
          <a:bodyPr rtlCol="0">
            <a:normAutofit fontScale="92500" lnSpcReduction="10000"/>
          </a:bodyPr>
          <a:lstStyle/>
          <a:p>
            <a:pPr marL="0" indent="0" eaLnBrk="1" fontAlgn="auto" hangingPunct="1">
              <a:spcAft>
                <a:spcPts val="0"/>
              </a:spcAft>
              <a:buFont typeface="Wingdings" panose="05000000000000000000" pitchFamily="2" charset="2"/>
              <a:buNone/>
              <a:defRPr/>
            </a:pPr>
            <a:r>
              <a:rPr lang="es-ES" altLang="es-PA" sz="2400"/>
              <a:t>Se establece el problema de </a:t>
            </a:r>
            <a:r>
              <a:rPr lang="en-US" altLang="es-PA" sz="2400"/>
              <a:t>Harrison Electric</a:t>
            </a:r>
            <a:r>
              <a:rPr lang="es-ES" altLang="es-PA" sz="2400"/>
              <a:t> como un modelo de programación de una sola meta:</a:t>
            </a:r>
          </a:p>
        </p:txBody>
      </p:sp>
      <p:grpSp>
        <p:nvGrpSpPr>
          <p:cNvPr id="197639" name="Group 7"/>
          <p:cNvGrpSpPr>
            <a:grpSpLocks/>
          </p:cNvGrpSpPr>
          <p:nvPr/>
        </p:nvGrpSpPr>
        <p:grpSpPr bwMode="auto">
          <a:xfrm>
            <a:off x="-23813" y="3148013"/>
            <a:ext cx="9013826" cy="2389187"/>
            <a:chOff x="200" y="1871"/>
            <a:chExt cx="5678" cy="1505"/>
          </a:xfrm>
        </p:grpSpPr>
        <p:sp>
          <p:nvSpPr>
            <p:cNvPr id="56324" name="Text Box 4"/>
            <p:cNvSpPr txBox="1">
              <a:spLocks noChangeArrowheads="1"/>
            </p:cNvSpPr>
            <p:nvPr/>
          </p:nvSpPr>
          <p:spPr bwMode="auto">
            <a:xfrm>
              <a:off x="200" y="2474"/>
              <a:ext cx="5678" cy="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tabLst>
                  <a:tab pos="2057400" algn="r"/>
                  <a:tab pos="2870200" algn="r"/>
                  <a:tab pos="3492500" algn="r"/>
                  <a:tab pos="4127500" algn="r"/>
                  <a:tab pos="4216400" algn="l"/>
                  <a:tab pos="5118100" algn="l"/>
                </a:tabLst>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tabLst>
                  <a:tab pos="2057400" algn="r"/>
                  <a:tab pos="2870200" algn="r"/>
                  <a:tab pos="3492500" algn="r"/>
                  <a:tab pos="4127500" algn="r"/>
                  <a:tab pos="4216400" algn="l"/>
                  <a:tab pos="5118100" algn="l"/>
                </a:tabLst>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tabLst>
                  <a:tab pos="2057400" algn="r"/>
                  <a:tab pos="2870200" algn="r"/>
                  <a:tab pos="3492500" algn="r"/>
                  <a:tab pos="4127500" algn="r"/>
                  <a:tab pos="4216400" algn="l"/>
                  <a:tab pos="5118100" algn="l"/>
                </a:tabLst>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tabLst>
                  <a:tab pos="2057400" algn="r"/>
                  <a:tab pos="2870200" algn="r"/>
                  <a:tab pos="3492500" algn="r"/>
                  <a:tab pos="4127500" algn="r"/>
                  <a:tab pos="4216400" algn="l"/>
                  <a:tab pos="5118100" algn="l"/>
                </a:tabLst>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tabLst>
                  <a:tab pos="2057400" algn="r"/>
                  <a:tab pos="2870200" algn="r"/>
                  <a:tab pos="3492500" algn="r"/>
                  <a:tab pos="4127500" algn="r"/>
                  <a:tab pos="4216400" algn="l"/>
                  <a:tab pos="5118100" algn="l"/>
                </a:tabLst>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tabLst>
                  <a:tab pos="2057400" algn="r"/>
                  <a:tab pos="2870200" algn="r"/>
                  <a:tab pos="3492500" algn="r"/>
                  <a:tab pos="4127500" algn="r"/>
                  <a:tab pos="4216400" algn="l"/>
                  <a:tab pos="5118100" algn="l"/>
                </a:tabLst>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tabLst>
                  <a:tab pos="2057400" algn="r"/>
                  <a:tab pos="2870200" algn="r"/>
                  <a:tab pos="3492500" algn="r"/>
                  <a:tab pos="4127500" algn="r"/>
                  <a:tab pos="4216400" algn="l"/>
                  <a:tab pos="5118100" algn="l"/>
                </a:tabLst>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tabLst>
                  <a:tab pos="2057400" algn="r"/>
                  <a:tab pos="2870200" algn="r"/>
                  <a:tab pos="3492500" algn="r"/>
                  <a:tab pos="4127500" algn="r"/>
                  <a:tab pos="4216400" algn="l"/>
                  <a:tab pos="5118100" algn="l"/>
                </a:tabLst>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tabLst>
                  <a:tab pos="2057400" algn="r"/>
                  <a:tab pos="2870200" algn="r"/>
                  <a:tab pos="3492500" algn="r"/>
                  <a:tab pos="4127500" algn="r"/>
                  <a:tab pos="4216400" algn="l"/>
                  <a:tab pos="5118100" algn="l"/>
                </a:tabLst>
                <a:defRPr sz="1200">
                  <a:solidFill>
                    <a:schemeClr val="tx1"/>
                  </a:solidFill>
                  <a:latin typeface="Gill Sans MT" charset="0"/>
                </a:defRPr>
              </a:lvl9pPr>
            </a:lstStyle>
            <a:p>
              <a:pPr eaLnBrk="1" hangingPunct="1">
                <a:lnSpc>
                  <a:spcPct val="110000"/>
                </a:lnSpc>
                <a:spcBef>
                  <a:spcPct val="0"/>
                </a:spcBef>
                <a:buClrTx/>
                <a:buSzTx/>
                <a:buFontTx/>
                <a:buNone/>
              </a:pPr>
              <a:r>
                <a:rPr lang="es-ES" altLang="en-US" b="1">
                  <a:latin typeface="Arial" charset="0"/>
                  <a:ea typeface="ＭＳ Ｐゴシック" charset="-128"/>
                </a:rPr>
                <a:t>      sujeto a 	$7</a:t>
              </a:r>
              <a:r>
                <a:rPr lang="es-ES" altLang="en-US" b="1" i="1">
                  <a:latin typeface="Times New Roman" charset="0"/>
                  <a:ea typeface="ＭＳ Ｐゴシック" charset="-128"/>
                </a:rPr>
                <a:t>X</a:t>
              </a:r>
              <a:r>
                <a:rPr lang="es-ES" altLang="en-US" b="1" baseline="-25000">
                  <a:latin typeface="Arial" charset="0"/>
                  <a:ea typeface="ＭＳ Ｐゴシック" charset="-128"/>
                </a:rPr>
                <a:t>1</a:t>
              </a:r>
              <a:r>
                <a:rPr lang="es-ES" altLang="en-US" b="1">
                  <a:latin typeface="Arial" charset="0"/>
                  <a:ea typeface="ＭＳ Ｐゴシック" charset="-128"/>
                </a:rPr>
                <a:t>	+ $6</a:t>
              </a:r>
              <a:r>
                <a:rPr lang="es-ES" altLang="en-US" b="1" i="1">
                  <a:latin typeface="Times New Roman" charset="0"/>
                  <a:ea typeface="ＭＳ Ｐゴシック" charset="-128"/>
                </a:rPr>
                <a:t>X</a:t>
              </a:r>
              <a:r>
                <a:rPr lang="es-ES" altLang="en-US" b="1" baseline="-25000">
                  <a:latin typeface="Arial" charset="0"/>
                  <a:ea typeface="ＭＳ Ｐゴシック" charset="-128"/>
                </a:rPr>
                <a:t>2</a:t>
              </a:r>
              <a:r>
                <a:rPr lang="es-ES" altLang="en-US" b="1">
                  <a:latin typeface="Arial" charset="0"/>
                  <a:ea typeface="ＭＳ Ｐゴシック" charset="-128"/>
                </a:rPr>
                <a:t>	+ </a:t>
              </a:r>
              <a:r>
                <a:rPr lang="es-ES" altLang="en-US" b="1" i="1">
                  <a:latin typeface="Times New Roman" charset="0"/>
                  <a:ea typeface="ＭＳ Ｐゴシック" charset="-128"/>
                </a:rPr>
                <a:t>d</a:t>
              </a:r>
              <a:r>
                <a:rPr lang="es-ES" altLang="en-US" b="1" baseline="-25000">
                  <a:latin typeface="Arial" charset="0"/>
                  <a:ea typeface="ＭＳ Ｐゴシック" charset="-128"/>
                </a:rPr>
                <a:t>1</a:t>
              </a:r>
              <a:r>
                <a:rPr lang="es-ES" altLang="en-US" b="1" baseline="30000">
                  <a:latin typeface="Arial" charset="0"/>
                  <a:ea typeface="ＭＳ Ｐゴシック" charset="-128"/>
                  <a:cs typeface="Arial" charset="0"/>
                </a:rPr>
                <a:t>–</a:t>
              </a:r>
              <a:r>
                <a:rPr lang="es-ES" altLang="en-US" b="1">
                  <a:latin typeface="Arial" charset="0"/>
                  <a:ea typeface="ＭＳ Ｐゴシック" charset="-128"/>
                  <a:cs typeface="Arial" charset="0"/>
                </a:rPr>
                <a:t>	– </a:t>
              </a:r>
              <a:r>
                <a:rPr lang="es-ES" altLang="en-US" b="1" i="1">
                  <a:latin typeface="Times New Roman" charset="0"/>
                  <a:ea typeface="ＭＳ Ｐゴシック" charset="-128"/>
                  <a:cs typeface="Arial" charset="0"/>
                </a:rPr>
                <a:t>d</a:t>
              </a:r>
              <a:r>
                <a:rPr lang="es-ES" altLang="en-US" b="1" baseline="-25000">
                  <a:latin typeface="Arial" charset="0"/>
                  <a:ea typeface="ＭＳ Ｐゴシック" charset="-128"/>
                  <a:cs typeface="Arial" charset="0"/>
                </a:rPr>
                <a:t>1</a:t>
              </a:r>
              <a:r>
                <a:rPr lang="es-ES" altLang="en-US" b="1" baseline="30000">
                  <a:latin typeface="Arial" charset="0"/>
                  <a:ea typeface="ＭＳ Ｐゴシック" charset="-128"/>
                  <a:cs typeface="Arial" charset="0"/>
                </a:rPr>
                <a:t>+</a:t>
              </a:r>
              <a:r>
                <a:rPr lang="es-ES" altLang="en-US" b="1">
                  <a:latin typeface="Arial" charset="0"/>
                  <a:ea typeface="ＭＳ Ｐゴシック" charset="-128"/>
                  <a:cs typeface="Arial" charset="0"/>
                </a:rPr>
                <a:t>	= $30  (restricción de meta de utilidad)</a:t>
              </a:r>
              <a:endParaRPr lang="es-ES" altLang="en-US" b="1" baseline="30000">
                <a:latin typeface="Arial" charset="0"/>
                <a:ea typeface="ＭＳ Ｐゴシック" charset="-128"/>
                <a:cs typeface="Arial" charset="0"/>
              </a:endParaRPr>
            </a:p>
            <a:p>
              <a:pPr eaLnBrk="1" hangingPunct="1">
                <a:lnSpc>
                  <a:spcPct val="110000"/>
                </a:lnSpc>
                <a:spcBef>
                  <a:spcPct val="0"/>
                </a:spcBef>
                <a:buClrTx/>
                <a:buSzTx/>
                <a:buFontTx/>
                <a:buNone/>
              </a:pPr>
              <a:r>
                <a:rPr lang="es-ES" altLang="en-US" b="1">
                  <a:latin typeface="Arial" charset="0"/>
                  <a:ea typeface="ＭＳ Ｐゴシック" charset="-128"/>
                </a:rPr>
                <a:t>	2</a:t>
              </a:r>
              <a:r>
                <a:rPr lang="es-ES" altLang="en-US" b="1" i="1">
                  <a:latin typeface="Times New Roman" charset="0"/>
                  <a:ea typeface="ＭＳ Ｐゴシック" charset="-128"/>
                </a:rPr>
                <a:t>X</a:t>
              </a:r>
              <a:r>
                <a:rPr lang="es-ES" altLang="en-US" b="1" baseline="-25000">
                  <a:latin typeface="Arial" charset="0"/>
                  <a:ea typeface="ＭＳ Ｐゴシック" charset="-128"/>
                </a:rPr>
                <a:t>1</a:t>
              </a:r>
              <a:r>
                <a:rPr lang="es-ES" altLang="en-US" b="1">
                  <a:latin typeface="Arial" charset="0"/>
                  <a:ea typeface="ＭＳ Ｐゴシック" charset="-128"/>
                </a:rPr>
                <a:t>	+ 3</a:t>
              </a:r>
              <a:r>
                <a:rPr lang="es-ES" altLang="en-US" b="1" i="1">
                  <a:latin typeface="Times New Roman" charset="0"/>
                  <a:ea typeface="ＭＳ Ｐゴシック" charset="-128"/>
                </a:rPr>
                <a:t>X</a:t>
              </a:r>
              <a:r>
                <a:rPr lang="es-ES" altLang="en-US" b="1" baseline="-25000">
                  <a:latin typeface="Arial" charset="0"/>
                  <a:ea typeface="ＭＳ Ｐゴシック" charset="-128"/>
                </a:rPr>
                <a:t>2</a:t>
              </a:r>
              <a:r>
                <a:rPr lang="es-ES" altLang="en-US" b="1">
                  <a:latin typeface="Arial" charset="0"/>
                  <a:ea typeface="ＭＳ Ｐゴシック" charset="-128"/>
                </a:rPr>
                <a:t>			≤ 12   (horas de cableado)</a:t>
              </a:r>
            </a:p>
            <a:p>
              <a:pPr eaLnBrk="1" hangingPunct="1">
                <a:lnSpc>
                  <a:spcPct val="110000"/>
                </a:lnSpc>
                <a:spcBef>
                  <a:spcPct val="0"/>
                </a:spcBef>
                <a:buClrTx/>
                <a:buSzTx/>
                <a:buFontTx/>
                <a:buNone/>
              </a:pPr>
              <a:r>
                <a:rPr lang="es-ES" altLang="en-US" b="1">
                  <a:latin typeface="Arial" charset="0"/>
                  <a:ea typeface="ＭＳ Ｐゴシック" charset="-128"/>
                </a:rPr>
                <a:t>	6</a:t>
              </a:r>
              <a:r>
                <a:rPr lang="es-ES" altLang="en-US" b="1" i="1">
                  <a:latin typeface="Times New Roman" charset="0"/>
                  <a:ea typeface="ＭＳ Ｐゴシック" charset="-128"/>
                </a:rPr>
                <a:t>X</a:t>
              </a:r>
              <a:r>
                <a:rPr lang="es-ES" altLang="en-US" b="1" baseline="-25000">
                  <a:latin typeface="Arial" charset="0"/>
                  <a:ea typeface="ＭＳ Ｐゴシック" charset="-128"/>
                </a:rPr>
                <a:t>1</a:t>
              </a:r>
              <a:r>
                <a:rPr lang="es-ES" altLang="en-US" b="1">
                  <a:latin typeface="Arial" charset="0"/>
                  <a:ea typeface="ＭＳ Ｐゴシック" charset="-128"/>
                </a:rPr>
                <a:t>	+ 5</a:t>
              </a:r>
              <a:r>
                <a:rPr lang="es-ES" altLang="en-US" b="1" i="1">
                  <a:latin typeface="Times New Roman" charset="0"/>
                  <a:ea typeface="ＭＳ Ｐゴシック" charset="-128"/>
                </a:rPr>
                <a:t>X</a:t>
              </a:r>
              <a:r>
                <a:rPr lang="es-ES" altLang="en-US" b="1" baseline="-25000">
                  <a:latin typeface="Arial" charset="0"/>
                  <a:ea typeface="ＭＳ Ｐゴシック" charset="-128"/>
                </a:rPr>
                <a:t>2</a:t>
              </a:r>
              <a:r>
                <a:rPr lang="es-ES" altLang="en-US" b="1">
                  <a:latin typeface="Arial" charset="0"/>
                  <a:ea typeface="ＭＳ Ｐゴシック" charset="-128"/>
                </a:rPr>
                <a:t>			≤ 30   (horas de ensamble)</a:t>
              </a:r>
            </a:p>
            <a:p>
              <a:pPr eaLnBrk="1" hangingPunct="1">
                <a:lnSpc>
                  <a:spcPct val="110000"/>
                </a:lnSpc>
                <a:spcBef>
                  <a:spcPct val="0"/>
                </a:spcBef>
                <a:buClrTx/>
                <a:buSzTx/>
                <a:buFontTx/>
                <a:buNone/>
              </a:pPr>
              <a:r>
                <a:rPr lang="es-ES" altLang="en-US" b="1">
                  <a:latin typeface="Arial" charset="0"/>
                  <a:ea typeface="ＭＳ Ｐゴシック" charset="-128"/>
                </a:rPr>
                <a:t>		       </a:t>
              </a:r>
              <a:r>
                <a:rPr lang="es-ES" altLang="en-US" b="1" i="1">
                  <a:latin typeface="Times New Roman" charset="0"/>
                  <a:ea typeface="ＭＳ Ｐゴシック" charset="-128"/>
                </a:rPr>
                <a:t>X</a:t>
              </a:r>
              <a:r>
                <a:rPr lang="es-ES" altLang="en-US" b="1" baseline="-25000">
                  <a:latin typeface="Arial" charset="0"/>
                  <a:ea typeface="ＭＳ Ｐゴシック" charset="-128"/>
                </a:rPr>
                <a:t>1</a:t>
              </a:r>
              <a:r>
                <a:rPr lang="es-ES" altLang="en-US" b="1">
                  <a:latin typeface="Arial" charset="0"/>
                  <a:ea typeface="ＭＳ Ｐゴシック" charset="-128"/>
                </a:rPr>
                <a:t>, </a:t>
              </a:r>
              <a:r>
                <a:rPr lang="es-ES" altLang="en-US" b="1" i="1">
                  <a:latin typeface="Times New Roman" charset="0"/>
                  <a:ea typeface="ＭＳ Ｐゴシック" charset="-128"/>
                </a:rPr>
                <a:t>X</a:t>
              </a:r>
              <a:r>
                <a:rPr lang="es-ES" altLang="en-US" b="1" baseline="-25000">
                  <a:latin typeface="Arial" charset="0"/>
                  <a:ea typeface="ＭＳ Ｐゴシック" charset="-128"/>
                </a:rPr>
                <a:t>2</a:t>
              </a:r>
              <a:r>
                <a:rPr lang="es-ES" altLang="en-US" b="1">
                  <a:latin typeface="Arial" charset="0"/>
                  <a:ea typeface="ＭＳ Ｐゴシック" charset="-128"/>
                </a:rPr>
                <a:t>, </a:t>
              </a:r>
              <a:r>
                <a:rPr lang="es-ES" altLang="en-US" b="1" i="1">
                  <a:latin typeface="Times New Roman" charset="0"/>
                  <a:ea typeface="ＭＳ Ｐゴシック" charset="-128"/>
                </a:rPr>
                <a:t>d</a:t>
              </a:r>
              <a:r>
                <a:rPr lang="es-ES" altLang="en-US" b="1" baseline="-25000">
                  <a:latin typeface="Arial" charset="0"/>
                  <a:ea typeface="ＭＳ Ｐゴシック" charset="-128"/>
                </a:rPr>
                <a:t>1</a:t>
              </a:r>
              <a:r>
                <a:rPr lang="es-ES" altLang="en-US" b="1" baseline="30000">
                  <a:latin typeface="Arial" charset="0"/>
                  <a:ea typeface="ＭＳ Ｐゴシック" charset="-128"/>
                </a:rPr>
                <a:t>–</a:t>
              </a:r>
              <a:r>
                <a:rPr lang="es-ES" altLang="en-US" b="1">
                  <a:latin typeface="Arial" charset="0"/>
                  <a:ea typeface="ＭＳ Ｐゴシック" charset="-128"/>
                </a:rPr>
                <a:t>, </a:t>
              </a:r>
              <a:r>
                <a:rPr lang="es-ES" altLang="en-US" b="1" i="1">
                  <a:latin typeface="Times New Roman" charset="0"/>
                  <a:ea typeface="ＭＳ Ｐゴシック" charset="-128"/>
                </a:rPr>
                <a:t>d</a:t>
              </a:r>
              <a:r>
                <a:rPr lang="es-ES" altLang="en-US" b="1" baseline="-25000">
                  <a:latin typeface="Arial" charset="0"/>
                  <a:ea typeface="ＭＳ Ｐゴシック" charset="-128"/>
                </a:rPr>
                <a:t>1</a:t>
              </a:r>
              <a:r>
                <a:rPr lang="es-ES" altLang="en-US" b="1" baseline="30000">
                  <a:latin typeface="Arial" charset="0"/>
                  <a:ea typeface="ＭＳ Ｐゴシック" charset="-128"/>
                </a:rPr>
                <a:t>+</a:t>
              </a:r>
              <a:r>
                <a:rPr lang="es-ES" altLang="en-US" b="1">
                  <a:latin typeface="Arial" charset="0"/>
                  <a:ea typeface="ＭＳ Ｐゴシック" charset="-128"/>
                </a:rPr>
                <a:t> ≥ 0</a:t>
              </a:r>
            </a:p>
          </p:txBody>
        </p:sp>
        <p:sp>
          <p:nvSpPr>
            <p:cNvPr id="56325" name="Text Box 5"/>
            <p:cNvSpPr txBox="1">
              <a:spLocks noChangeArrowheads="1"/>
            </p:cNvSpPr>
            <p:nvPr/>
          </p:nvSpPr>
          <p:spPr bwMode="auto">
            <a:xfrm>
              <a:off x="470" y="1871"/>
              <a:ext cx="292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90000"/>
                </a:lnSpc>
                <a:spcBef>
                  <a:spcPct val="0"/>
                </a:spcBef>
                <a:buClrTx/>
                <a:buSzTx/>
                <a:buFontTx/>
                <a:buNone/>
              </a:pPr>
              <a:r>
                <a:rPr lang="es-MX" altLang="en-US" b="1">
                  <a:latin typeface="Arial" charset="0"/>
                  <a:ea typeface="ＭＳ Ｐゴシック" charset="-128"/>
                </a:rPr>
                <a:t>Minimizar el resultado por debajo o por arriba del objetivo de utilidad</a:t>
              </a:r>
            </a:p>
          </p:txBody>
        </p:sp>
        <p:sp>
          <p:nvSpPr>
            <p:cNvPr id="56326" name="Text Box 6"/>
            <p:cNvSpPr txBox="1">
              <a:spLocks noChangeArrowheads="1"/>
            </p:cNvSpPr>
            <p:nvPr/>
          </p:nvSpPr>
          <p:spPr bwMode="auto">
            <a:xfrm>
              <a:off x="3403" y="1948"/>
              <a:ext cx="8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00000"/>
                </a:lnSpc>
                <a:spcBef>
                  <a:spcPct val="0"/>
                </a:spcBef>
                <a:buClrTx/>
                <a:buSzTx/>
                <a:buFontTx/>
                <a:buNone/>
              </a:pPr>
              <a:r>
                <a:rPr lang="es-ES" altLang="en-US" b="1">
                  <a:latin typeface="Arial" charset="0"/>
                  <a:ea typeface="ＭＳ Ｐゴシック" charset="-128"/>
                </a:rPr>
                <a:t>= </a:t>
              </a:r>
              <a:r>
                <a:rPr lang="es-ES" altLang="en-US" b="1" i="1">
                  <a:latin typeface="Times New Roman" charset="0"/>
                  <a:ea typeface="ＭＳ Ｐゴシック" charset="-128"/>
                </a:rPr>
                <a:t>d</a:t>
              </a:r>
              <a:r>
                <a:rPr lang="es-ES" altLang="en-US" b="1" baseline="-25000">
                  <a:latin typeface="Arial" charset="0"/>
                  <a:ea typeface="ＭＳ Ｐゴシック" charset="-128"/>
                </a:rPr>
                <a:t>1</a:t>
              </a:r>
              <a:r>
                <a:rPr lang="es-ES" altLang="en-US" b="1" baseline="30000">
                  <a:latin typeface="Arial" charset="0"/>
                  <a:ea typeface="ＭＳ Ｐゴシック" charset="-128"/>
                  <a:cs typeface="Arial" charset="0"/>
                </a:rPr>
                <a:t>–</a:t>
              </a:r>
              <a:r>
                <a:rPr lang="es-ES" altLang="en-US" b="1">
                  <a:latin typeface="Arial" charset="0"/>
                  <a:ea typeface="ＭＳ Ｐゴシック" charset="-128"/>
                  <a:cs typeface="Arial" charset="0"/>
                </a:rPr>
                <a:t> + </a:t>
              </a:r>
              <a:r>
                <a:rPr lang="es-ES" altLang="en-US" b="1" i="1">
                  <a:latin typeface="Times New Roman" charset="0"/>
                  <a:ea typeface="ＭＳ Ｐゴシック" charset="-128"/>
                  <a:cs typeface="Arial" charset="0"/>
                </a:rPr>
                <a:t>d</a:t>
              </a:r>
              <a:r>
                <a:rPr lang="es-ES" altLang="en-US" b="1" baseline="-25000">
                  <a:latin typeface="Arial" charset="0"/>
                  <a:ea typeface="ＭＳ Ｐゴシック" charset="-128"/>
                  <a:cs typeface="Arial" charset="0"/>
                </a:rPr>
                <a:t>1</a:t>
              </a:r>
              <a:r>
                <a:rPr lang="es-ES" altLang="en-US" b="1" baseline="30000">
                  <a:latin typeface="Arial" charset="0"/>
                  <a:ea typeface="ＭＳ Ｐゴシック" charset="-128"/>
                  <a:cs typeface="Arial" charset="0"/>
                </a:rPr>
                <a:t>+</a:t>
              </a:r>
              <a:endParaRPr lang="es-ES" altLang="en-US" b="1">
                <a:latin typeface="Arial" charset="0"/>
                <a:ea typeface="ＭＳ Ｐゴシック" charset="-128"/>
              </a:endParaRPr>
            </a:p>
          </p:txBody>
        </p:sp>
      </p:gr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97635"/>
                                        </p:tgtEl>
                                        <p:attrNameLst>
                                          <p:attrName>style.visibility</p:attrName>
                                        </p:attrNameLst>
                                      </p:cBhvr>
                                      <p:to>
                                        <p:strVal val="visible"/>
                                      </p:to>
                                    </p:set>
                                    <p:animEffect transition="in" filter="strips(downRight)">
                                      <p:cBhvr>
                                        <p:cTn id="7" dur="1000"/>
                                        <p:tgtEl>
                                          <p:spTgt spid="197635"/>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197639"/>
                                        </p:tgtEl>
                                        <p:attrNameLst>
                                          <p:attrName>style.visibility</p:attrName>
                                        </p:attrNameLst>
                                      </p:cBhvr>
                                      <p:to>
                                        <p:strVal val="visible"/>
                                      </p:to>
                                    </p:set>
                                    <p:animEffect transition="in" filter="strips(downRight)">
                                      <p:cBhvr>
                                        <p:cTn id="11" dur="1000"/>
                                        <p:tgtEl>
                                          <p:spTgt spid="197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1066800" y="495300"/>
            <a:ext cx="7010400" cy="736600"/>
          </a:xfrm>
        </p:spPr>
        <p:txBody>
          <a:bodyPr>
            <a:normAutofit fontScale="90000"/>
          </a:bodyPr>
          <a:lstStyle/>
          <a:p>
            <a:pPr eaLnBrk="1" fontAlgn="auto" hangingPunct="1">
              <a:spcAft>
                <a:spcPts val="0"/>
              </a:spcAft>
              <a:defRPr/>
            </a:pPr>
            <a:r>
              <a:rPr lang="es-ES" altLang="es-PA" sz="3800"/>
              <a:t>Extensión a metas múltiples igualmente importantes</a:t>
            </a:r>
          </a:p>
        </p:txBody>
      </p:sp>
      <p:sp>
        <p:nvSpPr>
          <p:cNvPr id="198659" name="Rectangle 3"/>
          <p:cNvSpPr>
            <a:spLocks noGrp="1" noChangeArrowheads="1"/>
          </p:cNvSpPr>
          <p:nvPr>
            <p:ph idx="1"/>
          </p:nvPr>
        </p:nvSpPr>
        <p:spPr>
          <a:xfrm>
            <a:off x="172720" y="2016124"/>
            <a:ext cx="8788400" cy="3957955"/>
          </a:xfrm>
        </p:spPr>
        <p:txBody>
          <a:bodyPr rtlCol="0">
            <a:noAutofit/>
          </a:bodyPr>
          <a:lstStyle/>
          <a:p>
            <a:pPr eaLnBrk="1" fontAlgn="auto" hangingPunct="1">
              <a:spcAft>
                <a:spcPts val="0"/>
              </a:spcAft>
              <a:buFont typeface="Arial" panose="020B0604020202020204" pitchFamily="34" charset="0"/>
              <a:buChar char="•"/>
              <a:defRPr/>
            </a:pPr>
            <a:r>
              <a:rPr lang="es-ES"/>
              <a:t>La gerencia de </a:t>
            </a:r>
            <a:r>
              <a:rPr lang="en-US"/>
              <a:t>Harrison</a:t>
            </a:r>
            <a:r>
              <a:rPr lang="es-ES"/>
              <a:t> quiere alcanzar varias metas, cada una con igual prioridad:</a:t>
            </a:r>
          </a:p>
          <a:p>
            <a:pPr eaLnBrk="1" fontAlgn="auto" hangingPunct="1">
              <a:spcAft>
                <a:spcPts val="0"/>
              </a:spcAft>
              <a:buFont typeface="Wingdings" panose="05000000000000000000" pitchFamily="2" charset="2"/>
              <a:buNone/>
              <a:defRPr/>
            </a:pPr>
            <a:r>
              <a:rPr lang="es-ES" i="1">
                <a:solidFill>
                  <a:schemeClr val="accent2"/>
                </a:solidFill>
                <a:effectLst>
                  <a:outerShdw blurRad="38100" dist="38100" dir="2700000" algn="tl">
                    <a:srgbClr val="C0C0C0"/>
                  </a:outerShdw>
                </a:effectLst>
              </a:rPr>
              <a:t>	</a:t>
            </a:r>
            <a:r>
              <a:rPr lang="es-ES" i="1">
                <a:solidFill>
                  <a:schemeClr val="accent1"/>
                </a:solidFill>
                <a:effectLst>
                  <a:outerShdw blurRad="38100" dist="38100" dir="2700000" algn="tl">
                    <a:srgbClr val="C0C0C0"/>
                  </a:outerShdw>
                </a:effectLst>
              </a:rPr>
              <a:t>Meta 1:</a:t>
            </a:r>
            <a:r>
              <a:rPr lang="es-ES"/>
              <a:t> generar una utilidad de $30 si es posible durante el periodo de producción.</a:t>
            </a:r>
          </a:p>
          <a:p>
            <a:pPr eaLnBrk="1" fontAlgn="auto" hangingPunct="1">
              <a:spcAft>
                <a:spcPts val="0"/>
              </a:spcAft>
              <a:buFont typeface="Wingdings" panose="05000000000000000000" pitchFamily="2" charset="2"/>
              <a:buNone/>
              <a:defRPr/>
            </a:pPr>
            <a:r>
              <a:rPr lang="es-ES" i="1">
                <a:solidFill>
                  <a:schemeClr val="accent2"/>
                </a:solidFill>
                <a:effectLst>
                  <a:outerShdw blurRad="38100" dist="38100" dir="2700000" algn="tl">
                    <a:srgbClr val="C0C0C0"/>
                  </a:outerShdw>
                </a:effectLst>
              </a:rPr>
              <a:t>	</a:t>
            </a:r>
            <a:r>
              <a:rPr lang="es-ES" i="1">
                <a:solidFill>
                  <a:schemeClr val="accent1"/>
                </a:solidFill>
                <a:effectLst>
                  <a:outerShdw blurRad="38100" dist="38100" dir="2700000" algn="tl">
                    <a:srgbClr val="C0C0C0"/>
                  </a:outerShdw>
                </a:effectLst>
              </a:rPr>
              <a:t>Meta 2:</a:t>
            </a:r>
            <a:r>
              <a:rPr lang="es-ES" i="1">
                <a:solidFill>
                  <a:schemeClr val="accent2"/>
                </a:solidFill>
                <a:effectLst>
                  <a:outerShdw blurRad="38100" dist="38100" dir="2700000" algn="tl">
                    <a:srgbClr val="C0C0C0"/>
                  </a:outerShdw>
                </a:effectLst>
              </a:rPr>
              <a:t> </a:t>
            </a:r>
            <a:r>
              <a:rPr lang="es-ES"/>
              <a:t>utilizar por completo las horas disponibles en el departamento de cableado.</a:t>
            </a:r>
          </a:p>
          <a:p>
            <a:pPr eaLnBrk="1" fontAlgn="auto" hangingPunct="1">
              <a:spcAft>
                <a:spcPts val="0"/>
              </a:spcAft>
              <a:buFont typeface="Wingdings" panose="05000000000000000000" pitchFamily="2" charset="2"/>
              <a:buNone/>
              <a:defRPr/>
            </a:pPr>
            <a:r>
              <a:rPr lang="es-ES" i="1">
                <a:solidFill>
                  <a:schemeClr val="accent2"/>
                </a:solidFill>
                <a:effectLst>
                  <a:outerShdw blurRad="38100" dist="38100" dir="2700000" algn="tl">
                    <a:srgbClr val="C0C0C0"/>
                  </a:outerShdw>
                </a:effectLst>
              </a:rPr>
              <a:t>	</a:t>
            </a:r>
            <a:r>
              <a:rPr lang="es-ES" i="1">
                <a:solidFill>
                  <a:schemeClr val="accent1"/>
                </a:solidFill>
                <a:effectLst>
                  <a:outerShdw blurRad="38100" dist="38100" dir="2700000" algn="tl">
                    <a:srgbClr val="C0C0C0"/>
                  </a:outerShdw>
                </a:effectLst>
              </a:rPr>
              <a:t>Meta 3:</a:t>
            </a:r>
            <a:r>
              <a:rPr lang="es-ES"/>
              <a:t> evitar el tiempo extra en el departamento de ensamble.</a:t>
            </a:r>
          </a:p>
          <a:p>
            <a:pPr eaLnBrk="1" fontAlgn="auto" hangingPunct="1">
              <a:spcAft>
                <a:spcPts val="0"/>
              </a:spcAft>
              <a:buFont typeface="Wingdings" panose="05000000000000000000" pitchFamily="2" charset="2"/>
              <a:buNone/>
              <a:defRPr/>
            </a:pPr>
            <a:r>
              <a:rPr lang="es-ES" i="1">
                <a:solidFill>
                  <a:schemeClr val="accent2"/>
                </a:solidFill>
                <a:effectLst>
                  <a:outerShdw blurRad="38100" dist="38100" dir="2700000" algn="tl">
                    <a:srgbClr val="C0C0C0"/>
                  </a:outerShdw>
                </a:effectLst>
              </a:rPr>
              <a:t>	</a:t>
            </a:r>
            <a:r>
              <a:rPr lang="es-ES" i="1">
                <a:solidFill>
                  <a:schemeClr val="accent1"/>
                </a:solidFill>
                <a:effectLst>
                  <a:outerShdw blurRad="38100" dist="38100" dir="2700000" algn="tl">
                    <a:srgbClr val="C0C0C0"/>
                  </a:outerShdw>
                </a:effectLst>
              </a:rPr>
              <a:t>Meta 4:</a:t>
            </a:r>
            <a:r>
              <a:rPr lang="es-ES" i="1">
                <a:solidFill>
                  <a:schemeClr val="accent2"/>
                </a:solidFill>
                <a:effectLst>
                  <a:outerShdw blurRad="38100" dist="38100" dir="2700000" algn="tl">
                    <a:srgbClr val="C0C0C0"/>
                  </a:outerShdw>
                </a:effectLst>
              </a:rPr>
              <a:t> </a:t>
            </a:r>
            <a:r>
              <a:rPr lang="es-ES"/>
              <a:t>satisfacer el requisito contractual de fabricar por lo menos siete ventiladores de techo.</a:t>
            </a:r>
          </a:p>
        </p:txBody>
      </p:sp>
    </p:spTree>
  </p:cSld>
  <p:clrMapOvr>
    <a:masterClrMapping/>
  </p:clrMapOvr>
  <p:transition>
    <p:pull dir="lu"/>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1066800" y="495300"/>
            <a:ext cx="7010400" cy="736600"/>
          </a:xfrm>
        </p:spPr>
        <p:txBody>
          <a:bodyPr>
            <a:normAutofit fontScale="90000"/>
          </a:bodyPr>
          <a:lstStyle/>
          <a:p>
            <a:pPr eaLnBrk="1" fontAlgn="auto" hangingPunct="1">
              <a:spcAft>
                <a:spcPts val="0"/>
              </a:spcAft>
              <a:defRPr/>
            </a:pPr>
            <a:r>
              <a:rPr lang="es-ES" altLang="es-PA" sz="3800"/>
              <a:t>Extensión a metas múltiples igualmente importantes</a:t>
            </a:r>
          </a:p>
        </p:txBody>
      </p:sp>
      <p:sp>
        <p:nvSpPr>
          <p:cNvPr id="200707" name="Rectangle 3"/>
          <p:cNvSpPr>
            <a:spLocks noGrp="1" noChangeArrowheads="1"/>
          </p:cNvSpPr>
          <p:nvPr>
            <p:ph idx="1"/>
          </p:nvPr>
        </p:nvSpPr>
        <p:spPr>
          <a:xfrm>
            <a:off x="0" y="1701800"/>
            <a:ext cx="9144000" cy="4394200"/>
          </a:xfrm>
          <a:solidFill>
            <a:schemeClr val="bg2">
              <a:lumMod val="90000"/>
            </a:schemeClr>
          </a:solidFill>
        </p:spPr>
        <p:txBody>
          <a:bodyPr rtlCol="0">
            <a:normAutofit fontScale="92500" lnSpcReduction="10000"/>
          </a:bodyPr>
          <a:lstStyle/>
          <a:p>
            <a:pPr marL="0" indent="0" eaLnBrk="1" fontAlgn="auto" hangingPunct="1">
              <a:spcAft>
                <a:spcPts val="0"/>
              </a:spcAft>
              <a:buFont typeface="Wingdings" panose="05000000000000000000" pitchFamily="2" charset="2"/>
              <a:buNone/>
              <a:defRPr/>
            </a:pPr>
            <a:r>
              <a:rPr lang="es-ES" altLang="es-PA" sz="2400"/>
              <a:t>   Las variables de desviación son:</a:t>
            </a:r>
          </a:p>
          <a:p>
            <a:pPr marL="0" indent="0" eaLnBrk="1" fontAlgn="auto" hangingPunct="1">
              <a:spcAft>
                <a:spcPts val="0"/>
              </a:spcAft>
              <a:buFont typeface="Wingdings" panose="05000000000000000000" pitchFamily="2" charset="2"/>
              <a:buNone/>
              <a:defRPr/>
            </a:pPr>
            <a:endParaRPr lang="es-ES" altLang="es-PA" sz="800" i="1">
              <a:latin typeface="Times New Roman" panose="02020603050405020304" pitchFamily="18" charset="0"/>
            </a:endParaRPr>
          </a:p>
          <a:p>
            <a:pPr marL="0" indent="0" eaLnBrk="1" fontAlgn="auto" hangingPunct="1">
              <a:spcAft>
                <a:spcPts val="0"/>
              </a:spcAft>
              <a:buFont typeface="Wingdings" panose="05000000000000000000" pitchFamily="2" charset="2"/>
              <a:buNone/>
              <a:defRPr/>
            </a:pPr>
            <a:r>
              <a:rPr lang="es-ES" altLang="es-PA" sz="2100" i="1">
                <a:latin typeface="Times New Roman" panose="02020603050405020304" pitchFamily="18" charset="0"/>
              </a:rPr>
              <a:t>	d</a:t>
            </a:r>
            <a:r>
              <a:rPr lang="es-ES" altLang="es-PA" sz="2100" baseline="-25000"/>
              <a:t>1</a:t>
            </a:r>
            <a:r>
              <a:rPr lang="es-ES" altLang="es-PA" sz="2100" baseline="30000">
                <a:cs typeface="Arial" panose="020B0604020202020204" pitchFamily="34" charset="0"/>
              </a:rPr>
              <a:t>–</a:t>
            </a:r>
            <a:r>
              <a:rPr lang="es-ES" altLang="es-PA" sz="2100">
                <a:cs typeface="Arial" panose="020B0604020202020204" pitchFamily="34" charset="0"/>
              </a:rPr>
              <a:t> = resultado por debajo de la utilidad objetivo</a:t>
            </a:r>
          </a:p>
          <a:p>
            <a:pPr marL="0" indent="0" eaLnBrk="1" fontAlgn="auto" hangingPunct="1">
              <a:spcAft>
                <a:spcPts val="0"/>
              </a:spcAft>
              <a:buFont typeface="Wingdings" panose="05000000000000000000" pitchFamily="2" charset="2"/>
              <a:buNone/>
              <a:defRPr/>
            </a:pPr>
            <a:r>
              <a:rPr lang="es-ES" altLang="es-PA" sz="2100" i="1">
                <a:latin typeface="Times New Roman" panose="02020603050405020304" pitchFamily="18" charset="0"/>
              </a:rPr>
              <a:t>	d</a:t>
            </a:r>
            <a:r>
              <a:rPr lang="es-ES" altLang="es-PA" sz="2100" baseline="-25000"/>
              <a:t>1</a:t>
            </a:r>
            <a:r>
              <a:rPr lang="es-ES" altLang="es-PA" sz="2100" baseline="30000">
                <a:cs typeface="Arial" panose="020B0604020202020204" pitchFamily="34" charset="0"/>
              </a:rPr>
              <a:t>+</a:t>
            </a:r>
            <a:r>
              <a:rPr lang="es-ES" altLang="es-PA" sz="2100">
                <a:cs typeface="Arial" panose="020B0604020202020204" pitchFamily="34" charset="0"/>
              </a:rPr>
              <a:t> = resultado por arriba de la utilidad objetivo </a:t>
            </a:r>
          </a:p>
          <a:p>
            <a:pPr marL="0" indent="0" eaLnBrk="1" fontAlgn="auto" hangingPunct="1">
              <a:spcAft>
                <a:spcPts val="0"/>
              </a:spcAft>
              <a:buFont typeface="Wingdings" panose="05000000000000000000" pitchFamily="2" charset="2"/>
              <a:buNone/>
              <a:defRPr/>
            </a:pPr>
            <a:r>
              <a:rPr lang="es-ES" altLang="es-PA" sz="2100" i="1">
                <a:latin typeface="Times New Roman" panose="02020603050405020304" pitchFamily="18" charset="0"/>
              </a:rPr>
              <a:t>	d</a:t>
            </a:r>
            <a:r>
              <a:rPr lang="es-ES" altLang="es-PA" sz="2100" baseline="-25000"/>
              <a:t>2</a:t>
            </a:r>
            <a:r>
              <a:rPr lang="es-ES" altLang="es-PA" sz="2100" baseline="30000">
                <a:cs typeface="Arial" panose="020B0604020202020204" pitchFamily="34" charset="0"/>
              </a:rPr>
              <a:t>–</a:t>
            </a:r>
            <a:r>
              <a:rPr lang="es-ES" altLang="es-PA" sz="2100">
                <a:cs typeface="Arial" panose="020B0604020202020204" pitchFamily="34" charset="0"/>
              </a:rPr>
              <a:t> = tiempo ocioso del departamento de cableado (subutilización)</a:t>
            </a:r>
          </a:p>
          <a:p>
            <a:pPr marL="0" indent="0" eaLnBrk="1" fontAlgn="auto" hangingPunct="1">
              <a:spcAft>
                <a:spcPts val="0"/>
              </a:spcAft>
              <a:buFont typeface="Wingdings" panose="05000000000000000000" pitchFamily="2" charset="2"/>
              <a:buNone/>
              <a:defRPr/>
            </a:pPr>
            <a:r>
              <a:rPr lang="es-ES" altLang="es-PA" sz="2100" i="1">
                <a:latin typeface="Times New Roman" panose="02020603050405020304" pitchFamily="18" charset="0"/>
              </a:rPr>
              <a:t>	d</a:t>
            </a:r>
            <a:r>
              <a:rPr lang="es-ES" altLang="es-PA" sz="2100" baseline="-25000"/>
              <a:t>2</a:t>
            </a:r>
            <a:r>
              <a:rPr lang="es-ES" altLang="es-PA" sz="2100" baseline="30000">
                <a:cs typeface="Arial" panose="020B0604020202020204" pitchFamily="34" charset="0"/>
              </a:rPr>
              <a:t>+</a:t>
            </a:r>
            <a:r>
              <a:rPr lang="es-ES" altLang="es-PA" sz="2100">
                <a:cs typeface="Arial" panose="020B0604020202020204" pitchFamily="34" charset="0"/>
              </a:rPr>
              <a:t> = tiempo extra del departamento de cableado (subutilización)</a:t>
            </a:r>
          </a:p>
          <a:p>
            <a:pPr marL="0" indent="0" eaLnBrk="1" fontAlgn="auto" hangingPunct="1">
              <a:spcAft>
                <a:spcPts val="0"/>
              </a:spcAft>
              <a:buFont typeface="Wingdings" panose="05000000000000000000" pitchFamily="2" charset="2"/>
              <a:buNone/>
              <a:defRPr/>
            </a:pPr>
            <a:r>
              <a:rPr lang="es-ES" altLang="es-PA" sz="2100" i="1">
                <a:latin typeface="Times New Roman" panose="02020603050405020304" pitchFamily="18" charset="0"/>
              </a:rPr>
              <a:t>	d</a:t>
            </a:r>
            <a:r>
              <a:rPr lang="es-ES" altLang="es-PA" sz="2100" baseline="-25000"/>
              <a:t>3</a:t>
            </a:r>
            <a:r>
              <a:rPr lang="es-ES" altLang="es-PA" sz="2100" baseline="30000">
                <a:cs typeface="Arial" panose="020B0604020202020204" pitchFamily="34" charset="0"/>
              </a:rPr>
              <a:t>–</a:t>
            </a:r>
            <a:r>
              <a:rPr lang="es-ES" altLang="es-PA" sz="2100">
                <a:cs typeface="Arial" panose="020B0604020202020204" pitchFamily="34" charset="0"/>
              </a:rPr>
              <a:t> = tiempo ocioso del departamento de ensamble (subutilización)</a:t>
            </a:r>
          </a:p>
          <a:p>
            <a:pPr marL="0" indent="0" eaLnBrk="1" fontAlgn="auto" hangingPunct="1">
              <a:spcAft>
                <a:spcPts val="0"/>
              </a:spcAft>
              <a:buFont typeface="Wingdings" panose="05000000000000000000" pitchFamily="2" charset="2"/>
              <a:buNone/>
              <a:defRPr/>
            </a:pPr>
            <a:r>
              <a:rPr lang="es-ES" altLang="es-PA" sz="2100" i="1">
                <a:latin typeface="Times New Roman" panose="02020603050405020304" pitchFamily="18" charset="0"/>
              </a:rPr>
              <a:t>	d</a:t>
            </a:r>
            <a:r>
              <a:rPr lang="es-ES" altLang="es-PA" sz="2100" baseline="-25000"/>
              <a:t>3</a:t>
            </a:r>
            <a:r>
              <a:rPr lang="es-ES" altLang="es-PA" sz="2100" baseline="30000">
                <a:cs typeface="Arial" panose="020B0604020202020204" pitchFamily="34" charset="0"/>
              </a:rPr>
              <a:t>+</a:t>
            </a:r>
            <a:r>
              <a:rPr lang="es-ES" altLang="es-PA" sz="2100">
                <a:cs typeface="Arial" panose="020B0604020202020204" pitchFamily="34" charset="0"/>
              </a:rPr>
              <a:t> = tiempo extra del departamento de ensamble (subutilización)</a:t>
            </a:r>
          </a:p>
          <a:p>
            <a:pPr marL="0" indent="0" eaLnBrk="1" fontAlgn="auto" hangingPunct="1">
              <a:spcAft>
                <a:spcPts val="0"/>
              </a:spcAft>
              <a:buFont typeface="Wingdings" panose="05000000000000000000" pitchFamily="2" charset="2"/>
              <a:buNone/>
              <a:defRPr/>
            </a:pPr>
            <a:r>
              <a:rPr lang="es-ES" altLang="es-PA" sz="2100" i="1">
                <a:latin typeface="Times New Roman" panose="02020603050405020304" pitchFamily="18" charset="0"/>
              </a:rPr>
              <a:t>	d</a:t>
            </a:r>
            <a:r>
              <a:rPr lang="es-ES" altLang="es-PA" sz="2100" baseline="-25000"/>
              <a:t>4</a:t>
            </a:r>
            <a:r>
              <a:rPr lang="es-ES" altLang="es-PA" sz="2100" baseline="30000">
                <a:cs typeface="Arial" panose="020B0604020202020204" pitchFamily="34" charset="0"/>
              </a:rPr>
              <a:t>–</a:t>
            </a:r>
            <a:r>
              <a:rPr lang="es-ES" altLang="es-PA" sz="2100">
                <a:cs typeface="Arial" panose="020B0604020202020204" pitchFamily="34" charset="0"/>
              </a:rPr>
              <a:t> = resultado por debajo de la meta de ventiladores de techo</a:t>
            </a:r>
          </a:p>
          <a:p>
            <a:pPr marL="0" indent="0" eaLnBrk="1" fontAlgn="auto" hangingPunct="1">
              <a:spcAft>
                <a:spcPts val="0"/>
              </a:spcAft>
              <a:buFont typeface="Wingdings" panose="05000000000000000000" pitchFamily="2" charset="2"/>
              <a:buNone/>
              <a:defRPr/>
            </a:pPr>
            <a:r>
              <a:rPr lang="es-ES" altLang="es-PA" sz="2100" i="1">
                <a:latin typeface="Times New Roman" panose="02020603050405020304" pitchFamily="18" charset="0"/>
              </a:rPr>
              <a:t>	d</a:t>
            </a:r>
            <a:r>
              <a:rPr lang="es-ES" altLang="es-PA" sz="2100" baseline="-25000"/>
              <a:t>4</a:t>
            </a:r>
            <a:r>
              <a:rPr lang="es-ES" altLang="es-PA" sz="2100" baseline="30000">
                <a:cs typeface="Arial" panose="020B0604020202020204" pitchFamily="34" charset="0"/>
              </a:rPr>
              <a:t>+</a:t>
            </a:r>
            <a:r>
              <a:rPr lang="es-ES" altLang="es-PA" sz="2100">
                <a:cs typeface="Arial" panose="020B0604020202020204" pitchFamily="34" charset="0"/>
              </a:rPr>
              <a:t> = resultado por arriba de la meta de ventiladores de techo</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00707"/>
                                        </p:tgtEl>
                                        <p:attrNameLst>
                                          <p:attrName>style.visibility</p:attrName>
                                        </p:attrNameLst>
                                      </p:cBhvr>
                                      <p:to>
                                        <p:strVal val="visible"/>
                                      </p:to>
                                    </p:set>
                                    <p:animEffect transition="in" filter="strips(downRight)">
                                      <p:cBhvr>
                                        <p:cTn id="7" dur="1000"/>
                                        <p:tgtEl>
                                          <p:spTgt spid="20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1066800" y="495300"/>
            <a:ext cx="7010400" cy="736600"/>
          </a:xfrm>
        </p:spPr>
        <p:txBody>
          <a:bodyPr>
            <a:normAutofit fontScale="90000"/>
          </a:bodyPr>
          <a:lstStyle/>
          <a:p>
            <a:pPr eaLnBrk="1" fontAlgn="auto" hangingPunct="1">
              <a:spcAft>
                <a:spcPts val="0"/>
              </a:spcAft>
              <a:defRPr/>
            </a:pPr>
            <a:r>
              <a:rPr lang="es-ES" altLang="es-PA" sz="3800"/>
              <a:t>Extensión a metas múltiples igualmente importantes</a:t>
            </a:r>
          </a:p>
        </p:txBody>
      </p:sp>
      <p:sp>
        <p:nvSpPr>
          <p:cNvPr id="201731" name="Rectangle 3"/>
          <p:cNvSpPr>
            <a:spLocks noGrp="1" noChangeArrowheads="1"/>
          </p:cNvSpPr>
          <p:nvPr>
            <p:ph idx="1"/>
          </p:nvPr>
        </p:nvSpPr>
        <p:spPr>
          <a:xfrm>
            <a:off x="620713" y="1909763"/>
            <a:ext cx="7912100" cy="1549400"/>
          </a:xfrm>
          <a:solidFill>
            <a:schemeClr val="bg2">
              <a:lumMod val="90000"/>
            </a:schemeClr>
          </a:solidFill>
        </p:spPr>
        <p:txBody>
          <a:bodyPr>
            <a:normAutofit/>
          </a:bodyPr>
          <a:lstStyle/>
          <a:p>
            <a:pPr marL="0" indent="0" eaLnBrk="1" hangingPunct="1">
              <a:lnSpc>
                <a:spcPct val="70000"/>
              </a:lnSpc>
              <a:buFont typeface="Wingdings" charset="2"/>
              <a:buNone/>
            </a:pPr>
            <a:r>
              <a:rPr lang="es-ES" altLang="es-PA" sz="2400"/>
              <a:t>A la gerencia no le preocupan que el resultado esté por arriba de la meta de utilidad, de modo que </a:t>
            </a:r>
            <a:r>
              <a:rPr lang="es-ES" altLang="es-PA" sz="2400" i="1">
                <a:latin typeface="Times New Roman" charset="0"/>
              </a:rPr>
              <a:t>d</a:t>
            </a:r>
            <a:r>
              <a:rPr lang="es-ES" altLang="es-PA" sz="2400" baseline="-25000"/>
              <a:t>1</a:t>
            </a:r>
            <a:r>
              <a:rPr lang="es-ES" altLang="es-PA" sz="2400" baseline="30000">
                <a:ea typeface="Arial" charset="0"/>
                <a:cs typeface="Arial" charset="0"/>
              </a:rPr>
              <a:t>+</a:t>
            </a:r>
            <a:r>
              <a:rPr lang="es-ES" altLang="es-PA" sz="2400">
                <a:ea typeface="Arial" charset="0"/>
                <a:cs typeface="Arial" charset="0"/>
              </a:rPr>
              <a:t>, </a:t>
            </a:r>
            <a:r>
              <a:rPr lang="es-ES" altLang="es-PA" sz="2400" i="1">
                <a:latin typeface="Times New Roman" charset="0"/>
              </a:rPr>
              <a:t>d</a:t>
            </a:r>
            <a:r>
              <a:rPr lang="es-ES" altLang="es-PA" sz="2400" baseline="-25000"/>
              <a:t>2</a:t>
            </a:r>
            <a:r>
              <a:rPr lang="es-ES" altLang="es-PA" sz="2400" baseline="30000">
                <a:ea typeface="Arial" charset="0"/>
                <a:cs typeface="Arial" charset="0"/>
              </a:rPr>
              <a:t>+</a:t>
            </a:r>
            <a:r>
              <a:rPr lang="es-ES" altLang="es-PA" sz="2400">
                <a:ea typeface="Arial" charset="0"/>
                <a:cs typeface="Arial" charset="0"/>
              </a:rPr>
              <a:t>, </a:t>
            </a:r>
            <a:r>
              <a:rPr lang="es-ES" altLang="es-PA" sz="2400" i="1">
                <a:latin typeface="Times New Roman" charset="0"/>
              </a:rPr>
              <a:t>d</a:t>
            </a:r>
            <a:r>
              <a:rPr lang="es-ES" altLang="es-PA" sz="2400" baseline="-25000"/>
              <a:t>3</a:t>
            </a:r>
            <a:r>
              <a:rPr lang="es-ES" altLang="es-PA" sz="2400" baseline="30000">
                <a:ea typeface="Arial" charset="0"/>
                <a:cs typeface="Arial" charset="0"/>
              </a:rPr>
              <a:t>–</a:t>
            </a:r>
            <a:r>
              <a:rPr lang="es-ES" altLang="es-PA" sz="2400">
                <a:ea typeface="Arial" charset="0"/>
                <a:cs typeface="Arial" charset="0"/>
              </a:rPr>
              <a:t> y </a:t>
            </a:r>
            <a:r>
              <a:rPr lang="es-ES" altLang="es-PA" sz="2400" i="1">
                <a:latin typeface="Times New Roman" charset="0"/>
              </a:rPr>
              <a:t>d</a:t>
            </a:r>
            <a:r>
              <a:rPr lang="es-ES" altLang="es-PA" sz="2400" baseline="-25000"/>
              <a:t>4</a:t>
            </a:r>
            <a:r>
              <a:rPr lang="es-ES" altLang="es-PA" sz="2400" baseline="30000">
                <a:ea typeface="Arial" charset="0"/>
                <a:cs typeface="Arial" charset="0"/>
              </a:rPr>
              <a:t>+</a:t>
            </a:r>
            <a:r>
              <a:rPr lang="es-ES" altLang="es-PA" sz="2400">
                <a:ea typeface="Arial" charset="0"/>
                <a:cs typeface="Arial" charset="0"/>
              </a:rPr>
              <a:t> se pueden omitir de la función objetivo.</a:t>
            </a:r>
          </a:p>
          <a:p>
            <a:pPr marL="0" indent="0" eaLnBrk="1" hangingPunct="1">
              <a:lnSpc>
                <a:spcPct val="70000"/>
              </a:lnSpc>
              <a:buFont typeface="Wingdings" charset="2"/>
              <a:buNone/>
            </a:pPr>
            <a:endParaRPr lang="es-ES" altLang="es-PA" sz="800">
              <a:ea typeface="Arial" charset="0"/>
              <a:cs typeface="Arial" charset="0"/>
            </a:endParaRPr>
          </a:p>
          <a:p>
            <a:pPr marL="0" indent="0" eaLnBrk="1" hangingPunct="1">
              <a:lnSpc>
                <a:spcPct val="70000"/>
              </a:lnSpc>
            </a:pPr>
            <a:r>
              <a:rPr lang="es-ES" altLang="es-PA" sz="2400">
                <a:ea typeface="Arial" charset="0"/>
                <a:cs typeface="Arial" charset="0"/>
              </a:rPr>
              <a:t> La nueva función objetivo y las restricciones son:</a:t>
            </a:r>
          </a:p>
        </p:txBody>
      </p:sp>
      <p:grpSp>
        <p:nvGrpSpPr>
          <p:cNvPr id="201738" name="Group 10"/>
          <p:cNvGrpSpPr>
            <a:grpSpLocks/>
          </p:cNvGrpSpPr>
          <p:nvPr/>
        </p:nvGrpSpPr>
        <p:grpSpPr bwMode="auto">
          <a:xfrm>
            <a:off x="620713" y="3440113"/>
            <a:ext cx="7629525" cy="2298700"/>
            <a:chOff x="441" y="2160"/>
            <a:chExt cx="4629" cy="1448"/>
          </a:xfrm>
        </p:grpSpPr>
        <p:sp>
          <p:nvSpPr>
            <p:cNvPr id="59396" name="Text Box 7"/>
            <p:cNvSpPr txBox="1">
              <a:spLocks noChangeArrowheads="1"/>
            </p:cNvSpPr>
            <p:nvPr/>
          </p:nvSpPr>
          <p:spPr bwMode="auto">
            <a:xfrm>
              <a:off x="441" y="2600"/>
              <a:ext cx="4629"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tabLst>
                  <a:tab pos="1790700" algn="r"/>
                  <a:tab pos="2514600" algn="r"/>
                  <a:tab pos="3136900" algn="r"/>
                  <a:tab pos="3771900" algn="r"/>
                  <a:tab pos="3949700" algn="l"/>
                  <a:tab pos="4838700" algn="l"/>
                </a:tabLst>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tabLst>
                  <a:tab pos="1790700" algn="r"/>
                  <a:tab pos="2514600" algn="r"/>
                  <a:tab pos="3136900" algn="r"/>
                  <a:tab pos="3771900" algn="r"/>
                  <a:tab pos="3949700" algn="l"/>
                  <a:tab pos="4838700" algn="l"/>
                </a:tabLst>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tabLst>
                  <a:tab pos="1790700" algn="r"/>
                  <a:tab pos="2514600" algn="r"/>
                  <a:tab pos="3136900" algn="r"/>
                  <a:tab pos="3771900" algn="r"/>
                  <a:tab pos="3949700" algn="l"/>
                  <a:tab pos="4838700" algn="l"/>
                </a:tabLst>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tabLst>
                  <a:tab pos="1790700" algn="r"/>
                  <a:tab pos="2514600" algn="r"/>
                  <a:tab pos="3136900" algn="r"/>
                  <a:tab pos="3771900" algn="r"/>
                  <a:tab pos="3949700" algn="l"/>
                  <a:tab pos="4838700" algn="l"/>
                </a:tabLst>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tabLst>
                  <a:tab pos="1790700" algn="r"/>
                  <a:tab pos="2514600" algn="r"/>
                  <a:tab pos="3136900" algn="r"/>
                  <a:tab pos="3771900" algn="r"/>
                  <a:tab pos="3949700" algn="l"/>
                  <a:tab pos="4838700" algn="l"/>
                </a:tabLst>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tabLst>
                  <a:tab pos="1790700" algn="r"/>
                  <a:tab pos="2514600" algn="r"/>
                  <a:tab pos="3136900" algn="r"/>
                  <a:tab pos="3771900" algn="r"/>
                  <a:tab pos="3949700" algn="l"/>
                  <a:tab pos="4838700" algn="l"/>
                </a:tabLst>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tabLst>
                  <a:tab pos="1790700" algn="r"/>
                  <a:tab pos="2514600" algn="r"/>
                  <a:tab pos="3136900" algn="r"/>
                  <a:tab pos="3771900" algn="r"/>
                  <a:tab pos="3949700" algn="l"/>
                  <a:tab pos="4838700" algn="l"/>
                </a:tabLst>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tabLst>
                  <a:tab pos="1790700" algn="r"/>
                  <a:tab pos="2514600" algn="r"/>
                  <a:tab pos="3136900" algn="r"/>
                  <a:tab pos="3771900" algn="r"/>
                  <a:tab pos="3949700" algn="l"/>
                  <a:tab pos="4838700" algn="l"/>
                </a:tabLst>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tabLst>
                  <a:tab pos="1790700" algn="r"/>
                  <a:tab pos="2514600" algn="r"/>
                  <a:tab pos="3136900" algn="r"/>
                  <a:tab pos="3771900" algn="r"/>
                  <a:tab pos="3949700" algn="l"/>
                  <a:tab pos="4838700" algn="l"/>
                </a:tabLst>
                <a:defRPr sz="1200">
                  <a:solidFill>
                    <a:schemeClr val="tx1"/>
                  </a:solidFill>
                  <a:latin typeface="Gill Sans MT" charset="0"/>
                </a:defRPr>
              </a:lvl9pPr>
            </a:lstStyle>
            <a:p>
              <a:pPr eaLnBrk="1" hangingPunct="1">
                <a:lnSpc>
                  <a:spcPct val="110000"/>
                </a:lnSpc>
                <a:spcBef>
                  <a:spcPct val="0"/>
                </a:spcBef>
                <a:buClrTx/>
                <a:buSzTx/>
                <a:buFontTx/>
                <a:buNone/>
              </a:pPr>
              <a:r>
                <a:rPr lang="es-ES" altLang="es-PA" sz="1800" b="1">
                  <a:latin typeface="Arial" charset="0"/>
                  <a:ea typeface="ＭＳ Ｐゴシック" charset="-128"/>
                </a:rPr>
                <a:t>sujeta a  7</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1</a:t>
              </a:r>
              <a:r>
                <a:rPr lang="es-ES" altLang="es-PA" sz="1800" b="1">
                  <a:latin typeface="Arial" charset="0"/>
                  <a:ea typeface="ＭＳ Ｐゴシック" charset="-128"/>
                </a:rPr>
                <a:t>	+ 6</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2</a:t>
              </a:r>
              <a:r>
                <a:rPr lang="es-ES" altLang="es-PA" sz="1800" b="1">
                  <a:latin typeface="Arial" charset="0"/>
                  <a:ea typeface="ＭＳ Ｐゴシック" charset="-128"/>
                </a:rPr>
                <a:t> +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1</a:t>
              </a:r>
              <a:r>
                <a:rPr lang="es-ES" altLang="es-PA" sz="1800" b="1" baseline="30000">
                  <a:latin typeface="Arial" charset="0"/>
                  <a:ea typeface="ＭＳ Ｐゴシック" charset="-128"/>
                  <a:cs typeface="Arial" charset="0"/>
                </a:rPr>
                <a:t>–</a:t>
              </a:r>
              <a:r>
                <a:rPr lang="es-ES" altLang="es-PA" sz="1800" b="1">
                  <a:latin typeface="Arial" charset="0"/>
                  <a:ea typeface="ＭＳ Ｐゴシック" charset="-128"/>
                  <a:cs typeface="Arial" charset="0"/>
                </a:rPr>
                <a:t>	– </a:t>
              </a:r>
              <a:r>
                <a:rPr lang="es-ES" altLang="es-PA" sz="1800" b="1" i="1">
                  <a:latin typeface="Times New Roman" charset="0"/>
                  <a:ea typeface="ＭＳ Ｐゴシック" charset="-128"/>
                  <a:cs typeface="Arial" charset="0"/>
                </a:rPr>
                <a:t>d</a:t>
              </a:r>
              <a:r>
                <a:rPr lang="es-ES" altLang="es-PA" sz="1800" b="1" baseline="-25000">
                  <a:latin typeface="Arial" charset="0"/>
                  <a:ea typeface="ＭＳ Ｐゴシック" charset="-128"/>
                  <a:cs typeface="Arial" charset="0"/>
                </a:rPr>
                <a:t>1</a:t>
              </a:r>
              <a:r>
                <a:rPr lang="es-ES" altLang="es-PA" sz="1800" b="1" baseline="30000">
                  <a:latin typeface="Arial" charset="0"/>
                  <a:ea typeface="ＭＳ Ｐゴシック" charset="-128"/>
                  <a:cs typeface="Arial" charset="0"/>
                </a:rPr>
                <a:t>+ </a:t>
              </a:r>
              <a:r>
                <a:rPr lang="es-ES" altLang="es-PA" sz="1800" b="1">
                  <a:latin typeface="Arial" charset="0"/>
                  <a:ea typeface="ＭＳ Ｐゴシック" charset="-128"/>
                  <a:cs typeface="Arial" charset="0"/>
                </a:rPr>
                <a:t>	= 30 	(restricción de utilidades)</a:t>
              </a:r>
              <a:endParaRPr lang="es-ES" altLang="es-PA" sz="1800" b="1" baseline="30000">
                <a:latin typeface="Arial" charset="0"/>
                <a:ea typeface="ＭＳ Ｐゴシック" charset="-128"/>
                <a:cs typeface="Arial" charset="0"/>
              </a:endParaRPr>
            </a:p>
            <a:p>
              <a:pPr eaLnBrk="1" hangingPunct="1">
                <a:lnSpc>
                  <a:spcPct val="110000"/>
                </a:lnSpc>
                <a:spcBef>
                  <a:spcPct val="0"/>
                </a:spcBef>
                <a:buClrTx/>
                <a:buSzTx/>
                <a:buFontTx/>
                <a:buNone/>
              </a:pPr>
              <a:r>
                <a:rPr lang="es-ES" altLang="es-PA" sz="1800" b="1">
                  <a:latin typeface="Arial" charset="0"/>
                  <a:ea typeface="ＭＳ Ｐゴシック" charset="-128"/>
                </a:rPr>
                <a:t>               2</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1</a:t>
              </a:r>
              <a:r>
                <a:rPr lang="es-ES" altLang="es-PA" sz="1800" b="1">
                  <a:latin typeface="Arial" charset="0"/>
                  <a:ea typeface="ＭＳ Ｐゴシック" charset="-128"/>
                </a:rPr>
                <a:t>	+ 3</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2 </a:t>
              </a:r>
              <a:r>
                <a:rPr lang="es-ES" altLang="es-PA" sz="1800" b="1">
                  <a:latin typeface="Arial" charset="0"/>
                  <a:ea typeface="ＭＳ Ｐゴシック" charset="-128"/>
                </a:rPr>
                <a:t>+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2</a:t>
              </a:r>
              <a:r>
                <a:rPr lang="es-ES" altLang="es-PA" sz="1800" b="1" baseline="30000">
                  <a:latin typeface="Arial" charset="0"/>
                  <a:ea typeface="ＭＳ Ｐゴシック" charset="-128"/>
                </a:rPr>
                <a:t>–</a:t>
              </a:r>
              <a:r>
                <a:rPr lang="es-ES" altLang="es-PA" sz="1800" b="1">
                  <a:latin typeface="Arial" charset="0"/>
                  <a:ea typeface="ＭＳ Ｐゴシック" charset="-128"/>
                </a:rPr>
                <a:t>	–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2</a:t>
              </a:r>
              <a:r>
                <a:rPr lang="es-ES" altLang="es-PA" sz="1800" b="1" baseline="30000">
                  <a:latin typeface="Arial" charset="0"/>
                  <a:ea typeface="ＭＳ Ｐゴシック" charset="-128"/>
                </a:rPr>
                <a:t>+</a:t>
              </a:r>
              <a:r>
                <a:rPr lang="es-ES" altLang="es-PA" sz="1800" b="1">
                  <a:latin typeface="Arial" charset="0"/>
                  <a:ea typeface="ＭＳ Ｐゴシック" charset="-128"/>
                </a:rPr>
                <a:t>	  = 12	 (restricción de horas de cableado)</a:t>
              </a:r>
            </a:p>
            <a:p>
              <a:pPr eaLnBrk="1" hangingPunct="1">
                <a:lnSpc>
                  <a:spcPct val="110000"/>
                </a:lnSpc>
                <a:spcBef>
                  <a:spcPct val="0"/>
                </a:spcBef>
                <a:buClrTx/>
                <a:buSzTx/>
                <a:buFontTx/>
                <a:buNone/>
              </a:pPr>
              <a:r>
                <a:rPr lang="es-ES" altLang="es-PA" sz="1800" b="1">
                  <a:latin typeface="Arial" charset="0"/>
                  <a:ea typeface="ＭＳ Ｐゴシック" charset="-128"/>
                </a:rPr>
                <a:t>               6</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1</a:t>
              </a:r>
              <a:r>
                <a:rPr lang="es-ES" altLang="es-PA" sz="1800" b="1">
                  <a:latin typeface="Arial" charset="0"/>
                  <a:ea typeface="ＭＳ Ｐゴシック" charset="-128"/>
                </a:rPr>
                <a:t>	+ 5</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2 </a:t>
              </a:r>
              <a:r>
                <a:rPr lang="es-ES" altLang="es-PA" sz="1800" b="1">
                  <a:latin typeface="Arial" charset="0"/>
                  <a:ea typeface="ＭＳ Ｐゴシック" charset="-128"/>
                </a:rPr>
                <a:t>+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3</a:t>
              </a:r>
              <a:r>
                <a:rPr lang="es-ES" altLang="es-PA" sz="1800" b="1" baseline="30000">
                  <a:latin typeface="Arial" charset="0"/>
                  <a:ea typeface="ＭＳ Ｐゴシック" charset="-128"/>
                </a:rPr>
                <a:t>–</a:t>
              </a:r>
              <a:r>
                <a:rPr lang="es-ES" altLang="es-PA" sz="1800" b="1">
                  <a:latin typeface="Arial" charset="0"/>
                  <a:ea typeface="ＭＳ Ｐゴシック" charset="-128"/>
                </a:rPr>
                <a:t>	–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3</a:t>
              </a:r>
              <a:r>
                <a:rPr lang="es-ES" altLang="es-PA" sz="1800" b="1" baseline="30000">
                  <a:latin typeface="Arial" charset="0"/>
                  <a:ea typeface="ＭＳ Ｐゴシック" charset="-128"/>
                </a:rPr>
                <a:t>+</a:t>
              </a:r>
              <a:r>
                <a:rPr lang="es-ES" altLang="es-PA" sz="1800" b="1">
                  <a:latin typeface="Arial" charset="0"/>
                  <a:ea typeface="ＭＳ Ｐゴシック" charset="-128"/>
                </a:rPr>
                <a:t>	  = 30	 (restricción de horas de ensamble)</a:t>
              </a:r>
            </a:p>
            <a:p>
              <a:pPr eaLnBrk="1" hangingPunct="1">
                <a:lnSpc>
                  <a:spcPct val="110000"/>
                </a:lnSpc>
                <a:spcBef>
                  <a:spcPct val="0"/>
                </a:spcBef>
                <a:buClrTx/>
                <a:buSzTx/>
                <a:buFontTx/>
                <a:buNone/>
              </a:pPr>
              <a:r>
                <a:rPr lang="es-ES" altLang="es-PA" sz="1800" b="1">
                  <a:latin typeface="Arial" charset="0"/>
                  <a:ea typeface="ＭＳ Ｐゴシック" charset="-128"/>
                </a:rPr>
                <a:t>                          </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2 </a:t>
              </a:r>
              <a:r>
                <a:rPr lang="es-ES" altLang="es-PA" sz="1800" b="1">
                  <a:latin typeface="Arial" charset="0"/>
                  <a:ea typeface="ＭＳ Ｐゴシック" charset="-128"/>
                </a:rPr>
                <a:t>+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4</a:t>
              </a:r>
              <a:r>
                <a:rPr lang="es-ES" altLang="es-PA" sz="1800" b="1" baseline="30000">
                  <a:latin typeface="Arial" charset="0"/>
                  <a:ea typeface="ＭＳ Ｐゴシック" charset="-128"/>
                </a:rPr>
                <a:t>– </a:t>
              </a:r>
              <a:r>
                <a:rPr lang="es-ES" altLang="es-PA" sz="1800" b="1">
                  <a:latin typeface="Arial" charset="0"/>
                  <a:ea typeface="ＭＳ Ｐゴシック" charset="-128"/>
                </a:rPr>
                <a:t>–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4</a:t>
              </a:r>
              <a:r>
                <a:rPr lang="es-ES" altLang="es-PA" sz="1800" b="1" baseline="30000">
                  <a:latin typeface="Arial" charset="0"/>
                  <a:ea typeface="ＭＳ Ｐゴシック" charset="-128"/>
                </a:rPr>
                <a:t>+</a:t>
              </a:r>
              <a:r>
                <a:rPr lang="es-ES" altLang="es-PA" sz="1800" b="1">
                  <a:latin typeface="Arial" charset="0"/>
                  <a:ea typeface="ＭＳ Ｐゴシック" charset="-128"/>
                </a:rPr>
                <a:t> = 7 	(restricción de ventiladores de techo)</a:t>
              </a:r>
            </a:p>
            <a:p>
              <a:pPr eaLnBrk="1" hangingPunct="1">
                <a:lnSpc>
                  <a:spcPct val="110000"/>
                </a:lnSpc>
                <a:spcBef>
                  <a:spcPct val="0"/>
                </a:spcBef>
                <a:buClrTx/>
                <a:buSzTx/>
                <a:buFontTx/>
                <a:buNone/>
              </a:pPr>
              <a:r>
                <a:rPr lang="es-ES" altLang="es-PA" sz="1800" b="1">
                  <a:latin typeface="Arial" charset="0"/>
                  <a:ea typeface="ＭＳ Ｐゴシック" charset="-128"/>
                </a:rPr>
                <a:t>     	Todas las variables </a:t>
              </a:r>
              <a:r>
                <a:rPr lang="es-ES" altLang="es-PA" sz="1800" b="1" i="1">
                  <a:latin typeface="Times New Roman" charset="0"/>
                  <a:ea typeface="ＭＳ Ｐゴシック" charset="-128"/>
                </a:rPr>
                <a:t>X</a:t>
              </a:r>
              <a:r>
                <a:rPr lang="es-ES" altLang="es-PA" sz="1800" b="1" i="1" baseline="-25000">
                  <a:latin typeface="Times New Roman" charset="0"/>
                  <a:ea typeface="ＭＳ Ｐゴシック" charset="-128"/>
                </a:rPr>
                <a:t>i</a:t>
              </a:r>
              <a:r>
                <a:rPr lang="es-ES" altLang="es-PA" sz="1800" b="1">
                  <a:latin typeface="Arial" charset="0"/>
                  <a:ea typeface="ＭＳ Ｐゴシック" charset="-128"/>
                </a:rPr>
                <a:t>, </a:t>
              </a:r>
              <a:r>
                <a:rPr lang="es-ES" altLang="es-PA" sz="1800" b="1" i="1">
                  <a:latin typeface="Times New Roman" charset="0"/>
                  <a:ea typeface="ＭＳ Ｐゴシック" charset="-128"/>
                </a:rPr>
                <a:t>d</a:t>
              </a:r>
              <a:r>
                <a:rPr lang="es-ES" altLang="es-PA" sz="1800" b="1" i="1" baseline="-25000">
                  <a:latin typeface="Times New Roman" charset="0"/>
                  <a:ea typeface="ＭＳ Ｐゴシック" charset="-128"/>
                </a:rPr>
                <a:t>i</a:t>
              </a:r>
              <a:r>
                <a:rPr lang="es-ES" altLang="es-PA" sz="1800" b="1">
                  <a:latin typeface="Arial" charset="0"/>
                  <a:ea typeface="ＭＳ Ｐゴシック" charset="-128"/>
                </a:rPr>
                <a:t> ≥ 0</a:t>
              </a:r>
            </a:p>
          </p:txBody>
        </p:sp>
        <p:sp>
          <p:nvSpPr>
            <p:cNvPr id="59397" name="Text Box 8"/>
            <p:cNvSpPr txBox="1">
              <a:spLocks noChangeArrowheads="1"/>
            </p:cNvSpPr>
            <p:nvPr/>
          </p:nvSpPr>
          <p:spPr bwMode="auto">
            <a:xfrm>
              <a:off x="462" y="2160"/>
              <a:ext cx="4185"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90000"/>
                </a:lnSpc>
                <a:spcBef>
                  <a:spcPct val="0"/>
                </a:spcBef>
                <a:buClrTx/>
                <a:buSzTx/>
                <a:buFontTx/>
                <a:buNone/>
              </a:pPr>
              <a:r>
                <a:rPr lang="es-ES" altLang="en-US" sz="2200" b="1">
                  <a:latin typeface="Arial" charset="0"/>
                  <a:ea typeface="ＭＳ Ｐゴシック" charset="-128"/>
                </a:rPr>
                <a:t>Minimizar la desviación total = </a:t>
              </a:r>
              <a:r>
                <a:rPr lang="es-ES" altLang="en-US" sz="2200" b="1" i="1">
                  <a:latin typeface="Times New Roman" charset="0"/>
                  <a:ea typeface="ＭＳ Ｐゴシック" charset="-128"/>
                </a:rPr>
                <a:t>d</a:t>
              </a:r>
              <a:r>
                <a:rPr lang="es-ES" altLang="en-US" sz="2200" b="1" baseline="-25000">
                  <a:latin typeface="Arial" charset="0"/>
                  <a:ea typeface="ＭＳ Ｐゴシック" charset="-128"/>
                </a:rPr>
                <a:t>1</a:t>
              </a:r>
              <a:r>
                <a:rPr lang="es-ES" altLang="en-US" sz="2200" b="1" baseline="30000">
                  <a:latin typeface="Arial" charset="0"/>
                  <a:ea typeface="ＭＳ Ｐゴシック" charset="-128"/>
                  <a:cs typeface="Arial" charset="0"/>
                </a:rPr>
                <a:t>–</a:t>
              </a:r>
              <a:r>
                <a:rPr lang="es-ES" altLang="en-US" sz="2200" b="1">
                  <a:latin typeface="Arial" charset="0"/>
                  <a:ea typeface="ＭＳ Ｐゴシック" charset="-128"/>
                  <a:cs typeface="Arial" charset="0"/>
                </a:rPr>
                <a:t> + </a:t>
              </a:r>
              <a:r>
                <a:rPr lang="es-ES" altLang="en-US" sz="2200" b="1" i="1">
                  <a:latin typeface="Times New Roman" charset="0"/>
                  <a:ea typeface="ＭＳ Ｐゴシック" charset="-128"/>
                </a:rPr>
                <a:t>d</a:t>
              </a:r>
              <a:r>
                <a:rPr lang="es-ES" altLang="en-US" sz="2200" b="1" baseline="-25000">
                  <a:latin typeface="Arial" charset="0"/>
                  <a:ea typeface="ＭＳ Ｐゴシック" charset="-128"/>
                </a:rPr>
                <a:t>2</a:t>
              </a:r>
              <a:r>
                <a:rPr lang="es-ES" altLang="en-US" sz="2200" b="1" baseline="30000">
                  <a:latin typeface="Arial" charset="0"/>
                  <a:ea typeface="ＭＳ Ｐゴシック" charset="-128"/>
                </a:rPr>
                <a:t>–</a:t>
              </a:r>
              <a:r>
                <a:rPr lang="es-ES" altLang="en-US" sz="2200" b="1">
                  <a:latin typeface="Arial" charset="0"/>
                  <a:ea typeface="ＭＳ Ｐゴシック" charset="-128"/>
                </a:rPr>
                <a:t> + </a:t>
              </a:r>
              <a:r>
                <a:rPr lang="es-ES" altLang="en-US" sz="2200" b="1" i="1">
                  <a:latin typeface="Times New Roman" charset="0"/>
                  <a:ea typeface="ＭＳ Ｐゴシック" charset="-128"/>
                </a:rPr>
                <a:t>d</a:t>
              </a:r>
              <a:r>
                <a:rPr lang="es-ES" altLang="en-US" sz="2200" b="1" baseline="-25000">
                  <a:latin typeface="Arial" charset="0"/>
                  <a:ea typeface="ＭＳ Ｐゴシック" charset="-128"/>
                </a:rPr>
                <a:t>3</a:t>
              </a:r>
              <a:r>
                <a:rPr lang="es-ES" altLang="en-US" sz="2200" b="1" baseline="30000">
                  <a:latin typeface="Arial" charset="0"/>
                  <a:ea typeface="ＭＳ Ｐゴシック" charset="-128"/>
                </a:rPr>
                <a:t>+</a:t>
              </a:r>
              <a:r>
                <a:rPr lang="es-ES" altLang="en-US" sz="2200" b="1">
                  <a:latin typeface="Arial" charset="0"/>
                  <a:ea typeface="ＭＳ Ｐゴシック" charset="-128"/>
                </a:rPr>
                <a:t> + </a:t>
              </a:r>
              <a:r>
                <a:rPr lang="es-ES" altLang="en-US" sz="2200" b="1" i="1">
                  <a:latin typeface="Times New Roman" charset="0"/>
                  <a:ea typeface="ＭＳ Ｐゴシック" charset="-128"/>
                </a:rPr>
                <a:t>d</a:t>
              </a:r>
              <a:r>
                <a:rPr lang="es-ES" altLang="en-US" sz="2200" b="1" baseline="-25000">
                  <a:latin typeface="Arial" charset="0"/>
                  <a:ea typeface="ＭＳ Ｐゴシック" charset="-128"/>
                </a:rPr>
                <a:t>4</a:t>
              </a:r>
              <a:r>
                <a:rPr lang="es-ES" altLang="en-US" sz="2200" b="1" baseline="30000">
                  <a:latin typeface="Arial" charset="0"/>
                  <a:ea typeface="ＭＳ Ｐゴシック" charset="-128"/>
                </a:rPr>
                <a:t>–</a:t>
              </a:r>
              <a:endParaRPr lang="es-ES" altLang="en-US" sz="2200" b="1">
                <a:latin typeface="Arial" charset="0"/>
                <a:ea typeface="ＭＳ Ｐゴシック" charset="-128"/>
              </a:endParaRPr>
            </a:p>
            <a:p>
              <a:pPr eaLnBrk="1" hangingPunct="1">
                <a:lnSpc>
                  <a:spcPct val="90000"/>
                </a:lnSpc>
                <a:spcBef>
                  <a:spcPct val="0"/>
                </a:spcBef>
                <a:buClrTx/>
                <a:buSzTx/>
                <a:buFontTx/>
                <a:buNone/>
              </a:pPr>
              <a:endParaRPr lang="es-ES" altLang="en-US" sz="2200" b="1">
                <a:latin typeface="Arial" charset="0"/>
                <a:ea typeface="ＭＳ Ｐゴシック" charset="-128"/>
              </a:endParaRPr>
            </a:p>
          </p:txBody>
        </p:sp>
      </p:gr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01731"/>
                                        </p:tgtEl>
                                        <p:attrNameLst>
                                          <p:attrName>style.visibility</p:attrName>
                                        </p:attrNameLst>
                                      </p:cBhvr>
                                      <p:to>
                                        <p:strVal val="visible"/>
                                      </p:to>
                                    </p:set>
                                    <p:animEffect transition="in" filter="strips(downRight)">
                                      <p:cBhvr>
                                        <p:cTn id="7" dur="1000"/>
                                        <p:tgtEl>
                                          <p:spTgt spid="201731"/>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201738"/>
                                        </p:tgtEl>
                                        <p:attrNameLst>
                                          <p:attrName>style.visibility</p:attrName>
                                        </p:attrNameLst>
                                      </p:cBhvr>
                                      <p:to>
                                        <p:strVal val="visible"/>
                                      </p:to>
                                    </p:set>
                                    <p:animEffect transition="in" filter="strips(downRight)">
                                      <p:cBhvr>
                                        <p:cTn id="11" dur="1000"/>
                                        <p:tgtEl>
                                          <p:spTgt spid="201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1066800" y="495300"/>
            <a:ext cx="7010400" cy="736600"/>
          </a:xfrm>
        </p:spPr>
        <p:txBody>
          <a:bodyPr>
            <a:normAutofit fontScale="90000"/>
          </a:bodyPr>
          <a:lstStyle/>
          <a:p>
            <a:pPr eaLnBrk="1" fontAlgn="auto" hangingPunct="1">
              <a:spcAft>
                <a:spcPts val="0"/>
              </a:spcAft>
              <a:defRPr/>
            </a:pPr>
            <a:r>
              <a:rPr lang="es-ES" altLang="es-PA" sz="3800"/>
              <a:t>Extensión a metas múltiples igualmente </a:t>
            </a:r>
            <a:r>
              <a:rPr lang="es-ES" altLang="es-PA" sz="3800" err="1"/>
              <a:t>impotantes</a:t>
            </a:r>
            <a:endParaRPr lang="es-ES" altLang="es-PA" sz="3800"/>
          </a:p>
        </p:txBody>
      </p:sp>
      <p:sp>
        <p:nvSpPr>
          <p:cNvPr id="201731" name="Rectangle 3"/>
          <p:cNvSpPr>
            <a:spLocks noGrp="1" noChangeArrowheads="1"/>
          </p:cNvSpPr>
          <p:nvPr>
            <p:ph idx="1"/>
          </p:nvPr>
        </p:nvSpPr>
        <p:spPr>
          <a:xfrm>
            <a:off x="620713" y="1909763"/>
            <a:ext cx="7912100" cy="1549400"/>
          </a:xfrm>
          <a:solidFill>
            <a:schemeClr val="bg2">
              <a:lumMod val="90000"/>
            </a:schemeClr>
          </a:solidFill>
        </p:spPr>
        <p:txBody>
          <a:bodyPr>
            <a:normAutofit/>
          </a:bodyPr>
          <a:lstStyle/>
          <a:p>
            <a:pPr marL="0" indent="0" eaLnBrk="1" hangingPunct="1">
              <a:lnSpc>
                <a:spcPct val="70000"/>
              </a:lnSpc>
              <a:buFont typeface="Wingdings" charset="2"/>
              <a:buNone/>
            </a:pPr>
            <a:r>
              <a:rPr lang="es-ES" altLang="es-PA" sz="2400"/>
              <a:t>A la gerencia no le preocupan que el resultado esté por arriba de la meta de utilidad, de modo que </a:t>
            </a:r>
            <a:r>
              <a:rPr lang="es-ES" altLang="es-PA" sz="2400" i="1">
                <a:latin typeface="Times New Roman" charset="0"/>
              </a:rPr>
              <a:t>d</a:t>
            </a:r>
            <a:r>
              <a:rPr lang="es-ES" altLang="es-PA" sz="2400" baseline="-25000"/>
              <a:t>1</a:t>
            </a:r>
            <a:r>
              <a:rPr lang="es-ES" altLang="es-PA" sz="2400" baseline="30000">
                <a:ea typeface="Arial" charset="0"/>
                <a:cs typeface="Arial" charset="0"/>
              </a:rPr>
              <a:t>+</a:t>
            </a:r>
            <a:r>
              <a:rPr lang="es-ES" altLang="es-PA" sz="2400">
                <a:ea typeface="Arial" charset="0"/>
                <a:cs typeface="Arial" charset="0"/>
              </a:rPr>
              <a:t>, </a:t>
            </a:r>
            <a:r>
              <a:rPr lang="es-ES" altLang="es-PA" sz="2400" i="1">
                <a:latin typeface="Times New Roman" charset="0"/>
              </a:rPr>
              <a:t>d</a:t>
            </a:r>
            <a:r>
              <a:rPr lang="es-ES" altLang="es-PA" sz="2400" baseline="-25000"/>
              <a:t>2</a:t>
            </a:r>
            <a:r>
              <a:rPr lang="es-ES" altLang="es-PA" sz="2400" baseline="30000">
                <a:ea typeface="Arial" charset="0"/>
                <a:cs typeface="Arial" charset="0"/>
              </a:rPr>
              <a:t>+</a:t>
            </a:r>
            <a:r>
              <a:rPr lang="es-ES" altLang="es-PA" sz="2400">
                <a:ea typeface="Arial" charset="0"/>
                <a:cs typeface="Arial" charset="0"/>
              </a:rPr>
              <a:t>, </a:t>
            </a:r>
            <a:r>
              <a:rPr lang="es-ES" altLang="es-PA" sz="2400" i="1">
                <a:latin typeface="Times New Roman" charset="0"/>
              </a:rPr>
              <a:t>d</a:t>
            </a:r>
            <a:r>
              <a:rPr lang="es-ES" altLang="es-PA" sz="2400" baseline="-25000"/>
              <a:t>3</a:t>
            </a:r>
            <a:r>
              <a:rPr lang="es-ES" altLang="es-PA" sz="2400" baseline="30000">
                <a:ea typeface="Arial" charset="0"/>
                <a:cs typeface="Arial" charset="0"/>
              </a:rPr>
              <a:t>–</a:t>
            </a:r>
            <a:r>
              <a:rPr lang="es-ES" altLang="es-PA" sz="2400">
                <a:ea typeface="Arial" charset="0"/>
                <a:cs typeface="Arial" charset="0"/>
              </a:rPr>
              <a:t> y </a:t>
            </a:r>
            <a:r>
              <a:rPr lang="es-ES" altLang="es-PA" sz="2400" i="1">
                <a:latin typeface="Times New Roman" charset="0"/>
              </a:rPr>
              <a:t>d</a:t>
            </a:r>
            <a:r>
              <a:rPr lang="es-ES" altLang="es-PA" sz="2400" baseline="-25000"/>
              <a:t>4</a:t>
            </a:r>
            <a:r>
              <a:rPr lang="es-ES" altLang="es-PA" sz="2400" baseline="30000">
                <a:ea typeface="Arial" charset="0"/>
                <a:cs typeface="Arial" charset="0"/>
              </a:rPr>
              <a:t>+</a:t>
            </a:r>
            <a:r>
              <a:rPr lang="es-ES" altLang="es-PA" sz="2400">
                <a:ea typeface="Arial" charset="0"/>
                <a:cs typeface="Arial" charset="0"/>
              </a:rPr>
              <a:t> se pueden omitir de la función objetivo.</a:t>
            </a:r>
          </a:p>
          <a:p>
            <a:pPr marL="0" indent="0" eaLnBrk="1" hangingPunct="1">
              <a:lnSpc>
                <a:spcPct val="70000"/>
              </a:lnSpc>
              <a:buFont typeface="Wingdings" charset="2"/>
              <a:buNone/>
            </a:pPr>
            <a:endParaRPr lang="es-ES" altLang="es-PA" sz="800">
              <a:ea typeface="Arial" charset="0"/>
              <a:cs typeface="Arial" charset="0"/>
            </a:endParaRPr>
          </a:p>
          <a:p>
            <a:pPr marL="0" indent="0" eaLnBrk="1" hangingPunct="1">
              <a:lnSpc>
                <a:spcPct val="70000"/>
              </a:lnSpc>
            </a:pPr>
            <a:r>
              <a:rPr lang="es-ES" altLang="es-PA" sz="2400">
                <a:ea typeface="Arial" charset="0"/>
                <a:cs typeface="Arial" charset="0"/>
              </a:rPr>
              <a:t> La nueva función objetivo y las restricciones son:</a:t>
            </a:r>
          </a:p>
        </p:txBody>
      </p:sp>
      <p:grpSp>
        <p:nvGrpSpPr>
          <p:cNvPr id="201738" name="Group 10"/>
          <p:cNvGrpSpPr>
            <a:grpSpLocks/>
          </p:cNvGrpSpPr>
          <p:nvPr/>
        </p:nvGrpSpPr>
        <p:grpSpPr bwMode="auto">
          <a:xfrm>
            <a:off x="620713" y="3440113"/>
            <a:ext cx="7629525" cy="2298700"/>
            <a:chOff x="441" y="2160"/>
            <a:chExt cx="4629" cy="1448"/>
          </a:xfrm>
        </p:grpSpPr>
        <p:sp>
          <p:nvSpPr>
            <p:cNvPr id="60420" name="Text Box 7"/>
            <p:cNvSpPr txBox="1">
              <a:spLocks noChangeArrowheads="1"/>
            </p:cNvSpPr>
            <p:nvPr/>
          </p:nvSpPr>
          <p:spPr bwMode="auto">
            <a:xfrm>
              <a:off x="441" y="2600"/>
              <a:ext cx="4629"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tabLst>
                  <a:tab pos="1790700" algn="r"/>
                  <a:tab pos="2514600" algn="r"/>
                  <a:tab pos="3136900" algn="r"/>
                  <a:tab pos="3771900" algn="r"/>
                  <a:tab pos="3949700" algn="l"/>
                  <a:tab pos="4838700" algn="l"/>
                </a:tabLst>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tabLst>
                  <a:tab pos="1790700" algn="r"/>
                  <a:tab pos="2514600" algn="r"/>
                  <a:tab pos="3136900" algn="r"/>
                  <a:tab pos="3771900" algn="r"/>
                  <a:tab pos="3949700" algn="l"/>
                  <a:tab pos="4838700" algn="l"/>
                </a:tabLst>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tabLst>
                  <a:tab pos="1790700" algn="r"/>
                  <a:tab pos="2514600" algn="r"/>
                  <a:tab pos="3136900" algn="r"/>
                  <a:tab pos="3771900" algn="r"/>
                  <a:tab pos="3949700" algn="l"/>
                  <a:tab pos="4838700" algn="l"/>
                </a:tabLst>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tabLst>
                  <a:tab pos="1790700" algn="r"/>
                  <a:tab pos="2514600" algn="r"/>
                  <a:tab pos="3136900" algn="r"/>
                  <a:tab pos="3771900" algn="r"/>
                  <a:tab pos="3949700" algn="l"/>
                  <a:tab pos="4838700" algn="l"/>
                </a:tabLst>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tabLst>
                  <a:tab pos="1790700" algn="r"/>
                  <a:tab pos="2514600" algn="r"/>
                  <a:tab pos="3136900" algn="r"/>
                  <a:tab pos="3771900" algn="r"/>
                  <a:tab pos="3949700" algn="l"/>
                  <a:tab pos="4838700" algn="l"/>
                </a:tabLst>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tabLst>
                  <a:tab pos="1790700" algn="r"/>
                  <a:tab pos="2514600" algn="r"/>
                  <a:tab pos="3136900" algn="r"/>
                  <a:tab pos="3771900" algn="r"/>
                  <a:tab pos="3949700" algn="l"/>
                  <a:tab pos="4838700" algn="l"/>
                </a:tabLst>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tabLst>
                  <a:tab pos="1790700" algn="r"/>
                  <a:tab pos="2514600" algn="r"/>
                  <a:tab pos="3136900" algn="r"/>
                  <a:tab pos="3771900" algn="r"/>
                  <a:tab pos="3949700" algn="l"/>
                  <a:tab pos="4838700" algn="l"/>
                </a:tabLst>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tabLst>
                  <a:tab pos="1790700" algn="r"/>
                  <a:tab pos="2514600" algn="r"/>
                  <a:tab pos="3136900" algn="r"/>
                  <a:tab pos="3771900" algn="r"/>
                  <a:tab pos="3949700" algn="l"/>
                  <a:tab pos="4838700" algn="l"/>
                </a:tabLst>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tabLst>
                  <a:tab pos="1790700" algn="r"/>
                  <a:tab pos="2514600" algn="r"/>
                  <a:tab pos="3136900" algn="r"/>
                  <a:tab pos="3771900" algn="r"/>
                  <a:tab pos="3949700" algn="l"/>
                  <a:tab pos="4838700" algn="l"/>
                </a:tabLst>
                <a:defRPr sz="1200">
                  <a:solidFill>
                    <a:schemeClr val="tx1"/>
                  </a:solidFill>
                  <a:latin typeface="Gill Sans MT" charset="0"/>
                </a:defRPr>
              </a:lvl9pPr>
            </a:lstStyle>
            <a:p>
              <a:pPr eaLnBrk="1" hangingPunct="1">
                <a:lnSpc>
                  <a:spcPct val="110000"/>
                </a:lnSpc>
                <a:spcBef>
                  <a:spcPct val="0"/>
                </a:spcBef>
                <a:buClrTx/>
                <a:buSzTx/>
                <a:buFontTx/>
                <a:buNone/>
              </a:pPr>
              <a:r>
                <a:rPr lang="es-ES" altLang="es-PA" sz="1800" b="1">
                  <a:latin typeface="Arial" charset="0"/>
                  <a:ea typeface="ＭＳ Ｐゴシック" charset="-128"/>
                </a:rPr>
                <a:t>sujeta a  7</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1</a:t>
              </a:r>
              <a:r>
                <a:rPr lang="es-ES" altLang="es-PA" sz="1800" b="1">
                  <a:latin typeface="Arial" charset="0"/>
                  <a:ea typeface="ＭＳ Ｐゴシック" charset="-128"/>
                </a:rPr>
                <a:t>	+ 6</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2</a:t>
              </a:r>
              <a:r>
                <a:rPr lang="es-ES" altLang="es-PA" sz="1800" b="1">
                  <a:latin typeface="Arial" charset="0"/>
                  <a:ea typeface="ＭＳ Ｐゴシック" charset="-128"/>
                </a:rPr>
                <a:t> +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1</a:t>
              </a:r>
              <a:r>
                <a:rPr lang="es-ES" altLang="es-PA" sz="1800" b="1" baseline="30000">
                  <a:latin typeface="Arial" charset="0"/>
                  <a:ea typeface="ＭＳ Ｐゴシック" charset="-128"/>
                  <a:cs typeface="Arial" charset="0"/>
                </a:rPr>
                <a:t>–</a:t>
              </a:r>
              <a:r>
                <a:rPr lang="es-ES" altLang="es-PA" sz="1800" b="1">
                  <a:latin typeface="Arial" charset="0"/>
                  <a:ea typeface="ＭＳ Ｐゴシック" charset="-128"/>
                  <a:cs typeface="Arial" charset="0"/>
                </a:rPr>
                <a:t>	– </a:t>
              </a:r>
              <a:r>
                <a:rPr lang="es-ES" altLang="es-PA" sz="1800" b="1" i="1">
                  <a:latin typeface="Times New Roman" charset="0"/>
                  <a:ea typeface="ＭＳ Ｐゴシック" charset="-128"/>
                  <a:cs typeface="Arial" charset="0"/>
                </a:rPr>
                <a:t>d</a:t>
              </a:r>
              <a:r>
                <a:rPr lang="es-ES" altLang="es-PA" sz="1800" b="1" baseline="-25000">
                  <a:latin typeface="Arial" charset="0"/>
                  <a:ea typeface="ＭＳ Ｐゴシック" charset="-128"/>
                  <a:cs typeface="Arial" charset="0"/>
                </a:rPr>
                <a:t>1</a:t>
              </a:r>
              <a:r>
                <a:rPr lang="es-ES" altLang="es-PA" sz="1800" b="1" baseline="30000">
                  <a:latin typeface="Arial" charset="0"/>
                  <a:ea typeface="ＭＳ Ｐゴシック" charset="-128"/>
                  <a:cs typeface="Arial" charset="0"/>
                </a:rPr>
                <a:t>+ </a:t>
              </a:r>
              <a:r>
                <a:rPr lang="es-ES" altLang="es-PA" sz="1800" b="1">
                  <a:latin typeface="Arial" charset="0"/>
                  <a:ea typeface="ＭＳ Ｐゴシック" charset="-128"/>
                  <a:cs typeface="Arial" charset="0"/>
                </a:rPr>
                <a:t>	= 30 	(restricción de utilidades)</a:t>
              </a:r>
              <a:endParaRPr lang="es-ES" altLang="es-PA" sz="1800" b="1" baseline="30000">
                <a:latin typeface="Arial" charset="0"/>
                <a:ea typeface="ＭＳ Ｐゴシック" charset="-128"/>
                <a:cs typeface="Arial" charset="0"/>
              </a:endParaRPr>
            </a:p>
            <a:p>
              <a:pPr eaLnBrk="1" hangingPunct="1">
                <a:lnSpc>
                  <a:spcPct val="110000"/>
                </a:lnSpc>
                <a:spcBef>
                  <a:spcPct val="0"/>
                </a:spcBef>
                <a:buClrTx/>
                <a:buSzTx/>
                <a:buFontTx/>
                <a:buNone/>
              </a:pPr>
              <a:r>
                <a:rPr lang="es-ES" altLang="es-PA" sz="1800" b="1">
                  <a:latin typeface="Arial" charset="0"/>
                  <a:ea typeface="ＭＳ Ｐゴシック" charset="-128"/>
                </a:rPr>
                <a:t>               2</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1</a:t>
              </a:r>
              <a:r>
                <a:rPr lang="es-ES" altLang="es-PA" sz="1800" b="1">
                  <a:latin typeface="Arial" charset="0"/>
                  <a:ea typeface="ＭＳ Ｐゴシック" charset="-128"/>
                </a:rPr>
                <a:t>	+ 3</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2 </a:t>
              </a:r>
              <a:r>
                <a:rPr lang="es-ES" altLang="es-PA" sz="1800" b="1">
                  <a:latin typeface="Arial" charset="0"/>
                  <a:ea typeface="ＭＳ Ｐゴシック" charset="-128"/>
                </a:rPr>
                <a:t>+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2</a:t>
              </a:r>
              <a:r>
                <a:rPr lang="es-ES" altLang="es-PA" sz="1800" b="1" baseline="30000">
                  <a:latin typeface="Arial" charset="0"/>
                  <a:ea typeface="ＭＳ Ｐゴシック" charset="-128"/>
                </a:rPr>
                <a:t>–</a:t>
              </a:r>
              <a:r>
                <a:rPr lang="es-ES" altLang="es-PA" sz="1800" b="1">
                  <a:latin typeface="Arial" charset="0"/>
                  <a:ea typeface="ＭＳ Ｐゴシック" charset="-128"/>
                </a:rPr>
                <a:t>	–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2</a:t>
              </a:r>
              <a:r>
                <a:rPr lang="es-ES" altLang="es-PA" sz="1800" b="1" baseline="30000">
                  <a:latin typeface="Arial" charset="0"/>
                  <a:ea typeface="ＭＳ Ｐゴシック" charset="-128"/>
                </a:rPr>
                <a:t>+</a:t>
              </a:r>
              <a:r>
                <a:rPr lang="es-ES" altLang="es-PA" sz="1800" b="1">
                  <a:latin typeface="Arial" charset="0"/>
                  <a:ea typeface="ＭＳ Ｐゴシック" charset="-128"/>
                </a:rPr>
                <a:t>	  = 12	 (restricción de horas de cableado)</a:t>
              </a:r>
            </a:p>
            <a:p>
              <a:pPr eaLnBrk="1" hangingPunct="1">
                <a:lnSpc>
                  <a:spcPct val="110000"/>
                </a:lnSpc>
                <a:spcBef>
                  <a:spcPct val="0"/>
                </a:spcBef>
                <a:buClrTx/>
                <a:buSzTx/>
                <a:buFontTx/>
                <a:buNone/>
              </a:pPr>
              <a:r>
                <a:rPr lang="es-ES" altLang="es-PA" sz="1800" b="1">
                  <a:latin typeface="Arial" charset="0"/>
                  <a:ea typeface="ＭＳ Ｐゴシック" charset="-128"/>
                </a:rPr>
                <a:t>               6</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1</a:t>
              </a:r>
              <a:r>
                <a:rPr lang="es-ES" altLang="es-PA" sz="1800" b="1">
                  <a:latin typeface="Arial" charset="0"/>
                  <a:ea typeface="ＭＳ Ｐゴシック" charset="-128"/>
                </a:rPr>
                <a:t>	+ 5</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2 </a:t>
              </a:r>
              <a:r>
                <a:rPr lang="es-ES" altLang="es-PA" sz="1800" b="1">
                  <a:latin typeface="Arial" charset="0"/>
                  <a:ea typeface="ＭＳ Ｐゴシック" charset="-128"/>
                </a:rPr>
                <a:t>+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3</a:t>
              </a:r>
              <a:r>
                <a:rPr lang="es-ES" altLang="es-PA" sz="1800" b="1" baseline="30000">
                  <a:latin typeface="Arial" charset="0"/>
                  <a:ea typeface="ＭＳ Ｐゴシック" charset="-128"/>
                </a:rPr>
                <a:t>–</a:t>
              </a:r>
              <a:r>
                <a:rPr lang="es-ES" altLang="es-PA" sz="1800" b="1">
                  <a:latin typeface="Arial" charset="0"/>
                  <a:ea typeface="ＭＳ Ｐゴシック" charset="-128"/>
                </a:rPr>
                <a:t>	–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3</a:t>
              </a:r>
              <a:r>
                <a:rPr lang="es-ES" altLang="es-PA" sz="1800" b="1" baseline="30000">
                  <a:latin typeface="Arial" charset="0"/>
                  <a:ea typeface="ＭＳ Ｐゴシック" charset="-128"/>
                </a:rPr>
                <a:t>+</a:t>
              </a:r>
              <a:r>
                <a:rPr lang="es-ES" altLang="es-PA" sz="1800" b="1">
                  <a:latin typeface="Arial" charset="0"/>
                  <a:ea typeface="ＭＳ Ｐゴシック" charset="-128"/>
                </a:rPr>
                <a:t>	  = 30	 (restricción de horas de ensamble)</a:t>
              </a:r>
            </a:p>
            <a:p>
              <a:pPr eaLnBrk="1" hangingPunct="1">
                <a:lnSpc>
                  <a:spcPct val="110000"/>
                </a:lnSpc>
                <a:spcBef>
                  <a:spcPct val="0"/>
                </a:spcBef>
                <a:buClrTx/>
                <a:buSzTx/>
                <a:buFontTx/>
                <a:buNone/>
              </a:pPr>
              <a:r>
                <a:rPr lang="es-ES" altLang="es-PA" sz="1800" b="1">
                  <a:latin typeface="Arial" charset="0"/>
                  <a:ea typeface="ＭＳ Ｐゴシック" charset="-128"/>
                </a:rPr>
                <a:t>                          </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2 </a:t>
              </a:r>
              <a:r>
                <a:rPr lang="es-ES" altLang="es-PA" sz="1800" b="1">
                  <a:latin typeface="Arial" charset="0"/>
                  <a:ea typeface="ＭＳ Ｐゴシック" charset="-128"/>
                </a:rPr>
                <a:t>+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4</a:t>
              </a:r>
              <a:r>
                <a:rPr lang="es-ES" altLang="es-PA" sz="1800" b="1" baseline="30000">
                  <a:latin typeface="Arial" charset="0"/>
                  <a:ea typeface="ＭＳ Ｐゴシック" charset="-128"/>
                </a:rPr>
                <a:t>– </a:t>
              </a:r>
              <a:r>
                <a:rPr lang="es-ES" altLang="es-PA" sz="1800" b="1">
                  <a:latin typeface="Arial" charset="0"/>
                  <a:ea typeface="ＭＳ Ｐゴシック" charset="-128"/>
                </a:rPr>
                <a:t>–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4</a:t>
              </a:r>
              <a:r>
                <a:rPr lang="es-ES" altLang="es-PA" sz="1800" b="1" baseline="30000">
                  <a:latin typeface="Arial" charset="0"/>
                  <a:ea typeface="ＭＳ Ｐゴシック" charset="-128"/>
                </a:rPr>
                <a:t>+</a:t>
              </a:r>
              <a:r>
                <a:rPr lang="es-ES" altLang="es-PA" sz="1800" b="1">
                  <a:latin typeface="Arial" charset="0"/>
                  <a:ea typeface="ＭＳ Ｐゴシック" charset="-128"/>
                </a:rPr>
                <a:t> = 7 	(restricción de ventiladores de techo)</a:t>
              </a:r>
            </a:p>
            <a:p>
              <a:pPr eaLnBrk="1" hangingPunct="1">
                <a:lnSpc>
                  <a:spcPct val="110000"/>
                </a:lnSpc>
                <a:spcBef>
                  <a:spcPct val="0"/>
                </a:spcBef>
                <a:buClrTx/>
                <a:buSzTx/>
                <a:buFontTx/>
                <a:buNone/>
              </a:pPr>
              <a:r>
                <a:rPr lang="es-ES" altLang="es-PA" sz="1800" b="1">
                  <a:latin typeface="Arial" charset="0"/>
                  <a:ea typeface="ＭＳ Ｐゴシック" charset="-128"/>
                </a:rPr>
                <a:t>     	Todas las variables </a:t>
              </a:r>
              <a:r>
                <a:rPr lang="es-ES" altLang="es-PA" sz="1800" b="1" i="1">
                  <a:latin typeface="Times New Roman" charset="0"/>
                  <a:ea typeface="ＭＳ Ｐゴシック" charset="-128"/>
                </a:rPr>
                <a:t>X</a:t>
              </a:r>
              <a:r>
                <a:rPr lang="es-ES" altLang="es-PA" sz="1800" b="1" i="1" baseline="-25000">
                  <a:latin typeface="Times New Roman" charset="0"/>
                  <a:ea typeface="ＭＳ Ｐゴシック" charset="-128"/>
                </a:rPr>
                <a:t>i</a:t>
              </a:r>
              <a:r>
                <a:rPr lang="es-ES" altLang="es-PA" sz="1800" b="1">
                  <a:latin typeface="Arial" charset="0"/>
                  <a:ea typeface="ＭＳ Ｐゴシック" charset="-128"/>
                </a:rPr>
                <a:t>, </a:t>
              </a:r>
              <a:r>
                <a:rPr lang="es-ES" altLang="es-PA" sz="1800" b="1" i="1">
                  <a:latin typeface="Times New Roman" charset="0"/>
                  <a:ea typeface="ＭＳ Ｐゴシック" charset="-128"/>
                </a:rPr>
                <a:t>d</a:t>
              </a:r>
              <a:r>
                <a:rPr lang="es-ES" altLang="es-PA" sz="1800" b="1" i="1" baseline="-25000">
                  <a:latin typeface="Times New Roman" charset="0"/>
                  <a:ea typeface="ＭＳ Ｐゴシック" charset="-128"/>
                </a:rPr>
                <a:t>i</a:t>
              </a:r>
              <a:r>
                <a:rPr lang="es-ES" altLang="es-PA" sz="1800" b="1">
                  <a:latin typeface="Arial" charset="0"/>
                  <a:ea typeface="ＭＳ Ｐゴシック" charset="-128"/>
                </a:rPr>
                <a:t> ≥ 0</a:t>
              </a:r>
            </a:p>
          </p:txBody>
        </p:sp>
        <p:sp>
          <p:nvSpPr>
            <p:cNvPr id="60421" name="Text Box 8"/>
            <p:cNvSpPr txBox="1">
              <a:spLocks noChangeArrowheads="1"/>
            </p:cNvSpPr>
            <p:nvPr/>
          </p:nvSpPr>
          <p:spPr bwMode="auto">
            <a:xfrm>
              <a:off x="462" y="2160"/>
              <a:ext cx="4185"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90000"/>
                </a:lnSpc>
                <a:spcBef>
                  <a:spcPct val="0"/>
                </a:spcBef>
                <a:buClrTx/>
                <a:buSzTx/>
                <a:buFontTx/>
                <a:buNone/>
              </a:pPr>
              <a:r>
                <a:rPr lang="es-ES" altLang="en-US" sz="2200" b="1">
                  <a:latin typeface="Arial" charset="0"/>
                  <a:ea typeface="ＭＳ Ｐゴシック" charset="-128"/>
                </a:rPr>
                <a:t>Minimizar la desviación total = </a:t>
              </a:r>
              <a:r>
                <a:rPr lang="es-ES" altLang="en-US" sz="2200" b="1" i="1">
                  <a:latin typeface="Times New Roman" charset="0"/>
                  <a:ea typeface="ＭＳ Ｐゴシック" charset="-128"/>
                </a:rPr>
                <a:t>d</a:t>
              </a:r>
              <a:r>
                <a:rPr lang="es-ES" altLang="en-US" sz="2200" b="1" baseline="-25000">
                  <a:latin typeface="Arial" charset="0"/>
                  <a:ea typeface="ＭＳ Ｐゴシック" charset="-128"/>
                </a:rPr>
                <a:t>1</a:t>
              </a:r>
              <a:r>
                <a:rPr lang="es-ES" altLang="en-US" sz="2200" b="1" baseline="30000">
                  <a:latin typeface="Arial" charset="0"/>
                  <a:ea typeface="ＭＳ Ｐゴシック" charset="-128"/>
                  <a:cs typeface="Arial" charset="0"/>
                </a:rPr>
                <a:t>–</a:t>
              </a:r>
              <a:r>
                <a:rPr lang="es-ES" altLang="en-US" sz="2200" b="1">
                  <a:latin typeface="Arial" charset="0"/>
                  <a:ea typeface="ＭＳ Ｐゴシック" charset="-128"/>
                  <a:cs typeface="Arial" charset="0"/>
                </a:rPr>
                <a:t> + </a:t>
              </a:r>
              <a:r>
                <a:rPr lang="es-ES" altLang="en-US" sz="2200" b="1" i="1">
                  <a:latin typeface="Times New Roman" charset="0"/>
                  <a:ea typeface="ＭＳ Ｐゴシック" charset="-128"/>
                </a:rPr>
                <a:t>d</a:t>
              </a:r>
              <a:r>
                <a:rPr lang="es-ES" altLang="en-US" sz="2200" b="1" baseline="-25000">
                  <a:latin typeface="Arial" charset="0"/>
                  <a:ea typeface="ＭＳ Ｐゴシック" charset="-128"/>
                </a:rPr>
                <a:t>2</a:t>
              </a:r>
              <a:r>
                <a:rPr lang="es-ES" altLang="en-US" sz="2200" b="1" baseline="30000">
                  <a:latin typeface="Arial" charset="0"/>
                  <a:ea typeface="ＭＳ Ｐゴシック" charset="-128"/>
                </a:rPr>
                <a:t>–</a:t>
              </a:r>
              <a:r>
                <a:rPr lang="es-ES" altLang="en-US" sz="2200" b="1">
                  <a:latin typeface="Arial" charset="0"/>
                  <a:ea typeface="ＭＳ Ｐゴシック" charset="-128"/>
                </a:rPr>
                <a:t> + </a:t>
              </a:r>
              <a:r>
                <a:rPr lang="es-ES" altLang="en-US" sz="2200" b="1" i="1">
                  <a:latin typeface="Times New Roman" charset="0"/>
                  <a:ea typeface="ＭＳ Ｐゴシック" charset="-128"/>
                </a:rPr>
                <a:t>d</a:t>
              </a:r>
              <a:r>
                <a:rPr lang="es-ES" altLang="en-US" sz="2200" b="1" baseline="-25000">
                  <a:latin typeface="Arial" charset="0"/>
                  <a:ea typeface="ＭＳ Ｐゴシック" charset="-128"/>
                </a:rPr>
                <a:t>3</a:t>
              </a:r>
              <a:r>
                <a:rPr lang="es-ES" altLang="en-US" sz="2200" b="1" baseline="30000">
                  <a:latin typeface="Arial" charset="0"/>
                  <a:ea typeface="ＭＳ Ｐゴシック" charset="-128"/>
                </a:rPr>
                <a:t>+</a:t>
              </a:r>
              <a:r>
                <a:rPr lang="es-ES" altLang="en-US" sz="2200" b="1">
                  <a:latin typeface="Arial" charset="0"/>
                  <a:ea typeface="ＭＳ Ｐゴシック" charset="-128"/>
                </a:rPr>
                <a:t> + </a:t>
              </a:r>
              <a:r>
                <a:rPr lang="es-ES" altLang="en-US" sz="2200" b="1" i="1">
                  <a:latin typeface="Times New Roman" charset="0"/>
                  <a:ea typeface="ＭＳ Ｐゴシック" charset="-128"/>
                </a:rPr>
                <a:t>d</a:t>
              </a:r>
              <a:r>
                <a:rPr lang="es-ES" altLang="en-US" sz="2200" b="1" baseline="-25000">
                  <a:latin typeface="Arial" charset="0"/>
                  <a:ea typeface="ＭＳ Ｐゴシック" charset="-128"/>
                </a:rPr>
                <a:t>4</a:t>
              </a:r>
              <a:r>
                <a:rPr lang="es-ES" altLang="en-US" sz="2200" b="1" baseline="30000">
                  <a:latin typeface="Arial" charset="0"/>
                  <a:ea typeface="ＭＳ Ｐゴシック" charset="-128"/>
                </a:rPr>
                <a:t>–</a:t>
              </a:r>
              <a:endParaRPr lang="es-ES" altLang="en-US" sz="2200" b="1">
                <a:latin typeface="Arial" charset="0"/>
                <a:ea typeface="ＭＳ Ｐゴシック" charset="-128"/>
              </a:endParaRPr>
            </a:p>
            <a:p>
              <a:pPr eaLnBrk="1" hangingPunct="1">
                <a:lnSpc>
                  <a:spcPct val="90000"/>
                </a:lnSpc>
                <a:spcBef>
                  <a:spcPct val="0"/>
                </a:spcBef>
                <a:buClrTx/>
                <a:buSzTx/>
                <a:buFontTx/>
                <a:buNone/>
              </a:pPr>
              <a:endParaRPr lang="es-ES" altLang="en-US" sz="2200" b="1">
                <a:latin typeface="Arial" charset="0"/>
                <a:ea typeface="ＭＳ Ｐゴシック" charset="-128"/>
              </a:endParaRPr>
            </a:p>
          </p:txBody>
        </p:sp>
      </p:gr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01731"/>
                                        </p:tgtEl>
                                        <p:attrNameLst>
                                          <p:attrName>style.visibility</p:attrName>
                                        </p:attrNameLst>
                                      </p:cBhvr>
                                      <p:to>
                                        <p:strVal val="visible"/>
                                      </p:to>
                                    </p:set>
                                    <p:animEffect transition="in" filter="strips(downRight)">
                                      <p:cBhvr>
                                        <p:cTn id="7" dur="1000"/>
                                        <p:tgtEl>
                                          <p:spTgt spid="201731"/>
                                        </p:tgtEl>
                                      </p:cBhvr>
                                    </p:animEffect>
                                  </p:childTnLst>
                                </p:cTn>
                              </p:par>
                            </p:childTnLst>
                          </p:cTn>
                        </p:par>
                        <p:par>
                          <p:cTn id="8" fill="hold" nodeType="afterGroup">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201738"/>
                                        </p:tgtEl>
                                        <p:attrNameLst>
                                          <p:attrName>style.visibility</p:attrName>
                                        </p:attrNameLst>
                                      </p:cBhvr>
                                      <p:to>
                                        <p:strVal val="visible"/>
                                      </p:to>
                                    </p:set>
                                    <p:animEffect transition="in" filter="strips(downRight)">
                                      <p:cBhvr>
                                        <p:cTn id="11" dur="1000"/>
                                        <p:tgtEl>
                                          <p:spTgt spid="201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fontAlgn="auto" hangingPunct="1">
              <a:spcAft>
                <a:spcPts val="0"/>
              </a:spcAft>
              <a:defRPr/>
            </a:pPr>
            <a:r>
              <a:rPr lang="es-ES" altLang="es-PA"/>
              <a:t>Clasificación de metas </a:t>
            </a:r>
            <a:br>
              <a:rPr lang="es-ES" altLang="es-PA"/>
            </a:br>
            <a:r>
              <a:rPr lang="es-ES" altLang="es-PA"/>
              <a:t>por niveles de prioridad</a:t>
            </a:r>
          </a:p>
        </p:txBody>
      </p:sp>
      <p:sp>
        <p:nvSpPr>
          <p:cNvPr id="110598" name="Rectangle 6"/>
          <p:cNvSpPr>
            <a:spLocks noGrp="1" noChangeArrowheads="1"/>
          </p:cNvSpPr>
          <p:nvPr>
            <p:ph idx="1"/>
          </p:nvPr>
        </p:nvSpPr>
        <p:spPr>
          <a:xfrm>
            <a:off x="426720" y="2016124"/>
            <a:ext cx="8270240" cy="4049395"/>
          </a:xfrm>
          <a:solidFill>
            <a:schemeClr val="bg2">
              <a:lumMod val="90000"/>
            </a:schemeClr>
          </a:solidFill>
        </p:spPr>
        <p:txBody>
          <a:bodyPr rtlCol="0">
            <a:normAutofit/>
          </a:bodyPr>
          <a:lstStyle/>
          <a:p>
            <a:pPr eaLnBrk="1" fontAlgn="auto" hangingPunct="1">
              <a:spcAft>
                <a:spcPts val="0"/>
              </a:spcAft>
              <a:buFont typeface="Arial" panose="020B0604020202020204" pitchFamily="34" charset="0"/>
              <a:buChar char="•"/>
              <a:defRPr/>
            </a:pPr>
            <a:r>
              <a:rPr lang="es-ES" sz="2500"/>
              <a:t>En la mayoría de los problemas de programación por meta, una será más importante que otra, la que a su vez será más importante que una tercera.</a:t>
            </a:r>
          </a:p>
          <a:p>
            <a:pPr eaLnBrk="1" fontAlgn="auto" hangingPunct="1">
              <a:spcAft>
                <a:spcPts val="0"/>
              </a:spcAft>
              <a:buFont typeface="Arial" panose="020B0604020202020204" pitchFamily="34" charset="0"/>
              <a:buChar char="•"/>
              <a:defRPr/>
            </a:pPr>
            <a:r>
              <a:rPr lang="es-ES" sz="2500"/>
              <a:t>Las metas de orden superior se satisfacen antes que las metas de orden inferior.</a:t>
            </a:r>
          </a:p>
          <a:p>
            <a:pPr eaLnBrk="1" fontAlgn="auto" hangingPunct="1">
              <a:spcAft>
                <a:spcPts val="0"/>
              </a:spcAft>
              <a:buFont typeface="Arial" panose="020B0604020202020204" pitchFamily="34" charset="0"/>
              <a:buChar char="•"/>
              <a:defRPr/>
            </a:pPr>
            <a:r>
              <a:rPr lang="es-ES" sz="2500"/>
              <a:t>Se asignan prioridades </a:t>
            </a:r>
            <a:r>
              <a:rPr lang="es-ES" sz="2500">
                <a:solidFill>
                  <a:schemeClr val="accent1"/>
                </a:solidFill>
                <a:effectLst>
                  <a:outerShdw blurRad="38100" dist="38100" dir="2700000" algn="tl">
                    <a:srgbClr val="C0C0C0"/>
                  </a:outerShdw>
                </a:effectLst>
                <a:latin typeface="Times New Roman" pitchFamily="18" charset="0"/>
              </a:rPr>
              <a:t>(</a:t>
            </a:r>
            <a:r>
              <a:rPr lang="es-ES" sz="2500" i="1">
                <a:solidFill>
                  <a:schemeClr val="accent1"/>
                </a:solidFill>
                <a:effectLst>
                  <a:outerShdw blurRad="38100" dist="38100" dir="2700000" algn="tl">
                    <a:srgbClr val="C0C0C0"/>
                  </a:outerShdw>
                </a:effectLst>
                <a:latin typeface="Times New Roman" pitchFamily="18" charset="0"/>
              </a:rPr>
              <a:t>P</a:t>
            </a:r>
            <a:r>
              <a:rPr lang="es-ES" sz="2500" i="1" baseline="-25000">
                <a:solidFill>
                  <a:schemeClr val="accent1"/>
                </a:solidFill>
                <a:effectLst>
                  <a:outerShdw blurRad="38100" dist="38100" dir="2700000" algn="tl">
                    <a:srgbClr val="C0C0C0"/>
                  </a:outerShdw>
                </a:effectLst>
                <a:latin typeface="Times New Roman" pitchFamily="18" charset="0"/>
              </a:rPr>
              <a:t>i</a:t>
            </a:r>
            <a:r>
              <a:rPr lang="es-ES" sz="2500">
                <a:solidFill>
                  <a:schemeClr val="accent1"/>
                </a:solidFill>
                <a:effectLst>
                  <a:outerShdw blurRad="38100" dist="38100" dir="2700000" algn="tl">
                    <a:srgbClr val="C0C0C0"/>
                  </a:outerShdw>
                </a:effectLst>
                <a:latin typeface="Times New Roman" pitchFamily="18" charset="0"/>
              </a:rPr>
              <a:t>)</a:t>
            </a:r>
            <a:r>
              <a:rPr lang="es-ES" sz="2500" i="1">
                <a:solidFill>
                  <a:schemeClr val="accent2"/>
                </a:solidFill>
                <a:effectLst>
                  <a:outerShdw blurRad="38100" dist="38100" dir="2700000" algn="tl">
                    <a:srgbClr val="C0C0C0"/>
                  </a:outerShdw>
                </a:effectLst>
                <a:latin typeface="Times New Roman" pitchFamily="18" charset="0"/>
              </a:rPr>
              <a:t> </a:t>
            </a:r>
            <a:r>
              <a:rPr lang="es-ES" sz="2500"/>
              <a:t>a cada variable de desviación, donde P</a:t>
            </a:r>
            <a:r>
              <a:rPr lang="es-ES" sz="2500" baseline="-25000"/>
              <a:t>1</a:t>
            </a:r>
            <a:r>
              <a:rPr lang="es-ES" sz="2500"/>
              <a:t> es la meta más importante, P</a:t>
            </a:r>
            <a:r>
              <a:rPr lang="es-ES" sz="2500" baseline="-25000"/>
              <a:t>2</a:t>
            </a:r>
            <a:r>
              <a:rPr lang="es-ES" sz="2500"/>
              <a:t> la siguiente más importante, en seguida P</a:t>
            </a:r>
            <a:r>
              <a:rPr lang="es-ES" sz="2500" baseline="-25000"/>
              <a:t>3</a:t>
            </a:r>
            <a:r>
              <a:rPr lang="es-ES" sz="2500"/>
              <a:t> y así sucesivamente. </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10598"/>
                                        </p:tgtEl>
                                        <p:attrNameLst>
                                          <p:attrName>style.visibility</p:attrName>
                                        </p:attrNameLst>
                                      </p:cBhvr>
                                      <p:to>
                                        <p:strVal val="visible"/>
                                      </p:to>
                                    </p:set>
                                    <p:animEffect transition="in" filter="strips(downRight)">
                                      <p:cBhvr>
                                        <p:cTn id="7" dur="1000"/>
                                        <p:tgtEl>
                                          <p:spTgt spid="110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8"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738188" y="392113"/>
            <a:ext cx="6572250" cy="1049337"/>
          </a:xfrm>
        </p:spPr>
        <p:txBody>
          <a:bodyPr/>
          <a:lstStyle/>
          <a:p>
            <a:pPr eaLnBrk="1" fontAlgn="auto" hangingPunct="1">
              <a:spcAft>
                <a:spcPts val="0"/>
              </a:spcAft>
              <a:defRPr/>
            </a:pPr>
            <a:r>
              <a:rPr lang="es-ES" altLang="es-PA"/>
              <a:t>Clasificación de metas </a:t>
            </a:r>
            <a:br>
              <a:rPr lang="es-ES" altLang="es-PA"/>
            </a:br>
            <a:r>
              <a:rPr lang="es-ES" altLang="es-PA"/>
              <a:t>por niveles de prioridad</a:t>
            </a:r>
          </a:p>
        </p:txBody>
      </p:sp>
      <p:sp>
        <p:nvSpPr>
          <p:cNvPr id="202755" name="Rectangle 3"/>
          <p:cNvSpPr>
            <a:spLocks noGrp="1" noChangeArrowheads="1"/>
          </p:cNvSpPr>
          <p:nvPr>
            <p:ph idx="1"/>
          </p:nvPr>
        </p:nvSpPr>
        <p:spPr>
          <a:xfrm>
            <a:off x="685800" y="1701800"/>
            <a:ext cx="7772400" cy="901700"/>
          </a:xfrm>
          <a:solidFill>
            <a:schemeClr val="bg2">
              <a:lumMod val="90000"/>
            </a:schemeClr>
          </a:solidFill>
        </p:spPr>
        <p:txBody>
          <a:bodyPr rtlCol="0">
            <a:normAutofit lnSpcReduction="10000"/>
          </a:bodyPr>
          <a:lstStyle/>
          <a:p>
            <a:pPr marL="0" indent="0" eaLnBrk="1" fontAlgn="auto" hangingPunct="1">
              <a:spcAft>
                <a:spcPts val="0"/>
              </a:spcAft>
              <a:buFont typeface="Wingdings" panose="05000000000000000000" pitchFamily="2" charset="2"/>
              <a:buNone/>
              <a:defRPr/>
            </a:pPr>
            <a:r>
              <a:rPr lang="es-ES" altLang="es-PA" sz="2400"/>
              <a:t>La compañía </a:t>
            </a:r>
            <a:r>
              <a:rPr lang="en-US" altLang="es-PA" sz="2400"/>
              <a:t>Harrison Electric</a:t>
            </a:r>
            <a:r>
              <a:rPr lang="es-ES" altLang="es-PA" sz="2400"/>
              <a:t> establece prioridades que se muestran en la siguiente tabla:</a:t>
            </a:r>
          </a:p>
        </p:txBody>
      </p:sp>
      <p:graphicFrame>
        <p:nvGraphicFramePr>
          <p:cNvPr id="74771" name="Group 19"/>
          <p:cNvGraphicFramePr>
            <a:graphicFrameLocks noGrp="1"/>
          </p:cNvGraphicFramePr>
          <p:nvPr/>
        </p:nvGraphicFramePr>
        <p:xfrm>
          <a:off x="738188" y="2863850"/>
          <a:ext cx="7577137" cy="2824164"/>
        </p:xfrm>
        <a:graphic>
          <a:graphicData uri="http://schemas.openxmlformats.org/drawingml/2006/table">
            <a:tbl>
              <a:tblPr/>
              <a:tblGrid>
                <a:gridCol w="5845175">
                  <a:extLst>
                    <a:ext uri="{9D8B030D-6E8A-4147-A177-3AD203B41FA5}">
                      <a16:colId xmlns:a16="http://schemas.microsoft.com/office/drawing/2014/main" val="20000"/>
                    </a:ext>
                  </a:extLst>
                </a:gridCol>
                <a:gridCol w="1731962">
                  <a:extLst>
                    <a:ext uri="{9D8B030D-6E8A-4147-A177-3AD203B41FA5}">
                      <a16:colId xmlns:a16="http://schemas.microsoft.com/office/drawing/2014/main" val="20001"/>
                    </a:ext>
                  </a:extLst>
                </a:gridCol>
              </a:tblGrid>
              <a:tr h="533400">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800" b="1" i="0" u="none" strike="noStrike" cap="none" normalizeH="0" baseline="0">
                          <a:ln>
                            <a:noFill/>
                          </a:ln>
                          <a:solidFill>
                            <a:schemeClr val="bg1"/>
                          </a:solidFill>
                          <a:effectLst/>
                          <a:latin typeface="Arial" charset="0"/>
                          <a:ea typeface="ＭＳ Ｐゴシック" charset="-128"/>
                        </a:rPr>
                        <a:t>META</a:t>
                      </a:r>
                    </a:p>
                  </a:txBody>
                  <a:tcPr marT="45722" marB="45722"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800" b="1" i="0" u="none" strike="noStrike" cap="none" normalizeH="0" baseline="0">
                          <a:ln>
                            <a:noFill/>
                          </a:ln>
                          <a:solidFill>
                            <a:schemeClr val="bg1"/>
                          </a:solidFill>
                          <a:effectLst/>
                          <a:latin typeface="Arial" charset="0"/>
                          <a:ea typeface="ＭＳ Ｐゴシック" charset="-128"/>
                        </a:rPr>
                        <a:t>PRIORIDAD</a:t>
                      </a:r>
                    </a:p>
                  </a:txBody>
                  <a:tcPr marT="45722" marB="45722"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5788">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800" b="1" i="0" u="none" strike="noStrike" cap="none" normalizeH="0" baseline="0">
                          <a:ln>
                            <a:noFill/>
                          </a:ln>
                          <a:solidFill>
                            <a:schemeClr val="tx1"/>
                          </a:solidFill>
                          <a:effectLst/>
                          <a:latin typeface="Arial" charset="0"/>
                          <a:ea typeface="ＭＳ Ｐゴシック" charset="-128"/>
                        </a:rPr>
                        <a:t>Alcanzar la mayor utilidad posible por arriba de $30</a:t>
                      </a:r>
                    </a:p>
                  </a:txBody>
                  <a:tcPr marT="45722" marB="4572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800" b="1" i="1" u="none" strike="noStrike" cap="none" normalizeH="0" baseline="0">
                          <a:ln>
                            <a:noFill/>
                          </a:ln>
                          <a:solidFill>
                            <a:schemeClr val="tx1"/>
                          </a:solidFill>
                          <a:effectLst/>
                          <a:latin typeface="Times New Roman" charset="0"/>
                          <a:ea typeface="ＭＳ Ｐゴシック" charset="-128"/>
                        </a:rPr>
                        <a:t>P</a:t>
                      </a:r>
                      <a:r>
                        <a:rPr kumimoji="0" lang="es-ES" altLang="en-US" sz="1800" b="1" i="0" u="none" strike="noStrike" cap="none" normalizeH="0" baseline="-25000">
                          <a:ln>
                            <a:noFill/>
                          </a:ln>
                          <a:solidFill>
                            <a:schemeClr val="tx1"/>
                          </a:solidFill>
                          <a:effectLst/>
                          <a:latin typeface="Arial" charset="0"/>
                          <a:ea typeface="ＭＳ Ｐゴシック" charset="-128"/>
                        </a:rPr>
                        <a:t>1</a:t>
                      </a:r>
                    </a:p>
                  </a:txBody>
                  <a:tcPr marT="45722" marB="45722"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85788">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800" b="1" i="0" u="none" strike="noStrike" cap="none" normalizeH="0" baseline="0">
                          <a:ln>
                            <a:noFill/>
                          </a:ln>
                          <a:solidFill>
                            <a:schemeClr val="tx1"/>
                          </a:solidFill>
                          <a:effectLst/>
                          <a:latin typeface="Arial" charset="0"/>
                          <a:ea typeface="ＭＳ Ｐゴシック" charset="-128"/>
                        </a:rPr>
                        <a:t>Uso completo de las horas disponibles en el departamento de cableado</a:t>
                      </a:r>
                    </a:p>
                  </a:txBody>
                  <a:tcPr marT="45722" marB="45722"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800" b="1" i="1" u="none" strike="noStrike" cap="none" normalizeH="0" baseline="0">
                          <a:ln>
                            <a:noFill/>
                          </a:ln>
                          <a:solidFill>
                            <a:schemeClr val="tx1"/>
                          </a:solidFill>
                          <a:effectLst/>
                          <a:latin typeface="Times New Roman" charset="0"/>
                          <a:ea typeface="ＭＳ Ｐゴシック" charset="-128"/>
                        </a:rPr>
                        <a:t>P</a:t>
                      </a:r>
                      <a:r>
                        <a:rPr kumimoji="0" lang="es-ES" altLang="en-US" sz="1800" b="1" i="0" u="none" strike="noStrike" cap="none" normalizeH="0" baseline="-25000">
                          <a:ln>
                            <a:noFill/>
                          </a:ln>
                          <a:solidFill>
                            <a:schemeClr val="tx1"/>
                          </a:solidFill>
                          <a:effectLst/>
                          <a:latin typeface="Arial" charset="0"/>
                          <a:ea typeface="ＭＳ Ｐゴシック" charset="-128"/>
                        </a:rPr>
                        <a:t>2</a:t>
                      </a:r>
                      <a:endParaRPr kumimoji="0" lang="es-ES" altLang="en-US" sz="1800" b="1" i="0" u="none" strike="noStrike" cap="none" normalizeH="0" baseline="0">
                        <a:ln>
                          <a:noFill/>
                        </a:ln>
                        <a:solidFill>
                          <a:schemeClr val="tx1"/>
                        </a:solidFill>
                        <a:effectLst/>
                        <a:latin typeface="Arial" charset="0"/>
                        <a:ea typeface="ＭＳ Ｐゴシック" charset="-128"/>
                      </a:endParaRPr>
                    </a:p>
                  </a:txBody>
                  <a:tcPr marT="45722" marB="45722"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85788">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800" b="1" i="0" u="none" strike="noStrike" cap="none" normalizeH="0" baseline="0">
                          <a:ln>
                            <a:noFill/>
                          </a:ln>
                          <a:solidFill>
                            <a:schemeClr val="tx1"/>
                          </a:solidFill>
                          <a:effectLst/>
                          <a:latin typeface="Arial" charset="0"/>
                          <a:ea typeface="ＭＳ Ｐゴシック" charset="-128"/>
                        </a:rPr>
                        <a:t>Evitar tiempo extra en el departamento de ensamble</a:t>
                      </a:r>
                    </a:p>
                  </a:txBody>
                  <a:tcPr marT="45722" marB="45722" anchor="ctr" horzOverflow="overflow">
                    <a:lnL>
                      <a:noFill/>
                    </a:lnL>
                    <a:lnR>
                      <a:noFill/>
                    </a:lnR>
                    <a:lnT>
                      <a:noFill/>
                    </a:lnT>
                    <a:lnB>
                      <a:noFill/>
                    </a:lnB>
                    <a:lnTlToBr>
                      <a:noFill/>
                    </a:lnTlToBr>
                    <a:lnBlToTr>
                      <a:noFill/>
                    </a:lnBlToTr>
                    <a:no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800" b="1" i="1" u="none" strike="noStrike" cap="none" normalizeH="0" baseline="0">
                          <a:ln>
                            <a:noFill/>
                          </a:ln>
                          <a:solidFill>
                            <a:schemeClr val="tx1"/>
                          </a:solidFill>
                          <a:effectLst/>
                          <a:latin typeface="Times New Roman" charset="0"/>
                          <a:ea typeface="ＭＳ Ｐゴシック" charset="-128"/>
                        </a:rPr>
                        <a:t>P</a:t>
                      </a:r>
                      <a:r>
                        <a:rPr kumimoji="0" lang="es-ES" altLang="en-US" sz="1800" b="1" i="0" u="none" strike="noStrike" cap="none" normalizeH="0" baseline="-25000">
                          <a:ln>
                            <a:noFill/>
                          </a:ln>
                          <a:solidFill>
                            <a:schemeClr val="tx1"/>
                          </a:solidFill>
                          <a:effectLst/>
                          <a:latin typeface="Arial" charset="0"/>
                          <a:ea typeface="ＭＳ Ｐゴシック" charset="-128"/>
                        </a:rPr>
                        <a:t>3</a:t>
                      </a:r>
                      <a:endParaRPr kumimoji="0" lang="es-ES" altLang="en-US" sz="1800" b="1" i="0" u="none" strike="noStrike" cap="none" normalizeH="0" baseline="0">
                        <a:ln>
                          <a:noFill/>
                        </a:ln>
                        <a:solidFill>
                          <a:schemeClr val="tx1"/>
                        </a:solidFill>
                        <a:effectLst/>
                        <a:latin typeface="Arial" charset="0"/>
                        <a:ea typeface="ＭＳ Ｐゴシック" charset="-128"/>
                      </a:endParaRPr>
                    </a:p>
                  </a:txBody>
                  <a:tcPr marT="45722" marB="45722"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33400">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800" b="1" i="0" u="none" strike="noStrike" cap="none" normalizeH="0" baseline="0">
                          <a:ln>
                            <a:noFill/>
                          </a:ln>
                          <a:solidFill>
                            <a:schemeClr val="tx1"/>
                          </a:solidFill>
                          <a:effectLst/>
                          <a:latin typeface="Arial" charset="0"/>
                          <a:ea typeface="ＭＳ Ｐゴシック" charset="-128"/>
                        </a:rPr>
                        <a:t>Fabricar al menos siete ventiladores de techo</a:t>
                      </a:r>
                    </a:p>
                  </a:txBody>
                  <a:tcPr marT="45722" marB="45722"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spcBef>
                          <a:spcPts val="1000"/>
                        </a:spcBef>
                        <a:buClr>
                          <a:schemeClr val="accent1"/>
                        </a:buClr>
                        <a:buSzPct val="100000"/>
                        <a:buFont typeface="Arial" charset="0"/>
                        <a:defRPr>
                          <a:solidFill>
                            <a:schemeClr val="tx1"/>
                          </a:solidFill>
                          <a:latin typeface="Gill Sans MT" charset="0"/>
                        </a:defRPr>
                      </a:lvl1pPr>
                      <a:lvl2pPr marL="742950" indent="-285750">
                        <a:lnSpc>
                          <a:spcPct val="120000"/>
                        </a:lnSpc>
                        <a:spcBef>
                          <a:spcPts val="500"/>
                        </a:spcBef>
                        <a:buClr>
                          <a:schemeClr val="accent1"/>
                        </a:buClr>
                        <a:buSzPct val="100000"/>
                        <a:buFont typeface="Arial" charset="0"/>
                        <a:defRPr sz="14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defRPr sz="14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defRPr sz="12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defRPr sz="1000">
                          <a:solidFill>
                            <a:schemeClr val="tx1"/>
                          </a:solidFill>
                          <a:latin typeface="Gill Sans MT" charset="0"/>
                        </a:defRPr>
                      </a:lvl5pPr>
                      <a:lvl6pPr marL="25146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6pPr>
                      <a:lvl7pPr marL="29718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7pPr>
                      <a:lvl8pPr marL="34290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8pPr>
                      <a:lvl9pPr marL="3886200" indent="-228600" eaLnBrk="0" fontAlgn="base" hangingPunct="0">
                        <a:lnSpc>
                          <a:spcPct val="120000"/>
                        </a:lnSpc>
                        <a:spcBef>
                          <a:spcPts val="500"/>
                        </a:spcBef>
                        <a:spcAft>
                          <a:spcPct val="0"/>
                        </a:spcAft>
                        <a:buClr>
                          <a:schemeClr val="accent1"/>
                        </a:buClr>
                        <a:buSzPct val="100000"/>
                        <a:buFont typeface="Arial" charset="0"/>
                        <a:defRPr sz="1000">
                          <a:solidFill>
                            <a:schemeClr val="tx1"/>
                          </a:solidFill>
                          <a:latin typeface="Gill Sans MT"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85000"/>
                        <a:buFont typeface="Wingdings" charset="2"/>
                        <a:buNone/>
                        <a:tabLst/>
                      </a:pPr>
                      <a:r>
                        <a:rPr kumimoji="0" lang="es-ES" altLang="en-US" sz="1800" b="1" i="1" u="none" strike="noStrike" cap="none" normalizeH="0" baseline="0">
                          <a:ln>
                            <a:noFill/>
                          </a:ln>
                          <a:solidFill>
                            <a:schemeClr val="tx1"/>
                          </a:solidFill>
                          <a:effectLst/>
                          <a:latin typeface="Times New Roman" charset="0"/>
                          <a:ea typeface="ＭＳ Ｐゴシック" charset="-128"/>
                        </a:rPr>
                        <a:t>P</a:t>
                      </a:r>
                      <a:r>
                        <a:rPr kumimoji="0" lang="es-ES" altLang="en-US" sz="1800" b="1" i="0" u="none" strike="noStrike" cap="none" normalizeH="0" baseline="-25000">
                          <a:ln>
                            <a:noFill/>
                          </a:ln>
                          <a:solidFill>
                            <a:schemeClr val="tx1"/>
                          </a:solidFill>
                          <a:effectLst/>
                          <a:latin typeface="Arial" charset="0"/>
                          <a:ea typeface="ＭＳ Ｐゴシック" charset="-128"/>
                        </a:rPr>
                        <a:t>4</a:t>
                      </a:r>
                      <a:endParaRPr kumimoji="0" lang="es-ES" altLang="en-US" sz="1800" b="1" i="0" u="none" strike="noStrike" cap="none" normalizeH="0" baseline="0">
                        <a:ln>
                          <a:noFill/>
                        </a:ln>
                        <a:solidFill>
                          <a:schemeClr val="tx1"/>
                        </a:solidFill>
                        <a:effectLst/>
                        <a:latin typeface="Arial" charset="0"/>
                        <a:ea typeface="ＭＳ Ｐゴシック" charset="-128"/>
                      </a:endParaRPr>
                    </a:p>
                  </a:txBody>
                  <a:tcPr marT="45722" marB="45722"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02755"/>
                                        </p:tgtEl>
                                        <p:attrNameLst>
                                          <p:attrName>style.visibility</p:attrName>
                                        </p:attrNameLst>
                                      </p:cBhvr>
                                      <p:to>
                                        <p:strVal val="visible"/>
                                      </p:to>
                                    </p:set>
                                    <p:animEffect transition="in" filter="strips(downRight)">
                                      <p:cBhvr>
                                        <p:cTn id="7" dur="500"/>
                                        <p:tgtEl>
                                          <p:spTgt spid="202755"/>
                                        </p:tgtEl>
                                      </p:cBhvr>
                                    </p:animEffect>
                                  </p:childTnLst>
                                </p:cTn>
                              </p:par>
                            </p:childTnLst>
                          </p:cTn>
                        </p:par>
                        <p:par>
                          <p:cTn id="8" fill="hold" nodeType="afterGroup">
                            <p:stCondLst>
                              <p:cond delay="1500"/>
                            </p:stCondLst>
                            <p:childTnLst>
                              <p:par>
                                <p:cTn id="9" presetID="18" presetClass="entr" presetSubtype="6" fill="hold" nodeType="afterEffect">
                                  <p:stCondLst>
                                    <p:cond delay="1000"/>
                                  </p:stCondLst>
                                  <p:childTnLst>
                                    <p:set>
                                      <p:cBhvr>
                                        <p:cTn id="10" dur="1" fill="hold">
                                          <p:stCondLst>
                                            <p:cond delay="0"/>
                                          </p:stCondLst>
                                        </p:cTn>
                                        <p:tgtEl>
                                          <p:spTgt spid="74771"/>
                                        </p:tgtEl>
                                        <p:attrNameLst>
                                          <p:attrName>style.visibility</p:attrName>
                                        </p:attrNameLst>
                                      </p:cBhvr>
                                      <p:to>
                                        <p:strVal val="visible"/>
                                      </p:to>
                                    </p:set>
                                    <p:animEffect transition="in" filter="strips(downRight)">
                                      <p:cBhvr>
                                        <p:cTn id="11" dur="500"/>
                                        <p:tgtEl>
                                          <p:spTgt spid="74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fontAlgn="auto" hangingPunct="1">
              <a:spcAft>
                <a:spcPts val="0"/>
              </a:spcAft>
              <a:defRPr/>
            </a:pPr>
            <a:r>
              <a:rPr lang="es-ES" altLang="es-PA"/>
              <a:t>Clasificación de metas </a:t>
            </a:r>
            <a:br>
              <a:rPr lang="es-ES" altLang="es-PA"/>
            </a:br>
            <a:r>
              <a:rPr lang="es-ES" altLang="es-PA"/>
              <a:t>por niveles de prioridad</a:t>
            </a:r>
          </a:p>
        </p:txBody>
      </p:sp>
      <p:sp>
        <p:nvSpPr>
          <p:cNvPr id="203779" name="Rectangle 3"/>
          <p:cNvSpPr>
            <a:spLocks noGrp="1" noChangeArrowheads="1"/>
          </p:cNvSpPr>
          <p:nvPr>
            <p:ph idx="1"/>
          </p:nvPr>
        </p:nvSpPr>
        <p:spPr>
          <a:xfrm>
            <a:off x="584200" y="1790700"/>
            <a:ext cx="7772400" cy="1727200"/>
          </a:xfrm>
        </p:spPr>
        <p:txBody>
          <a:bodyPr/>
          <a:lstStyle/>
          <a:p>
            <a:pPr eaLnBrk="1" hangingPunct="1"/>
            <a:r>
              <a:rPr lang="es-ES" altLang="es-PA" sz="2500"/>
              <a:t>Lo anterior significa, que cada meta es infinitamente más importante que la meta inmediata inferior.</a:t>
            </a:r>
          </a:p>
          <a:p>
            <a:pPr eaLnBrk="1" hangingPunct="1"/>
            <a:r>
              <a:rPr lang="es-ES" altLang="es-PA" sz="2500"/>
              <a:t>En la clasificación de metas, la nueva función objetivo es:</a:t>
            </a:r>
          </a:p>
        </p:txBody>
      </p:sp>
      <p:sp>
        <p:nvSpPr>
          <p:cNvPr id="203781" name="Text Box 5"/>
          <p:cNvSpPr txBox="1">
            <a:spLocks noChangeArrowheads="1"/>
          </p:cNvSpPr>
          <p:nvPr/>
        </p:nvSpPr>
        <p:spPr bwMode="auto">
          <a:xfrm>
            <a:off x="249238" y="3836988"/>
            <a:ext cx="8408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00000"/>
              </a:lnSpc>
              <a:spcBef>
                <a:spcPct val="0"/>
              </a:spcBef>
              <a:buClrTx/>
              <a:buSzTx/>
              <a:buFontTx/>
              <a:buNone/>
            </a:pPr>
            <a:r>
              <a:rPr lang="es-ES" altLang="en-US" sz="2400" b="1">
                <a:latin typeface="Arial" charset="0"/>
                <a:ea typeface="ＭＳ Ｐゴシック" charset="-128"/>
              </a:rPr>
              <a:t>Minimizar la desviación total = </a:t>
            </a:r>
            <a:r>
              <a:rPr lang="es-ES" altLang="en-US" sz="2400" b="1" i="1">
                <a:latin typeface="Times New Roman" charset="0"/>
                <a:ea typeface="ＭＳ Ｐゴシック" charset="-128"/>
              </a:rPr>
              <a:t>P</a:t>
            </a:r>
            <a:r>
              <a:rPr lang="es-ES" altLang="en-US" sz="2400" b="1" baseline="-25000">
                <a:latin typeface="Arial" charset="0"/>
                <a:ea typeface="ＭＳ Ｐゴシック" charset="-128"/>
              </a:rPr>
              <a:t>1</a:t>
            </a:r>
            <a:r>
              <a:rPr lang="es-ES" altLang="en-US" sz="2400" b="1" i="1">
                <a:latin typeface="Times New Roman" charset="0"/>
                <a:ea typeface="ＭＳ Ｐゴシック" charset="-128"/>
              </a:rPr>
              <a:t>d</a:t>
            </a:r>
            <a:r>
              <a:rPr lang="es-ES" altLang="en-US" sz="2400" b="1" baseline="-25000">
                <a:latin typeface="Arial" charset="0"/>
                <a:ea typeface="ＭＳ Ｐゴシック" charset="-128"/>
              </a:rPr>
              <a:t>1</a:t>
            </a:r>
            <a:r>
              <a:rPr lang="es-ES" altLang="en-US" sz="2400" b="1" baseline="30000">
                <a:latin typeface="Arial" charset="0"/>
                <a:ea typeface="ＭＳ Ｐゴシック" charset="-128"/>
                <a:cs typeface="Arial" charset="0"/>
              </a:rPr>
              <a:t>–</a:t>
            </a:r>
            <a:r>
              <a:rPr lang="es-ES" altLang="en-US" sz="2400" b="1">
                <a:latin typeface="Arial" charset="0"/>
                <a:ea typeface="ＭＳ Ｐゴシック" charset="-128"/>
                <a:cs typeface="Arial" charset="0"/>
              </a:rPr>
              <a:t> + </a:t>
            </a:r>
            <a:r>
              <a:rPr lang="es-ES" altLang="en-US" sz="2400" b="1" i="1">
                <a:latin typeface="Times New Roman" charset="0"/>
                <a:ea typeface="ＭＳ Ｐゴシック" charset="-128"/>
                <a:cs typeface="Arial" charset="0"/>
              </a:rPr>
              <a:t>P</a:t>
            </a:r>
            <a:r>
              <a:rPr lang="es-ES" altLang="en-US" sz="2400" b="1" baseline="-25000">
                <a:latin typeface="Arial" charset="0"/>
                <a:ea typeface="ＭＳ Ｐゴシック" charset="-128"/>
                <a:cs typeface="Arial" charset="0"/>
              </a:rPr>
              <a:t>2</a:t>
            </a:r>
            <a:r>
              <a:rPr lang="es-ES" altLang="en-US" sz="2400" b="1" i="1">
                <a:latin typeface="Times New Roman" charset="0"/>
                <a:ea typeface="ＭＳ Ｐゴシック" charset="-128"/>
              </a:rPr>
              <a:t>d</a:t>
            </a:r>
            <a:r>
              <a:rPr lang="es-ES" altLang="en-US" sz="2400" b="1" baseline="-25000">
                <a:latin typeface="Arial" charset="0"/>
                <a:ea typeface="ＭＳ Ｐゴシック" charset="-128"/>
              </a:rPr>
              <a:t>2</a:t>
            </a:r>
            <a:r>
              <a:rPr lang="es-ES" altLang="en-US" sz="2400" b="1" baseline="30000">
                <a:latin typeface="Arial" charset="0"/>
                <a:ea typeface="ＭＳ Ｐゴシック" charset="-128"/>
              </a:rPr>
              <a:t>–</a:t>
            </a:r>
            <a:r>
              <a:rPr lang="es-ES" altLang="en-US" sz="2400" b="1">
                <a:latin typeface="Arial" charset="0"/>
                <a:ea typeface="ＭＳ Ｐゴシック" charset="-128"/>
              </a:rPr>
              <a:t> + </a:t>
            </a:r>
            <a:r>
              <a:rPr lang="es-ES" altLang="en-US" sz="2400" b="1" i="1">
                <a:latin typeface="Times New Roman" charset="0"/>
                <a:ea typeface="ＭＳ Ｐゴシック" charset="-128"/>
              </a:rPr>
              <a:t>P</a:t>
            </a:r>
            <a:r>
              <a:rPr lang="es-ES" altLang="en-US" sz="2400" b="1" baseline="-25000">
                <a:latin typeface="Arial" charset="0"/>
                <a:ea typeface="ＭＳ Ｐゴシック" charset="-128"/>
              </a:rPr>
              <a:t>3</a:t>
            </a:r>
            <a:r>
              <a:rPr lang="es-ES" altLang="en-US" sz="2400" b="1" i="1">
                <a:latin typeface="Times New Roman" charset="0"/>
                <a:ea typeface="ＭＳ Ｐゴシック" charset="-128"/>
              </a:rPr>
              <a:t>d</a:t>
            </a:r>
            <a:r>
              <a:rPr lang="es-ES" altLang="en-US" sz="2400" b="1" baseline="-25000">
                <a:latin typeface="Arial" charset="0"/>
                <a:ea typeface="ＭＳ Ｐゴシック" charset="-128"/>
              </a:rPr>
              <a:t>3</a:t>
            </a:r>
            <a:r>
              <a:rPr lang="es-ES" altLang="en-US" sz="2400" b="1" baseline="30000">
                <a:latin typeface="Arial" charset="0"/>
                <a:ea typeface="ＭＳ Ｐゴシック" charset="-128"/>
              </a:rPr>
              <a:t>+</a:t>
            </a:r>
            <a:r>
              <a:rPr lang="es-ES" altLang="en-US" sz="2400" b="1">
                <a:latin typeface="Arial" charset="0"/>
                <a:ea typeface="ＭＳ Ｐゴシック" charset="-128"/>
              </a:rPr>
              <a:t> + </a:t>
            </a:r>
            <a:r>
              <a:rPr lang="es-ES" altLang="en-US" sz="2400" b="1" i="1">
                <a:latin typeface="Times New Roman" charset="0"/>
                <a:ea typeface="ＭＳ Ｐゴシック" charset="-128"/>
              </a:rPr>
              <a:t>P</a:t>
            </a:r>
            <a:r>
              <a:rPr lang="es-ES" altLang="en-US" sz="2400" b="1" baseline="-25000">
                <a:latin typeface="Arial" charset="0"/>
                <a:ea typeface="ＭＳ Ｐゴシック" charset="-128"/>
              </a:rPr>
              <a:t>4</a:t>
            </a:r>
            <a:r>
              <a:rPr lang="es-ES" altLang="en-US" sz="2400" b="1" i="1">
                <a:latin typeface="Times New Roman" charset="0"/>
                <a:ea typeface="ＭＳ Ｐゴシック" charset="-128"/>
              </a:rPr>
              <a:t>d</a:t>
            </a:r>
            <a:r>
              <a:rPr lang="es-ES" altLang="en-US" sz="2400" b="1" baseline="-25000">
                <a:latin typeface="Arial" charset="0"/>
                <a:ea typeface="ＭＳ Ｐゴシック" charset="-128"/>
              </a:rPr>
              <a:t>4</a:t>
            </a:r>
            <a:r>
              <a:rPr lang="es-ES" altLang="en-US" sz="2400" b="1" baseline="30000">
                <a:latin typeface="Arial" charset="0"/>
                <a:ea typeface="ＭＳ Ｐゴシック" charset="-128"/>
              </a:rPr>
              <a:t>–</a:t>
            </a:r>
          </a:p>
        </p:txBody>
      </p:sp>
      <p:sp>
        <p:nvSpPr>
          <p:cNvPr id="203782" name="Rectangle 6"/>
          <p:cNvSpPr>
            <a:spLocks noChangeArrowheads="1"/>
          </p:cNvSpPr>
          <p:nvPr/>
        </p:nvSpPr>
        <p:spPr bwMode="auto">
          <a:xfrm>
            <a:off x="552450" y="4724400"/>
            <a:ext cx="7772400" cy="8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90000"/>
              </a:lnSpc>
              <a:spcBef>
                <a:spcPct val="20000"/>
              </a:spcBef>
              <a:buClr>
                <a:schemeClr val="accent2"/>
              </a:buClr>
              <a:buSzPct val="85000"/>
              <a:buFontTx/>
              <a:buNone/>
            </a:pPr>
            <a:r>
              <a:rPr lang="es-ES" altLang="es-PA" sz="2400" b="1">
                <a:latin typeface="Arial" charset="0"/>
                <a:ea typeface="ＭＳ Ｐゴシック" charset="-128"/>
              </a:rPr>
              <a:t>Las restricciones permanecen idénticas a las anteriores.</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03779"/>
                                        </p:tgtEl>
                                        <p:attrNameLst>
                                          <p:attrName>style.visibility</p:attrName>
                                        </p:attrNameLst>
                                      </p:cBhvr>
                                      <p:to>
                                        <p:strVal val="visible"/>
                                      </p:to>
                                    </p:set>
                                    <p:animEffect transition="in" filter="strips(downRight)">
                                      <p:cBhvr>
                                        <p:cTn id="7" dur="1000"/>
                                        <p:tgtEl>
                                          <p:spTgt spid="203779"/>
                                        </p:tgtEl>
                                      </p:cBhvr>
                                    </p:animEffect>
                                  </p:childTnLst>
                                </p:cTn>
                              </p:par>
                            </p:childTnLst>
                          </p:cTn>
                        </p:par>
                        <p:par>
                          <p:cTn id="8" fill="hold" nodeType="afterGroup">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203781"/>
                                        </p:tgtEl>
                                        <p:attrNameLst>
                                          <p:attrName>style.visibility</p:attrName>
                                        </p:attrNameLst>
                                      </p:cBhvr>
                                      <p:to>
                                        <p:strVal val="visible"/>
                                      </p:to>
                                    </p:set>
                                    <p:animEffect transition="in" filter="wipe(left)">
                                      <p:cBhvr>
                                        <p:cTn id="11" dur="1000"/>
                                        <p:tgtEl>
                                          <p:spTgt spid="203781"/>
                                        </p:tgtEl>
                                      </p:cBhvr>
                                    </p:animEffect>
                                  </p:childTnLst>
                                </p:cTn>
                              </p:par>
                            </p:childTnLst>
                          </p:cTn>
                        </p:par>
                        <p:par>
                          <p:cTn id="12" fill="hold" nodeType="afterGroup">
                            <p:stCondLst>
                              <p:cond delay="4000"/>
                            </p:stCondLst>
                            <p:childTnLst>
                              <p:par>
                                <p:cTn id="13" presetID="18" presetClass="entr" presetSubtype="6" fill="hold" grpId="0" nodeType="afterEffect">
                                  <p:stCondLst>
                                    <p:cond delay="1000"/>
                                  </p:stCondLst>
                                  <p:childTnLst>
                                    <p:set>
                                      <p:cBhvr>
                                        <p:cTn id="14" dur="1" fill="hold">
                                          <p:stCondLst>
                                            <p:cond delay="0"/>
                                          </p:stCondLst>
                                        </p:cTn>
                                        <p:tgtEl>
                                          <p:spTgt spid="203782"/>
                                        </p:tgtEl>
                                        <p:attrNameLst>
                                          <p:attrName>style.visibility</p:attrName>
                                        </p:attrNameLst>
                                      </p:cBhvr>
                                      <p:to>
                                        <p:strVal val="visible"/>
                                      </p:to>
                                    </p:set>
                                    <p:animEffect transition="in" filter="strips(downRight)">
                                      <p:cBhvr>
                                        <p:cTn id="15" dur="1000"/>
                                        <p:tgtEl>
                                          <p:spTgt spid="203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p:bldP spid="203781" grpId="0"/>
      <p:bldP spid="203782"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1524000" y="495300"/>
            <a:ext cx="6032500" cy="749300"/>
          </a:xfrm>
        </p:spPr>
        <p:txBody>
          <a:bodyPr>
            <a:normAutofit fontScale="90000"/>
          </a:bodyPr>
          <a:lstStyle/>
          <a:p>
            <a:pPr eaLnBrk="1" fontAlgn="auto" hangingPunct="1">
              <a:spcAft>
                <a:spcPts val="0"/>
              </a:spcAft>
              <a:defRPr/>
            </a:pPr>
            <a:r>
              <a:rPr lang="es-ES" altLang="es-PA" sz="3800"/>
              <a:t>Programación por metas </a:t>
            </a:r>
            <a:br>
              <a:rPr lang="es-ES" altLang="es-PA" sz="3800"/>
            </a:br>
            <a:r>
              <a:rPr lang="es-ES" altLang="es-PA" sz="3800"/>
              <a:t>con metas ponderadas</a:t>
            </a:r>
          </a:p>
        </p:txBody>
      </p:sp>
      <p:sp>
        <p:nvSpPr>
          <p:cNvPr id="118792" name="Rectangle 8"/>
          <p:cNvSpPr>
            <a:spLocks noGrp="1" noChangeArrowheads="1"/>
          </p:cNvSpPr>
          <p:nvPr>
            <p:ph idx="1"/>
          </p:nvPr>
        </p:nvSpPr>
        <p:spPr>
          <a:xfrm>
            <a:off x="325120" y="2016125"/>
            <a:ext cx="8473440" cy="3449638"/>
          </a:xfrm>
        </p:spPr>
        <p:txBody>
          <a:bodyPr rtlCol="0">
            <a:noAutofit/>
          </a:bodyPr>
          <a:lstStyle/>
          <a:p>
            <a:pPr eaLnBrk="1" fontAlgn="auto" hangingPunct="1">
              <a:spcAft>
                <a:spcPts val="0"/>
              </a:spcAft>
              <a:buFont typeface="Arial" panose="020B0604020202020204" pitchFamily="34" charset="0"/>
              <a:buChar char="•"/>
              <a:defRPr/>
            </a:pPr>
            <a:r>
              <a:rPr lang="es-ES" altLang="es-PA"/>
              <a:t>Cuando los niveles de prioridad se utilizan en la programación por metas, cualquier meta superior es infinitamente más importante que una meta inferior.</a:t>
            </a:r>
          </a:p>
          <a:p>
            <a:pPr eaLnBrk="1" fontAlgn="auto" hangingPunct="1">
              <a:spcAft>
                <a:spcPts val="0"/>
              </a:spcAft>
              <a:buFont typeface="Arial" panose="020B0604020202020204" pitchFamily="34" charset="0"/>
              <a:buChar char="•"/>
              <a:defRPr/>
            </a:pPr>
            <a:r>
              <a:rPr lang="es-ES" altLang="es-PA"/>
              <a:t>A veces, una meta puede ser solo dos o tres veces más importante que otra.</a:t>
            </a:r>
          </a:p>
          <a:p>
            <a:pPr eaLnBrk="1" fontAlgn="auto" hangingPunct="1">
              <a:spcAft>
                <a:spcPts val="0"/>
              </a:spcAft>
              <a:buFont typeface="Arial" panose="020B0604020202020204" pitchFamily="34" charset="0"/>
              <a:buChar char="•"/>
              <a:defRPr/>
            </a:pPr>
            <a:r>
              <a:rPr lang="es-ES" altLang="es-PA"/>
              <a:t>En vez de colocar estas metas en diferentes niveles de prioridad, se colocarán en el mismo nivel, pero con diferentes pesos.</a:t>
            </a:r>
          </a:p>
          <a:p>
            <a:pPr eaLnBrk="1" fontAlgn="auto" hangingPunct="1">
              <a:spcAft>
                <a:spcPts val="0"/>
              </a:spcAft>
              <a:buFont typeface="Arial" panose="020B0604020202020204" pitchFamily="34" charset="0"/>
              <a:buChar char="•"/>
              <a:defRPr/>
            </a:pPr>
            <a:r>
              <a:rPr lang="es-ES" altLang="es-PA"/>
              <a:t>Los coeficientes de la función objetivo para las variables de desviación incluyen tanto el nivel de prioridad como el peso.</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18792"/>
                                        </p:tgtEl>
                                        <p:attrNameLst>
                                          <p:attrName>style.visibility</p:attrName>
                                        </p:attrNameLst>
                                      </p:cBhvr>
                                      <p:to>
                                        <p:strVal val="visible"/>
                                      </p:to>
                                    </p:set>
                                    <p:animEffect transition="in" filter="strips(downRight)">
                                      <p:cBhvr>
                                        <p:cTn id="7" dur="1000"/>
                                        <p:tgtEl>
                                          <p:spTgt spid="118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2"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fontAlgn="auto" hangingPunct="1">
              <a:spcAft>
                <a:spcPts val="0"/>
              </a:spcAft>
              <a:defRPr/>
            </a:pPr>
            <a:r>
              <a:rPr lang="es-ES" altLang="es-PA"/>
              <a:t>Programación entera</a:t>
            </a:r>
          </a:p>
        </p:txBody>
      </p:sp>
      <p:sp>
        <p:nvSpPr>
          <p:cNvPr id="81925" name="Rectangle 5"/>
          <p:cNvSpPr>
            <a:spLocks noGrp="1" noChangeArrowheads="1"/>
          </p:cNvSpPr>
          <p:nvPr>
            <p:ph idx="1"/>
          </p:nvPr>
        </p:nvSpPr>
        <p:spPr>
          <a:xfrm>
            <a:off x="685800" y="2058988"/>
            <a:ext cx="7772400" cy="4762500"/>
          </a:xfrm>
        </p:spPr>
        <p:txBody>
          <a:bodyPr/>
          <a:lstStyle/>
          <a:p>
            <a:pPr marL="355600" indent="-355600" eaLnBrk="1" hangingPunct="1">
              <a:lnSpc>
                <a:spcPct val="80000"/>
              </a:lnSpc>
            </a:pPr>
            <a:r>
              <a:rPr lang="es-ES" altLang="es-PA" sz="2400"/>
              <a:t>Un modelo de programación entera es donde una o más de las variables de decisión tienen que asumir un valor entero en la solución final.</a:t>
            </a:r>
          </a:p>
          <a:p>
            <a:pPr marL="355600" indent="-355600" eaLnBrk="1" hangingPunct="1">
              <a:lnSpc>
                <a:spcPct val="80000"/>
              </a:lnSpc>
            </a:pPr>
            <a:r>
              <a:rPr lang="es-ES" altLang="es-PA" sz="2400"/>
              <a:t>Existen tres tipos de problemas de programación entera:</a:t>
            </a:r>
          </a:p>
          <a:p>
            <a:pPr marL="355600" indent="-355600" eaLnBrk="1" hangingPunct="1">
              <a:lnSpc>
                <a:spcPct val="80000"/>
              </a:lnSpc>
              <a:buFont typeface="Wingdings" charset="2"/>
              <a:buNone/>
            </a:pPr>
            <a:endParaRPr lang="es-ES" altLang="es-PA" sz="1000"/>
          </a:p>
          <a:p>
            <a:pPr marL="901700" lvl="1" indent="-366713" eaLnBrk="1" hangingPunct="1">
              <a:lnSpc>
                <a:spcPct val="80000"/>
              </a:lnSpc>
              <a:buSzTx/>
              <a:buFont typeface="Wingdings" charset="2"/>
              <a:buAutoNum type="arabicPeriod"/>
            </a:pPr>
            <a:r>
              <a:rPr lang="es-ES" altLang="es-PA" sz="2200"/>
              <a:t>Programación entera pura, la cual requiere que todas las variables tengan valores enteros.</a:t>
            </a:r>
          </a:p>
          <a:p>
            <a:pPr marL="901700" lvl="1" indent="-366713" eaLnBrk="1" hangingPunct="1">
              <a:lnSpc>
                <a:spcPct val="80000"/>
              </a:lnSpc>
              <a:buSzTx/>
              <a:buFont typeface="Wingdings" charset="2"/>
              <a:buAutoNum type="arabicPeriod"/>
            </a:pPr>
            <a:r>
              <a:rPr lang="es-ES" altLang="es-PA" sz="2200"/>
              <a:t>La programación entera mixta requiere que algunas variables de decisión, no todas, tengan valores enteros.</a:t>
            </a:r>
          </a:p>
          <a:p>
            <a:pPr marL="901700" lvl="1" indent="-366713" eaLnBrk="1" hangingPunct="1">
              <a:lnSpc>
                <a:spcPct val="80000"/>
              </a:lnSpc>
              <a:buSzTx/>
              <a:buFont typeface="Wingdings" charset="2"/>
              <a:buAutoNum type="arabicPeriod"/>
            </a:pPr>
            <a:r>
              <a:rPr lang="es-ES" altLang="es-PA" sz="2200"/>
              <a:t>La programación entera cero-uno maneja son casos especiales en los que todas las variables de decisión deben tener valores enteros de solución de 0 o 1.</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81925"/>
                                        </p:tgtEl>
                                        <p:attrNameLst>
                                          <p:attrName>style.visibility</p:attrName>
                                        </p:attrNameLst>
                                      </p:cBhvr>
                                      <p:to>
                                        <p:strVal val="visible"/>
                                      </p:to>
                                    </p:set>
                                    <p:animEffect transition="in" filter="strips(downRight)">
                                      <p:cBhvr>
                                        <p:cTn id="7" dur="1000"/>
                                        <p:tgtEl>
                                          <p:spTgt spid="81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1524000" y="495300"/>
            <a:ext cx="6032500" cy="749300"/>
          </a:xfrm>
        </p:spPr>
        <p:txBody>
          <a:bodyPr>
            <a:noAutofit/>
          </a:bodyPr>
          <a:lstStyle/>
          <a:p>
            <a:pPr eaLnBrk="1" fontAlgn="auto" hangingPunct="1">
              <a:spcAft>
                <a:spcPts val="0"/>
              </a:spcAft>
              <a:defRPr/>
            </a:pPr>
            <a:r>
              <a:rPr lang="es-ES" altLang="es-PA" sz="2800"/>
              <a:t>Programación por metas </a:t>
            </a:r>
            <a:br>
              <a:rPr lang="es-ES" altLang="es-PA" sz="2800"/>
            </a:br>
            <a:r>
              <a:rPr lang="es-ES" altLang="es-PA" sz="2800"/>
              <a:t>con metas ponderadas</a:t>
            </a:r>
          </a:p>
        </p:txBody>
      </p:sp>
      <p:sp>
        <p:nvSpPr>
          <p:cNvPr id="229379" name="Rectangle 3"/>
          <p:cNvSpPr>
            <a:spLocks noGrp="1" noChangeArrowheads="1"/>
          </p:cNvSpPr>
          <p:nvPr>
            <p:ph idx="1"/>
          </p:nvPr>
        </p:nvSpPr>
        <p:spPr>
          <a:xfrm>
            <a:off x="508000" y="1579563"/>
            <a:ext cx="8194675" cy="4394200"/>
          </a:xfrm>
          <a:solidFill>
            <a:schemeClr val="bg2">
              <a:lumMod val="90000"/>
            </a:schemeClr>
          </a:solidFill>
        </p:spPr>
        <p:txBody>
          <a:bodyPr>
            <a:normAutofit/>
          </a:bodyPr>
          <a:lstStyle/>
          <a:p>
            <a:pPr eaLnBrk="1" hangingPunct="1">
              <a:lnSpc>
                <a:spcPct val="100000"/>
              </a:lnSpc>
            </a:pPr>
            <a:r>
              <a:rPr lang="es-ES" altLang="es-PA" sz="2200"/>
              <a:t>La compañía </a:t>
            </a:r>
            <a:r>
              <a:rPr lang="en-US" altLang="es-PA" sz="2200"/>
              <a:t>Harrison</a:t>
            </a:r>
            <a:r>
              <a:rPr lang="es-ES" altLang="es-PA" sz="2200"/>
              <a:t> decide agregar otra meta de producir dos candelabros.</a:t>
            </a:r>
          </a:p>
          <a:p>
            <a:pPr eaLnBrk="1" hangingPunct="1">
              <a:lnSpc>
                <a:spcPct val="100000"/>
              </a:lnSpc>
            </a:pPr>
            <a:r>
              <a:rPr lang="es-ES" altLang="es-PA" sz="2200"/>
              <a:t>La meta de producir siete ventiladores de techo se considera dos veces más importante que la meta anterior.</a:t>
            </a:r>
          </a:p>
          <a:p>
            <a:pPr eaLnBrk="1" hangingPunct="1">
              <a:lnSpc>
                <a:spcPct val="100000"/>
              </a:lnSpc>
            </a:pPr>
            <a:r>
              <a:rPr lang="es-ES" altLang="es-PA" sz="2200"/>
              <a:t>A la meta de dos candelabros se le asigna un peso 1, en tanto que la meta de siete ventiladores de techo se le dará un peso de 2. Ambas metas tendrán un nivel de prioridad de 4.</a:t>
            </a:r>
          </a:p>
          <a:p>
            <a:pPr eaLnBrk="1" hangingPunct="1">
              <a:lnSpc>
                <a:spcPct val="100000"/>
              </a:lnSpc>
            </a:pPr>
            <a:r>
              <a:rPr lang="es-ES" altLang="es-PA" sz="2200"/>
              <a:t>La nuevas restricción (meta) y función objetivo  quedan así:</a:t>
            </a:r>
          </a:p>
          <a:p>
            <a:pPr algn="ctr" eaLnBrk="1" hangingPunct="1">
              <a:lnSpc>
                <a:spcPct val="100000"/>
              </a:lnSpc>
              <a:buFont typeface="Wingdings" charset="2"/>
              <a:buNone/>
            </a:pPr>
            <a:r>
              <a:rPr lang="es-ES" altLang="es-PA" sz="2200" i="1">
                <a:latin typeface="Times New Roman" charset="0"/>
              </a:rPr>
              <a:t>X</a:t>
            </a:r>
            <a:r>
              <a:rPr lang="es-ES" altLang="es-PA" sz="2200" baseline="-25000"/>
              <a:t>1</a:t>
            </a:r>
            <a:r>
              <a:rPr lang="es-ES" altLang="es-PA" sz="2200"/>
              <a:t> + </a:t>
            </a:r>
            <a:r>
              <a:rPr lang="es-ES" altLang="es-PA" sz="2200" i="1">
                <a:latin typeface="Times New Roman" charset="0"/>
              </a:rPr>
              <a:t>d</a:t>
            </a:r>
            <a:r>
              <a:rPr lang="es-ES" altLang="es-PA" sz="2200" baseline="-25000"/>
              <a:t>5</a:t>
            </a:r>
            <a:r>
              <a:rPr lang="es-ES" altLang="es-PA" sz="2200" baseline="30000">
                <a:ea typeface="Arial" charset="0"/>
                <a:cs typeface="Arial" charset="0"/>
              </a:rPr>
              <a:t>–</a:t>
            </a:r>
            <a:r>
              <a:rPr lang="es-ES" altLang="es-PA" sz="2200">
                <a:ea typeface="Arial" charset="0"/>
                <a:cs typeface="Arial" charset="0"/>
              </a:rPr>
              <a:t> – </a:t>
            </a:r>
            <a:r>
              <a:rPr lang="es-ES" altLang="es-PA" sz="2200" i="1">
                <a:latin typeface="Times New Roman" charset="0"/>
                <a:ea typeface="Arial" charset="0"/>
                <a:cs typeface="Arial" charset="0"/>
              </a:rPr>
              <a:t>d</a:t>
            </a:r>
            <a:r>
              <a:rPr lang="es-ES" altLang="es-PA" sz="2200" baseline="-25000">
                <a:ea typeface="Arial" charset="0"/>
                <a:cs typeface="Arial" charset="0"/>
              </a:rPr>
              <a:t>5</a:t>
            </a:r>
            <a:r>
              <a:rPr lang="es-ES" altLang="es-PA" sz="2200" baseline="30000">
                <a:ea typeface="Arial" charset="0"/>
                <a:cs typeface="Arial" charset="0"/>
              </a:rPr>
              <a:t>+</a:t>
            </a:r>
            <a:r>
              <a:rPr lang="es-ES" altLang="es-PA" sz="2200">
                <a:ea typeface="Arial" charset="0"/>
                <a:cs typeface="Arial" charset="0"/>
              </a:rPr>
              <a:t> = 2  (candelabros)</a:t>
            </a:r>
          </a:p>
          <a:p>
            <a:pPr algn="ctr" eaLnBrk="1" hangingPunct="1">
              <a:lnSpc>
                <a:spcPct val="100000"/>
              </a:lnSpc>
              <a:buFont typeface="Wingdings" charset="2"/>
              <a:buNone/>
            </a:pPr>
            <a:r>
              <a:rPr lang="es-ES" altLang="es-PA" sz="2200"/>
              <a:t>Minimizar = </a:t>
            </a:r>
            <a:r>
              <a:rPr lang="es-ES" altLang="es-PA" sz="2200" i="1">
                <a:latin typeface="Times New Roman" charset="0"/>
              </a:rPr>
              <a:t>P</a:t>
            </a:r>
            <a:r>
              <a:rPr lang="es-ES" altLang="es-PA" sz="2200" baseline="-25000"/>
              <a:t>1</a:t>
            </a:r>
            <a:r>
              <a:rPr lang="es-ES" altLang="es-PA" sz="2200" i="1">
                <a:latin typeface="Times New Roman" charset="0"/>
              </a:rPr>
              <a:t>d</a:t>
            </a:r>
            <a:r>
              <a:rPr lang="es-ES" altLang="es-PA" sz="2200" baseline="-25000"/>
              <a:t>1</a:t>
            </a:r>
            <a:r>
              <a:rPr lang="es-ES" altLang="es-PA" sz="2200" baseline="30000">
                <a:ea typeface="Arial" charset="0"/>
                <a:cs typeface="Arial" charset="0"/>
              </a:rPr>
              <a:t>–</a:t>
            </a:r>
            <a:r>
              <a:rPr lang="es-ES" altLang="es-PA" sz="2200">
                <a:ea typeface="Arial" charset="0"/>
                <a:cs typeface="Arial" charset="0"/>
              </a:rPr>
              <a:t> + </a:t>
            </a:r>
            <a:r>
              <a:rPr lang="es-ES" altLang="es-PA" sz="2200" i="1">
                <a:latin typeface="Times New Roman" charset="0"/>
                <a:ea typeface="Arial" charset="0"/>
                <a:cs typeface="Arial" charset="0"/>
              </a:rPr>
              <a:t>P</a:t>
            </a:r>
            <a:r>
              <a:rPr lang="es-ES" altLang="es-PA" sz="2200" baseline="-25000">
                <a:ea typeface="Arial" charset="0"/>
                <a:cs typeface="Arial" charset="0"/>
              </a:rPr>
              <a:t>2</a:t>
            </a:r>
            <a:r>
              <a:rPr lang="es-ES" altLang="es-PA" sz="2200" i="1">
                <a:latin typeface="Times New Roman" charset="0"/>
              </a:rPr>
              <a:t>d</a:t>
            </a:r>
            <a:r>
              <a:rPr lang="es-ES" altLang="es-PA" sz="2200" baseline="-25000"/>
              <a:t>2</a:t>
            </a:r>
            <a:r>
              <a:rPr lang="es-ES" altLang="es-PA" sz="2200" baseline="30000">
                <a:ea typeface="Arial" charset="0"/>
                <a:cs typeface="Arial" charset="0"/>
              </a:rPr>
              <a:t>–</a:t>
            </a:r>
            <a:r>
              <a:rPr lang="es-ES" altLang="es-PA" sz="2200">
                <a:ea typeface="Arial" charset="0"/>
                <a:cs typeface="Arial" charset="0"/>
              </a:rPr>
              <a:t> + </a:t>
            </a:r>
            <a:r>
              <a:rPr lang="es-ES" altLang="es-PA" sz="2200" i="1">
                <a:latin typeface="Times New Roman" charset="0"/>
                <a:ea typeface="Arial" charset="0"/>
                <a:cs typeface="Arial" charset="0"/>
              </a:rPr>
              <a:t>P</a:t>
            </a:r>
            <a:r>
              <a:rPr lang="es-ES" altLang="es-PA" sz="2200" baseline="-25000">
                <a:ea typeface="Arial" charset="0"/>
                <a:cs typeface="Arial" charset="0"/>
              </a:rPr>
              <a:t>3</a:t>
            </a:r>
            <a:r>
              <a:rPr lang="es-ES" altLang="es-PA" sz="2200" i="1">
                <a:latin typeface="Times New Roman" charset="0"/>
                <a:ea typeface="Arial" charset="0"/>
                <a:cs typeface="Arial" charset="0"/>
              </a:rPr>
              <a:t>d</a:t>
            </a:r>
            <a:r>
              <a:rPr lang="es-ES" altLang="es-PA" sz="2200" baseline="-25000">
                <a:ea typeface="Arial" charset="0"/>
                <a:cs typeface="Arial" charset="0"/>
              </a:rPr>
              <a:t>3</a:t>
            </a:r>
            <a:r>
              <a:rPr lang="es-ES" altLang="es-PA" sz="2200" baseline="30000">
                <a:ea typeface="Arial" charset="0"/>
                <a:cs typeface="Arial" charset="0"/>
              </a:rPr>
              <a:t>+</a:t>
            </a:r>
            <a:r>
              <a:rPr lang="es-ES" altLang="es-PA" sz="2200">
                <a:ea typeface="Arial" charset="0"/>
                <a:cs typeface="Arial" charset="0"/>
              </a:rPr>
              <a:t> + </a:t>
            </a:r>
            <a:r>
              <a:rPr lang="es-ES" altLang="es-PA" sz="2200" i="1">
                <a:latin typeface="Times New Roman" charset="0"/>
                <a:ea typeface="Arial" charset="0"/>
                <a:cs typeface="Arial" charset="0"/>
              </a:rPr>
              <a:t>P</a:t>
            </a:r>
            <a:r>
              <a:rPr lang="es-ES" altLang="es-PA" sz="2200" baseline="-25000">
                <a:ea typeface="Arial" charset="0"/>
                <a:cs typeface="Arial" charset="0"/>
              </a:rPr>
              <a:t>4</a:t>
            </a:r>
            <a:r>
              <a:rPr lang="es-ES" altLang="es-PA" sz="2200">
                <a:ea typeface="Arial" charset="0"/>
                <a:cs typeface="Arial" charset="0"/>
              </a:rPr>
              <a:t>(2</a:t>
            </a:r>
            <a:r>
              <a:rPr lang="es-ES" altLang="es-PA" sz="2200" i="1">
                <a:latin typeface="Times New Roman" charset="0"/>
              </a:rPr>
              <a:t>d</a:t>
            </a:r>
            <a:r>
              <a:rPr lang="es-ES" altLang="es-PA" sz="2200" baseline="-25000"/>
              <a:t>4</a:t>
            </a:r>
            <a:r>
              <a:rPr lang="es-ES" altLang="es-PA" sz="2200" baseline="30000">
                <a:ea typeface="Arial" charset="0"/>
                <a:cs typeface="Arial" charset="0"/>
              </a:rPr>
              <a:t>–</a:t>
            </a:r>
            <a:r>
              <a:rPr lang="es-ES" altLang="es-PA" sz="2200">
                <a:ea typeface="Arial" charset="0"/>
                <a:cs typeface="Arial" charset="0"/>
              </a:rPr>
              <a:t>) + </a:t>
            </a:r>
            <a:r>
              <a:rPr lang="es-ES" altLang="es-PA" sz="2200" i="1">
                <a:latin typeface="Times New Roman" charset="0"/>
                <a:ea typeface="Arial" charset="0"/>
                <a:cs typeface="Arial" charset="0"/>
              </a:rPr>
              <a:t>P</a:t>
            </a:r>
            <a:r>
              <a:rPr lang="es-ES" altLang="es-PA" sz="2200" baseline="-25000">
                <a:ea typeface="Arial" charset="0"/>
                <a:cs typeface="Arial" charset="0"/>
              </a:rPr>
              <a:t>4</a:t>
            </a:r>
            <a:r>
              <a:rPr lang="es-ES" altLang="es-PA" sz="2200" i="1">
                <a:latin typeface="Times New Roman" charset="0"/>
                <a:ea typeface="Arial" charset="0"/>
                <a:cs typeface="Arial" charset="0"/>
              </a:rPr>
              <a:t>d</a:t>
            </a:r>
            <a:r>
              <a:rPr lang="es-ES" altLang="es-PA" sz="2200" baseline="-25000">
                <a:ea typeface="Arial" charset="0"/>
                <a:cs typeface="Arial" charset="0"/>
              </a:rPr>
              <a:t>5</a:t>
            </a:r>
            <a:r>
              <a:rPr lang="es-ES" altLang="es-PA" sz="2200" baseline="30000">
                <a:ea typeface="Arial" charset="0"/>
                <a:cs typeface="Arial" charset="0"/>
              </a:rPr>
              <a:t>–</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229379"/>
                                        </p:tgtEl>
                                        <p:attrNameLst>
                                          <p:attrName>style.visibility</p:attrName>
                                        </p:attrNameLst>
                                      </p:cBhvr>
                                      <p:to>
                                        <p:strVal val="visible"/>
                                      </p:to>
                                    </p:set>
                                    <p:animEffect transition="in" filter="strips(downRight)">
                                      <p:cBhvr>
                                        <p:cTn id="7" dur="1000"/>
                                        <p:tgtEl>
                                          <p:spTgt spid="229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2" name="Rectangle 6"/>
          <p:cNvSpPr>
            <a:spLocks noGrp="1" noChangeArrowheads="1"/>
          </p:cNvSpPr>
          <p:nvPr>
            <p:ph type="title"/>
          </p:nvPr>
        </p:nvSpPr>
        <p:spPr>
          <a:xfrm>
            <a:off x="1117600" y="241300"/>
            <a:ext cx="6570663" cy="1049338"/>
          </a:xfrm>
        </p:spPr>
        <p:txBody>
          <a:bodyPr>
            <a:normAutofit fontScale="90000"/>
          </a:bodyPr>
          <a:lstStyle/>
          <a:p>
            <a:pPr eaLnBrk="1" fontAlgn="auto" hangingPunct="1">
              <a:spcAft>
                <a:spcPts val="0"/>
              </a:spcAft>
              <a:defRPr/>
            </a:pPr>
            <a:r>
              <a:rPr lang="es-ES" altLang="es-PA" sz="3600"/>
              <a:t>Uso de QM para Windows para resolver el problema de </a:t>
            </a:r>
            <a:r>
              <a:rPr lang="en-US" altLang="es-PA" sz="3600"/>
              <a:t>Harrison</a:t>
            </a:r>
          </a:p>
        </p:txBody>
      </p:sp>
      <p:sp>
        <p:nvSpPr>
          <p:cNvPr id="66562" name="Rectangle 2"/>
          <p:cNvSpPr>
            <a:spLocks noChangeArrowheads="1"/>
          </p:cNvSpPr>
          <p:nvPr/>
        </p:nvSpPr>
        <p:spPr bwMode="auto">
          <a:xfrm>
            <a:off x="1092200" y="673100"/>
            <a:ext cx="6934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algn="ctr" eaLnBrk="1" hangingPunct="1">
              <a:lnSpc>
                <a:spcPct val="90000"/>
              </a:lnSpc>
              <a:spcBef>
                <a:spcPct val="20000"/>
              </a:spcBef>
              <a:buClrTx/>
              <a:buSzTx/>
              <a:buFontTx/>
              <a:buNone/>
            </a:pPr>
            <a:endParaRPr lang="en-US" altLang="en-US" sz="3200" i="1">
              <a:solidFill>
                <a:schemeClr val="tx2"/>
              </a:solidFill>
              <a:latin typeface="Arial" charset="0"/>
              <a:ea typeface="ＭＳ Ｐゴシック" charset="-128"/>
            </a:endParaRPr>
          </a:p>
        </p:txBody>
      </p:sp>
      <p:sp>
        <p:nvSpPr>
          <p:cNvPr id="66563" name="TextBox 2"/>
          <p:cNvSpPr txBox="1">
            <a:spLocks noChangeArrowheads="1"/>
          </p:cNvSpPr>
          <p:nvPr/>
        </p:nvSpPr>
        <p:spPr bwMode="auto">
          <a:xfrm>
            <a:off x="652463" y="2073275"/>
            <a:ext cx="7813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algn="ctr" eaLnBrk="1" hangingPunct="1">
              <a:lnSpc>
                <a:spcPct val="100000"/>
              </a:lnSpc>
              <a:spcBef>
                <a:spcPct val="0"/>
              </a:spcBef>
              <a:buClrTx/>
              <a:buSzTx/>
              <a:buFontTx/>
              <a:buNone/>
            </a:pPr>
            <a:r>
              <a:rPr lang="es-ES" altLang="es-PA" b="1">
                <a:solidFill>
                  <a:schemeClr val="accent1"/>
                </a:solidFill>
                <a:latin typeface="Arial" charset="0"/>
                <a:ea typeface="ＭＳ Ｐゴシック" charset="-128"/>
              </a:rPr>
              <a:t>Introducción de datos para el análisis de programación por metas de </a:t>
            </a:r>
            <a:r>
              <a:rPr lang="en-US" altLang="es-PA" b="1">
                <a:solidFill>
                  <a:schemeClr val="accent1"/>
                </a:solidFill>
                <a:latin typeface="Arial" charset="0"/>
                <a:ea typeface="ＭＳ Ｐゴシック" charset="-128"/>
              </a:rPr>
              <a:t>Harrison Electric</a:t>
            </a:r>
            <a:r>
              <a:rPr lang="es-ES" altLang="es-PA" b="1">
                <a:solidFill>
                  <a:schemeClr val="accent1"/>
                </a:solidFill>
                <a:latin typeface="Arial" charset="0"/>
                <a:ea typeface="ＭＳ Ｐゴシック" charset="-128"/>
              </a:rPr>
              <a:t> con QM para Windows</a:t>
            </a:r>
          </a:p>
        </p:txBody>
      </p:sp>
      <p:pic>
        <p:nvPicPr>
          <p:cNvPr id="6656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6550" y="3081338"/>
            <a:ext cx="852487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lu"/>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6" name="Rectangle 6"/>
          <p:cNvSpPr>
            <a:spLocks noGrp="1" noChangeArrowheads="1"/>
          </p:cNvSpPr>
          <p:nvPr>
            <p:ph type="title"/>
          </p:nvPr>
        </p:nvSpPr>
        <p:spPr>
          <a:xfrm>
            <a:off x="1282700" y="323850"/>
            <a:ext cx="6572250" cy="1049338"/>
          </a:xfrm>
        </p:spPr>
        <p:txBody>
          <a:bodyPr>
            <a:noAutofit/>
          </a:bodyPr>
          <a:lstStyle/>
          <a:p>
            <a:pPr eaLnBrk="1" fontAlgn="auto" hangingPunct="1">
              <a:spcAft>
                <a:spcPts val="0"/>
              </a:spcAft>
              <a:defRPr/>
            </a:pPr>
            <a:r>
              <a:rPr lang="es-ES" altLang="es-PA" sz="2000"/>
              <a:t>Uso de QM para Windows para resolver el problema de </a:t>
            </a:r>
            <a:r>
              <a:rPr lang="en-US" altLang="es-PA" sz="2000"/>
              <a:t>Harrison</a:t>
            </a:r>
          </a:p>
        </p:txBody>
      </p:sp>
      <p:sp>
        <p:nvSpPr>
          <p:cNvPr id="67586" name="Rectangle 2"/>
          <p:cNvSpPr>
            <a:spLocks noChangeArrowheads="1"/>
          </p:cNvSpPr>
          <p:nvPr/>
        </p:nvSpPr>
        <p:spPr bwMode="auto">
          <a:xfrm>
            <a:off x="1092200" y="673100"/>
            <a:ext cx="6934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algn="ctr" eaLnBrk="1" hangingPunct="1">
              <a:lnSpc>
                <a:spcPct val="90000"/>
              </a:lnSpc>
              <a:spcBef>
                <a:spcPct val="20000"/>
              </a:spcBef>
              <a:buClrTx/>
              <a:buSzTx/>
              <a:buFontTx/>
              <a:buNone/>
            </a:pPr>
            <a:endParaRPr lang="en-US" altLang="en-US" sz="3200" i="1">
              <a:solidFill>
                <a:schemeClr val="tx2"/>
              </a:solidFill>
              <a:latin typeface="Arial" charset="0"/>
              <a:ea typeface="ＭＳ Ｐゴシック" charset="-128"/>
            </a:endParaRPr>
          </a:p>
        </p:txBody>
      </p:sp>
      <p:sp>
        <p:nvSpPr>
          <p:cNvPr id="67587" name="TextBox 2"/>
          <p:cNvSpPr txBox="1">
            <a:spLocks noChangeArrowheads="1"/>
          </p:cNvSpPr>
          <p:nvPr/>
        </p:nvSpPr>
        <p:spPr bwMode="auto">
          <a:xfrm>
            <a:off x="855663" y="1133158"/>
            <a:ext cx="7813675" cy="1016000"/>
          </a:xfrm>
          <a:prstGeom prst="rect">
            <a:avLst/>
          </a:prstGeom>
          <a:solidFill>
            <a:schemeClr val="bg2">
              <a:lumMod val="90000"/>
            </a:schemeClr>
          </a:solidFill>
          <a:ln>
            <a:noFill/>
          </a:ln>
        </p:spPr>
        <p:txBody>
          <a:bodyP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algn="ctr" eaLnBrk="1" hangingPunct="1">
              <a:lnSpc>
                <a:spcPct val="100000"/>
              </a:lnSpc>
              <a:spcBef>
                <a:spcPct val="0"/>
              </a:spcBef>
              <a:buClrTx/>
              <a:buSzTx/>
              <a:buFontTx/>
              <a:buNone/>
            </a:pPr>
            <a:r>
              <a:rPr lang="es-ES" altLang="es-PA" b="1">
                <a:solidFill>
                  <a:schemeClr val="accent1"/>
                </a:solidFill>
                <a:latin typeface="Arial" charset="0"/>
                <a:ea typeface="ＭＳ Ｐゴシック" charset="-128"/>
              </a:rPr>
              <a:t>Pantalla del resumen de la solución del problema de programación por metas de </a:t>
            </a:r>
            <a:r>
              <a:rPr lang="en-US" altLang="es-PA" b="1">
                <a:solidFill>
                  <a:schemeClr val="accent1"/>
                </a:solidFill>
                <a:latin typeface="Arial" charset="0"/>
                <a:ea typeface="ＭＳ Ｐゴシック" charset="-128"/>
              </a:rPr>
              <a:t>Harrison Electric</a:t>
            </a:r>
            <a:r>
              <a:rPr lang="es-ES" altLang="es-PA" b="1">
                <a:solidFill>
                  <a:schemeClr val="accent1"/>
                </a:solidFill>
                <a:latin typeface="Arial" charset="0"/>
                <a:ea typeface="ＭＳ Ｐゴシック" charset="-128"/>
              </a:rPr>
              <a:t> con QM para Windows</a:t>
            </a:r>
          </a:p>
        </p:txBody>
      </p:sp>
      <p:pic>
        <p:nvPicPr>
          <p:cNvPr id="6758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3563" y="2508250"/>
            <a:ext cx="81057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lu"/>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1066800" y="495300"/>
            <a:ext cx="7010400" cy="736600"/>
          </a:xfrm>
        </p:spPr>
        <p:txBody>
          <a:bodyPr>
            <a:normAutofit fontScale="90000"/>
          </a:bodyPr>
          <a:lstStyle/>
          <a:p>
            <a:pPr eaLnBrk="1" fontAlgn="auto" hangingPunct="1">
              <a:spcAft>
                <a:spcPts val="0"/>
              </a:spcAft>
              <a:defRPr/>
            </a:pPr>
            <a:r>
              <a:rPr lang="es-ES" altLang="es-PA" sz="3800"/>
              <a:t>Extensión a metas múltiples igualmente </a:t>
            </a:r>
            <a:r>
              <a:rPr lang="es-ES" altLang="es-PA" sz="3800" err="1"/>
              <a:t>impotantes</a:t>
            </a:r>
            <a:endParaRPr lang="es-ES" altLang="es-PA" sz="3800"/>
          </a:p>
        </p:txBody>
      </p:sp>
      <p:sp>
        <p:nvSpPr>
          <p:cNvPr id="68610" name="Text Box 7"/>
          <p:cNvSpPr txBox="1">
            <a:spLocks noChangeArrowheads="1"/>
          </p:cNvSpPr>
          <p:nvPr/>
        </p:nvSpPr>
        <p:spPr bwMode="auto">
          <a:xfrm>
            <a:off x="1971675" y="3535363"/>
            <a:ext cx="3994150"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tabLst>
                <a:tab pos="1790700" algn="r"/>
                <a:tab pos="2514600" algn="r"/>
                <a:tab pos="3136900" algn="r"/>
                <a:tab pos="3771900" algn="r"/>
                <a:tab pos="3949700" algn="l"/>
                <a:tab pos="4838700" algn="l"/>
              </a:tabLst>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tabLst>
                <a:tab pos="1790700" algn="r"/>
                <a:tab pos="2514600" algn="r"/>
                <a:tab pos="3136900" algn="r"/>
                <a:tab pos="3771900" algn="r"/>
                <a:tab pos="3949700" algn="l"/>
                <a:tab pos="4838700" algn="l"/>
              </a:tabLst>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tabLst>
                <a:tab pos="1790700" algn="r"/>
                <a:tab pos="2514600" algn="r"/>
                <a:tab pos="3136900" algn="r"/>
                <a:tab pos="3771900" algn="r"/>
                <a:tab pos="3949700" algn="l"/>
                <a:tab pos="4838700" algn="l"/>
              </a:tabLst>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tabLst>
                <a:tab pos="1790700" algn="r"/>
                <a:tab pos="2514600" algn="r"/>
                <a:tab pos="3136900" algn="r"/>
                <a:tab pos="3771900" algn="r"/>
                <a:tab pos="3949700" algn="l"/>
                <a:tab pos="4838700" algn="l"/>
              </a:tabLst>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tabLst>
                <a:tab pos="1790700" algn="r"/>
                <a:tab pos="2514600" algn="r"/>
                <a:tab pos="3136900" algn="r"/>
                <a:tab pos="3771900" algn="r"/>
                <a:tab pos="3949700" algn="l"/>
                <a:tab pos="4838700" algn="l"/>
              </a:tabLst>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tabLst>
                <a:tab pos="1790700" algn="r"/>
                <a:tab pos="2514600" algn="r"/>
                <a:tab pos="3136900" algn="r"/>
                <a:tab pos="3771900" algn="r"/>
                <a:tab pos="3949700" algn="l"/>
                <a:tab pos="4838700" algn="l"/>
              </a:tabLst>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tabLst>
                <a:tab pos="1790700" algn="r"/>
                <a:tab pos="2514600" algn="r"/>
                <a:tab pos="3136900" algn="r"/>
                <a:tab pos="3771900" algn="r"/>
                <a:tab pos="3949700" algn="l"/>
                <a:tab pos="4838700" algn="l"/>
              </a:tabLst>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tabLst>
                <a:tab pos="1790700" algn="r"/>
                <a:tab pos="2514600" algn="r"/>
                <a:tab pos="3136900" algn="r"/>
                <a:tab pos="3771900" algn="r"/>
                <a:tab pos="3949700" algn="l"/>
                <a:tab pos="4838700" algn="l"/>
              </a:tabLst>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tabLst>
                <a:tab pos="1790700" algn="r"/>
                <a:tab pos="2514600" algn="r"/>
                <a:tab pos="3136900" algn="r"/>
                <a:tab pos="3771900" algn="r"/>
                <a:tab pos="3949700" algn="l"/>
                <a:tab pos="4838700" algn="l"/>
              </a:tabLst>
              <a:defRPr sz="1200">
                <a:solidFill>
                  <a:schemeClr val="tx1"/>
                </a:solidFill>
                <a:latin typeface="Gill Sans MT" charset="0"/>
              </a:defRPr>
            </a:lvl9pPr>
          </a:lstStyle>
          <a:p>
            <a:pPr eaLnBrk="1" hangingPunct="1">
              <a:lnSpc>
                <a:spcPct val="110000"/>
              </a:lnSpc>
              <a:spcBef>
                <a:spcPct val="0"/>
              </a:spcBef>
              <a:buClrTx/>
              <a:buSzTx/>
              <a:buFontTx/>
              <a:buNone/>
            </a:pPr>
            <a:r>
              <a:rPr lang="es-ES" altLang="es-PA" sz="1800" b="1">
                <a:latin typeface="Arial" charset="0"/>
                <a:ea typeface="ＭＳ Ｐゴシック" charset="-128"/>
              </a:rPr>
              <a:t>sujeta a  </a:t>
            </a:r>
          </a:p>
          <a:p>
            <a:pPr eaLnBrk="1" hangingPunct="1">
              <a:lnSpc>
                <a:spcPct val="110000"/>
              </a:lnSpc>
              <a:spcBef>
                <a:spcPct val="0"/>
              </a:spcBef>
              <a:buClrTx/>
              <a:buSzTx/>
              <a:buFontTx/>
              <a:buNone/>
            </a:pP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1</a:t>
            </a:r>
            <a:r>
              <a:rPr lang="es-ES" altLang="es-PA" sz="1800" b="1">
                <a:latin typeface="Arial" charset="0"/>
                <a:ea typeface="ＭＳ Ｐゴシック" charset="-128"/>
              </a:rPr>
              <a:t>	+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1</a:t>
            </a:r>
            <a:r>
              <a:rPr lang="es-ES" altLang="es-PA" sz="1800" b="1" baseline="30000">
                <a:latin typeface="Arial" charset="0"/>
                <a:ea typeface="ＭＳ Ｐゴシック" charset="-128"/>
                <a:cs typeface="Arial" charset="0"/>
              </a:rPr>
              <a:t>–</a:t>
            </a:r>
            <a:r>
              <a:rPr lang="es-ES" altLang="es-PA" sz="1800" b="1">
                <a:latin typeface="Arial" charset="0"/>
                <a:ea typeface="ＭＳ Ｐゴシック" charset="-128"/>
                <a:cs typeface="Arial" charset="0"/>
              </a:rPr>
              <a:t>	– </a:t>
            </a:r>
            <a:r>
              <a:rPr lang="es-ES" altLang="es-PA" sz="1800" b="1" i="1">
                <a:latin typeface="Times New Roman" charset="0"/>
                <a:ea typeface="ＭＳ Ｐゴシック" charset="-128"/>
                <a:cs typeface="Arial" charset="0"/>
              </a:rPr>
              <a:t>d</a:t>
            </a:r>
            <a:r>
              <a:rPr lang="es-ES" altLang="es-PA" sz="1800" b="1" baseline="-25000">
                <a:latin typeface="Arial" charset="0"/>
                <a:ea typeface="ＭＳ Ｐゴシック" charset="-128"/>
                <a:cs typeface="Arial" charset="0"/>
              </a:rPr>
              <a:t>1</a:t>
            </a:r>
            <a:r>
              <a:rPr lang="es-ES" altLang="es-PA" sz="1800" b="1" baseline="30000">
                <a:latin typeface="Arial" charset="0"/>
                <a:ea typeface="ＭＳ Ｐゴシック" charset="-128"/>
                <a:cs typeface="Arial" charset="0"/>
              </a:rPr>
              <a:t>+ </a:t>
            </a:r>
            <a:r>
              <a:rPr lang="es-ES" altLang="es-PA" sz="1800" b="1">
                <a:latin typeface="Arial" charset="0"/>
                <a:ea typeface="ＭＳ Ｐゴシック" charset="-128"/>
                <a:cs typeface="Arial" charset="0"/>
              </a:rPr>
              <a:t>	= 4	</a:t>
            </a:r>
            <a:endParaRPr lang="es-ES" altLang="es-PA" sz="1800" b="1" baseline="30000">
              <a:latin typeface="Arial" charset="0"/>
              <a:ea typeface="ＭＳ Ｐゴシック" charset="-128"/>
              <a:cs typeface="Arial" charset="0"/>
            </a:endParaRPr>
          </a:p>
          <a:p>
            <a:pPr eaLnBrk="1" hangingPunct="1">
              <a:lnSpc>
                <a:spcPct val="110000"/>
              </a:lnSpc>
              <a:spcBef>
                <a:spcPct val="0"/>
              </a:spcBef>
              <a:buClrTx/>
              <a:buSzTx/>
              <a:buFontTx/>
              <a:buNone/>
            </a:pPr>
            <a:r>
              <a:rPr lang="es-ES" altLang="es-PA" sz="1800" b="1">
                <a:latin typeface="Arial" charset="0"/>
                <a:ea typeface="ＭＳ Ｐゴシック" charset="-128"/>
              </a:rPr>
              <a:t>                </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2 </a:t>
            </a:r>
            <a:r>
              <a:rPr lang="es-ES" altLang="es-PA" sz="1800" b="1">
                <a:latin typeface="Arial" charset="0"/>
                <a:ea typeface="ＭＳ Ｐゴシック" charset="-128"/>
              </a:rPr>
              <a:t>+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2</a:t>
            </a:r>
            <a:r>
              <a:rPr lang="es-ES" altLang="es-PA" sz="1800" b="1" baseline="30000">
                <a:latin typeface="Arial" charset="0"/>
                <a:ea typeface="ＭＳ Ｐゴシック" charset="-128"/>
              </a:rPr>
              <a:t>–</a:t>
            </a:r>
            <a:r>
              <a:rPr lang="es-ES" altLang="es-PA" sz="1800" b="1">
                <a:latin typeface="Arial" charset="0"/>
                <a:ea typeface="ＭＳ Ｐゴシック" charset="-128"/>
              </a:rPr>
              <a:t>	–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2</a:t>
            </a:r>
            <a:r>
              <a:rPr lang="es-ES" altLang="es-PA" sz="1800" b="1" baseline="30000">
                <a:latin typeface="Arial" charset="0"/>
                <a:ea typeface="ＭＳ Ｐゴシック" charset="-128"/>
              </a:rPr>
              <a:t>+</a:t>
            </a:r>
            <a:r>
              <a:rPr lang="es-ES" altLang="es-PA" sz="1800" b="1">
                <a:latin typeface="Arial" charset="0"/>
                <a:ea typeface="ＭＳ Ｐゴシック" charset="-128"/>
              </a:rPr>
              <a:t>	  	= 3 </a:t>
            </a:r>
          </a:p>
          <a:p>
            <a:pPr eaLnBrk="1" hangingPunct="1">
              <a:lnSpc>
                <a:spcPct val="110000"/>
              </a:lnSpc>
              <a:spcBef>
                <a:spcPct val="0"/>
              </a:spcBef>
              <a:buClrTx/>
              <a:buSzTx/>
              <a:buFontTx/>
              <a:buNone/>
            </a:pPr>
            <a:r>
              <a:rPr lang="es-ES" altLang="es-PA" sz="1800" b="1" i="1">
                <a:latin typeface="Arial" charset="0"/>
                <a:ea typeface="ＭＳ Ｐゴシック" charset="-128"/>
              </a:rPr>
              <a:t>2</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1</a:t>
            </a:r>
            <a:r>
              <a:rPr lang="es-ES" altLang="es-PA" sz="1800" b="1">
                <a:latin typeface="Arial" charset="0"/>
                <a:ea typeface="ＭＳ Ｐゴシック" charset="-128"/>
              </a:rPr>
              <a:t>	+ 3</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2 </a:t>
            </a:r>
            <a:r>
              <a:rPr lang="es-ES" altLang="es-PA" sz="1800" b="1">
                <a:latin typeface="Arial" charset="0"/>
                <a:ea typeface="ＭＳ Ｐゴシック" charset="-128"/>
              </a:rPr>
              <a:t>+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3</a:t>
            </a:r>
            <a:r>
              <a:rPr lang="es-ES" altLang="es-PA" sz="1800" b="1" baseline="30000">
                <a:latin typeface="Arial" charset="0"/>
                <a:ea typeface="ＭＳ Ｐゴシック" charset="-128"/>
              </a:rPr>
              <a:t>–</a:t>
            </a:r>
            <a:r>
              <a:rPr lang="es-ES" altLang="es-PA" sz="1800" b="1">
                <a:latin typeface="Arial" charset="0"/>
                <a:ea typeface="ＭＳ Ｐゴシック" charset="-128"/>
              </a:rPr>
              <a:t>	–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3</a:t>
            </a:r>
            <a:r>
              <a:rPr lang="es-ES" altLang="es-PA" sz="1800" b="1" baseline="30000">
                <a:latin typeface="Arial" charset="0"/>
                <a:ea typeface="ＭＳ Ｐゴシック" charset="-128"/>
              </a:rPr>
              <a:t>+</a:t>
            </a:r>
            <a:r>
              <a:rPr lang="es-ES" altLang="es-PA" sz="1800" b="1">
                <a:latin typeface="Arial" charset="0"/>
                <a:ea typeface="ＭＳ Ｐゴシック" charset="-128"/>
              </a:rPr>
              <a:t>	  = 18	 </a:t>
            </a:r>
          </a:p>
          <a:p>
            <a:pPr eaLnBrk="1" hangingPunct="1">
              <a:lnSpc>
                <a:spcPct val="110000"/>
              </a:lnSpc>
              <a:spcBef>
                <a:spcPct val="0"/>
              </a:spcBef>
              <a:buClrTx/>
              <a:buSzTx/>
              <a:buFontTx/>
              <a:buNone/>
            </a:pPr>
            <a:r>
              <a:rPr lang="es-ES" altLang="es-PA" sz="1800" b="1" i="1">
                <a:latin typeface="Arial" charset="0"/>
                <a:ea typeface="ＭＳ Ｐゴシック" charset="-128"/>
              </a:rPr>
              <a:t>6</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1        </a:t>
            </a:r>
            <a:r>
              <a:rPr lang="es-ES" altLang="es-PA" sz="1800" b="1">
                <a:latin typeface="Arial" charset="0"/>
                <a:ea typeface="ＭＳ Ｐゴシック" charset="-128"/>
              </a:rPr>
              <a:t>	+ 5</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2</a:t>
            </a:r>
            <a:r>
              <a:rPr lang="es-ES" altLang="es-PA" sz="1800" b="1">
                <a:latin typeface="Arial" charset="0"/>
                <a:ea typeface="ＭＳ Ｐゴシック" charset="-128"/>
              </a:rPr>
              <a:t>  </a:t>
            </a:r>
            <a:r>
              <a:rPr lang="es-ES" altLang="es-PA" sz="1800" b="1" i="1">
                <a:latin typeface="Times New Roman" charset="0"/>
                <a:ea typeface="ＭＳ Ｐゴシック" charset="-128"/>
              </a:rPr>
              <a:t>+ d</a:t>
            </a:r>
            <a:r>
              <a:rPr lang="es-ES" altLang="es-PA" sz="1800" b="1" baseline="-25000">
                <a:latin typeface="Arial" charset="0"/>
                <a:ea typeface="ＭＳ Ｐゴシック" charset="-128"/>
              </a:rPr>
              <a:t>4</a:t>
            </a:r>
            <a:r>
              <a:rPr lang="es-ES" altLang="es-PA" sz="1800" b="1" baseline="30000">
                <a:latin typeface="Arial" charset="0"/>
                <a:ea typeface="ＭＳ Ｐゴシック" charset="-128"/>
              </a:rPr>
              <a:t>– </a:t>
            </a:r>
            <a:r>
              <a:rPr lang="es-ES" altLang="es-PA" sz="1800" b="1">
                <a:latin typeface="Arial" charset="0"/>
                <a:ea typeface="ＭＳ Ｐゴシック" charset="-128"/>
              </a:rPr>
              <a:t>– </a:t>
            </a:r>
            <a:r>
              <a:rPr lang="es-ES" altLang="es-PA" sz="1800" b="1" i="1">
                <a:latin typeface="Times New Roman" charset="0"/>
                <a:ea typeface="ＭＳ Ｐゴシック" charset="-128"/>
              </a:rPr>
              <a:t>d</a:t>
            </a:r>
            <a:r>
              <a:rPr lang="es-ES" altLang="es-PA" sz="1800" b="1" baseline="-25000">
                <a:latin typeface="Arial" charset="0"/>
                <a:ea typeface="ＭＳ Ｐゴシック" charset="-128"/>
              </a:rPr>
              <a:t>4</a:t>
            </a:r>
            <a:r>
              <a:rPr lang="es-ES" altLang="es-PA" sz="1800" b="1" baseline="30000">
                <a:latin typeface="Arial" charset="0"/>
                <a:ea typeface="ＭＳ Ｐゴシック" charset="-128"/>
              </a:rPr>
              <a:t>+		</a:t>
            </a:r>
            <a:r>
              <a:rPr lang="es-ES" altLang="es-PA" sz="1800" b="1">
                <a:latin typeface="Arial" charset="0"/>
                <a:ea typeface="ＭＳ Ｐゴシック" charset="-128"/>
              </a:rPr>
              <a:t> = 40</a:t>
            </a:r>
          </a:p>
          <a:p>
            <a:pPr eaLnBrk="1" hangingPunct="1">
              <a:lnSpc>
                <a:spcPct val="110000"/>
              </a:lnSpc>
              <a:spcBef>
                <a:spcPct val="0"/>
              </a:spcBef>
              <a:buClrTx/>
              <a:buSzTx/>
              <a:buFont typeface="Arial" charset="0"/>
              <a:buNone/>
            </a:pPr>
            <a:r>
              <a:rPr lang="es-ES" altLang="es-PA" sz="1800" b="1" i="1">
                <a:latin typeface="Arial" charset="0"/>
                <a:ea typeface="ＭＳ Ｐゴシック" charset="-128"/>
              </a:rPr>
              <a:t>7</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1         </a:t>
            </a:r>
            <a:r>
              <a:rPr lang="es-ES" altLang="es-PA" sz="1800" b="1">
                <a:latin typeface="Arial" charset="0"/>
                <a:ea typeface="ＭＳ Ｐゴシック" charset="-128"/>
              </a:rPr>
              <a:t>	+ 6</a:t>
            </a:r>
            <a:r>
              <a:rPr lang="es-ES" altLang="es-PA" sz="1800" b="1" i="1">
                <a:latin typeface="Times New Roman" charset="0"/>
                <a:ea typeface="ＭＳ Ｐゴシック" charset="-128"/>
              </a:rPr>
              <a:t>X</a:t>
            </a:r>
            <a:r>
              <a:rPr lang="es-ES" altLang="es-PA" sz="1800" b="1" baseline="-25000">
                <a:latin typeface="Arial" charset="0"/>
                <a:ea typeface="ＭＳ Ｐゴシック" charset="-128"/>
              </a:rPr>
              <a:t>2</a:t>
            </a:r>
            <a:r>
              <a:rPr lang="es-ES" altLang="es-PA" sz="1800" b="1">
                <a:latin typeface="Arial" charset="0"/>
                <a:ea typeface="ＭＳ Ｐゴシック" charset="-128"/>
              </a:rPr>
              <a:t>  </a:t>
            </a:r>
            <a:r>
              <a:rPr lang="es-ES" altLang="es-PA" sz="1800" b="1" i="1">
                <a:latin typeface="Times New Roman" charset="0"/>
                <a:ea typeface="ＭＳ Ｐゴシック" charset="-128"/>
              </a:rPr>
              <a:t>+ d</a:t>
            </a:r>
            <a:r>
              <a:rPr lang="es-ES" altLang="es-PA" sz="1800" b="1" i="1" baseline="-25000">
                <a:latin typeface="Arial" charset="0"/>
                <a:ea typeface="ＭＳ Ｐゴシック" charset="-128"/>
              </a:rPr>
              <a:t>5</a:t>
            </a:r>
            <a:r>
              <a:rPr lang="es-ES" altLang="es-PA" sz="1800" b="1" baseline="30000">
                <a:latin typeface="Arial" charset="0"/>
                <a:ea typeface="ＭＳ Ｐゴシック" charset="-128"/>
              </a:rPr>
              <a:t>– </a:t>
            </a:r>
            <a:r>
              <a:rPr lang="es-ES" altLang="es-PA" sz="1800" b="1">
                <a:latin typeface="Arial" charset="0"/>
                <a:ea typeface="ＭＳ Ｐゴシック" charset="-128"/>
              </a:rPr>
              <a:t>– </a:t>
            </a:r>
            <a:r>
              <a:rPr lang="es-ES" altLang="es-PA" sz="1800" b="1" i="1">
                <a:latin typeface="Times New Roman" charset="0"/>
                <a:ea typeface="ＭＳ Ｐゴシック" charset="-128"/>
              </a:rPr>
              <a:t>d</a:t>
            </a:r>
            <a:r>
              <a:rPr lang="es-ES" altLang="es-PA" sz="1800" b="1" i="1" baseline="-25000">
                <a:latin typeface="Arial" charset="0"/>
                <a:ea typeface="ＭＳ Ｐゴシック" charset="-128"/>
              </a:rPr>
              <a:t>5</a:t>
            </a:r>
            <a:r>
              <a:rPr lang="es-ES" altLang="es-PA" sz="1800" b="1" baseline="30000">
                <a:latin typeface="Arial" charset="0"/>
                <a:ea typeface="ＭＳ Ｐゴシック" charset="-128"/>
              </a:rPr>
              <a:t>+		</a:t>
            </a:r>
            <a:r>
              <a:rPr lang="es-ES" altLang="es-PA" sz="1800" b="1">
                <a:latin typeface="Arial" charset="0"/>
                <a:ea typeface="ＭＳ Ｐゴシック" charset="-128"/>
              </a:rPr>
              <a:t> = 30</a:t>
            </a:r>
          </a:p>
          <a:p>
            <a:pPr eaLnBrk="1" hangingPunct="1">
              <a:lnSpc>
                <a:spcPct val="110000"/>
              </a:lnSpc>
              <a:spcBef>
                <a:spcPct val="0"/>
              </a:spcBef>
              <a:buClrTx/>
              <a:buSzTx/>
              <a:buFontTx/>
              <a:buNone/>
            </a:pPr>
            <a:endParaRPr lang="es-ES" altLang="es-PA" sz="1800" b="1">
              <a:latin typeface="Arial" charset="0"/>
              <a:ea typeface="ＭＳ Ｐゴシック" charset="-128"/>
            </a:endParaRPr>
          </a:p>
          <a:p>
            <a:pPr eaLnBrk="1" hangingPunct="1">
              <a:lnSpc>
                <a:spcPct val="110000"/>
              </a:lnSpc>
              <a:spcBef>
                <a:spcPct val="0"/>
              </a:spcBef>
              <a:buClrTx/>
              <a:buSzTx/>
              <a:buFontTx/>
              <a:buNone/>
            </a:pPr>
            <a:r>
              <a:rPr lang="es-ES" altLang="es-PA" sz="1800" b="1">
                <a:latin typeface="Arial" charset="0"/>
                <a:ea typeface="ＭＳ Ｐゴシック" charset="-128"/>
              </a:rPr>
              <a:t>	Todas las variables </a:t>
            </a:r>
            <a:r>
              <a:rPr lang="es-ES" altLang="es-PA" sz="1800" b="1" i="1">
                <a:latin typeface="Times New Roman" charset="0"/>
                <a:ea typeface="ＭＳ Ｐゴシック" charset="-128"/>
              </a:rPr>
              <a:t>X</a:t>
            </a:r>
            <a:r>
              <a:rPr lang="es-ES" altLang="es-PA" sz="1800" b="1" i="1" baseline="-25000">
                <a:latin typeface="Times New Roman" charset="0"/>
                <a:ea typeface="ＭＳ Ｐゴシック" charset="-128"/>
              </a:rPr>
              <a:t>i</a:t>
            </a:r>
            <a:r>
              <a:rPr lang="es-ES" altLang="es-PA" sz="1800" b="1">
                <a:latin typeface="Arial" charset="0"/>
                <a:ea typeface="ＭＳ Ｐゴシック" charset="-128"/>
              </a:rPr>
              <a:t>, </a:t>
            </a:r>
            <a:r>
              <a:rPr lang="es-ES" altLang="es-PA" sz="1800" b="1" i="1">
                <a:latin typeface="Times New Roman" charset="0"/>
                <a:ea typeface="ＭＳ Ｐゴシック" charset="-128"/>
              </a:rPr>
              <a:t>d</a:t>
            </a:r>
            <a:r>
              <a:rPr lang="es-ES" altLang="es-PA" sz="1800" b="1" i="1" baseline="-25000">
                <a:latin typeface="Times New Roman" charset="0"/>
                <a:ea typeface="ＭＳ Ｐゴシック" charset="-128"/>
              </a:rPr>
              <a:t>i</a:t>
            </a:r>
            <a:r>
              <a:rPr lang="es-ES" altLang="es-PA" sz="1800" b="1">
                <a:latin typeface="Arial" charset="0"/>
                <a:ea typeface="ＭＳ Ｐゴシック" charset="-128"/>
              </a:rPr>
              <a:t> ≥ 0</a:t>
            </a:r>
          </a:p>
        </p:txBody>
      </p:sp>
      <p:sp>
        <p:nvSpPr>
          <p:cNvPr id="8" name="Text Box 5"/>
          <p:cNvSpPr txBox="1">
            <a:spLocks noChangeArrowheads="1"/>
          </p:cNvSpPr>
          <p:nvPr/>
        </p:nvSpPr>
        <p:spPr bwMode="auto">
          <a:xfrm>
            <a:off x="658813" y="3122613"/>
            <a:ext cx="8078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00000"/>
              </a:lnSpc>
              <a:spcBef>
                <a:spcPct val="0"/>
              </a:spcBef>
              <a:buClrTx/>
              <a:buSzTx/>
              <a:buFontTx/>
              <a:buNone/>
            </a:pPr>
            <a:r>
              <a:rPr lang="es-ES" altLang="en-US" b="1">
                <a:latin typeface="Arial" charset="0"/>
                <a:ea typeface="ＭＳ Ｐゴシック" charset="-128"/>
              </a:rPr>
              <a:t>Minimizar la desviación total = </a:t>
            </a:r>
            <a:r>
              <a:rPr lang="es-ES" altLang="en-US" b="1" i="1">
                <a:latin typeface="Times New Roman" charset="0"/>
                <a:ea typeface="ＭＳ Ｐゴシック" charset="-128"/>
              </a:rPr>
              <a:t>P</a:t>
            </a:r>
            <a:r>
              <a:rPr lang="es-ES" altLang="en-US" b="1" baseline="-25000">
                <a:latin typeface="Arial" charset="0"/>
                <a:ea typeface="ＭＳ Ｐゴシック" charset="-128"/>
              </a:rPr>
              <a:t>1</a:t>
            </a:r>
            <a:r>
              <a:rPr lang="es-ES" altLang="en-US" b="1">
                <a:latin typeface="Arial" charset="0"/>
                <a:ea typeface="ＭＳ Ｐゴシック" charset="-128"/>
              </a:rPr>
              <a:t> (</a:t>
            </a:r>
            <a:r>
              <a:rPr lang="es-ES" altLang="en-US" b="1" i="1">
                <a:latin typeface="Times New Roman" charset="0"/>
                <a:ea typeface="ＭＳ Ｐゴシック" charset="-128"/>
              </a:rPr>
              <a:t>d</a:t>
            </a:r>
            <a:r>
              <a:rPr lang="es-ES" altLang="en-US" b="1" baseline="-25000">
                <a:latin typeface="Arial" charset="0"/>
                <a:ea typeface="ＭＳ Ｐゴシック" charset="-128"/>
              </a:rPr>
              <a:t>1</a:t>
            </a:r>
            <a:r>
              <a:rPr lang="es-ES" altLang="en-US" b="1" baseline="30000">
                <a:latin typeface="Arial" charset="0"/>
                <a:ea typeface="ＭＳ Ｐゴシック" charset="-128"/>
                <a:cs typeface="Arial" charset="0"/>
              </a:rPr>
              <a:t>–</a:t>
            </a:r>
            <a:r>
              <a:rPr lang="es-ES" altLang="en-US" b="1">
                <a:latin typeface="Arial" charset="0"/>
                <a:ea typeface="ＭＳ Ｐゴシック" charset="-128"/>
                <a:cs typeface="Arial" charset="0"/>
              </a:rPr>
              <a:t> + </a:t>
            </a:r>
            <a:r>
              <a:rPr lang="es-ES" altLang="en-US" b="1" i="1">
                <a:latin typeface="Times New Roman" charset="0"/>
                <a:ea typeface="ＭＳ Ｐゴシック" charset="-128"/>
              </a:rPr>
              <a:t>d</a:t>
            </a:r>
            <a:r>
              <a:rPr lang="es-ES" altLang="en-US" b="1" baseline="-25000">
                <a:latin typeface="Arial" charset="0"/>
                <a:ea typeface="ＭＳ Ｐゴシック" charset="-128"/>
              </a:rPr>
              <a:t>2</a:t>
            </a:r>
            <a:r>
              <a:rPr lang="es-ES" altLang="en-US" b="1" baseline="30000">
                <a:latin typeface="Arial" charset="0"/>
                <a:ea typeface="ＭＳ Ｐゴシック" charset="-128"/>
              </a:rPr>
              <a:t>–</a:t>
            </a:r>
            <a:r>
              <a:rPr lang="es-ES" altLang="en-US" b="1">
                <a:latin typeface="Arial" charset="0"/>
                <a:ea typeface="ＭＳ Ｐゴシック" charset="-128"/>
              </a:rPr>
              <a:t> )+ </a:t>
            </a:r>
            <a:r>
              <a:rPr lang="es-ES" altLang="en-US" b="1" i="1">
                <a:latin typeface="Times New Roman" charset="0"/>
                <a:ea typeface="ＭＳ Ｐゴシック" charset="-128"/>
              </a:rPr>
              <a:t>P</a:t>
            </a:r>
            <a:r>
              <a:rPr lang="es-ES" altLang="en-US" b="1" baseline="-25000">
                <a:latin typeface="Arial" charset="0"/>
                <a:ea typeface="ＭＳ Ｐゴシック" charset="-128"/>
              </a:rPr>
              <a:t>2</a:t>
            </a:r>
            <a:r>
              <a:rPr lang="es-ES" altLang="en-US" b="1">
                <a:latin typeface="Arial" charset="0"/>
                <a:ea typeface="ＭＳ Ｐゴシック" charset="-128"/>
              </a:rPr>
              <a:t> ( </a:t>
            </a:r>
            <a:r>
              <a:rPr lang="es-ES" altLang="en-US" b="1" i="1">
                <a:latin typeface="Times New Roman" charset="0"/>
                <a:ea typeface="ＭＳ Ｐゴシック" charset="-128"/>
              </a:rPr>
              <a:t>d</a:t>
            </a:r>
            <a:r>
              <a:rPr lang="es-ES" altLang="en-US" b="1" baseline="-25000">
                <a:latin typeface="Arial" charset="0"/>
                <a:ea typeface="ＭＳ Ｐゴシック" charset="-128"/>
              </a:rPr>
              <a:t>3</a:t>
            </a:r>
            <a:r>
              <a:rPr lang="es-ES" altLang="en-US" b="1" baseline="30000">
                <a:latin typeface="Arial" charset="0"/>
                <a:ea typeface="ＭＳ Ｐゴシック" charset="-128"/>
              </a:rPr>
              <a:t>+</a:t>
            </a:r>
            <a:r>
              <a:rPr lang="es-ES" altLang="en-US" b="1">
                <a:latin typeface="Arial" charset="0"/>
                <a:ea typeface="ＭＳ Ｐゴシック" charset="-128"/>
              </a:rPr>
              <a:t> + </a:t>
            </a:r>
            <a:r>
              <a:rPr lang="es-ES" altLang="en-US" b="1" i="1">
                <a:latin typeface="Times New Roman" charset="0"/>
                <a:ea typeface="ＭＳ Ｐゴシック" charset="-128"/>
              </a:rPr>
              <a:t>d</a:t>
            </a:r>
            <a:r>
              <a:rPr lang="es-ES" altLang="en-US" b="1" baseline="-25000">
                <a:latin typeface="Arial" charset="0"/>
                <a:ea typeface="ＭＳ Ｐゴシック" charset="-128"/>
              </a:rPr>
              <a:t>4</a:t>
            </a:r>
            <a:r>
              <a:rPr lang="es-ES" altLang="en-US" b="1" baseline="30000">
                <a:latin typeface="Arial" charset="0"/>
                <a:ea typeface="ＭＳ Ｐゴシック" charset="-128"/>
              </a:rPr>
              <a:t>+</a:t>
            </a:r>
            <a:r>
              <a:rPr lang="es-ES" altLang="en-US" b="1">
                <a:latin typeface="Arial" charset="0"/>
                <a:ea typeface="ＭＳ Ｐゴシック" charset="-128"/>
              </a:rPr>
              <a:t> )+ </a:t>
            </a:r>
            <a:r>
              <a:rPr lang="es-ES" altLang="en-US" b="1" i="1">
                <a:latin typeface="Times New Roman" charset="0"/>
                <a:ea typeface="ＭＳ Ｐゴシック" charset="-128"/>
              </a:rPr>
              <a:t>P</a:t>
            </a:r>
            <a:r>
              <a:rPr lang="es-ES" altLang="en-US" b="1" baseline="-25000">
                <a:latin typeface="Arial" charset="0"/>
                <a:ea typeface="ＭＳ Ｐゴシック" charset="-128"/>
              </a:rPr>
              <a:t>3</a:t>
            </a:r>
            <a:r>
              <a:rPr lang="es-ES" altLang="en-US" b="1" i="1">
                <a:latin typeface="Times New Roman" charset="0"/>
                <a:ea typeface="ＭＳ Ｐゴシック" charset="-128"/>
              </a:rPr>
              <a:t>d</a:t>
            </a:r>
            <a:r>
              <a:rPr lang="es-ES" altLang="en-US" b="1" baseline="-25000">
                <a:latin typeface="Arial" charset="0"/>
                <a:ea typeface="ＭＳ Ｐゴシック" charset="-128"/>
              </a:rPr>
              <a:t>5</a:t>
            </a:r>
            <a:r>
              <a:rPr lang="es-ES" altLang="en-US" b="1" baseline="30000">
                <a:latin typeface="Arial" charset="0"/>
                <a:ea typeface="ＭＳ Ｐゴシック" charset="-128"/>
              </a:rPr>
              <a:t>–</a:t>
            </a:r>
            <a:r>
              <a:rPr lang="es-ES" altLang="en-US" b="1">
                <a:latin typeface="Arial" charset="0"/>
                <a:ea typeface="ＭＳ Ｐゴシック" charset="-128"/>
              </a:rPr>
              <a:t> </a:t>
            </a:r>
            <a:endParaRPr lang="es-ES" altLang="en-US" b="1" baseline="30000">
              <a:latin typeface="Arial" charset="0"/>
              <a:ea typeface="ＭＳ Ｐゴシック" charset="-128"/>
            </a:endParaRPr>
          </a:p>
        </p:txBody>
      </p:sp>
      <p:sp>
        <p:nvSpPr>
          <p:cNvPr id="68612" name="CuadroTexto 2"/>
          <p:cNvSpPr txBox="1">
            <a:spLocks noChangeArrowheads="1"/>
          </p:cNvSpPr>
          <p:nvPr/>
        </p:nvSpPr>
        <p:spPr bwMode="auto">
          <a:xfrm>
            <a:off x="1192213" y="1816100"/>
            <a:ext cx="7010400" cy="1200150"/>
          </a:xfrm>
          <a:prstGeom prst="rect">
            <a:avLst/>
          </a:prstGeom>
          <a:solidFill>
            <a:schemeClr val="bg2">
              <a:lumMod val="90000"/>
            </a:schemeClr>
          </a:solidFill>
          <a:ln>
            <a:noFill/>
          </a:ln>
        </p:spPr>
        <p:txBody>
          <a:bodyPr>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a:lnSpc>
                <a:spcPct val="100000"/>
              </a:lnSpc>
              <a:spcBef>
                <a:spcPct val="0"/>
              </a:spcBef>
              <a:buClrTx/>
              <a:buSzTx/>
              <a:buFontTx/>
              <a:buNone/>
            </a:pPr>
            <a:r>
              <a:rPr lang="es-PA" altLang="en-US" sz="1800"/>
              <a:t>Prioridad 1: Fabricar por lo menos 4 candelabros y 3 ventiladores</a:t>
            </a:r>
          </a:p>
          <a:p>
            <a:pPr>
              <a:lnSpc>
                <a:spcPct val="100000"/>
              </a:lnSpc>
              <a:spcBef>
                <a:spcPct val="0"/>
              </a:spcBef>
              <a:buClrTx/>
              <a:buSzTx/>
              <a:buFontTx/>
              <a:buNone/>
            </a:pPr>
            <a:r>
              <a:rPr lang="es-PA" altLang="en-US" sz="1800"/>
              <a:t>Prioridad 2 Limitar el tiempo extra en el departamento de ensamble a 10 horas y en el departamento de cableado a 6 horas</a:t>
            </a:r>
          </a:p>
          <a:p>
            <a:pPr>
              <a:lnSpc>
                <a:spcPct val="100000"/>
              </a:lnSpc>
              <a:spcBef>
                <a:spcPct val="0"/>
              </a:spcBef>
              <a:buClrTx/>
              <a:buSzTx/>
              <a:buFontTx/>
              <a:buNone/>
            </a:pPr>
            <a:r>
              <a:rPr lang="es-PA" altLang="en-US" sz="1800"/>
              <a:t>Prioridad 3 Tener una utilidad de 30</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p:cNvSpPr>
            <a:spLocks noGrp="1" noChangeArrowheads="1"/>
          </p:cNvSpPr>
          <p:nvPr>
            <p:ph type="title"/>
          </p:nvPr>
        </p:nvSpPr>
        <p:spPr>
          <a:xfrm>
            <a:off x="673100" y="381000"/>
            <a:ext cx="7772400" cy="939800"/>
          </a:xfrm>
        </p:spPr>
        <p:txBody>
          <a:bodyPr>
            <a:normAutofit fontScale="90000"/>
          </a:bodyPr>
          <a:lstStyle/>
          <a:p>
            <a:pPr eaLnBrk="1" fontAlgn="auto" hangingPunct="1">
              <a:spcAft>
                <a:spcPts val="0"/>
              </a:spcAft>
              <a:defRPr/>
            </a:pPr>
            <a:r>
              <a:rPr lang="es-ES" altLang="es-PA" sz="3500"/>
              <a:t>Ejemplo de programación entera </a:t>
            </a:r>
            <a:br>
              <a:rPr lang="es-ES" altLang="es-PA" sz="3500"/>
            </a:br>
            <a:r>
              <a:rPr lang="es-ES" altLang="es-PA" sz="3500"/>
              <a:t>de la compañía </a:t>
            </a:r>
            <a:r>
              <a:rPr lang="en-US" altLang="es-PA" sz="3500"/>
              <a:t>Harrison Electric</a:t>
            </a:r>
          </a:p>
        </p:txBody>
      </p:sp>
      <p:sp>
        <p:nvSpPr>
          <p:cNvPr id="20482" name="Rectangle 5"/>
          <p:cNvSpPr>
            <a:spLocks noGrp="1" noChangeArrowheads="1"/>
          </p:cNvSpPr>
          <p:nvPr>
            <p:ph idx="1"/>
          </p:nvPr>
        </p:nvSpPr>
        <p:spPr>
          <a:xfrm>
            <a:off x="496888" y="1547813"/>
            <a:ext cx="8497887" cy="4987925"/>
          </a:xfrm>
        </p:spPr>
        <p:txBody>
          <a:bodyPr/>
          <a:lstStyle/>
          <a:p>
            <a:pPr eaLnBrk="1" hangingPunct="1">
              <a:lnSpc>
                <a:spcPct val="80000"/>
              </a:lnSpc>
            </a:pPr>
            <a:r>
              <a:rPr lang="es-ES" altLang="es-PA" sz="2600"/>
              <a:t>La empresa produce dos productos muy populares entre los restauradores de casas: candelabros antiguos y ventiladores de techo.</a:t>
            </a:r>
          </a:p>
          <a:p>
            <a:pPr eaLnBrk="1" hangingPunct="1">
              <a:lnSpc>
                <a:spcPct val="80000"/>
              </a:lnSpc>
            </a:pPr>
            <a:r>
              <a:rPr lang="es-ES" altLang="es-PA" sz="2600"/>
              <a:t>Ambos productos requieren un proceso de producción de dos pasos que implica cableado y ensamble.</a:t>
            </a:r>
          </a:p>
          <a:p>
            <a:pPr eaLnBrk="1" hangingPunct="1">
              <a:lnSpc>
                <a:spcPct val="80000"/>
              </a:lnSpc>
            </a:pPr>
            <a:r>
              <a:rPr lang="es-ES" altLang="es-PA" sz="2600"/>
              <a:t>Se requieren 2 horas para cablear cada candelabro y 3 para el ventilador de techo.</a:t>
            </a:r>
          </a:p>
          <a:p>
            <a:pPr eaLnBrk="1" hangingPunct="1">
              <a:lnSpc>
                <a:spcPct val="80000"/>
              </a:lnSpc>
            </a:pPr>
            <a:r>
              <a:rPr lang="es-ES" altLang="es-PA" sz="2600"/>
              <a:t>El ensamble final de los candelabros y los ventiladores requiere de 6 y 5 horas, respectivamente.</a:t>
            </a:r>
          </a:p>
          <a:p>
            <a:pPr eaLnBrk="1" hangingPunct="1">
              <a:lnSpc>
                <a:spcPct val="80000"/>
              </a:lnSpc>
            </a:pPr>
            <a:r>
              <a:rPr lang="es-ES" altLang="es-PA" sz="2600"/>
              <a:t>La capacidad de producción tan solo permite la disponibilidad de 12 horas para cableado y 30 para el ensamble.</a:t>
            </a:r>
          </a:p>
        </p:txBody>
      </p:sp>
      <p:sp>
        <p:nvSpPr>
          <p:cNvPr id="20483" name="Rectangle 6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a:lnSpc>
                <a:spcPct val="100000"/>
              </a:lnSpc>
              <a:spcBef>
                <a:spcPct val="0"/>
              </a:spcBef>
              <a:buClrTx/>
              <a:buSzTx/>
              <a:buFontTx/>
              <a:buNone/>
            </a:pPr>
            <a:r>
              <a:rPr lang="en-US" altLang="es-PA" sz="1000">
                <a:latin typeface="Arial" charset="0"/>
                <a:ea typeface="ＭＳ Ｐゴシック" charset="-128"/>
              </a:rPr>
              <a:t>10-</a:t>
            </a:r>
            <a:fld id="{234D303B-8EC3-A642-8450-1BC6B67892B0}" type="slidenum">
              <a:rPr lang="en-US" altLang="es-PA" sz="1000">
                <a:latin typeface="Arial" charset="0"/>
                <a:ea typeface="ＭＳ Ｐゴシック" charset="-128"/>
              </a:rPr>
              <a:pPr>
                <a:lnSpc>
                  <a:spcPct val="100000"/>
                </a:lnSpc>
                <a:spcBef>
                  <a:spcPct val="0"/>
                </a:spcBef>
                <a:buClrTx/>
                <a:buSzTx/>
                <a:buFontTx/>
                <a:buNone/>
              </a:pPr>
              <a:t>6</a:t>
            </a:fld>
            <a:endParaRPr lang="en-US" altLang="es-PA" sz="1000">
              <a:latin typeface="Arial" charset="0"/>
              <a:ea typeface="ＭＳ Ｐゴシック" charset="-128"/>
            </a:endParaRPr>
          </a:p>
        </p:txBody>
      </p:sp>
    </p:spTree>
  </p:cSld>
  <p:clrMapOvr>
    <a:masterClrMapping/>
  </p:clrMapOvr>
  <p:transition>
    <p:pull dir="lu"/>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673100" y="381000"/>
            <a:ext cx="7772400" cy="939800"/>
          </a:xfrm>
        </p:spPr>
        <p:txBody>
          <a:bodyPr>
            <a:normAutofit fontScale="90000"/>
          </a:bodyPr>
          <a:lstStyle/>
          <a:p>
            <a:pPr eaLnBrk="1" fontAlgn="auto" hangingPunct="1">
              <a:spcAft>
                <a:spcPts val="0"/>
              </a:spcAft>
              <a:defRPr/>
            </a:pPr>
            <a:r>
              <a:rPr lang="es-ES" altLang="es-PA" sz="3500"/>
              <a:t>Ejemplo de programación entera </a:t>
            </a:r>
            <a:br>
              <a:rPr lang="es-ES" altLang="es-PA" sz="3500"/>
            </a:br>
            <a:r>
              <a:rPr lang="es-ES" altLang="es-PA" sz="3500"/>
              <a:t>de la compañía</a:t>
            </a:r>
            <a:r>
              <a:rPr lang="en-US" altLang="es-PA" sz="3500"/>
              <a:t> Harrison Electric</a:t>
            </a:r>
          </a:p>
        </p:txBody>
      </p:sp>
      <p:sp>
        <p:nvSpPr>
          <p:cNvPr id="137219" name="Rectangle 3"/>
          <p:cNvSpPr>
            <a:spLocks noGrp="1" noChangeArrowheads="1"/>
          </p:cNvSpPr>
          <p:nvPr>
            <p:ph idx="1"/>
          </p:nvPr>
        </p:nvSpPr>
        <p:spPr>
          <a:xfrm>
            <a:off x="685800" y="1562100"/>
            <a:ext cx="7772400" cy="1689100"/>
          </a:xfrm>
          <a:solidFill>
            <a:schemeClr val="bg1"/>
          </a:solidFill>
        </p:spPr>
        <p:txBody>
          <a:bodyPr rtlCol="0">
            <a:normAutofit fontScale="92500"/>
          </a:bodyPr>
          <a:lstStyle/>
          <a:p>
            <a:pPr eaLnBrk="1" fontAlgn="auto" hangingPunct="1">
              <a:spcAft>
                <a:spcPts val="0"/>
              </a:spcAft>
              <a:buFont typeface="Arial" panose="020B0604020202020204" pitchFamily="34" charset="0"/>
              <a:buChar char="•"/>
              <a:defRPr/>
            </a:pPr>
            <a:r>
              <a:rPr lang="es-ES" altLang="es-PA" sz="2400"/>
              <a:t>Cada candelabro producido reditúa $7 y cada ventilador $6.</a:t>
            </a:r>
          </a:p>
          <a:p>
            <a:pPr eaLnBrk="1" fontAlgn="auto" hangingPunct="1">
              <a:spcAft>
                <a:spcPts val="0"/>
              </a:spcAft>
              <a:buFont typeface="Arial" panose="020B0604020202020204" pitchFamily="34" charset="0"/>
              <a:buChar char="•"/>
              <a:defRPr/>
            </a:pPr>
            <a:r>
              <a:rPr lang="es-ES" altLang="es-PA" sz="2400"/>
              <a:t>La decisión de mezcla de producción de </a:t>
            </a:r>
            <a:r>
              <a:rPr lang="en-US" altLang="es-PA" sz="2400"/>
              <a:t>Harrison</a:t>
            </a:r>
            <a:r>
              <a:rPr lang="es-ES" altLang="es-PA" sz="2400"/>
              <a:t> se formula con PL como sigue:</a:t>
            </a:r>
          </a:p>
        </p:txBody>
      </p:sp>
      <p:sp>
        <p:nvSpPr>
          <p:cNvPr id="21507" name="Rectangle 6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a:lnSpc>
                <a:spcPct val="100000"/>
              </a:lnSpc>
              <a:spcBef>
                <a:spcPct val="0"/>
              </a:spcBef>
              <a:buClrTx/>
              <a:buSzTx/>
              <a:buFontTx/>
              <a:buNone/>
            </a:pPr>
            <a:r>
              <a:rPr lang="en-US" altLang="es-PA" sz="1000">
                <a:latin typeface="Arial" charset="0"/>
                <a:ea typeface="ＭＳ Ｐゴシック" charset="-128"/>
              </a:rPr>
              <a:t>10-</a:t>
            </a:r>
            <a:fld id="{5AAB23A0-3952-E04A-8260-B10D710C7DD1}" type="slidenum">
              <a:rPr lang="en-US" altLang="es-PA" sz="1000">
                <a:latin typeface="Arial" charset="0"/>
                <a:ea typeface="ＭＳ Ｐゴシック" charset="-128"/>
              </a:rPr>
              <a:pPr>
                <a:lnSpc>
                  <a:spcPct val="100000"/>
                </a:lnSpc>
                <a:spcBef>
                  <a:spcPct val="0"/>
                </a:spcBef>
                <a:buClrTx/>
                <a:buSzTx/>
                <a:buFontTx/>
                <a:buNone/>
              </a:pPr>
              <a:t>7</a:t>
            </a:fld>
            <a:endParaRPr lang="en-US" altLang="es-PA" sz="1000">
              <a:latin typeface="Arial" charset="0"/>
              <a:ea typeface="ＭＳ Ｐゴシック" charset="-128"/>
            </a:endParaRPr>
          </a:p>
        </p:txBody>
      </p:sp>
      <p:sp>
        <p:nvSpPr>
          <p:cNvPr id="137220" name="Text Box 4"/>
          <p:cNvSpPr txBox="1">
            <a:spLocks noChangeArrowheads="1"/>
          </p:cNvSpPr>
          <p:nvPr/>
        </p:nvSpPr>
        <p:spPr bwMode="auto">
          <a:xfrm>
            <a:off x="336550" y="3395663"/>
            <a:ext cx="865981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40" tIns="45720" rIns="91440" bIns="45720" anchor="t">
            <a:spAutoFit/>
          </a:bodyPr>
          <a:lstStyle>
            <a:lvl1pPr>
              <a:lnSpc>
                <a:spcPct val="120000"/>
              </a:lnSpc>
              <a:spcBef>
                <a:spcPts val="1000"/>
              </a:spcBef>
              <a:buClr>
                <a:schemeClr val="accent1"/>
              </a:buClr>
              <a:buSzPct val="100000"/>
              <a:buFont typeface="Arial" charset="0"/>
              <a:buChar char="•"/>
              <a:tabLst>
                <a:tab pos="723900" algn="l"/>
                <a:tab pos="3314700" algn="r"/>
                <a:tab pos="4305300" algn="r"/>
                <a:tab pos="4394200" algn="l"/>
                <a:tab pos="5118100" algn="l"/>
              </a:tabLst>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tabLst>
                <a:tab pos="723900" algn="l"/>
                <a:tab pos="3314700" algn="r"/>
                <a:tab pos="4305300" algn="r"/>
                <a:tab pos="4394200" algn="l"/>
                <a:tab pos="5118100" algn="l"/>
              </a:tabLst>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tabLst>
                <a:tab pos="723900" algn="l"/>
                <a:tab pos="3314700" algn="r"/>
                <a:tab pos="4305300" algn="r"/>
                <a:tab pos="4394200" algn="l"/>
                <a:tab pos="5118100" algn="l"/>
              </a:tabLst>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tabLst>
                <a:tab pos="723900" algn="l"/>
                <a:tab pos="3314700" algn="r"/>
                <a:tab pos="4305300" algn="r"/>
                <a:tab pos="4394200" algn="l"/>
                <a:tab pos="5118100" algn="l"/>
              </a:tabLst>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tabLst>
                <a:tab pos="723900" algn="l"/>
                <a:tab pos="3314700" algn="r"/>
                <a:tab pos="4305300" algn="r"/>
                <a:tab pos="4394200" algn="l"/>
                <a:tab pos="5118100" algn="l"/>
              </a:tabLst>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tabLst>
                <a:tab pos="723900" algn="l"/>
                <a:tab pos="3314700" algn="r"/>
                <a:tab pos="4305300" algn="r"/>
                <a:tab pos="4394200" algn="l"/>
                <a:tab pos="5118100" algn="l"/>
              </a:tabLst>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tabLst>
                <a:tab pos="723900" algn="l"/>
                <a:tab pos="3314700" algn="r"/>
                <a:tab pos="4305300" algn="r"/>
                <a:tab pos="4394200" algn="l"/>
                <a:tab pos="5118100" algn="l"/>
              </a:tabLst>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tabLst>
                <a:tab pos="723900" algn="l"/>
                <a:tab pos="3314700" algn="r"/>
                <a:tab pos="4305300" algn="r"/>
                <a:tab pos="4394200" algn="l"/>
                <a:tab pos="5118100" algn="l"/>
              </a:tabLst>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tabLst>
                <a:tab pos="723900" algn="l"/>
                <a:tab pos="3314700" algn="r"/>
                <a:tab pos="4305300" algn="r"/>
                <a:tab pos="4394200" algn="l"/>
                <a:tab pos="5118100" algn="l"/>
              </a:tabLst>
              <a:defRPr sz="1200">
                <a:solidFill>
                  <a:schemeClr val="tx1"/>
                </a:solidFill>
                <a:latin typeface="Gill Sans MT" charset="0"/>
              </a:defRPr>
            </a:lvl9pPr>
          </a:lstStyle>
          <a:p>
            <a:pPr eaLnBrk="1" hangingPunct="1">
              <a:lnSpc>
                <a:spcPct val="100000"/>
              </a:lnSpc>
              <a:spcBef>
                <a:spcPct val="0"/>
              </a:spcBef>
              <a:buClrTx/>
              <a:buSzTx/>
              <a:buNone/>
              <a:defRPr/>
            </a:pPr>
            <a:r>
              <a:rPr lang="es-ES" altLang="es-PA" sz="2400" b="1">
                <a:latin typeface="Arial"/>
                <a:ea typeface="ＭＳ Ｐゴシック"/>
                <a:cs typeface="Arial"/>
              </a:rPr>
              <a:t>F. O. Maximizar la utilidad Z = $7</a:t>
            </a:r>
            <a:r>
              <a:rPr lang="es-ES" altLang="es-PA" sz="2400" b="1" i="1">
                <a:latin typeface="Times New Roman"/>
                <a:ea typeface="ＭＳ Ｐゴシック"/>
                <a:cs typeface="Times New Roman"/>
              </a:rPr>
              <a:t>X</a:t>
            </a:r>
            <a:r>
              <a:rPr lang="es-ES" altLang="es-PA" sz="2400" b="1" baseline="-25000">
                <a:latin typeface="Arial"/>
                <a:ea typeface="ＭＳ Ｐゴシック"/>
                <a:cs typeface="Arial"/>
              </a:rPr>
              <a:t>1</a:t>
            </a:r>
            <a:r>
              <a:rPr lang="es-ES" altLang="es-PA" sz="2400" b="1">
                <a:latin typeface="Arial"/>
                <a:ea typeface="ＭＳ Ｐゴシック"/>
                <a:cs typeface="Arial"/>
              </a:rPr>
              <a:t>	 + $6</a:t>
            </a:r>
            <a:r>
              <a:rPr lang="es-ES" altLang="es-PA" sz="2400" b="1" i="1">
                <a:latin typeface="Times New Roman"/>
                <a:ea typeface="ＭＳ Ｐゴシック"/>
                <a:cs typeface="Times New Roman"/>
              </a:rPr>
              <a:t>X</a:t>
            </a:r>
            <a:r>
              <a:rPr lang="es-ES" altLang="es-PA" sz="2400" b="1" baseline="-25000">
                <a:latin typeface="Arial"/>
                <a:ea typeface="ＭＳ Ｐゴシック"/>
                <a:cs typeface="Arial"/>
              </a:rPr>
              <a:t>2</a:t>
            </a:r>
          </a:p>
          <a:p>
            <a:pPr eaLnBrk="1" hangingPunct="1">
              <a:lnSpc>
                <a:spcPct val="100000"/>
              </a:lnSpc>
              <a:spcBef>
                <a:spcPct val="0"/>
              </a:spcBef>
              <a:buClrTx/>
              <a:buSzTx/>
              <a:buNone/>
              <a:defRPr/>
            </a:pPr>
            <a:r>
              <a:rPr lang="es-ES" altLang="es-PA" sz="2400" b="1">
                <a:latin typeface="Arial"/>
                <a:ea typeface="ＭＳ Ｐゴシック"/>
                <a:cs typeface="Arial"/>
              </a:rPr>
              <a:t>sujeta a 	                           2</a:t>
            </a:r>
            <a:r>
              <a:rPr lang="es-ES" altLang="es-PA" sz="2400" b="1" i="1">
                <a:latin typeface="Times New Roman"/>
                <a:ea typeface="ＭＳ Ｐゴシック"/>
                <a:cs typeface="Times New Roman"/>
              </a:rPr>
              <a:t>X</a:t>
            </a:r>
            <a:r>
              <a:rPr lang="es-ES" altLang="es-PA" sz="2400" b="1" baseline="-25000">
                <a:latin typeface="Arial"/>
                <a:ea typeface="ＭＳ Ｐゴシック"/>
                <a:cs typeface="Arial"/>
              </a:rPr>
              <a:t>1 </a:t>
            </a:r>
            <a:r>
              <a:rPr lang="es-ES" altLang="es-PA" sz="2400" b="1">
                <a:latin typeface="Arial"/>
                <a:ea typeface="ＭＳ Ｐゴシック"/>
                <a:cs typeface="Arial"/>
              </a:rPr>
              <a:t>+ 3</a:t>
            </a:r>
            <a:r>
              <a:rPr lang="es-ES" altLang="es-PA" sz="2400" b="1" i="1">
                <a:latin typeface="Times New Roman"/>
                <a:ea typeface="ＭＳ Ｐゴシック"/>
                <a:cs typeface="Times New Roman"/>
              </a:rPr>
              <a:t>X</a:t>
            </a:r>
            <a:r>
              <a:rPr lang="es-ES" altLang="es-PA" sz="2400" b="1" baseline="-25000">
                <a:latin typeface="Arial"/>
                <a:ea typeface="ＭＳ Ｐゴシック"/>
                <a:cs typeface="Arial"/>
              </a:rPr>
              <a:t>2 </a:t>
            </a:r>
            <a:r>
              <a:rPr lang="es-ES" altLang="es-PA" sz="2400" b="1">
                <a:latin typeface="Arial"/>
                <a:ea typeface="ＭＳ Ｐゴシック"/>
                <a:cs typeface="Arial"/>
              </a:rPr>
              <a:t>≤ 12	(horas de cableado)</a:t>
            </a:r>
          </a:p>
          <a:p>
            <a:pPr eaLnBrk="1" hangingPunct="1">
              <a:lnSpc>
                <a:spcPct val="100000"/>
              </a:lnSpc>
              <a:spcBef>
                <a:spcPct val="0"/>
              </a:spcBef>
              <a:buClrTx/>
              <a:buSzTx/>
              <a:buNone/>
              <a:defRPr/>
            </a:pPr>
            <a:r>
              <a:rPr lang="es-ES" altLang="es-PA" sz="2400" b="1">
                <a:latin typeface="Arial"/>
                <a:ea typeface="ＭＳ Ｐゴシック"/>
                <a:cs typeface="Arial"/>
              </a:rPr>
              <a:t>                                         6</a:t>
            </a:r>
            <a:r>
              <a:rPr lang="es-ES" altLang="es-PA" sz="2400" b="1" i="1">
                <a:latin typeface="Times New Roman"/>
                <a:ea typeface="ＭＳ Ｐゴシック"/>
                <a:cs typeface="Times New Roman"/>
              </a:rPr>
              <a:t>X</a:t>
            </a:r>
            <a:r>
              <a:rPr lang="es-ES" altLang="es-PA" sz="2400" b="1" baseline="-25000">
                <a:latin typeface="Arial"/>
                <a:ea typeface="ＭＳ Ｐゴシック"/>
                <a:cs typeface="Arial"/>
              </a:rPr>
              <a:t>1 </a:t>
            </a:r>
            <a:r>
              <a:rPr lang="es-ES" altLang="es-PA" sz="2400" b="1">
                <a:latin typeface="Arial"/>
                <a:ea typeface="ＭＳ Ｐゴシック"/>
                <a:cs typeface="Arial"/>
              </a:rPr>
              <a:t>+ 5</a:t>
            </a:r>
            <a:r>
              <a:rPr lang="es-ES" altLang="es-PA" sz="2400" b="1" i="1">
                <a:latin typeface="Times New Roman"/>
                <a:ea typeface="ＭＳ Ｐゴシック"/>
                <a:cs typeface="Times New Roman"/>
              </a:rPr>
              <a:t>X</a:t>
            </a:r>
            <a:r>
              <a:rPr lang="es-ES" altLang="es-PA" sz="2400" b="1" baseline="-25000">
                <a:latin typeface="Arial"/>
                <a:ea typeface="ＭＳ Ｐゴシック"/>
                <a:cs typeface="Arial"/>
              </a:rPr>
              <a:t>2 </a:t>
            </a:r>
            <a:r>
              <a:rPr lang="es-ES" altLang="es-PA" sz="2400" b="1">
                <a:latin typeface="Arial"/>
                <a:ea typeface="ＭＳ Ｐゴシック"/>
                <a:cs typeface="Arial"/>
              </a:rPr>
              <a:t>≤ 30 (horas de ensamble)</a:t>
            </a:r>
          </a:p>
          <a:p>
            <a:pPr eaLnBrk="1" hangingPunct="1">
              <a:lnSpc>
                <a:spcPct val="100000"/>
              </a:lnSpc>
              <a:spcBef>
                <a:spcPct val="0"/>
              </a:spcBef>
              <a:buClrTx/>
              <a:buSzTx/>
              <a:buNone/>
              <a:defRPr/>
            </a:pPr>
            <a:r>
              <a:rPr lang="es-ES" altLang="es-PA" sz="2400" b="1">
                <a:latin typeface="Arial"/>
                <a:ea typeface="ＭＳ Ｐゴシック"/>
                <a:cs typeface="Arial"/>
              </a:rPr>
              <a:t>	                                  	     </a:t>
            </a:r>
            <a:r>
              <a:rPr lang="es-ES" altLang="es-PA" sz="2400" b="1" i="1">
                <a:latin typeface="Times New Roman"/>
                <a:ea typeface="ＭＳ Ｐゴシック"/>
                <a:cs typeface="Times New Roman"/>
              </a:rPr>
              <a:t>X</a:t>
            </a:r>
            <a:r>
              <a:rPr lang="es-ES" altLang="es-PA" sz="2400" b="1" baseline="-25000">
                <a:latin typeface="Arial"/>
                <a:ea typeface="ＭＳ Ｐゴシック"/>
                <a:cs typeface="Arial"/>
              </a:rPr>
              <a:t>1</a:t>
            </a:r>
            <a:r>
              <a:rPr lang="es-ES" altLang="es-PA" sz="2400" b="1">
                <a:latin typeface="Arial"/>
                <a:ea typeface="ＭＳ Ｐゴシック"/>
                <a:cs typeface="Arial"/>
              </a:rPr>
              <a:t>, </a:t>
            </a:r>
            <a:r>
              <a:rPr lang="es-ES" altLang="es-PA" sz="2400" b="1" i="1">
                <a:latin typeface="Times New Roman"/>
                <a:ea typeface="ＭＳ Ｐゴシック"/>
                <a:cs typeface="Times New Roman"/>
              </a:rPr>
              <a:t>X</a:t>
            </a:r>
            <a:r>
              <a:rPr lang="es-ES" altLang="es-PA" sz="2400" b="1" baseline="-25000">
                <a:latin typeface="Arial"/>
                <a:ea typeface="ＭＳ Ｐゴシック"/>
                <a:cs typeface="Arial"/>
              </a:rPr>
              <a:t>2</a:t>
            </a:r>
            <a:r>
              <a:rPr lang="es-ES" altLang="es-PA" sz="2400" b="1">
                <a:latin typeface="Arial"/>
                <a:ea typeface="ＭＳ Ｐゴシック"/>
                <a:cs typeface="Arial"/>
              </a:rPr>
              <a:t> ≥ 0  (no negatividad)</a:t>
            </a:r>
          </a:p>
          <a:p>
            <a:pPr eaLnBrk="1" hangingPunct="1">
              <a:lnSpc>
                <a:spcPct val="100000"/>
              </a:lnSpc>
              <a:spcBef>
                <a:spcPct val="0"/>
              </a:spcBef>
              <a:buClrTx/>
              <a:buSzTx/>
              <a:buFontTx/>
              <a:buNone/>
              <a:defRPr/>
            </a:pPr>
            <a:r>
              <a:rPr lang="es-ES" altLang="es-PA" sz="2400" b="1">
                <a:latin typeface="Arial"/>
                <a:ea typeface="ＭＳ Ｐゴシック"/>
                <a:cs typeface="Arial"/>
              </a:rPr>
              <a:t>donde</a:t>
            </a:r>
          </a:p>
          <a:p>
            <a:pPr eaLnBrk="1" hangingPunct="1">
              <a:lnSpc>
                <a:spcPct val="100000"/>
              </a:lnSpc>
              <a:spcBef>
                <a:spcPct val="0"/>
              </a:spcBef>
              <a:buClrTx/>
              <a:buSzTx/>
              <a:buFontTx/>
              <a:buNone/>
              <a:defRPr/>
            </a:pPr>
            <a:r>
              <a:rPr lang="es-ES" altLang="es-PA" sz="2400" b="1">
                <a:latin typeface="Arial"/>
                <a:ea typeface="ＭＳ Ｐゴシック"/>
                <a:cs typeface="Arial"/>
              </a:rPr>
              <a:t>		</a:t>
            </a:r>
            <a:r>
              <a:rPr lang="es-ES" altLang="es-PA" sz="2400" b="1" i="1">
                <a:latin typeface="Times New Roman"/>
                <a:ea typeface="ＭＳ Ｐゴシック"/>
                <a:cs typeface="Times New Roman"/>
              </a:rPr>
              <a:t>X</a:t>
            </a:r>
            <a:r>
              <a:rPr lang="es-ES" altLang="es-PA" sz="2400" b="1" baseline="-25000">
                <a:latin typeface="Arial"/>
                <a:ea typeface="ＭＳ Ｐゴシック"/>
                <a:cs typeface="Arial"/>
              </a:rPr>
              <a:t>1</a:t>
            </a:r>
            <a:r>
              <a:rPr lang="es-ES" altLang="es-PA" sz="2400" b="1">
                <a:latin typeface="Arial"/>
                <a:ea typeface="ＭＳ Ｐゴシック"/>
                <a:cs typeface="Arial"/>
              </a:rPr>
              <a:t> = número de candelabros producidos</a:t>
            </a:r>
          </a:p>
          <a:p>
            <a:pPr eaLnBrk="1" hangingPunct="1">
              <a:lnSpc>
                <a:spcPct val="100000"/>
              </a:lnSpc>
              <a:spcBef>
                <a:spcPct val="0"/>
              </a:spcBef>
              <a:buClrTx/>
              <a:buSzTx/>
              <a:buFontTx/>
              <a:buNone/>
              <a:defRPr/>
            </a:pPr>
            <a:r>
              <a:rPr lang="es-ES" altLang="es-PA" sz="2400" b="1">
                <a:latin typeface="Arial"/>
                <a:ea typeface="ＭＳ Ｐゴシック"/>
                <a:cs typeface="Arial"/>
              </a:rPr>
              <a:t>		</a:t>
            </a:r>
            <a:r>
              <a:rPr lang="es-ES" altLang="es-PA" sz="2400" b="1" i="1">
                <a:latin typeface="Times New Roman"/>
                <a:ea typeface="ＭＳ Ｐゴシック"/>
                <a:cs typeface="Times New Roman"/>
              </a:rPr>
              <a:t>X</a:t>
            </a:r>
            <a:r>
              <a:rPr lang="es-ES" altLang="es-PA" sz="2400" b="1" baseline="-25000">
                <a:latin typeface="Arial"/>
                <a:ea typeface="ＭＳ Ｐゴシック"/>
                <a:cs typeface="Arial"/>
              </a:rPr>
              <a:t>2</a:t>
            </a:r>
            <a:r>
              <a:rPr lang="es-ES" altLang="es-PA" sz="2400" b="1">
                <a:latin typeface="Arial"/>
                <a:ea typeface="ＭＳ Ｐゴシック"/>
                <a:cs typeface="Arial"/>
              </a:rPr>
              <a:t> = número de ventiladores de techo producidos</a:t>
            </a:r>
          </a:p>
          <a:p>
            <a:pPr eaLnBrk="1" hangingPunct="1">
              <a:lnSpc>
                <a:spcPct val="100000"/>
              </a:lnSpc>
              <a:spcBef>
                <a:spcPct val="0"/>
              </a:spcBef>
              <a:buClrTx/>
              <a:buSzTx/>
              <a:buFontTx/>
              <a:buNone/>
              <a:defRPr/>
            </a:pPr>
            <a:endParaRPr lang="es-ES" altLang="es-PA" sz="2400" b="1">
              <a:latin typeface="Arial" charset="0"/>
              <a:ea typeface="ＭＳ Ｐゴシック" charset="-128"/>
            </a:endParaRPr>
          </a:p>
          <a:p>
            <a:pPr eaLnBrk="1" hangingPunct="1">
              <a:lnSpc>
                <a:spcPct val="100000"/>
              </a:lnSpc>
              <a:spcBef>
                <a:spcPct val="0"/>
              </a:spcBef>
              <a:buClrTx/>
              <a:buSzTx/>
              <a:buFontTx/>
              <a:buNone/>
              <a:defRPr/>
            </a:pPr>
            <a:endParaRPr lang="es-ES" altLang="es-PA" sz="2400" b="1">
              <a:latin typeface="Arial" charset="0"/>
              <a:ea typeface="ＭＳ Ｐゴシック" charset="-128"/>
            </a:endParaRPr>
          </a:p>
          <a:p>
            <a:pPr eaLnBrk="1" hangingPunct="1">
              <a:lnSpc>
                <a:spcPct val="100000"/>
              </a:lnSpc>
              <a:spcBef>
                <a:spcPct val="0"/>
              </a:spcBef>
              <a:buClrTx/>
              <a:buSzTx/>
              <a:buFontTx/>
              <a:buNone/>
              <a:defRPr/>
            </a:pPr>
            <a:endParaRPr lang="es-ES" altLang="es-PA" sz="2400" b="1">
              <a:latin typeface="Arial" charset="0"/>
              <a:ea typeface="ＭＳ Ｐゴシック" charset="-128"/>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37219"/>
                                        </p:tgtEl>
                                        <p:attrNameLst>
                                          <p:attrName>style.visibility</p:attrName>
                                        </p:attrNameLst>
                                      </p:cBhvr>
                                      <p:to>
                                        <p:strVal val="visible"/>
                                      </p:to>
                                    </p:set>
                                    <p:animEffect transition="in" filter="strips(downRight)">
                                      <p:cBhvr>
                                        <p:cTn id="7" dur="1000"/>
                                        <p:tgtEl>
                                          <p:spTgt spid="137219"/>
                                        </p:tgtEl>
                                      </p:cBhvr>
                                    </p:animEffect>
                                  </p:childTnLst>
                                </p:cTn>
                              </p:par>
                            </p:childTnLst>
                          </p:cTn>
                        </p:par>
                        <p:par>
                          <p:cTn id="8" fill="hold" nodeType="afterGroup">
                            <p:stCondLst>
                              <p:cond delay="2000"/>
                            </p:stCondLst>
                            <p:childTnLst>
                              <p:par>
                                <p:cTn id="9" presetID="18" presetClass="entr" presetSubtype="6" fill="hold" grpId="0" nodeType="afterEffect">
                                  <p:stCondLst>
                                    <p:cond delay="1000"/>
                                  </p:stCondLst>
                                  <p:childTnLst>
                                    <p:set>
                                      <p:cBhvr>
                                        <p:cTn id="10" dur="1" fill="hold">
                                          <p:stCondLst>
                                            <p:cond delay="0"/>
                                          </p:stCondLst>
                                        </p:cTn>
                                        <p:tgtEl>
                                          <p:spTgt spid="137220"/>
                                        </p:tgtEl>
                                        <p:attrNameLst>
                                          <p:attrName>style.visibility</p:attrName>
                                        </p:attrNameLst>
                                      </p:cBhvr>
                                      <p:to>
                                        <p:strVal val="visible"/>
                                      </p:to>
                                    </p:set>
                                    <p:animEffect transition="in" filter="strips(downRight)">
                                      <p:cBhvr>
                                        <p:cTn id="11" dur="10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nimBg="1"/>
      <p:bldP spid="137220"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673100" y="381000"/>
            <a:ext cx="7772400" cy="939800"/>
          </a:xfrm>
        </p:spPr>
        <p:txBody>
          <a:bodyPr/>
          <a:lstStyle/>
          <a:p>
            <a:pPr eaLnBrk="1" fontAlgn="auto" hangingPunct="1">
              <a:spcAft>
                <a:spcPts val="0"/>
              </a:spcAft>
              <a:defRPr/>
            </a:pPr>
            <a:r>
              <a:rPr lang="es-ES" altLang="es-PA"/>
              <a:t>Problema de</a:t>
            </a:r>
            <a:r>
              <a:rPr lang="en-US" altLang="es-PA"/>
              <a:t> Harrison Electric</a:t>
            </a:r>
          </a:p>
        </p:txBody>
      </p:sp>
      <p:sp>
        <p:nvSpPr>
          <p:cNvPr id="22530" name="Text Box 21"/>
          <p:cNvSpPr txBox="1">
            <a:spLocks noChangeArrowheads="1"/>
          </p:cNvSpPr>
          <p:nvPr/>
        </p:nvSpPr>
        <p:spPr bwMode="auto">
          <a:xfrm>
            <a:off x="479425" y="40020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charset="0"/>
              <a:buChar char="•"/>
              <a:defRPr sz="2000">
                <a:solidFill>
                  <a:schemeClr val="tx1"/>
                </a:solidFill>
                <a:latin typeface="Gill Sans MT" charset="0"/>
              </a:defRPr>
            </a:lvl1pPr>
            <a:lvl2pPr marL="742950" indent="-285750">
              <a:lnSpc>
                <a:spcPct val="120000"/>
              </a:lnSpc>
              <a:spcBef>
                <a:spcPts val="500"/>
              </a:spcBef>
              <a:buClr>
                <a:schemeClr val="accent1"/>
              </a:buClr>
              <a:buSzPct val="100000"/>
              <a:buFont typeface="Arial" charset="0"/>
              <a:buChar char="•"/>
              <a:defRPr sz="1600">
                <a:solidFill>
                  <a:schemeClr val="tx1"/>
                </a:solidFill>
                <a:latin typeface="Gill Sans MT" charset="0"/>
              </a:defRPr>
            </a:lvl2pPr>
            <a:lvl3pPr marL="1143000" indent="-228600">
              <a:lnSpc>
                <a:spcPct val="120000"/>
              </a:lnSpc>
              <a:spcBef>
                <a:spcPts val="500"/>
              </a:spcBef>
              <a:buClr>
                <a:schemeClr val="accent1"/>
              </a:buClr>
              <a:buSzPct val="100000"/>
              <a:buFont typeface="Arial" charset="0"/>
              <a:buChar char="•"/>
              <a:defRPr sz="1600">
                <a:solidFill>
                  <a:schemeClr val="tx1"/>
                </a:solidFill>
                <a:latin typeface="Gill Sans MT" charset="0"/>
              </a:defRPr>
            </a:lvl3pPr>
            <a:lvl4pPr marL="1600200" indent="-228600">
              <a:lnSpc>
                <a:spcPct val="120000"/>
              </a:lnSpc>
              <a:spcBef>
                <a:spcPts val="500"/>
              </a:spcBef>
              <a:buClr>
                <a:schemeClr val="accent1"/>
              </a:buClr>
              <a:buSzPct val="100000"/>
              <a:buFont typeface="Arial" charset="0"/>
              <a:buChar char="•"/>
              <a:defRPr sz="1400">
                <a:solidFill>
                  <a:schemeClr val="tx1"/>
                </a:solidFill>
                <a:latin typeface="Gill Sans MT" charset="0"/>
              </a:defRPr>
            </a:lvl4pPr>
            <a:lvl5pPr marL="2057400" indent="-228600">
              <a:lnSpc>
                <a:spcPct val="120000"/>
              </a:lnSpc>
              <a:spcBef>
                <a:spcPts val="500"/>
              </a:spcBef>
              <a:buClr>
                <a:schemeClr val="accent1"/>
              </a:buClr>
              <a:buSzPct val="100000"/>
              <a:buFont typeface="Arial" charset="0"/>
              <a:buChar char="•"/>
              <a:defRPr sz="1200">
                <a:solidFill>
                  <a:schemeClr val="tx1"/>
                </a:solidFill>
                <a:latin typeface="Gill Sans MT"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charset="0"/>
              <a:buChar char="•"/>
              <a:defRPr sz="1200">
                <a:solidFill>
                  <a:schemeClr val="tx1"/>
                </a:solidFill>
                <a:latin typeface="Gill Sans MT" charset="0"/>
              </a:defRPr>
            </a:lvl9pPr>
          </a:lstStyle>
          <a:p>
            <a:pPr eaLnBrk="1" hangingPunct="1">
              <a:lnSpc>
                <a:spcPct val="100000"/>
              </a:lnSpc>
              <a:spcBef>
                <a:spcPct val="0"/>
              </a:spcBef>
              <a:buClrTx/>
              <a:buSzTx/>
              <a:buFontTx/>
              <a:buNone/>
            </a:pPr>
            <a:endParaRPr lang="en-US" altLang="en-US" sz="2400" b="1">
              <a:latin typeface="Arial" charset="0"/>
              <a:ea typeface="ＭＳ Ｐゴシック" charset="-128"/>
            </a:endParaRPr>
          </a:p>
        </p:txBody>
      </p:sp>
      <p:pic>
        <p:nvPicPr>
          <p:cNvPr id="22531" name="Imagen 1" descr="figura 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2900" y="1495425"/>
            <a:ext cx="5949950"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673100" y="381000"/>
            <a:ext cx="7772400" cy="939800"/>
          </a:xfrm>
        </p:spPr>
        <p:txBody>
          <a:bodyPr/>
          <a:lstStyle/>
          <a:p>
            <a:pPr eaLnBrk="1" fontAlgn="auto" hangingPunct="1">
              <a:spcAft>
                <a:spcPts val="0"/>
              </a:spcAft>
              <a:defRPr/>
            </a:pPr>
            <a:r>
              <a:rPr lang="es-ES" altLang="es-PA"/>
              <a:t>La compañía </a:t>
            </a:r>
            <a:r>
              <a:rPr lang="en-US" altLang="es-PA"/>
              <a:t>Harrison Electric</a:t>
            </a:r>
          </a:p>
        </p:txBody>
      </p:sp>
      <p:sp>
        <p:nvSpPr>
          <p:cNvPr id="139267" name="Rectangle 3"/>
          <p:cNvSpPr>
            <a:spLocks noGrp="1" noChangeArrowheads="1"/>
          </p:cNvSpPr>
          <p:nvPr>
            <p:ph idx="1"/>
          </p:nvPr>
        </p:nvSpPr>
        <p:spPr>
          <a:xfrm>
            <a:off x="663575" y="1751013"/>
            <a:ext cx="7772400" cy="4864100"/>
          </a:xfrm>
          <a:solidFill>
            <a:schemeClr val="bg2">
              <a:lumMod val="90000"/>
            </a:schemeClr>
          </a:solidFill>
        </p:spPr>
        <p:txBody>
          <a:bodyPr rtlCol="0">
            <a:normAutofit lnSpcReduction="10000"/>
          </a:bodyPr>
          <a:lstStyle/>
          <a:p>
            <a:pPr eaLnBrk="1" fontAlgn="auto" hangingPunct="1">
              <a:spcAft>
                <a:spcPts val="0"/>
              </a:spcAft>
              <a:buFont typeface="Arial" panose="020B0604020202020204" pitchFamily="34" charset="0"/>
              <a:buChar char="•"/>
              <a:defRPr/>
            </a:pPr>
            <a:r>
              <a:rPr lang="es-ES" sz="2500"/>
              <a:t>El planeador de producción reconoce que se trata de un problema de programación entera.</a:t>
            </a:r>
          </a:p>
          <a:p>
            <a:pPr eaLnBrk="1" fontAlgn="auto" hangingPunct="1">
              <a:spcAft>
                <a:spcPts val="0"/>
              </a:spcAft>
              <a:buFont typeface="Arial" panose="020B0604020202020204" pitchFamily="34" charset="0"/>
              <a:buChar char="•"/>
              <a:defRPr/>
            </a:pPr>
            <a:r>
              <a:rPr lang="es-ES" sz="2500"/>
              <a:t>Su primer intento de resolverlo es redondear los valores de </a:t>
            </a:r>
            <a:r>
              <a:rPr lang="es-ES" sz="2500" i="1">
                <a:latin typeface="Times New Roman" pitchFamily="18" charset="0"/>
              </a:rPr>
              <a:t>X</a:t>
            </a:r>
            <a:r>
              <a:rPr lang="es-ES" sz="2500" baseline="-25000"/>
              <a:t>1 </a:t>
            </a:r>
            <a:r>
              <a:rPr lang="es-ES" sz="2500"/>
              <a:t>= 4 y </a:t>
            </a:r>
            <a:r>
              <a:rPr lang="es-ES" sz="2500" i="1">
                <a:latin typeface="Times New Roman" pitchFamily="18" charset="0"/>
              </a:rPr>
              <a:t>X</a:t>
            </a:r>
            <a:r>
              <a:rPr lang="es-ES" sz="2500" baseline="-25000"/>
              <a:t>2</a:t>
            </a:r>
            <a:r>
              <a:rPr lang="es-ES" sz="2500"/>
              <a:t> = 2.</a:t>
            </a:r>
          </a:p>
          <a:p>
            <a:pPr eaLnBrk="1" fontAlgn="auto" hangingPunct="1">
              <a:spcAft>
                <a:spcPts val="0"/>
              </a:spcAft>
              <a:buFont typeface="Arial" panose="020B0604020202020204" pitchFamily="34" charset="0"/>
              <a:buChar char="•"/>
              <a:defRPr/>
            </a:pPr>
            <a:r>
              <a:rPr lang="es-ES" sz="2500"/>
              <a:t>Sin embargo, lo anterior no es factible.</a:t>
            </a:r>
          </a:p>
          <a:p>
            <a:pPr eaLnBrk="1" fontAlgn="auto" hangingPunct="1">
              <a:spcAft>
                <a:spcPts val="0"/>
              </a:spcAft>
              <a:buFont typeface="Arial" panose="020B0604020202020204" pitchFamily="34" charset="0"/>
              <a:buChar char="•"/>
              <a:defRPr/>
            </a:pPr>
            <a:r>
              <a:rPr lang="es-ES" sz="2500"/>
              <a:t>Redondear </a:t>
            </a:r>
            <a:r>
              <a:rPr lang="es-ES" sz="2500" i="1">
                <a:latin typeface="Times New Roman" pitchFamily="18" charset="0"/>
              </a:rPr>
              <a:t>X</a:t>
            </a:r>
            <a:r>
              <a:rPr lang="es-ES" sz="2500" baseline="-25000"/>
              <a:t>2</a:t>
            </a:r>
            <a:r>
              <a:rPr lang="es-ES" sz="2500"/>
              <a:t> hacia abajo a 1 es una solución viable, pero no es una solución </a:t>
            </a:r>
            <a:r>
              <a:rPr lang="es-ES" sz="2500" i="1">
                <a:solidFill>
                  <a:schemeClr val="accent1"/>
                </a:solidFill>
                <a:effectLst>
                  <a:outerShdw blurRad="38100" dist="38100" dir="2700000" algn="tl">
                    <a:srgbClr val="C0C0C0"/>
                  </a:outerShdw>
                </a:effectLst>
              </a:rPr>
              <a:t>óptima</a:t>
            </a:r>
            <a:r>
              <a:rPr lang="es-ES" sz="2500" i="1">
                <a:effectLst>
                  <a:outerShdw blurRad="38100" dist="38100" dir="2700000" algn="tl">
                    <a:srgbClr val="C0C0C0"/>
                  </a:outerShdw>
                </a:effectLst>
              </a:rPr>
              <a:t>.</a:t>
            </a:r>
          </a:p>
          <a:p>
            <a:pPr eaLnBrk="1" fontAlgn="auto" hangingPunct="1">
              <a:spcAft>
                <a:spcPts val="0"/>
              </a:spcAft>
              <a:buFont typeface="Arial" panose="020B0604020202020204" pitchFamily="34" charset="0"/>
              <a:buChar char="•"/>
              <a:defRPr/>
            </a:pPr>
            <a:r>
              <a:rPr lang="es-ES" sz="2500"/>
              <a:t>Este problema podría resolverse utilizando el método de </a:t>
            </a:r>
            <a:r>
              <a:rPr lang="es-ES" sz="2500" i="1">
                <a:solidFill>
                  <a:schemeClr val="accent1"/>
                </a:solidFill>
                <a:effectLst>
                  <a:outerShdw blurRad="38100" dist="38100" dir="2700000" algn="tl">
                    <a:srgbClr val="C0C0C0"/>
                  </a:outerShdw>
                </a:effectLst>
              </a:rPr>
              <a:t>numeración</a:t>
            </a:r>
            <a:r>
              <a:rPr lang="es-ES" sz="2500" i="1">
                <a:effectLst>
                  <a:outerShdw blurRad="38100" dist="38100" dir="2700000" algn="tl">
                    <a:srgbClr val="C0C0C0"/>
                  </a:outerShdw>
                </a:effectLst>
              </a:rPr>
              <a:t>,</a:t>
            </a:r>
            <a:r>
              <a:rPr lang="es-ES" sz="2500"/>
              <a:t> pero dicho método es imposible para el manejo de problemas grandes.</a:t>
            </a:r>
          </a:p>
        </p:txBody>
      </p:sp>
    </p:spTree>
  </p:cSld>
  <p:clrMapOvr>
    <a:masterClrMapping/>
  </p:clrMapOvr>
  <p:transition>
    <p:strips/>
  </p:transition>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2568B5DAF9081947BA6E5E74659BC90D" ma:contentTypeVersion="6" ma:contentTypeDescription="Crear nuevo documento." ma:contentTypeScope="" ma:versionID="e9eac65e85dfd955a2f33f3a60069601">
  <xsd:schema xmlns:xsd="http://www.w3.org/2001/XMLSchema" xmlns:xs="http://www.w3.org/2001/XMLSchema" xmlns:p="http://schemas.microsoft.com/office/2006/metadata/properties" xmlns:ns2="1a254d15-f5fb-4a7a-a6ba-bba584983fb2" targetNamespace="http://schemas.microsoft.com/office/2006/metadata/properties" ma:root="true" ma:fieldsID="fa3a595153a9de43f89973f0469360a8" ns2:_="">
    <xsd:import namespace="1a254d15-f5fb-4a7a-a6ba-bba584983fb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254d15-f5fb-4a7a-a6ba-bba584983f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E326FC-00B3-458A-83E5-743B3ADE254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268885A-DC40-48F5-AAD5-B4DA0B5C3471}"/>
</file>

<file path=customXml/itemProps3.xml><?xml version="1.0" encoding="utf-8"?>
<ds:datastoreItem xmlns:ds="http://schemas.openxmlformats.org/officeDocument/2006/customXml" ds:itemID="{60C4EF03-6887-4B61-8F5C-D0B93AF16C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On-screen Show (4:3)</PresentationFormat>
  <Slides>53</Slides>
  <Notes>1</Notes>
  <HiddenSlides>0</HiddenSlide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Galería</vt:lpstr>
      <vt:lpstr>Programación entera, programación por metas</vt:lpstr>
      <vt:lpstr>Objetivos de aprendizaje</vt:lpstr>
      <vt:lpstr>Contenido </vt:lpstr>
      <vt:lpstr>Introducción</vt:lpstr>
      <vt:lpstr>Programación entera</vt:lpstr>
      <vt:lpstr>Ejemplo de programación entera  de la compañía Harrison Electric</vt:lpstr>
      <vt:lpstr>Ejemplo de programación entera  de la compañía Harrison Electric</vt:lpstr>
      <vt:lpstr>Problema de Harrison Electric</vt:lpstr>
      <vt:lpstr>La compañía Harrison Electric</vt:lpstr>
      <vt:lpstr>Soluciones enteras del problema  de la compañía Harrison Electric</vt:lpstr>
      <vt:lpstr>La compañía Harrison Electric</vt:lpstr>
      <vt:lpstr>Uso de software para el problema  de programación entera de Harrison</vt:lpstr>
      <vt:lpstr>Uso de software para el problema de programación entera de Harrison</vt:lpstr>
      <vt:lpstr>Uso de software para el problema de programación entera de Harrison</vt:lpstr>
      <vt:lpstr>Ejemplo de problema de programación entera mixta</vt:lpstr>
      <vt:lpstr>Ejemplo de problema de programación entera mixta</vt:lpstr>
      <vt:lpstr>Ejemplo de problema de programación entera mixta</vt:lpstr>
      <vt:lpstr>Ejemplo de problema de programación entera mixta</vt:lpstr>
      <vt:lpstr>Ejemplo de problema de programación entera mixta</vt:lpstr>
      <vt:lpstr>Planteamiento  con variables 0-1 (binarias)</vt:lpstr>
      <vt:lpstr>Ejemplo de presupuesto  de capital</vt:lpstr>
      <vt:lpstr>Presupuesto de capital de Quemo Chemical</vt:lpstr>
      <vt:lpstr>Presupuesto de capital  de Quemo Chemical</vt:lpstr>
      <vt:lpstr>Presupuesto de capital de Quemo Chemical</vt:lpstr>
      <vt:lpstr>Presupuesto de capital  de Quemo Chemical</vt:lpstr>
      <vt:lpstr>Limitación del número  de alternativas seleccionadas</vt:lpstr>
      <vt:lpstr>Selecciones dependientes</vt:lpstr>
      <vt:lpstr>Ejemplo de problema de cargo fijo</vt:lpstr>
      <vt:lpstr>Problema de cargo fijo</vt:lpstr>
      <vt:lpstr>Problema de cargo fijo</vt:lpstr>
      <vt:lpstr>Problema de cargo fijo</vt:lpstr>
      <vt:lpstr>Problema de cargo fijo</vt:lpstr>
      <vt:lpstr>Ejemplo de inversión financiera</vt:lpstr>
      <vt:lpstr>Ejemplo de inversión financiera</vt:lpstr>
      <vt:lpstr>Ejemplo de inversión financiera</vt:lpstr>
      <vt:lpstr>Ejemplo de inversión financiera</vt:lpstr>
      <vt:lpstr>Programación por metas</vt:lpstr>
      <vt:lpstr>Programación por metas</vt:lpstr>
      <vt:lpstr>Ejemplo de programación por metas:  revisión a la compañía Harrison Electric</vt:lpstr>
      <vt:lpstr>Ejemplo de programación por metas:  revisión a la compañía Harrison Electric</vt:lpstr>
      <vt:lpstr>Ejemplo de programación por metas: revisión a la compañía Harrison Electric</vt:lpstr>
      <vt:lpstr>Extensión a metas múltiples igualmente importantes</vt:lpstr>
      <vt:lpstr>Extensión a metas múltiples igualmente importantes</vt:lpstr>
      <vt:lpstr>Extensión a metas múltiples igualmente importantes</vt:lpstr>
      <vt:lpstr>Extensión a metas múltiples igualmente impotantes</vt:lpstr>
      <vt:lpstr>Clasificación de metas  por niveles de prioridad</vt:lpstr>
      <vt:lpstr>Clasificación de metas  por niveles de prioridad</vt:lpstr>
      <vt:lpstr>Clasificación de metas  por niveles de prioridad</vt:lpstr>
      <vt:lpstr>Programación por metas  con metas ponderadas</vt:lpstr>
      <vt:lpstr>Programación por metas  con metas ponderadas</vt:lpstr>
      <vt:lpstr>Uso de QM para Windows para resolver el problema de Harrison</vt:lpstr>
      <vt:lpstr>Uso de QM para Windows para resolver el problema de Harrison</vt:lpstr>
      <vt:lpstr>Extensión a metas múltiples igualmente impotantes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entera, programación por metas</dc:title>
  <dc:subject>Integer, Goal, and Nonlinear Programming</dc:subject>
  <dc:creator>Microsoft Office User</dc:creator>
  <cp:keywords/>
  <dc:description/>
  <cp:revision>1</cp:revision>
  <dcterms:created xsi:type="dcterms:W3CDTF">2021-06-04T15:29:45Z</dcterms:created>
  <dcterms:modified xsi:type="dcterms:W3CDTF">2021-06-15T14:06:59Z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0x0101002568B5DAF9081947BA6E5E74659BC90D</vt:lpwstr>
  </property>
</Properties>
</file>