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Source Code Pro"/>
      <p:regular r:id="rId37"/>
      <p:bold r:id="rId38"/>
      <p:italic r:id="rId39"/>
      <p:boldItalic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Italic.fntdata"/><Relationship Id="rId20" Type="http://schemas.openxmlformats.org/officeDocument/2006/relationships/slide" Target="slides/slide15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SourceCode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2eb89f78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2eb89f78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eb89f78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2eb89f78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2eb89f78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2eb89f78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2eb89f78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2eb89f78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2eb89f78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2eb89f78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2eb89f78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2eb89f78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f8c1531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f8c1531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2eb89f78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2eb89f78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2eb89f78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2eb89f78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2eb89f78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2eb89f78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bf08e862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bf08e862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f8c1531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f8c1531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f8c15319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f8c15319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bf08e862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bf08e862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f8c15319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f8c15319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f8c15319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f8c15319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bf08e862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bf08e862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f8c15319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f8c15319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f8c15319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f8c15319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bf08e862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bf08e862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f8c15319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f8c15319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2eb89f7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2eb89f7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f8c15319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f8c15319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bf08e862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bf08e862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bf08e86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bf08e86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bf08e862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bf08e862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bf08e86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bf08e86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2eb89f7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2eb89f7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2eb89f7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2eb89f7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2eb89f78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2eb89f78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Arquetipos y Moléculas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Cutire, Fernando (8-972-906)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 Rose, Hellynger </a:t>
            </a:r>
            <a:r>
              <a:rPr lang="en"/>
              <a:t>(8-963-372)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Escalada</a:t>
            </a:r>
            <a:endParaRPr/>
          </a:p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1428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 personas u organizaciones entienden que su bienestar depende de una ventaja relativa de una sobre la otra. Cuando una se adelanta, la otra se siente amenazada y actúa con mayor agresividad para recobrar su ventaja, los cual amenaza a la primera, aumentando su agresividad, y así sucesivamente. A menudo cada parte ve su conducta agresiva como una reacción defensiva ante la agresión de la otra; pero la “defensa” de cada parte deriva de una escalada que escapa a la voluntad de ambas.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Escalada</a:t>
            </a:r>
            <a:endParaRPr/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4939500" y="724200"/>
            <a:ext cx="40452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329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423" lvl="0" marL="457200" rtl="0" algn="just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6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utilizan en las organizaciones a la hora de competir con otra empresa, buscan ganar  al sentirse amenazados por una ventaja relativa dentro del mercado buscando soluciones y tratando de disminuir la amenaza a comparación de la otra empresa. Las dinámicas de escalamiento, debido a que prosperan en un entorno competitivo, son omnipresentes en los negocios. La lógica común es que siempre que su competidor gana, usted pierde (y viceversa).</a:t>
            </a:r>
            <a:endParaRPr sz="464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29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2400"/>
            <a:ext cx="7980725" cy="33477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Correcciones que fallan</a:t>
            </a:r>
            <a:endParaRPr/>
          </a:p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Romper un ciclo de 'arreglos que fallan' generalmente requiere reconocer que el arreglo es simplemente aliviar un síntoma y comprometerse a resolver el problema real ahora. Un ataque de dos frentes para aplicar la corrección y planificar la solución ayudará a garantizar que no quede atrapado en un ciclo perpetuo de resolución de soluciones del pasado.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Correcciones que fallan</a:t>
            </a:r>
            <a:endParaRPr/>
          </a:p>
        </p:txBody>
      </p:sp>
      <p:sp>
        <p:nvSpPr>
          <p:cNvPr id="149" name="Google Shape;149;p26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Usos</a:t>
            </a:r>
            <a:endParaRPr/>
          </a:p>
        </p:txBody>
      </p:sp>
      <p:sp>
        <p:nvSpPr>
          <p:cNvPr id="150" name="Google Shape;150;p26"/>
          <p:cNvSpPr txBox="1"/>
          <p:nvPr>
            <p:ph idx="2" type="body"/>
          </p:nvPr>
        </p:nvSpPr>
        <p:spPr>
          <a:xfrm>
            <a:off x="4939500" y="78150"/>
            <a:ext cx="4045200" cy="47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329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2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658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Asistencia alimentaria en regiones con sequías regulares, lo que genera dependencia de la ayuda y una disminución de las inversiones para hacer que los sistemas agrícolas o los medios de vida sean más resistentes al cambio climático. Sin embargo, también hay casos exitosos de sistemas de emergencia (por ejemplo, BCC y detección temprana de casos en Etiopía / Kenia).</a:t>
            </a:r>
            <a:endParaRPr sz="2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658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escala mundial, existen conflictos de intereses en el comercio internacional: la protección del mercado en Europa y, especialmente, el vertido de productos en otros lugares puede exacerbar el hambre y la migración en otros lugares.</a:t>
            </a:r>
            <a:endParaRPr sz="2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625" y="258025"/>
            <a:ext cx="4860675" cy="34533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Crecimiento y subinversión</a:t>
            </a:r>
            <a:endParaRPr/>
          </a:p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una situación de "crecimiento y subinversión", el crecimiento se acerca a un límite que podría ser eliminado o pospuesto si las inversiones en capacidad fueron hechas. En cambio, como resultado de políticas o retrasos en el sistema, la demanda (o rendimiento) se degrada, lo que limita el crecimiento posterior. El declive de la demanda conduce a una mayor retención de inversión o incluso reducciones de capacidad, causando un rendimiento aún peor.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Crecimiento y subinversión</a:t>
            </a:r>
            <a:endParaRPr/>
          </a:p>
        </p:txBody>
      </p:sp>
      <p:sp>
        <p:nvSpPr>
          <p:cNvPr id="169" name="Google Shape;169;p2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</a:t>
            </a:r>
            <a:endParaRPr/>
          </a:p>
        </p:txBody>
      </p:sp>
      <p:sp>
        <p:nvSpPr>
          <p:cNvPr id="170" name="Google Shape;170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se prepara para diagramar una situación de "Crecimiento y subinversión", es probable que su atención se dirija primero a la oscilación o caída de ventas. Determine si la parte de "Límites del crecimiento" de la estructura es la mejor explica la dinámica. A medida que mapea esa parte del sistema, puede encontrar problemas sobre cómo se toman las decisiones de inversión en capacidad, que conduce al segundo bucle de equilibrio.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Crecimiento y subinversión</a:t>
            </a:r>
            <a:endParaRPr/>
          </a:p>
        </p:txBody>
      </p:sp>
      <p:sp>
        <p:nvSpPr>
          <p:cNvPr id="176" name="Google Shape;176;p30"/>
          <p:cNvSpPr txBox="1"/>
          <p:nvPr>
            <p:ph idx="2" type="body"/>
          </p:nvPr>
        </p:nvSpPr>
        <p:spPr>
          <a:xfrm>
            <a:off x="4939500" y="724200"/>
            <a:ext cx="40452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329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423" lvl="0" marL="457200" rtl="0" algn="just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6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utilizan en las organizaciones a la hora de competir con otra empresa, buscan ganar  al sentirse amenazados por una ventaja relativa dentro del mercado buscando soluciones y tratando de disminuir la amenaza a comparación de la otra empresa. Las dinámicas de escalamiento, debido a que prosperan en un entorno competitivo, son omnipresentes en los negocios. La lógica común es que siempre que su competidor gana, usted pierde (y viceversa).</a:t>
            </a:r>
            <a:endParaRPr sz="464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29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</a:t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2400"/>
            <a:ext cx="7980725" cy="33477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desarrollo del trabajo presentaremos los conceptos de arquetipos y moléculas, los 8 arquetipos principales con su concepto, características y diagramas correspondientes. Esto con el motivo de aclarar conceptos y poder preparar al lector en profundidad sobre la importancia de esos sistemas.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Límites del éxito</a:t>
            </a:r>
            <a:endParaRPr/>
          </a:p>
        </p:txBody>
      </p:sp>
      <p:sp>
        <p:nvSpPr>
          <p:cNvPr id="189" name="Google Shape;189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empleamos mucho antes</a:t>
            </a:r>
            <a:r>
              <a:rPr lang="en" sz="13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de cualquier problema, para ver cómo los efectos acumulativos del éxito continuo pueden conducir a problemas futuros.</a:t>
            </a:r>
            <a:endParaRPr sz="13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Nos permite explorar preguntas como: ¿Qué tipo de presiones están construyéndose en la organización como un resultado del crecimiento?, esto es vital para poder tomar una mejor dirección cuando las cosas están yendo bien y se quiere seguir mejorando.</a:t>
            </a:r>
            <a:endParaRPr sz="13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Todo esto lleva a que podamos aliviar presiones o eliminar los límites antes de que explote una junta organizacional.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Límites del éxito</a:t>
            </a:r>
            <a:endParaRPr/>
          </a:p>
        </p:txBody>
      </p:sp>
      <p:sp>
        <p:nvSpPr>
          <p:cNvPr id="196" name="Google Shape;196;p33"/>
          <p:cNvSpPr txBox="1"/>
          <p:nvPr>
            <p:ph idx="4294967295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</a:t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98" y="308800"/>
            <a:ext cx="7908725" cy="31398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Cambiar la carga / adicción</a:t>
            </a:r>
            <a:endParaRPr/>
          </a:p>
        </p:txBody>
      </p:sp>
      <p:sp>
        <p:nvSpPr>
          <p:cNvPr id="204" name="Google Shape;204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una situación de “Cambio de la carga”, un síntoma del problema se puede abordar aplicando una solución sintomática o una solución más fundamental. Cuando se implementa una solución sintomática, el síntoma del problema se reduce o desaparece, lo que disminuye la presión para implementar una solución más fundamental. Con el tiempo, el síntoma reaparece y se implementa otra ronda de soluciones sintomáticas en un círculo vicioso de refuerzo en forma de 8. Las soluciones sintomáticas a menudo producen efectos secundarios que desvían aún más la atención de soluciones más fundamentales.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Cambiar la carga / adicción</a:t>
            </a:r>
            <a:endParaRPr/>
          </a:p>
        </p:txBody>
      </p:sp>
      <p:sp>
        <p:nvSpPr>
          <p:cNvPr id="211" name="Google Shape;211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el problema desde una perspectiva diferente para llegar a una comprensión más completa de cuál puede ser la solución fundamental. Es importante este paso porque se relaciona mucho con: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síntomas del problema suelen ser más fáciles que los otros elementos de la estructura, ya que es más rápido atacar síntomas que la enfermedad en sí.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esto lo guiará para saber si el efecto secundario se ha convertido en el problema, es posible que esté lidiando con una estructura de “adicción”.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Límites del éxito</a:t>
            </a:r>
            <a:endParaRPr/>
          </a:p>
        </p:txBody>
      </p:sp>
      <p:sp>
        <p:nvSpPr>
          <p:cNvPr id="218" name="Google Shape;218;p36"/>
          <p:cNvSpPr txBox="1"/>
          <p:nvPr>
            <p:ph idx="4294967295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</a:t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98" y="308800"/>
            <a:ext cx="7908725" cy="31398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25" y="308800"/>
            <a:ext cx="7908680" cy="31398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Éxito para los exitosos</a:t>
            </a:r>
            <a:endParaRPr/>
          </a:p>
        </p:txBody>
      </p:sp>
      <p:sp>
        <p:nvSpPr>
          <p:cNvPr id="227" name="Google Shape;227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una situación de "éxito a éxito", dos o más personas, grupos, proyectos, iniciativas, etc. están compitiendo por un grupo limitado de recursos para lograr el éxito. Si uno de ellos empieza a volverse más exitoso (o históricamente ya es más exitoso) que los demás, tiende a acumular más recursos, aumentando así la probabilidad de éxito continuo. Su éxito inicial justifica dedicar más recursos mientras roba a las otras alternativas de recursos y oportunidades para construir su propio éxito, incluso si las otras son alternativas superiores.</a:t>
            </a:r>
            <a:endParaRPr sz="1900"/>
          </a:p>
        </p:txBody>
      </p:sp>
      <p:sp>
        <p:nvSpPr>
          <p:cNvPr id="228" name="Google Shape;228;p3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Éxito para los exitosos</a:t>
            </a:r>
            <a:endParaRPr/>
          </a:p>
        </p:txBody>
      </p:sp>
      <p:sp>
        <p:nvSpPr>
          <p:cNvPr id="234" name="Google Shape;234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Busque las razones </a:t>
            </a:r>
            <a:r>
              <a:rPr lang="en" sz="13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por las que el sistema está configurado para crear un solo "ganador".</a:t>
            </a:r>
            <a:endParaRPr sz="13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Concentre los esfuerzos y recursos en un grupo, en lugar de crear una competencia en la que el "ganador se lo lleve todo".</a:t>
            </a:r>
            <a:endParaRPr sz="13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Encuentre formas de hacer que los equipos sean colaboradores en lugar de competidores.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Identifique metas u objetivos que definen el éxito a un nivel superior al de los jugadores individuales A y B.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8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Límites del éxito</a:t>
            </a:r>
            <a:endParaRPr/>
          </a:p>
        </p:txBody>
      </p:sp>
      <p:sp>
        <p:nvSpPr>
          <p:cNvPr id="241" name="Google Shape;241;p39"/>
          <p:cNvSpPr txBox="1"/>
          <p:nvPr>
            <p:ph idx="4294967295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9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</a:t>
            </a:r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75" y="308800"/>
            <a:ext cx="8157249" cy="30894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Tragedia de los comunes</a:t>
            </a:r>
            <a:endParaRPr/>
          </a:p>
        </p:txBody>
      </p:sp>
      <p:sp>
        <p:nvSpPr>
          <p:cNvPr id="249" name="Google Shape;249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una situación de "Tragedia de los Comunes", los individuos hacen uso de un recurso común al realizar acciones para su propio disfrute o beneficio, sin preocuparse por el impacto colectivo de las acciones de todos. En algún momento, la suma de todas las actividades individuales sobrecarga los “bienes comunes” y todas las partes involucradas experimentan beneficios decrecientes. Los bienes comunes pueden incluso colapsar.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0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Tragedia de los comunes</a:t>
            </a:r>
            <a:endParaRPr/>
          </a:p>
        </p:txBody>
      </p:sp>
      <p:sp>
        <p:nvSpPr>
          <p:cNvPr id="256" name="Google Shape;256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Haga preguntas como:  ¿Cuáles son los incentivos para que las personas persistan en sus acciones? ¿Se puede hacer que la pérdida colectiva a largo plazo sea más real e inmediata para los actores individuales?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demostrará que las soluciones, nunca se encuentran a nivel individual.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cual lo llevará a que piense en reconciliar las consecuencias acumulativas a corto plazo.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molécula?</a:t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moléculas son pequeñas piezas de estructura que se repiten una y otra vez.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100100" y="418500"/>
            <a:ext cx="32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Tragedia de los comunes</a:t>
            </a:r>
            <a:endParaRPr/>
          </a:p>
        </p:txBody>
      </p:sp>
      <p:sp>
        <p:nvSpPr>
          <p:cNvPr id="263" name="Google Shape;263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</a:t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550" y="390890"/>
            <a:ext cx="4958749" cy="449156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271" name="Google Shape;271;p4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Conocidos los arquetipos, podemos captar su valor para generar preguntas nuevas y amplias en respuesta a problemas que uno puede encontrarse.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 arquetipo?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abstracción de una estructura de retroalimentación que se sabe que genera un tipo particular de comportamiento.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100100" y="418500"/>
            <a:ext cx="32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¿Cuál es la importancia de un arquetipo?</a:t>
            </a:r>
            <a:endParaRPr/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ejemplo, la escalada es un arquetipo en el que dos organizaciones intentan exceder la capacidad de la otra y terminan aumentando simultáneamente esa capacidad.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100100" y="418500"/>
            <a:ext cx="32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arquetipos</a:t>
            </a:r>
            <a:endParaRPr/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continuación los arquetipos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Metas a la deriva</a:t>
            </a:r>
            <a:endParaRPr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 arquetipo de 'metas a la deriva', una brecha entre la meta y la realidad actual se puede resolver tomando medidas correctivas  o reduciendo la meta. La diferencia fundamental es que reducir la meta inmediatamente cierra la brecha, mientras que las acciones correctivas suelen llevar tiempo.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cifras de desempeño a la deriva suelen ser indicadores de que el arquetipo de las 'metas a la deriva' está funcionando y que no se están tomando medidas correctivas reales. Un aspecto crítico para evitar un escenario potencial de 'metas a la deriva' es determinar qué impulsa el establecimiento de las metas.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Metas a la deriva</a:t>
            </a:r>
            <a:endParaRPr/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-328930" lvl="0" marL="457200" rtl="0" algn="l">
              <a:lnSpc>
                <a:spcPct val="132954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17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“Objetivos a la deriva” en una organización es determinar qué impulsa el establecimiento de los objetivos.</a:t>
            </a:r>
            <a:endParaRPr sz="17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930" lvl="0" marL="457200" rtl="0" algn="just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17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empresas siguen abasteciendo cada vez más y más productos hasta saturar el mercado, pero para entonces hay más productos de los que el mercado necesita en este caso se utilizan las metas a la deriva.</a:t>
            </a:r>
            <a:endParaRPr sz="1708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200" y="230704"/>
            <a:ext cx="3607550" cy="35431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