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Layouts/slideLayout1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848" r:id="rId2"/>
  </p:sldMasterIdLst>
  <p:notesMasterIdLst>
    <p:notesMasterId r:id="rId39"/>
  </p:notesMasterIdLst>
  <p:sldIdLst>
    <p:sldId id="256" r:id="rId3"/>
    <p:sldId id="306" r:id="rId4"/>
    <p:sldId id="307" r:id="rId5"/>
    <p:sldId id="294" r:id="rId6"/>
    <p:sldId id="308" r:id="rId7"/>
    <p:sldId id="309" r:id="rId8"/>
    <p:sldId id="311" r:id="rId9"/>
    <p:sldId id="313" r:id="rId10"/>
    <p:sldId id="312" r:id="rId11"/>
    <p:sldId id="264" r:id="rId12"/>
    <p:sldId id="314" r:id="rId13"/>
    <p:sldId id="315" r:id="rId14"/>
    <p:sldId id="316" r:id="rId15"/>
    <p:sldId id="317" r:id="rId16"/>
    <p:sldId id="318" r:id="rId17"/>
    <p:sldId id="319" r:id="rId18"/>
    <p:sldId id="320" r:id="rId19"/>
    <p:sldId id="327" r:id="rId20"/>
    <p:sldId id="321" r:id="rId21"/>
    <p:sldId id="322" r:id="rId22"/>
    <p:sldId id="323" r:id="rId23"/>
    <p:sldId id="324" r:id="rId24"/>
    <p:sldId id="325" r:id="rId25"/>
    <p:sldId id="326" r:id="rId26"/>
    <p:sldId id="328" r:id="rId27"/>
    <p:sldId id="259" r:id="rId28"/>
    <p:sldId id="260" r:id="rId29"/>
    <p:sldId id="336" r:id="rId30"/>
    <p:sldId id="337" r:id="rId31"/>
    <p:sldId id="338" r:id="rId32"/>
    <p:sldId id="344" r:id="rId33"/>
    <p:sldId id="345" r:id="rId34"/>
    <p:sldId id="343" r:id="rId35"/>
    <p:sldId id="346" r:id="rId36"/>
    <p:sldId id="347" r:id="rId37"/>
    <p:sldId id="348" r:id="rId3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A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62" autoAdjust="0"/>
  </p:normalViewPr>
  <p:slideViewPr>
    <p:cSldViewPr>
      <p:cViewPr>
        <p:scale>
          <a:sx n="60" d="100"/>
          <a:sy n="60" d="100"/>
        </p:scale>
        <p:origin x="1388" y="52"/>
      </p:cViewPr>
      <p:guideLst>
        <p:guide orient="horz" pos="2160"/>
        <p:guide pos="288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6A541470-5C8F-459C-A4F5-33ABAD88EE6D}" type="datetimeFigureOut">
              <a:rPr lang="es-PA"/>
              <a:pPr>
                <a:defRPr/>
              </a:pPr>
              <a:t>29/05/2019</a:t>
            </a:fld>
            <a:endParaRPr lang="es-PA"/>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s-PA"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PA"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A9A2D8AC-571B-4B79-AD0C-1C845725D775}" type="slidenum">
              <a:rPr lang="es-PA"/>
              <a:pPr>
                <a:defRPr/>
              </a:pPr>
              <a:t>‹Nº›</a:t>
            </a:fld>
            <a:endParaRPr lang="es-PA"/>
          </a:p>
        </p:txBody>
      </p:sp>
    </p:spTree>
    <p:extLst>
      <p:ext uri="{BB962C8B-B14F-4D97-AF65-F5344CB8AC3E}">
        <p14:creationId xmlns:p14="http://schemas.microsoft.com/office/powerpoint/2010/main" val="19423478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PA"/>
          </a:p>
        </p:txBody>
      </p:sp>
      <p:sp>
        <p:nvSpPr>
          <p:cNvPr id="3686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5CA95B-F4EF-4C35-A660-148C3BB231BF}" type="slidenum">
              <a:rPr lang="es-PA"/>
              <a:pPr/>
              <a:t>1</a:t>
            </a:fld>
            <a:endParaRPr lang="es-PA"/>
          </a:p>
        </p:txBody>
      </p:sp>
    </p:spTree>
    <p:extLst>
      <p:ext uri="{BB962C8B-B14F-4D97-AF65-F5344CB8AC3E}">
        <p14:creationId xmlns:p14="http://schemas.microsoft.com/office/powerpoint/2010/main" val="346290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C6D0AC06-2EFC-43F1-9302-392C7F311EE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8ABACB-4DE1-4E74-86D7-AF8B0828FB8F}" type="slidenum">
              <a:rPr lang="es-ES" altLang="es-PA"/>
              <a:pPr/>
              <a:t>10</a:t>
            </a:fld>
            <a:endParaRPr lang="es-ES" altLang="es-PA"/>
          </a:p>
        </p:txBody>
      </p:sp>
      <p:sp>
        <p:nvSpPr>
          <p:cNvPr id="22531" name="Rectangle 2">
            <a:extLst>
              <a:ext uri="{FF2B5EF4-FFF2-40B4-BE49-F238E27FC236}">
                <a16:creationId xmlns:a16="http://schemas.microsoft.com/office/drawing/2014/main" id="{7B2B523D-78C0-4888-ADF4-817B33EFF918}"/>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F9B6C4AD-0C8E-4FD2-8C02-4D1054E2C22C}"/>
              </a:ext>
            </a:extLst>
          </p:cNvPr>
          <p:cNvSpPr>
            <a:spLocks noGrp="1" noChangeArrowheads="1"/>
          </p:cNvSpPr>
          <p:nvPr>
            <p:ph type="body" idx="1"/>
          </p:nvPr>
        </p:nvSpPr>
        <p:spPr>
          <a:noFill/>
        </p:spPr>
        <p:txBody>
          <a:bodyPr/>
          <a:lstStyle/>
          <a:p>
            <a:pPr eaLnBrk="1" hangingPunct="1"/>
            <a:endParaRPr lang="es-PA" altLang="es-PA"/>
          </a:p>
        </p:txBody>
      </p:sp>
    </p:spTree>
    <p:extLst>
      <p:ext uri="{BB962C8B-B14F-4D97-AF65-F5344CB8AC3E}">
        <p14:creationId xmlns:p14="http://schemas.microsoft.com/office/powerpoint/2010/main" val="2890619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A"/>
          </a:p>
        </p:txBody>
      </p:sp>
      <p:sp>
        <p:nvSpPr>
          <p:cNvPr id="4" name="Marcador de número de diapositiva 3"/>
          <p:cNvSpPr>
            <a:spLocks noGrp="1"/>
          </p:cNvSpPr>
          <p:nvPr>
            <p:ph type="sldNum" sz="quarter" idx="10"/>
          </p:nvPr>
        </p:nvSpPr>
        <p:spPr/>
        <p:txBody>
          <a:bodyPr/>
          <a:lstStyle/>
          <a:p>
            <a:fld id="{EBCF71D9-3E85-46D7-81ED-4CFE2B7AE7F9}" type="slidenum">
              <a:rPr lang="es-PA" smtClean="0"/>
              <a:t>25</a:t>
            </a:fld>
            <a:endParaRPr lang="es-PA"/>
          </a:p>
        </p:txBody>
      </p:sp>
    </p:spTree>
    <p:extLst>
      <p:ext uri="{BB962C8B-B14F-4D97-AF65-F5344CB8AC3E}">
        <p14:creationId xmlns:p14="http://schemas.microsoft.com/office/powerpoint/2010/main" val="298197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PA"/>
          </a:p>
        </p:txBody>
      </p:sp>
      <p:sp>
        <p:nvSpPr>
          <p:cNvPr id="4" name="Marcador de número de diapositiva 3"/>
          <p:cNvSpPr>
            <a:spLocks noGrp="1"/>
          </p:cNvSpPr>
          <p:nvPr>
            <p:ph type="sldNum" sz="quarter" idx="10"/>
          </p:nvPr>
        </p:nvSpPr>
        <p:spPr/>
        <p:txBody>
          <a:bodyPr/>
          <a:lstStyle/>
          <a:p>
            <a:fld id="{EBCF71D9-3E85-46D7-81ED-4CFE2B7AE7F9}" type="slidenum">
              <a:rPr lang="es-PA" smtClean="0"/>
              <a:t>33</a:t>
            </a:fld>
            <a:endParaRPr lang="es-PA"/>
          </a:p>
        </p:txBody>
      </p:sp>
    </p:spTree>
    <p:extLst>
      <p:ext uri="{BB962C8B-B14F-4D97-AF65-F5344CB8AC3E}">
        <p14:creationId xmlns:p14="http://schemas.microsoft.com/office/powerpoint/2010/main" val="285845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2286000" y="3429000"/>
            <a:ext cx="6399213" cy="1219200"/>
          </a:xfrm>
        </p:spPr>
        <p:txBody>
          <a:bodyPr/>
          <a:lstStyle>
            <a:lvl1pPr>
              <a:defRPr sz="4000"/>
            </a:lvl1pPr>
          </a:lstStyle>
          <a:p>
            <a:r>
              <a:rPr lang="es-ES"/>
              <a:t>Haga clic para modificar el estilo de título del patrón</a:t>
            </a:r>
            <a:endParaRPr lang="en-US"/>
          </a:p>
        </p:txBody>
      </p:sp>
      <p:sp>
        <p:nvSpPr>
          <p:cNvPr id="3076" name="Rectangle 4"/>
          <p:cNvSpPr>
            <a:spLocks noGrp="1" noChangeArrowheads="1"/>
          </p:cNvSpPr>
          <p:nvPr>
            <p:ph type="subTitle" idx="1"/>
          </p:nvPr>
        </p:nvSpPr>
        <p:spPr>
          <a:xfrm>
            <a:off x="2286000" y="4800600"/>
            <a:ext cx="6399213" cy="838200"/>
          </a:xfrm>
        </p:spPr>
        <p:txBody>
          <a:bodyPr/>
          <a:lstStyle>
            <a:lvl1pPr marL="0" indent="0">
              <a:buFontTx/>
              <a:buNone/>
              <a:defRPr sz="2400"/>
            </a:lvl1pPr>
          </a:lstStyle>
          <a:p>
            <a:r>
              <a:rPr lang="es-ES"/>
              <a:t>Haga clic para modificar el estilo de subtítulo del patrón</a:t>
            </a:r>
            <a:endParaRPr lang="en-US"/>
          </a:p>
        </p:txBody>
      </p:sp>
      <p:sp>
        <p:nvSpPr>
          <p:cNvPr id="4" name="Rectangle 5"/>
          <p:cNvSpPr>
            <a:spLocks noGrp="1" noChangeArrowheads="1"/>
          </p:cNvSpPr>
          <p:nvPr>
            <p:ph type="dt" sz="half" idx="10"/>
          </p:nvPr>
        </p:nvSpPr>
        <p:spPr/>
        <p:txBody>
          <a:bodyPr/>
          <a:lstStyle>
            <a:lvl1pPr>
              <a:defRPr smtClean="0"/>
            </a:lvl1pPr>
          </a:lstStyle>
          <a:p>
            <a:pPr>
              <a:defRPr/>
            </a:pPr>
            <a:fld id="{56EF2F8E-26E1-4A51-AD75-B49317C10E2B}" type="datetime1">
              <a:rPr lang="es-ES"/>
              <a:pPr>
                <a:defRPr/>
              </a:pPr>
              <a:t>29/05/2019</a:t>
            </a:fld>
            <a:endParaRPr lang="es-ES"/>
          </a:p>
        </p:txBody>
      </p:sp>
      <p:sp>
        <p:nvSpPr>
          <p:cNvPr id="5" name="Rectangle 6"/>
          <p:cNvSpPr>
            <a:spLocks noGrp="1" noChangeArrowheads="1"/>
          </p:cNvSpPr>
          <p:nvPr>
            <p:ph type="ftr" sz="quarter" idx="11"/>
          </p:nvPr>
        </p:nvSpPr>
        <p:spPr/>
        <p:txBody>
          <a:bodyPr/>
          <a:lstStyle>
            <a:lvl1pPr>
              <a:defRPr/>
            </a:lvl1pPr>
          </a:lstStyle>
          <a:p>
            <a:pPr>
              <a:defRPr/>
            </a:pPr>
            <a:endParaRPr lang="es-ES"/>
          </a:p>
        </p:txBody>
      </p:sp>
      <p:sp>
        <p:nvSpPr>
          <p:cNvPr id="6" name="Rectangle 7"/>
          <p:cNvSpPr>
            <a:spLocks noGrp="1" noChangeArrowheads="1"/>
          </p:cNvSpPr>
          <p:nvPr>
            <p:ph type="sldNum" sz="quarter" idx="12"/>
          </p:nvPr>
        </p:nvSpPr>
        <p:spPr/>
        <p:txBody>
          <a:bodyPr/>
          <a:lstStyle>
            <a:lvl1pPr>
              <a:defRPr smtClean="0"/>
            </a:lvl1pPr>
          </a:lstStyle>
          <a:p>
            <a:pPr>
              <a:defRPr/>
            </a:pPr>
            <a:fld id="{C4CBF48B-618F-4F15-98D9-82CBBAE248B0}" type="slidenum">
              <a:rPr lang="es-ES"/>
              <a:pPr>
                <a:defRPr/>
              </a:pPr>
              <a:t>‹Nº›</a:t>
            </a:fld>
            <a:endParaRPr lang="es-ES"/>
          </a:p>
        </p:txBody>
      </p:sp>
    </p:spTree>
    <p:extLst>
      <p:ext uri="{BB962C8B-B14F-4D97-AF65-F5344CB8AC3E}">
        <p14:creationId xmlns:p14="http://schemas.microsoft.com/office/powerpoint/2010/main" val="426194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p:txBody>
          <a:bodyPr/>
          <a:lstStyle>
            <a:lvl1pPr>
              <a:defRPr smtClean="0"/>
            </a:lvl1pPr>
          </a:lstStyle>
          <a:p>
            <a:pPr>
              <a:defRPr/>
            </a:pPr>
            <a:fld id="{652A192A-CCED-4F89-A6E7-4522E989B635}" type="datetime1">
              <a:rPr lang="es-ES"/>
              <a:pPr>
                <a:defRPr/>
              </a:pPr>
              <a:t>29/05/2019</a:t>
            </a:fld>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smtClean="0"/>
            </a:lvl1pPr>
          </a:lstStyle>
          <a:p>
            <a:pPr>
              <a:defRPr/>
            </a:pPr>
            <a:fld id="{B00D297C-5022-4881-8481-AB76926DB970}" type="slidenum">
              <a:rPr lang="es-ES"/>
              <a:pPr>
                <a:defRPr/>
              </a:pPr>
              <a:t>‹Nº›</a:t>
            </a:fld>
            <a:endParaRPr lang="es-ES"/>
          </a:p>
        </p:txBody>
      </p:sp>
    </p:spTree>
    <p:extLst>
      <p:ext uri="{BB962C8B-B14F-4D97-AF65-F5344CB8AC3E}">
        <p14:creationId xmlns:p14="http://schemas.microsoft.com/office/powerpoint/2010/main" val="107800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85013" y="533400"/>
            <a:ext cx="1598612" cy="559276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2284413" y="533400"/>
            <a:ext cx="4648200" cy="55927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p:txBody>
          <a:bodyPr/>
          <a:lstStyle>
            <a:lvl1pPr>
              <a:defRPr smtClean="0"/>
            </a:lvl1pPr>
          </a:lstStyle>
          <a:p>
            <a:pPr>
              <a:defRPr/>
            </a:pPr>
            <a:fld id="{5B6702A0-FBAE-4C7B-9A94-FA5D1645A133}" type="datetime1">
              <a:rPr lang="es-ES"/>
              <a:pPr>
                <a:defRPr/>
              </a:pPr>
              <a:t>29/05/2019</a:t>
            </a:fld>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smtClean="0"/>
            </a:lvl1pPr>
          </a:lstStyle>
          <a:p>
            <a:pPr>
              <a:defRPr/>
            </a:pPr>
            <a:fld id="{D8A9136C-ABA8-4200-9251-64119DBA5150}" type="slidenum">
              <a:rPr lang="es-ES"/>
              <a:pPr>
                <a:defRPr/>
              </a:pPr>
              <a:t>‹Nº›</a:t>
            </a:fld>
            <a:endParaRPr lang="es-ES"/>
          </a:p>
        </p:txBody>
      </p:sp>
    </p:spTree>
    <p:extLst>
      <p:ext uri="{BB962C8B-B14F-4D97-AF65-F5344CB8AC3E}">
        <p14:creationId xmlns:p14="http://schemas.microsoft.com/office/powerpoint/2010/main" val="215841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Diapositiva de 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PA"/>
          </a:p>
        </p:txBody>
      </p:sp>
      <p:sp>
        <p:nvSpPr>
          <p:cNvPr id="4" name="Rectangle 5"/>
          <p:cNvSpPr>
            <a:spLocks noGrp="1" noChangeArrowheads="1"/>
          </p:cNvSpPr>
          <p:nvPr>
            <p:ph type="ftr" sz="quarter" idx="10"/>
          </p:nvPr>
        </p:nvSpPr>
        <p:spPr/>
        <p:txBody>
          <a:bodyPr/>
          <a:lstStyle>
            <a:lvl1pPr>
              <a:defRPr/>
            </a:lvl1pPr>
          </a:lstStyle>
          <a:p>
            <a:pPr>
              <a:defRPr/>
            </a:pPr>
            <a:endParaRPr lang="es-ES"/>
          </a:p>
        </p:txBody>
      </p:sp>
    </p:spTree>
    <p:extLst>
      <p:ext uri="{BB962C8B-B14F-4D97-AF65-F5344CB8AC3E}">
        <p14:creationId xmlns:p14="http://schemas.microsoft.com/office/powerpoint/2010/main" val="4244992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endParaRPr lang="es-PA"/>
          </a:p>
        </p:txBody>
      </p:sp>
      <p:sp>
        <p:nvSpPr>
          <p:cNvPr id="3" name="2 Marcador de texto"/>
          <p:cNvSpPr>
            <a:spLocks noGrp="1"/>
          </p:cNvSpPr>
          <p:nvPr>
            <p:ph type="body" sz="half" idx="1"/>
          </p:nvPr>
        </p:nvSpPr>
        <p:spPr>
          <a:xfrm>
            <a:off x="6858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contenido"/>
          <p:cNvSpPr>
            <a:spLocks noGrp="1"/>
          </p:cNvSpPr>
          <p:nvPr>
            <p:ph sz="half" idx="2"/>
          </p:nvPr>
        </p:nvSpPr>
        <p:spPr>
          <a:xfrm>
            <a:off x="46482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Rectangle 5"/>
          <p:cNvSpPr>
            <a:spLocks noGrp="1" noChangeArrowheads="1"/>
          </p:cNvSpPr>
          <p:nvPr>
            <p:ph type="ftr" sz="quarter" idx="10"/>
          </p:nvPr>
        </p:nvSpPr>
        <p:spPr/>
        <p:txBody>
          <a:bodyPr/>
          <a:lstStyle>
            <a:lvl1pPr>
              <a:defRPr/>
            </a:lvl1pPr>
          </a:lstStyle>
          <a:p>
            <a:pPr>
              <a:defRPr/>
            </a:pPr>
            <a:endParaRPr lang="es-ES"/>
          </a:p>
        </p:txBody>
      </p:sp>
    </p:spTree>
    <p:extLst>
      <p:ext uri="{BB962C8B-B14F-4D97-AF65-F5344CB8AC3E}">
        <p14:creationId xmlns:p14="http://schemas.microsoft.com/office/powerpoint/2010/main" val="182340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ítulo y texto e imágenes prediseñadas">
    <p:spTree>
      <p:nvGrpSpPr>
        <p:cNvPr id="1" name=""/>
        <p:cNvGrpSpPr/>
        <p:nvPr/>
      </p:nvGrpSpPr>
      <p:grpSpPr>
        <a:xfrm>
          <a:off x="0" y="0"/>
          <a:ext cx="0" cy="0"/>
          <a:chOff x="0" y="0"/>
          <a:chExt cx="0" cy="0"/>
        </a:xfrm>
      </p:grpSpPr>
      <p:sp>
        <p:nvSpPr>
          <p:cNvPr id="3" name="2 Marcador de texto"/>
          <p:cNvSpPr>
            <a:spLocks noGrp="1"/>
          </p:cNvSpPr>
          <p:nvPr>
            <p:ph type="body" sz="half" idx="1"/>
          </p:nvPr>
        </p:nvSpPr>
        <p:spPr>
          <a:xfrm>
            <a:off x="6858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imágenes prediseñadas"/>
          <p:cNvSpPr>
            <a:spLocks noGrp="1"/>
          </p:cNvSpPr>
          <p:nvPr>
            <p:ph type="clipArt" sz="half" idx="2"/>
          </p:nvPr>
        </p:nvSpPr>
        <p:spPr>
          <a:xfrm>
            <a:off x="4648200" y="1981200"/>
            <a:ext cx="3810000" cy="4114800"/>
          </a:xfrm>
        </p:spPr>
        <p:txBody>
          <a:bodyPr/>
          <a:lstStyle/>
          <a:p>
            <a:pPr lvl="0"/>
            <a:r>
              <a:rPr lang="es-ES" noProof="0"/>
              <a:t>Haga clic en el icono para agregar una imagen prediseñada</a:t>
            </a:r>
            <a:endParaRPr lang="es-PA" noProof="0"/>
          </a:p>
        </p:txBody>
      </p:sp>
      <p:sp>
        <p:nvSpPr>
          <p:cNvPr id="6" name="5 Título"/>
          <p:cNvSpPr>
            <a:spLocks noGrp="1"/>
          </p:cNvSpPr>
          <p:nvPr>
            <p:ph type="title"/>
          </p:nvPr>
        </p:nvSpPr>
        <p:spPr/>
        <p:txBody>
          <a:bodyPr/>
          <a:lstStyle/>
          <a:p>
            <a:r>
              <a:rPr lang="es-ES"/>
              <a:t>Haga clic para modificar el estilo de título del patrón</a:t>
            </a:r>
          </a:p>
        </p:txBody>
      </p:sp>
      <p:sp>
        <p:nvSpPr>
          <p:cNvPr id="5" name="Rectangle 5"/>
          <p:cNvSpPr>
            <a:spLocks noGrp="1" noChangeArrowheads="1"/>
          </p:cNvSpPr>
          <p:nvPr>
            <p:ph type="ftr" sz="quarter" idx="10"/>
          </p:nvPr>
        </p:nvSpPr>
        <p:spPr/>
        <p:txBody>
          <a:bodyPr/>
          <a:lstStyle>
            <a:lvl1pPr>
              <a:defRPr/>
            </a:lvl1pPr>
          </a:lstStyle>
          <a:p>
            <a:pPr>
              <a:defRPr/>
            </a:pPr>
            <a:endParaRPr lang="es-ES"/>
          </a:p>
        </p:txBody>
      </p:sp>
    </p:spTree>
    <p:extLst>
      <p:ext uri="{BB962C8B-B14F-4D97-AF65-F5344CB8AC3E}">
        <p14:creationId xmlns:p14="http://schemas.microsoft.com/office/powerpoint/2010/main" val="2219903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5" name="Date Placeholder 3"/>
          <p:cNvSpPr>
            <a:spLocks noGrp="1"/>
          </p:cNvSpPr>
          <p:nvPr>
            <p:ph type="dt" sz="half" idx="10"/>
          </p:nvPr>
        </p:nvSpPr>
        <p:spPr/>
        <p:txBody>
          <a:bodyPr/>
          <a:lstStyle>
            <a:lvl1pPr>
              <a:defRPr/>
            </a:lvl1pPr>
          </a:lstStyle>
          <a:p>
            <a:pPr>
              <a:defRPr/>
            </a:pPr>
            <a:fld id="{A7F53042-DB76-49B4-8F25-F311A43B907C}" type="datetime1">
              <a:rPr lang="es-ES"/>
              <a:pPr>
                <a:defRPr/>
              </a:pPr>
              <a:t>29/05/2019</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C3ED3791-3361-420C-87F5-2F2D0A8B7DD2}" type="slidenum">
              <a:rPr lang="es-ES"/>
              <a:pPr>
                <a:defRPr/>
              </a:pPr>
              <a:t>‹Nº›</a:t>
            </a:fld>
            <a:endParaRPr lang="es-ES"/>
          </a:p>
        </p:txBody>
      </p:sp>
    </p:spTree>
    <p:extLst>
      <p:ext uri="{BB962C8B-B14F-4D97-AF65-F5344CB8AC3E}">
        <p14:creationId xmlns:p14="http://schemas.microsoft.com/office/powerpoint/2010/main" val="1445531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C05742D7-4E9F-48ED-B8F2-89949DD04A7A}" type="datetime1">
              <a:rPr lang="es-ES"/>
              <a:pPr>
                <a:defRPr/>
              </a:pPr>
              <a:t>29/05/2019</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3C1F2C6D-17BF-433D-AEE5-4018077D2633}" type="slidenum">
              <a:rPr lang="es-ES"/>
              <a:pPr>
                <a:defRPr/>
              </a:pPr>
              <a:t>‹Nº›</a:t>
            </a:fld>
            <a:endParaRPr lang="es-ES"/>
          </a:p>
        </p:txBody>
      </p:sp>
    </p:spTree>
    <p:extLst>
      <p:ext uri="{BB962C8B-B14F-4D97-AF65-F5344CB8AC3E}">
        <p14:creationId xmlns:p14="http://schemas.microsoft.com/office/powerpoint/2010/main" val="759349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A6D76F42-E57F-4DE8-AE01-1786116FB141}" type="datetime1">
              <a:rPr lang="es-ES"/>
              <a:pPr>
                <a:defRPr/>
              </a:pPr>
              <a:t>29/05/2019</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C32BDEC1-6750-4DA8-8C94-883AF6E1A19C}" type="slidenum">
              <a:rPr lang="es-ES"/>
              <a:pPr>
                <a:defRPr/>
              </a:pPr>
              <a:t>‹Nº›</a:t>
            </a:fld>
            <a:endParaRPr lang="es-ES"/>
          </a:p>
        </p:txBody>
      </p:sp>
    </p:spTree>
    <p:extLst>
      <p:ext uri="{BB962C8B-B14F-4D97-AF65-F5344CB8AC3E}">
        <p14:creationId xmlns:p14="http://schemas.microsoft.com/office/powerpoint/2010/main" val="194886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Date Placeholder 4"/>
          <p:cNvSpPr>
            <a:spLocks noGrp="1"/>
          </p:cNvSpPr>
          <p:nvPr>
            <p:ph type="dt" sz="half" idx="10"/>
          </p:nvPr>
        </p:nvSpPr>
        <p:spPr/>
        <p:txBody>
          <a:bodyPr/>
          <a:lstStyle>
            <a:lvl1pPr>
              <a:defRPr/>
            </a:lvl1pPr>
          </a:lstStyle>
          <a:p>
            <a:pPr>
              <a:defRPr/>
            </a:pPr>
            <a:fld id="{B7341C7A-76FB-4607-AA61-5A5F570ACA1A}" type="datetime1">
              <a:rPr lang="es-ES"/>
              <a:pPr>
                <a:defRPr/>
              </a:pPr>
              <a:t>29/05/2019</a:t>
            </a:fld>
            <a:endParaRPr lang="es-ES"/>
          </a:p>
        </p:txBody>
      </p:sp>
      <p:sp>
        <p:nvSpPr>
          <p:cNvPr id="7" name="Footer Placeholder 5"/>
          <p:cNvSpPr>
            <a:spLocks noGrp="1"/>
          </p:cNvSpPr>
          <p:nvPr>
            <p:ph type="ftr" sz="quarter" idx="11"/>
          </p:nvPr>
        </p:nvSpPr>
        <p:spPr/>
        <p:txBody>
          <a:bodyPr/>
          <a:lstStyle>
            <a:lvl1pPr>
              <a:defRPr/>
            </a:lvl1pPr>
          </a:lstStyle>
          <a:p>
            <a:pPr>
              <a:defRPr/>
            </a:pPr>
            <a:endParaRPr lang="es-ES"/>
          </a:p>
        </p:txBody>
      </p:sp>
      <p:sp>
        <p:nvSpPr>
          <p:cNvPr id="9" name="Slide Number Placeholder 5"/>
          <p:cNvSpPr>
            <a:spLocks noGrp="1"/>
          </p:cNvSpPr>
          <p:nvPr>
            <p:ph type="sldNum" sz="quarter" idx="12"/>
          </p:nvPr>
        </p:nvSpPr>
        <p:spPr/>
        <p:txBody>
          <a:bodyPr/>
          <a:lstStyle>
            <a:lvl1pPr>
              <a:defRPr/>
            </a:lvl1pPr>
          </a:lstStyle>
          <a:p>
            <a:pPr>
              <a:defRPr/>
            </a:pPr>
            <a:fld id="{EF531DC3-3CC3-4EA9-9C02-3E669EB2F78D}" type="slidenum">
              <a:rPr lang="es-ES"/>
              <a:pPr>
                <a:defRPr/>
              </a:pPr>
              <a:t>‹Nº›</a:t>
            </a:fld>
            <a:endParaRPr lang="es-ES"/>
          </a:p>
        </p:txBody>
      </p:sp>
    </p:spTree>
    <p:extLst>
      <p:ext uri="{BB962C8B-B14F-4D97-AF65-F5344CB8AC3E}">
        <p14:creationId xmlns:p14="http://schemas.microsoft.com/office/powerpoint/2010/main" val="3428831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6"/>
          <p:cNvSpPr>
            <a:spLocks noGrp="1"/>
          </p:cNvSpPr>
          <p:nvPr>
            <p:ph type="dt" sz="half" idx="10"/>
          </p:nvPr>
        </p:nvSpPr>
        <p:spPr/>
        <p:txBody>
          <a:bodyPr/>
          <a:lstStyle>
            <a:lvl1pPr>
              <a:defRPr/>
            </a:lvl1pPr>
          </a:lstStyle>
          <a:p>
            <a:pPr>
              <a:defRPr/>
            </a:pPr>
            <a:fld id="{711E78AD-53B5-4C73-AC1A-234F256CA4C7}" type="datetime1">
              <a:rPr lang="es-ES"/>
              <a:pPr>
                <a:defRPr/>
              </a:pPr>
              <a:t>29/05/2019</a:t>
            </a:fld>
            <a:endParaRPr lang="es-ES"/>
          </a:p>
        </p:txBody>
      </p:sp>
      <p:sp>
        <p:nvSpPr>
          <p:cNvPr id="9" name="Footer Placeholder 7"/>
          <p:cNvSpPr>
            <a:spLocks noGrp="1"/>
          </p:cNvSpPr>
          <p:nvPr>
            <p:ph type="ftr" sz="quarter" idx="11"/>
          </p:nvPr>
        </p:nvSpPr>
        <p:spPr/>
        <p:txBody>
          <a:bodyPr/>
          <a:lstStyle>
            <a:lvl1pPr>
              <a:defRPr/>
            </a:lvl1pPr>
          </a:lstStyle>
          <a:p>
            <a:pPr>
              <a:defRPr/>
            </a:pPr>
            <a:endParaRPr lang="es-ES"/>
          </a:p>
        </p:txBody>
      </p:sp>
      <p:sp>
        <p:nvSpPr>
          <p:cNvPr id="11" name="Slide Number Placeholder 5"/>
          <p:cNvSpPr>
            <a:spLocks noGrp="1"/>
          </p:cNvSpPr>
          <p:nvPr>
            <p:ph type="sldNum" sz="quarter" idx="12"/>
          </p:nvPr>
        </p:nvSpPr>
        <p:spPr/>
        <p:txBody>
          <a:bodyPr/>
          <a:lstStyle>
            <a:lvl1pPr>
              <a:defRPr/>
            </a:lvl1pPr>
          </a:lstStyle>
          <a:p>
            <a:pPr>
              <a:defRPr/>
            </a:pPr>
            <a:fld id="{3F6B0656-136B-4004-BF2C-14421FE64504}" type="slidenum">
              <a:rPr lang="es-ES"/>
              <a:pPr>
                <a:defRPr/>
              </a:pPr>
              <a:t>‹Nº›</a:t>
            </a:fld>
            <a:endParaRPr lang="es-ES"/>
          </a:p>
        </p:txBody>
      </p:sp>
    </p:spTree>
    <p:extLst>
      <p:ext uri="{BB962C8B-B14F-4D97-AF65-F5344CB8AC3E}">
        <p14:creationId xmlns:p14="http://schemas.microsoft.com/office/powerpoint/2010/main" val="354308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p:txBody>
          <a:bodyPr/>
          <a:lstStyle>
            <a:lvl1pPr>
              <a:defRPr smtClean="0"/>
            </a:lvl1pPr>
          </a:lstStyle>
          <a:p>
            <a:pPr>
              <a:defRPr/>
            </a:pPr>
            <a:fld id="{4400118C-280C-49F8-9537-39929EE20309}" type="datetime1">
              <a:rPr lang="es-ES"/>
              <a:pPr>
                <a:defRPr/>
              </a:pPr>
              <a:t>29/05/2019</a:t>
            </a:fld>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smtClean="0"/>
            </a:lvl1pPr>
          </a:lstStyle>
          <a:p>
            <a:pPr>
              <a:defRPr/>
            </a:pPr>
            <a:fld id="{A1D1B628-D75E-47D9-8D04-05F6877B64FD}" type="slidenum">
              <a:rPr lang="es-ES"/>
              <a:pPr>
                <a:defRPr/>
              </a:pPr>
              <a:t>‹Nº›</a:t>
            </a:fld>
            <a:endParaRPr lang="es-ES"/>
          </a:p>
        </p:txBody>
      </p:sp>
    </p:spTree>
    <p:extLst>
      <p:ext uri="{BB962C8B-B14F-4D97-AF65-F5344CB8AC3E}">
        <p14:creationId xmlns:p14="http://schemas.microsoft.com/office/powerpoint/2010/main" val="3332656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4" name="Date Placeholder 2"/>
          <p:cNvSpPr>
            <a:spLocks noGrp="1"/>
          </p:cNvSpPr>
          <p:nvPr>
            <p:ph type="dt" sz="half" idx="10"/>
          </p:nvPr>
        </p:nvSpPr>
        <p:spPr/>
        <p:txBody>
          <a:bodyPr/>
          <a:lstStyle>
            <a:lvl1pPr>
              <a:defRPr/>
            </a:lvl1pPr>
          </a:lstStyle>
          <a:p>
            <a:pPr>
              <a:defRPr/>
            </a:pPr>
            <a:fld id="{7DDF76E5-F2A3-4814-B131-08C8BCA14450}" type="datetime1">
              <a:rPr lang="es-ES"/>
              <a:pPr>
                <a:defRPr/>
              </a:pPr>
              <a:t>29/05/2019</a:t>
            </a:fld>
            <a:endParaRPr lang="es-ES"/>
          </a:p>
        </p:txBody>
      </p:sp>
      <p:sp>
        <p:nvSpPr>
          <p:cNvPr id="5" name="Footer Placeholder 3"/>
          <p:cNvSpPr>
            <a:spLocks noGrp="1"/>
          </p:cNvSpPr>
          <p:nvPr>
            <p:ph type="ftr" sz="quarter" idx="11"/>
          </p:nvPr>
        </p:nvSpPr>
        <p:spPr/>
        <p:txBody>
          <a:bodyPr/>
          <a:lstStyle>
            <a:lvl1pPr>
              <a:defRPr/>
            </a:lvl1pPr>
          </a:lstStyle>
          <a:p>
            <a:pPr>
              <a:defRPr/>
            </a:pPr>
            <a:endParaRPr lang="es-ES"/>
          </a:p>
        </p:txBody>
      </p:sp>
      <p:sp>
        <p:nvSpPr>
          <p:cNvPr id="6" name="Slide Number Placeholder 4"/>
          <p:cNvSpPr>
            <a:spLocks noGrp="1"/>
          </p:cNvSpPr>
          <p:nvPr>
            <p:ph type="sldNum" sz="quarter" idx="12"/>
          </p:nvPr>
        </p:nvSpPr>
        <p:spPr/>
        <p:txBody>
          <a:bodyPr/>
          <a:lstStyle>
            <a:lvl1pPr>
              <a:defRPr/>
            </a:lvl1pPr>
          </a:lstStyle>
          <a:p>
            <a:pPr>
              <a:defRPr/>
            </a:pPr>
            <a:fld id="{7014FC02-808B-417B-A8C1-90A2F3EA9DC2}" type="slidenum">
              <a:rPr lang="es-ES"/>
              <a:pPr>
                <a:defRPr/>
              </a:pPr>
              <a:t>‹Nº›</a:t>
            </a:fld>
            <a:endParaRPr lang="es-ES"/>
          </a:p>
        </p:txBody>
      </p:sp>
    </p:spTree>
    <p:extLst>
      <p:ext uri="{BB962C8B-B14F-4D97-AF65-F5344CB8AC3E}">
        <p14:creationId xmlns:p14="http://schemas.microsoft.com/office/powerpoint/2010/main" val="453692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3" name="Date Placeholder 1"/>
          <p:cNvSpPr>
            <a:spLocks noGrp="1"/>
          </p:cNvSpPr>
          <p:nvPr>
            <p:ph type="dt" sz="half" idx="10"/>
          </p:nvPr>
        </p:nvSpPr>
        <p:spPr/>
        <p:txBody>
          <a:bodyPr/>
          <a:lstStyle>
            <a:lvl1pPr>
              <a:defRPr/>
            </a:lvl1pPr>
          </a:lstStyle>
          <a:p>
            <a:pPr>
              <a:defRPr/>
            </a:pPr>
            <a:fld id="{B4DFAE75-9F29-49E6-A386-92F5275F96BD}" type="datetime1">
              <a:rPr lang="es-ES"/>
              <a:pPr>
                <a:defRPr/>
              </a:pPr>
              <a:t>29/05/2019</a:t>
            </a:fld>
            <a:endParaRPr lang="es-ES"/>
          </a:p>
        </p:txBody>
      </p:sp>
      <p:sp>
        <p:nvSpPr>
          <p:cNvPr id="4" name="Footer Placeholder 2"/>
          <p:cNvSpPr>
            <a:spLocks noGrp="1"/>
          </p:cNvSpPr>
          <p:nvPr>
            <p:ph type="ftr" sz="quarter" idx="11"/>
          </p:nvPr>
        </p:nvSpPr>
        <p:spPr/>
        <p:txBody>
          <a:bodyPr/>
          <a:lstStyle>
            <a:lvl1pPr>
              <a:defRPr/>
            </a:lvl1pPr>
          </a:lstStyle>
          <a:p>
            <a:pPr>
              <a:defRPr/>
            </a:pPr>
            <a:endParaRPr lang="es-ES"/>
          </a:p>
        </p:txBody>
      </p:sp>
      <p:sp>
        <p:nvSpPr>
          <p:cNvPr id="5" name="Slide Number Placeholder 3"/>
          <p:cNvSpPr>
            <a:spLocks noGrp="1"/>
          </p:cNvSpPr>
          <p:nvPr>
            <p:ph type="sldNum" sz="quarter" idx="12"/>
          </p:nvPr>
        </p:nvSpPr>
        <p:spPr/>
        <p:txBody>
          <a:bodyPr/>
          <a:lstStyle>
            <a:lvl1pPr>
              <a:defRPr/>
            </a:lvl1pPr>
          </a:lstStyle>
          <a:p>
            <a:pPr>
              <a:defRPr/>
            </a:pPr>
            <a:fld id="{78D103CF-AFC3-4F54-B2BE-97C8A6CBF4D1}" type="slidenum">
              <a:rPr lang="es-ES"/>
              <a:pPr>
                <a:defRPr/>
              </a:pPr>
              <a:t>‹Nº›</a:t>
            </a:fld>
            <a:endParaRPr lang="es-ES"/>
          </a:p>
        </p:txBody>
      </p:sp>
    </p:spTree>
    <p:extLst>
      <p:ext uri="{BB962C8B-B14F-4D97-AF65-F5344CB8AC3E}">
        <p14:creationId xmlns:p14="http://schemas.microsoft.com/office/powerpoint/2010/main" val="3811964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Date Placeholder 4"/>
          <p:cNvSpPr>
            <a:spLocks noGrp="1"/>
          </p:cNvSpPr>
          <p:nvPr>
            <p:ph type="dt" sz="half" idx="10"/>
          </p:nvPr>
        </p:nvSpPr>
        <p:spPr/>
        <p:txBody>
          <a:bodyPr/>
          <a:lstStyle>
            <a:lvl1pPr>
              <a:defRPr/>
            </a:lvl1pPr>
          </a:lstStyle>
          <a:p>
            <a:pPr>
              <a:defRPr/>
            </a:pPr>
            <a:fld id="{95E54C3B-ACFD-4840-949A-0D418A3BE875}" type="datetime1">
              <a:rPr lang="es-ES"/>
              <a:pPr>
                <a:defRPr/>
              </a:pPr>
              <a:t>29/05/2019</a:t>
            </a:fld>
            <a:endParaRPr lang="es-ES"/>
          </a:p>
        </p:txBody>
      </p:sp>
      <p:sp>
        <p:nvSpPr>
          <p:cNvPr id="7" name="Footer Placeholder 5"/>
          <p:cNvSpPr>
            <a:spLocks noGrp="1"/>
          </p:cNvSpPr>
          <p:nvPr>
            <p:ph type="ftr" sz="quarter" idx="11"/>
          </p:nvPr>
        </p:nvSpPr>
        <p:spPr/>
        <p:txBody>
          <a:bodyPr/>
          <a:lstStyle>
            <a:lvl1pPr>
              <a:defRPr/>
            </a:lvl1pPr>
          </a:lstStyle>
          <a:p>
            <a:pPr>
              <a:defRPr/>
            </a:pPr>
            <a:endParaRPr lang="es-ES"/>
          </a:p>
        </p:txBody>
      </p:sp>
      <p:sp>
        <p:nvSpPr>
          <p:cNvPr id="8" name="Slide Number Placeholder 6"/>
          <p:cNvSpPr>
            <a:spLocks noGrp="1"/>
          </p:cNvSpPr>
          <p:nvPr>
            <p:ph type="sldNum" sz="quarter" idx="12"/>
          </p:nvPr>
        </p:nvSpPr>
        <p:spPr/>
        <p:txBody>
          <a:bodyPr/>
          <a:lstStyle>
            <a:lvl1pPr>
              <a:defRPr/>
            </a:lvl1pPr>
          </a:lstStyle>
          <a:p>
            <a:pPr>
              <a:defRPr/>
            </a:pPr>
            <a:fld id="{64537E51-4AC4-4247-87B1-B89F6B8B23B5}" type="slidenum">
              <a:rPr lang="es-ES"/>
              <a:pPr>
                <a:defRPr/>
              </a:pPr>
              <a:t>‹Nº›</a:t>
            </a:fld>
            <a:endParaRPr lang="es-ES"/>
          </a:p>
        </p:txBody>
      </p:sp>
    </p:spTree>
    <p:extLst>
      <p:ext uri="{BB962C8B-B14F-4D97-AF65-F5344CB8AC3E}">
        <p14:creationId xmlns:p14="http://schemas.microsoft.com/office/powerpoint/2010/main" val="2264818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Date Placeholder 4"/>
          <p:cNvSpPr>
            <a:spLocks noGrp="1"/>
          </p:cNvSpPr>
          <p:nvPr>
            <p:ph type="dt" sz="half" idx="10"/>
          </p:nvPr>
        </p:nvSpPr>
        <p:spPr/>
        <p:txBody>
          <a:bodyPr/>
          <a:lstStyle>
            <a:lvl1pPr>
              <a:defRPr/>
            </a:lvl1pPr>
          </a:lstStyle>
          <a:p>
            <a:pPr>
              <a:defRPr/>
            </a:pPr>
            <a:fld id="{E811018B-F890-43A7-A55D-4218B74EB851}" type="datetime1">
              <a:rPr lang="es-ES"/>
              <a:pPr>
                <a:defRPr/>
              </a:pPr>
              <a:t>29/05/2019</a:t>
            </a:fld>
            <a:endParaRPr lang="es-ES"/>
          </a:p>
        </p:txBody>
      </p:sp>
      <p:sp>
        <p:nvSpPr>
          <p:cNvPr id="7" name="Footer Placeholder 5"/>
          <p:cNvSpPr>
            <a:spLocks noGrp="1"/>
          </p:cNvSpPr>
          <p:nvPr>
            <p:ph type="ftr" sz="quarter" idx="11"/>
          </p:nvPr>
        </p:nvSpPr>
        <p:spPr/>
        <p:txBody>
          <a:bodyPr/>
          <a:lstStyle>
            <a:lvl1pPr>
              <a:defRPr/>
            </a:lvl1pPr>
          </a:lstStyle>
          <a:p>
            <a:pPr>
              <a:defRPr/>
            </a:pPr>
            <a:endParaRPr lang="es-ES"/>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5AE1F9B0-CA43-46F4-AA9B-0D81C37F0CA3}" type="slidenum">
              <a:rPr lang="es-ES"/>
              <a:pPr>
                <a:defRPr/>
              </a:pPr>
              <a:t>‹Nº›</a:t>
            </a:fld>
            <a:endParaRPr lang="es-ES"/>
          </a:p>
        </p:txBody>
      </p:sp>
    </p:spTree>
    <p:extLst>
      <p:ext uri="{BB962C8B-B14F-4D97-AF65-F5344CB8AC3E}">
        <p14:creationId xmlns:p14="http://schemas.microsoft.com/office/powerpoint/2010/main" val="3530675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AFD8BB24-D064-4ACA-899A-7C083312B086}" type="datetime1">
              <a:rPr lang="es-ES"/>
              <a:pPr>
                <a:defRPr/>
              </a:pPr>
              <a:t>29/05/2019</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D3D33F47-6B09-4841-9B36-3826462502EF}" type="slidenum">
              <a:rPr lang="es-ES"/>
              <a:pPr>
                <a:defRPr/>
              </a:pPr>
              <a:t>‹Nº›</a:t>
            </a:fld>
            <a:endParaRPr lang="es-ES"/>
          </a:p>
        </p:txBody>
      </p:sp>
    </p:spTree>
    <p:extLst>
      <p:ext uri="{BB962C8B-B14F-4D97-AF65-F5344CB8AC3E}">
        <p14:creationId xmlns:p14="http://schemas.microsoft.com/office/powerpoint/2010/main" val="174381067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8000">
                <a:solidFill>
                  <a:schemeClr val="accent1"/>
                </a:solidFill>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800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8" name="Date Placeholder 3"/>
          <p:cNvSpPr>
            <a:spLocks noGrp="1"/>
          </p:cNvSpPr>
          <p:nvPr>
            <p:ph type="dt" sz="half" idx="14"/>
          </p:nvPr>
        </p:nvSpPr>
        <p:spPr/>
        <p:txBody>
          <a:bodyPr/>
          <a:lstStyle>
            <a:lvl1pPr>
              <a:defRPr/>
            </a:lvl1pPr>
          </a:lstStyle>
          <a:p>
            <a:pPr>
              <a:defRPr/>
            </a:pPr>
            <a:fld id="{412F39DF-C5BA-4A94-BA73-CC82B7526DFD}" type="datetime1">
              <a:rPr lang="es-ES"/>
              <a:pPr>
                <a:defRPr/>
              </a:pPr>
              <a:t>29/05/2019</a:t>
            </a:fld>
            <a:endParaRPr lang="es-ES"/>
          </a:p>
        </p:txBody>
      </p:sp>
      <p:sp>
        <p:nvSpPr>
          <p:cNvPr id="9" name="Footer Placeholder 4"/>
          <p:cNvSpPr>
            <a:spLocks noGrp="1"/>
          </p:cNvSpPr>
          <p:nvPr>
            <p:ph type="ftr" sz="quarter" idx="15"/>
          </p:nvPr>
        </p:nvSpPr>
        <p:spPr/>
        <p:txBody>
          <a:bodyPr/>
          <a:lstStyle>
            <a:lvl1pPr>
              <a:defRPr/>
            </a:lvl1pPr>
          </a:lstStyle>
          <a:p>
            <a:pPr>
              <a:defRPr/>
            </a:pPr>
            <a:endParaRPr lang="es-ES"/>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357D7AD-3DE5-48C5-B3EB-733A403B1809}" type="slidenum">
              <a:rPr lang="es-ES"/>
              <a:pPr>
                <a:defRPr/>
              </a:pPr>
              <a:t>‹Nº›</a:t>
            </a:fld>
            <a:endParaRPr lang="es-ES"/>
          </a:p>
        </p:txBody>
      </p:sp>
    </p:spTree>
    <p:extLst>
      <p:ext uri="{BB962C8B-B14F-4D97-AF65-F5344CB8AC3E}">
        <p14:creationId xmlns:p14="http://schemas.microsoft.com/office/powerpoint/2010/main" val="131245509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s-ES"/>
              <a:t>Haga clic para modificar el estilo de texto del patrón</a:t>
            </a:r>
          </a:p>
        </p:txBody>
      </p:sp>
      <p:sp>
        <p:nvSpPr>
          <p:cNvPr id="6" name="Date Placeholder 4"/>
          <p:cNvSpPr>
            <a:spLocks noGrp="1"/>
          </p:cNvSpPr>
          <p:nvPr>
            <p:ph type="dt" sz="half" idx="10"/>
          </p:nvPr>
        </p:nvSpPr>
        <p:spPr/>
        <p:txBody>
          <a:bodyPr/>
          <a:lstStyle>
            <a:lvl1pPr>
              <a:defRPr/>
            </a:lvl1pPr>
          </a:lstStyle>
          <a:p>
            <a:pPr>
              <a:defRPr/>
            </a:pPr>
            <a:fld id="{5979C417-006C-4D53-A9D9-24555EE69971}" type="datetime1">
              <a:rPr lang="es-ES"/>
              <a:pPr>
                <a:defRPr/>
              </a:pPr>
              <a:t>29/05/2019</a:t>
            </a:fld>
            <a:endParaRPr lang="es-ES"/>
          </a:p>
        </p:txBody>
      </p:sp>
      <p:sp>
        <p:nvSpPr>
          <p:cNvPr id="7" name="Footer Placeholder 5"/>
          <p:cNvSpPr>
            <a:spLocks noGrp="1"/>
          </p:cNvSpPr>
          <p:nvPr>
            <p:ph type="ftr" sz="quarter" idx="11"/>
          </p:nvPr>
        </p:nvSpPr>
        <p:spPr/>
        <p:txBody>
          <a:bodyPr/>
          <a:lstStyle>
            <a:lvl1pPr>
              <a:defRPr/>
            </a:lvl1pPr>
          </a:lstStyle>
          <a:p>
            <a:pPr>
              <a:defRPr/>
            </a:pPr>
            <a:endParaRPr lang="es-ES"/>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2A89C8CB-B729-49FE-B402-D225AC707D97}" type="slidenum">
              <a:rPr lang="es-ES"/>
              <a:pPr>
                <a:defRPr/>
              </a:pPr>
              <a:t>‹Nº›</a:t>
            </a:fld>
            <a:endParaRPr lang="es-ES"/>
          </a:p>
        </p:txBody>
      </p:sp>
    </p:spTree>
    <p:extLst>
      <p:ext uri="{BB962C8B-B14F-4D97-AF65-F5344CB8AC3E}">
        <p14:creationId xmlns:p14="http://schemas.microsoft.com/office/powerpoint/2010/main" val="375095415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8000">
                <a:solidFill>
                  <a:schemeClr val="accent1"/>
                </a:solidFill>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800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s-ES"/>
              <a:t>Haga clic para modificar el estilo de texto del patrón</a:t>
            </a:r>
          </a:p>
        </p:txBody>
      </p:sp>
      <p:sp>
        <p:nvSpPr>
          <p:cNvPr id="8" name="Date Placeholder 4"/>
          <p:cNvSpPr>
            <a:spLocks noGrp="1"/>
          </p:cNvSpPr>
          <p:nvPr>
            <p:ph type="dt" sz="half" idx="14"/>
          </p:nvPr>
        </p:nvSpPr>
        <p:spPr/>
        <p:txBody>
          <a:bodyPr/>
          <a:lstStyle>
            <a:lvl1pPr>
              <a:defRPr/>
            </a:lvl1pPr>
          </a:lstStyle>
          <a:p>
            <a:pPr>
              <a:defRPr/>
            </a:pPr>
            <a:fld id="{9B43CBEA-5887-45C1-9980-343256299DBA}" type="datetime1">
              <a:rPr lang="es-ES"/>
              <a:pPr>
                <a:defRPr/>
              </a:pPr>
              <a:t>29/05/2019</a:t>
            </a:fld>
            <a:endParaRPr lang="es-ES"/>
          </a:p>
        </p:txBody>
      </p:sp>
      <p:sp>
        <p:nvSpPr>
          <p:cNvPr id="9" name="Footer Placeholder 5"/>
          <p:cNvSpPr>
            <a:spLocks noGrp="1"/>
          </p:cNvSpPr>
          <p:nvPr>
            <p:ph type="ftr" sz="quarter" idx="15"/>
          </p:nvPr>
        </p:nvSpPr>
        <p:spPr/>
        <p:txBody>
          <a:bodyPr/>
          <a:lstStyle>
            <a:lvl1pPr>
              <a:defRPr/>
            </a:lvl1pPr>
          </a:lstStyle>
          <a:p>
            <a:pPr>
              <a:defRPr/>
            </a:pPr>
            <a:endParaRPr lang="es-ES"/>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B5C33020-C360-4EE2-92E0-4882CDE45C26}" type="slidenum">
              <a:rPr lang="es-ES"/>
              <a:pPr>
                <a:defRPr/>
              </a:pPr>
              <a:t>‹Nº›</a:t>
            </a:fld>
            <a:endParaRPr lang="es-ES"/>
          </a:p>
        </p:txBody>
      </p:sp>
    </p:spTree>
    <p:extLst>
      <p:ext uri="{BB962C8B-B14F-4D97-AF65-F5344CB8AC3E}">
        <p14:creationId xmlns:p14="http://schemas.microsoft.com/office/powerpoint/2010/main" val="410681266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s-ES"/>
              <a:t>Haga clic para modificar el estilo de texto del patrón</a:t>
            </a:r>
          </a:p>
        </p:txBody>
      </p:sp>
      <p:sp>
        <p:nvSpPr>
          <p:cNvPr id="6" name="Date Placeholder 4"/>
          <p:cNvSpPr>
            <a:spLocks noGrp="1"/>
          </p:cNvSpPr>
          <p:nvPr>
            <p:ph type="dt" sz="half" idx="14"/>
          </p:nvPr>
        </p:nvSpPr>
        <p:spPr/>
        <p:txBody>
          <a:bodyPr/>
          <a:lstStyle>
            <a:lvl1pPr>
              <a:defRPr/>
            </a:lvl1pPr>
          </a:lstStyle>
          <a:p>
            <a:pPr>
              <a:defRPr/>
            </a:pPr>
            <a:fld id="{A84A39C9-2D00-4B7A-8435-09C02F3E82A8}" type="datetime1">
              <a:rPr lang="es-ES"/>
              <a:pPr>
                <a:defRPr/>
              </a:pPr>
              <a:t>29/05/2019</a:t>
            </a:fld>
            <a:endParaRPr lang="es-ES"/>
          </a:p>
        </p:txBody>
      </p:sp>
      <p:sp>
        <p:nvSpPr>
          <p:cNvPr id="7" name="Footer Placeholder 5"/>
          <p:cNvSpPr>
            <a:spLocks noGrp="1"/>
          </p:cNvSpPr>
          <p:nvPr>
            <p:ph type="ftr" sz="quarter" idx="15"/>
          </p:nvPr>
        </p:nvSpPr>
        <p:spPr/>
        <p:txBody>
          <a:bodyPr/>
          <a:lstStyle>
            <a:lvl1pPr>
              <a:defRPr/>
            </a:lvl1pPr>
          </a:lstStyle>
          <a:p>
            <a:pPr>
              <a:defRPr/>
            </a:pPr>
            <a:endParaRPr lang="es-ES"/>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DAB93348-1D53-4F46-B9E7-511EB560F82E}" type="slidenum">
              <a:rPr lang="es-ES"/>
              <a:pPr>
                <a:defRPr/>
              </a:pPr>
              <a:t>‹Nº›</a:t>
            </a:fld>
            <a:endParaRPr lang="es-ES"/>
          </a:p>
        </p:txBody>
      </p:sp>
    </p:spTree>
    <p:extLst>
      <p:ext uri="{BB962C8B-B14F-4D97-AF65-F5344CB8AC3E}">
        <p14:creationId xmlns:p14="http://schemas.microsoft.com/office/powerpoint/2010/main" val="15934082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EDBBCB3F-248D-4D6E-ADFE-39EC29BDD16A}" type="datetime1">
              <a:rPr lang="es-ES"/>
              <a:pPr>
                <a:defRPr/>
              </a:pPr>
              <a:t>29/05/2019</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6B1518F6-7D63-4E29-A857-0E0590FB9DB2}" type="slidenum">
              <a:rPr lang="es-ES"/>
              <a:pPr>
                <a:defRPr/>
              </a:pPr>
              <a:t>‹Nº›</a:t>
            </a:fld>
            <a:endParaRPr lang="es-ES"/>
          </a:p>
        </p:txBody>
      </p:sp>
    </p:spTree>
    <p:extLst>
      <p:ext uri="{BB962C8B-B14F-4D97-AF65-F5344CB8AC3E}">
        <p14:creationId xmlns:p14="http://schemas.microsoft.com/office/powerpoint/2010/main" val="253694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p:txBody>
          <a:bodyPr/>
          <a:lstStyle>
            <a:lvl1pPr>
              <a:defRPr smtClean="0"/>
            </a:lvl1pPr>
          </a:lstStyle>
          <a:p>
            <a:pPr>
              <a:defRPr/>
            </a:pPr>
            <a:fld id="{A4D536F6-79FD-43E9-A96E-853E4B9FB6E7}" type="datetime1">
              <a:rPr lang="es-ES"/>
              <a:pPr>
                <a:defRPr/>
              </a:pPr>
              <a:t>29/05/2019</a:t>
            </a:fld>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smtClean="0"/>
            </a:lvl1pPr>
          </a:lstStyle>
          <a:p>
            <a:pPr>
              <a:defRPr/>
            </a:pPr>
            <a:fld id="{85EF3757-0E21-457E-A783-109577E3CE00}" type="slidenum">
              <a:rPr lang="es-ES"/>
              <a:pPr>
                <a:defRPr/>
              </a:pPr>
              <a:t>‹Nº›</a:t>
            </a:fld>
            <a:endParaRPr lang="es-ES"/>
          </a:p>
        </p:txBody>
      </p:sp>
    </p:spTree>
    <p:extLst>
      <p:ext uri="{BB962C8B-B14F-4D97-AF65-F5344CB8AC3E}">
        <p14:creationId xmlns:p14="http://schemas.microsoft.com/office/powerpoint/2010/main" val="23414305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94078579-5AAA-4D78-BF44-2FBD98AEBDD0}" type="datetime1">
              <a:rPr lang="es-ES"/>
              <a:pPr>
                <a:defRPr/>
              </a:pPr>
              <a:t>29/05/2019</a:t>
            </a:fld>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FFC70240-0FEB-439B-9C5F-3DC3F10EA0F8}" type="slidenum">
              <a:rPr lang="es-ES"/>
              <a:pPr>
                <a:defRPr/>
              </a:pPr>
              <a:t>‹Nº›</a:t>
            </a:fld>
            <a:endParaRPr lang="es-ES"/>
          </a:p>
        </p:txBody>
      </p:sp>
    </p:spTree>
    <p:extLst>
      <p:ext uri="{BB962C8B-B14F-4D97-AF65-F5344CB8AC3E}">
        <p14:creationId xmlns:p14="http://schemas.microsoft.com/office/powerpoint/2010/main" val="288228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2284413" y="1905000"/>
            <a:ext cx="3122612"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559425" y="1905000"/>
            <a:ext cx="31242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p:txBody>
          <a:bodyPr/>
          <a:lstStyle>
            <a:lvl1pPr>
              <a:defRPr smtClean="0"/>
            </a:lvl1pPr>
          </a:lstStyle>
          <a:p>
            <a:pPr>
              <a:defRPr/>
            </a:pPr>
            <a:fld id="{31CE3B97-A18A-4D08-B06D-1BC9F8BEFB43}" type="datetime1">
              <a:rPr lang="es-ES"/>
              <a:pPr>
                <a:defRPr/>
              </a:pPr>
              <a:t>29/05/2019</a:t>
            </a:fld>
            <a:endParaRPr lang="es-ES"/>
          </a:p>
        </p:txBody>
      </p:sp>
      <p:sp>
        <p:nvSpPr>
          <p:cNvPr id="6" name="Rectangle 5"/>
          <p:cNvSpPr>
            <a:spLocks noGrp="1" noChangeArrowheads="1"/>
          </p:cNvSpPr>
          <p:nvPr>
            <p:ph type="ftr" sz="quarter" idx="11"/>
          </p:nvPr>
        </p:nvSpPr>
        <p:spPr/>
        <p:txBody>
          <a:bodyPr/>
          <a:lstStyle>
            <a:lvl1pPr>
              <a:defRPr/>
            </a:lvl1pPr>
          </a:lstStyle>
          <a:p>
            <a:pPr>
              <a:defRPr/>
            </a:pPr>
            <a:endParaRPr lang="es-ES"/>
          </a:p>
        </p:txBody>
      </p:sp>
      <p:sp>
        <p:nvSpPr>
          <p:cNvPr id="7" name="Rectangle 6"/>
          <p:cNvSpPr>
            <a:spLocks noGrp="1" noChangeArrowheads="1"/>
          </p:cNvSpPr>
          <p:nvPr>
            <p:ph type="sldNum" sz="quarter" idx="12"/>
          </p:nvPr>
        </p:nvSpPr>
        <p:spPr/>
        <p:txBody>
          <a:bodyPr/>
          <a:lstStyle>
            <a:lvl1pPr>
              <a:defRPr smtClean="0"/>
            </a:lvl1pPr>
          </a:lstStyle>
          <a:p>
            <a:pPr>
              <a:defRPr/>
            </a:pPr>
            <a:fld id="{C9EE2F34-B3D9-4248-9153-AB7B7D03DC26}" type="slidenum">
              <a:rPr lang="es-ES"/>
              <a:pPr>
                <a:defRPr/>
              </a:pPr>
              <a:t>‹Nº›</a:t>
            </a:fld>
            <a:endParaRPr lang="es-ES"/>
          </a:p>
        </p:txBody>
      </p:sp>
    </p:spTree>
    <p:extLst>
      <p:ext uri="{BB962C8B-B14F-4D97-AF65-F5344CB8AC3E}">
        <p14:creationId xmlns:p14="http://schemas.microsoft.com/office/powerpoint/2010/main" val="158163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p:txBody>
          <a:bodyPr/>
          <a:lstStyle>
            <a:lvl1pPr>
              <a:defRPr smtClean="0"/>
            </a:lvl1pPr>
          </a:lstStyle>
          <a:p>
            <a:pPr>
              <a:defRPr/>
            </a:pPr>
            <a:fld id="{C406C1F6-E4D7-480A-AD19-2ACC645B8086}" type="datetime1">
              <a:rPr lang="es-ES"/>
              <a:pPr>
                <a:defRPr/>
              </a:pPr>
              <a:t>29/05/2019</a:t>
            </a:fld>
            <a:endParaRPr lang="es-ES"/>
          </a:p>
        </p:txBody>
      </p:sp>
      <p:sp>
        <p:nvSpPr>
          <p:cNvPr id="8" name="Rectangle 5"/>
          <p:cNvSpPr>
            <a:spLocks noGrp="1" noChangeArrowheads="1"/>
          </p:cNvSpPr>
          <p:nvPr>
            <p:ph type="ftr" sz="quarter" idx="11"/>
          </p:nvPr>
        </p:nvSpPr>
        <p:spPr/>
        <p:txBody>
          <a:bodyPr/>
          <a:lstStyle>
            <a:lvl1pPr>
              <a:defRPr/>
            </a:lvl1pPr>
          </a:lstStyle>
          <a:p>
            <a:pPr>
              <a:defRPr/>
            </a:pPr>
            <a:endParaRPr lang="es-ES"/>
          </a:p>
        </p:txBody>
      </p:sp>
      <p:sp>
        <p:nvSpPr>
          <p:cNvPr id="9" name="Rectangle 6"/>
          <p:cNvSpPr>
            <a:spLocks noGrp="1" noChangeArrowheads="1"/>
          </p:cNvSpPr>
          <p:nvPr>
            <p:ph type="sldNum" sz="quarter" idx="12"/>
          </p:nvPr>
        </p:nvSpPr>
        <p:spPr/>
        <p:txBody>
          <a:bodyPr/>
          <a:lstStyle>
            <a:lvl1pPr>
              <a:defRPr smtClean="0"/>
            </a:lvl1pPr>
          </a:lstStyle>
          <a:p>
            <a:pPr>
              <a:defRPr/>
            </a:pPr>
            <a:fld id="{CDEAF0B8-D08C-409F-99F2-6706D68773F2}" type="slidenum">
              <a:rPr lang="es-ES"/>
              <a:pPr>
                <a:defRPr/>
              </a:pPr>
              <a:t>‹Nº›</a:t>
            </a:fld>
            <a:endParaRPr lang="es-ES"/>
          </a:p>
        </p:txBody>
      </p:sp>
    </p:spTree>
    <p:extLst>
      <p:ext uri="{BB962C8B-B14F-4D97-AF65-F5344CB8AC3E}">
        <p14:creationId xmlns:p14="http://schemas.microsoft.com/office/powerpoint/2010/main" val="57720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p:txBody>
          <a:bodyPr/>
          <a:lstStyle>
            <a:lvl1pPr>
              <a:defRPr smtClean="0"/>
            </a:lvl1pPr>
          </a:lstStyle>
          <a:p>
            <a:pPr>
              <a:defRPr/>
            </a:pPr>
            <a:fld id="{F9FE23DB-CAF6-4519-97D5-28C3E4636BAF}" type="datetime1">
              <a:rPr lang="es-ES"/>
              <a:pPr>
                <a:defRPr/>
              </a:pPr>
              <a:t>29/05/2019</a:t>
            </a:fld>
            <a:endParaRPr lang="es-ES"/>
          </a:p>
        </p:txBody>
      </p:sp>
      <p:sp>
        <p:nvSpPr>
          <p:cNvPr id="4" name="Rectangle 5"/>
          <p:cNvSpPr>
            <a:spLocks noGrp="1" noChangeArrowheads="1"/>
          </p:cNvSpPr>
          <p:nvPr>
            <p:ph type="ftr" sz="quarter" idx="11"/>
          </p:nvPr>
        </p:nvSpPr>
        <p:spPr/>
        <p:txBody>
          <a:bodyPr/>
          <a:lstStyle>
            <a:lvl1pPr>
              <a:defRPr/>
            </a:lvl1pPr>
          </a:lstStyle>
          <a:p>
            <a:pPr>
              <a:defRPr/>
            </a:pPr>
            <a:endParaRPr lang="es-ES"/>
          </a:p>
        </p:txBody>
      </p:sp>
      <p:sp>
        <p:nvSpPr>
          <p:cNvPr id="5" name="Rectangle 6"/>
          <p:cNvSpPr>
            <a:spLocks noGrp="1" noChangeArrowheads="1"/>
          </p:cNvSpPr>
          <p:nvPr>
            <p:ph type="sldNum" sz="quarter" idx="12"/>
          </p:nvPr>
        </p:nvSpPr>
        <p:spPr/>
        <p:txBody>
          <a:bodyPr/>
          <a:lstStyle>
            <a:lvl1pPr>
              <a:defRPr smtClean="0"/>
            </a:lvl1pPr>
          </a:lstStyle>
          <a:p>
            <a:pPr>
              <a:defRPr/>
            </a:pPr>
            <a:fld id="{43D8B122-967F-44CB-A44B-570B8EA016FB}" type="slidenum">
              <a:rPr lang="es-ES"/>
              <a:pPr>
                <a:defRPr/>
              </a:pPr>
              <a:t>‹Nº›</a:t>
            </a:fld>
            <a:endParaRPr lang="es-ES"/>
          </a:p>
        </p:txBody>
      </p:sp>
    </p:spTree>
    <p:extLst>
      <p:ext uri="{BB962C8B-B14F-4D97-AF65-F5344CB8AC3E}">
        <p14:creationId xmlns:p14="http://schemas.microsoft.com/office/powerpoint/2010/main" val="161464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mtClean="0"/>
            </a:lvl1pPr>
          </a:lstStyle>
          <a:p>
            <a:pPr>
              <a:defRPr/>
            </a:pPr>
            <a:fld id="{6BA3FD56-5837-4122-88CD-FF708B97CA7B}" type="datetime1">
              <a:rPr lang="es-ES"/>
              <a:pPr>
                <a:defRPr/>
              </a:pPr>
              <a:t>29/05/2019</a:t>
            </a:fld>
            <a:endParaRPr lang="es-ES"/>
          </a:p>
        </p:txBody>
      </p:sp>
      <p:sp>
        <p:nvSpPr>
          <p:cNvPr id="3" name="Rectangle 5"/>
          <p:cNvSpPr>
            <a:spLocks noGrp="1" noChangeArrowheads="1"/>
          </p:cNvSpPr>
          <p:nvPr>
            <p:ph type="ftr" sz="quarter" idx="11"/>
          </p:nvPr>
        </p:nvSpPr>
        <p:spPr/>
        <p:txBody>
          <a:bodyPr/>
          <a:lstStyle>
            <a:lvl1pPr>
              <a:defRPr/>
            </a:lvl1pPr>
          </a:lstStyle>
          <a:p>
            <a:pPr>
              <a:defRPr/>
            </a:pPr>
            <a:endParaRPr lang="es-ES"/>
          </a:p>
        </p:txBody>
      </p:sp>
      <p:sp>
        <p:nvSpPr>
          <p:cNvPr id="4" name="Rectangle 6"/>
          <p:cNvSpPr>
            <a:spLocks noGrp="1" noChangeArrowheads="1"/>
          </p:cNvSpPr>
          <p:nvPr>
            <p:ph type="sldNum" sz="quarter" idx="12"/>
          </p:nvPr>
        </p:nvSpPr>
        <p:spPr/>
        <p:txBody>
          <a:bodyPr/>
          <a:lstStyle>
            <a:lvl1pPr>
              <a:defRPr smtClean="0"/>
            </a:lvl1pPr>
          </a:lstStyle>
          <a:p>
            <a:pPr>
              <a:defRPr/>
            </a:pPr>
            <a:fld id="{915EB286-8AEB-4320-A86A-A995D740CCB4}" type="slidenum">
              <a:rPr lang="es-ES"/>
              <a:pPr>
                <a:defRPr/>
              </a:pPr>
              <a:t>‹Nº›</a:t>
            </a:fld>
            <a:endParaRPr lang="es-ES"/>
          </a:p>
        </p:txBody>
      </p:sp>
    </p:spTree>
    <p:extLst>
      <p:ext uri="{BB962C8B-B14F-4D97-AF65-F5344CB8AC3E}">
        <p14:creationId xmlns:p14="http://schemas.microsoft.com/office/powerpoint/2010/main" val="332760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p:txBody>
          <a:bodyPr/>
          <a:lstStyle>
            <a:lvl1pPr>
              <a:defRPr smtClean="0"/>
            </a:lvl1pPr>
          </a:lstStyle>
          <a:p>
            <a:pPr>
              <a:defRPr/>
            </a:pPr>
            <a:fld id="{0CB512A3-6EB1-41A1-85A1-EB3ACAB94CE2}" type="datetime1">
              <a:rPr lang="es-ES"/>
              <a:pPr>
                <a:defRPr/>
              </a:pPr>
              <a:t>29/05/2019</a:t>
            </a:fld>
            <a:endParaRPr lang="es-ES"/>
          </a:p>
        </p:txBody>
      </p:sp>
      <p:sp>
        <p:nvSpPr>
          <p:cNvPr id="6" name="Rectangle 5"/>
          <p:cNvSpPr>
            <a:spLocks noGrp="1" noChangeArrowheads="1"/>
          </p:cNvSpPr>
          <p:nvPr>
            <p:ph type="ftr" sz="quarter" idx="11"/>
          </p:nvPr>
        </p:nvSpPr>
        <p:spPr/>
        <p:txBody>
          <a:bodyPr/>
          <a:lstStyle>
            <a:lvl1pPr>
              <a:defRPr/>
            </a:lvl1pPr>
          </a:lstStyle>
          <a:p>
            <a:pPr>
              <a:defRPr/>
            </a:pPr>
            <a:endParaRPr lang="es-ES"/>
          </a:p>
        </p:txBody>
      </p:sp>
      <p:sp>
        <p:nvSpPr>
          <p:cNvPr id="7" name="Rectangle 6"/>
          <p:cNvSpPr>
            <a:spLocks noGrp="1" noChangeArrowheads="1"/>
          </p:cNvSpPr>
          <p:nvPr>
            <p:ph type="sldNum" sz="quarter" idx="12"/>
          </p:nvPr>
        </p:nvSpPr>
        <p:spPr/>
        <p:txBody>
          <a:bodyPr/>
          <a:lstStyle>
            <a:lvl1pPr>
              <a:defRPr smtClean="0"/>
            </a:lvl1pPr>
          </a:lstStyle>
          <a:p>
            <a:pPr>
              <a:defRPr/>
            </a:pPr>
            <a:fld id="{142AB365-80D3-4C8A-B2B0-C68D13344787}" type="slidenum">
              <a:rPr lang="es-ES"/>
              <a:pPr>
                <a:defRPr/>
              </a:pPr>
              <a:t>‹Nº›</a:t>
            </a:fld>
            <a:endParaRPr lang="es-ES"/>
          </a:p>
        </p:txBody>
      </p:sp>
    </p:spTree>
    <p:extLst>
      <p:ext uri="{BB962C8B-B14F-4D97-AF65-F5344CB8AC3E}">
        <p14:creationId xmlns:p14="http://schemas.microsoft.com/office/powerpoint/2010/main" val="2295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p:txBody>
          <a:bodyPr/>
          <a:lstStyle>
            <a:lvl1pPr>
              <a:defRPr smtClean="0"/>
            </a:lvl1pPr>
          </a:lstStyle>
          <a:p>
            <a:pPr>
              <a:defRPr/>
            </a:pPr>
            <a:fld id="{42955DB7-C2FF-4B6C-A65D-758245E22CC2}" type="datetime1">
              <a:rPr lang="es-ES"/>
              <a:pPr>
                <a:defRPr/>
              </a:pPr>
              <a:t>29/05/2019</a:t>
            </a:fld>
            <a:endParaRPr lang="es-ES"/>
          </a:p>
        </p:txBody>
      </p:sp>
      <p:sp>
        <p:nvSpPr>
          <p:cNvPr id="6" name="Rectangle 5"/>
          <p:cNvSpPr>
            <a:spLocks noGrp="1" noChangeArrowheads="1"/>
          </p:cNvSpPr>
          <p:nvPr>
            <p:ph type="ftr" sz="quarter" idx="11"/>
          </p:nvPr>
        </p:nvSpPr>
        <p:spPr/>
        <p:txBody>
          <a:bodyPr/>
          <a:lstStyle>
            <a:lvl1pPr>
              <a:defRPr/>
            </a:lvl1pPr>
          </a:lstStyle>
          <a:p>
            <a:pPr>
              <a:defRPr/>
            </a:pPr>
            <a:endParaRPr lang="es-ES"/>
          </a:p>
        </p:txBody>
      </p:sp>
      <p:sp>
        <p:nvSpPr>
          <p:cNvPr id="7" name="Rectangle 6"/>
          <p:cNvSpPr>
            <a:spLocks noGrp="1" noChangeArrowheads="1"/>
          </p:cNvSpPr>
          <p:nvPr>
            <p:ph type="sldNum" sz="quarter" idx="12"/>
          </p:nvPr>
        </p:nvSpPr>
        <p:spPr/>
        <p:txBody>
          <a:bodyPr/>
          <a:lstStyle>
            <a:lvl1pPr>
              <a:defRPr smtClean="0"/>
            </a:lvl1pPr>
          </a:lstStyle>
          <a:p>
            <a:pPr>
              <a:defRPr/>
            </a:pPr>
            <a:fld id="{58169483-6C26-44DD-AF2A-9426F3148058}" type="slidenum">
              <a:rPr lang="es-ES"/>
              <a:pPr>
                <a:defRPr/>
              </a:pPr>
              <a:t>‹Nº›</a:t>
            </a:fld>
            <a:endParaRPr lang="es-ES"/>
          </a:p>
        </p:txBody>
      </p:sp>
    </p:spTree>
    <p:extLst>
      <p:ext uri="{BB962C8B-B14F-4D97-AF65-F5344CB8AC3E}">
        <p14:creationId xmlns:p14="http://schemas.microsoft.com/office/powerpoint/2010/main" val="96515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oleObject" Target="../embeddings/oleObject2.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oleObject" Target="../embeddings/oleObject4.bin"/><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3.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4413" y="533400"/>
            <a:ext cx="63992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2284413" y="1905000"/>
            <a:ext cx="6399212"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457200" y="6245225"/>
            <a:ext cx="2133600" cy="38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smtClean="0">
                <a:latin typeface="+mn-lt"/>
              </a:defRPr>
            </a:lvl1pPr>
          </a:lstStyle>
          <a:p>
            <a:pPr>
              <a:defRPr/>
            </a:pPr>
            <a:fld id="{ADCE8EE8-39D6-4B4B-9899-667342DE2412}" type="datetime1">
              <a:rPr lang="es-ES"/>
              <a:pPr>
                <a:defRPr/>
              </a:pPr>
              <a:t>29/05/2019</a:t>
            </a:fld>
            <a:endParaRPr lang="es-ES"/>
          </a:p>
        </p:txBody>
      </p:sp>
      <p:sp>
        <p:nvSpPr>
          <p:cNvPr id="1029" name="Rectangle 5"/>
          <p:cNvSpPr>
            <a:spLocks noGrp="1" noChangeArrowheads="1"/>
          </p:cNvSpPr>
          <p:nvPr>
            <p:ph type="ftr" sz="quarter" idx="3"/>
          </p:nvPr>
        </p:nvSpPr>
        <p:spPr bwMode="auto">
          <a:xfrm>
            <a:off x="3124200" y="6245225"/>
            <a:ext cx="2895600" cy="38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200">
                <a:latin typeface="+mn-lt"/>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38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Verdana" panose="020B0604030504040204" pitchFamily="34" charset="0"/>
              </a:defRPr>
            </a:lvl1pPr>
          </a:lstStyle>
          <a:p>
            <a:pPr>
              <a:defRPr/>
            </a:pPr>
            <a:fld id="{DB4FB4A8-FBF8-4EE6-92E9-25658432DC41}" type="slidenum">
              <a:rPr lang="es-ES"/>
              <a:pPr>
                <a:defRPr/>
              </a:pPr>
              <a:t>‹Nº›</a:t>
            </a:fld>
            <a:endParaRPr lang="es-ES"/>
          </a:p>
        </p:txBody>
      </p:sp>
      <p:grpSp>
        <p:nvGrpSpPr>
          <p:cNvPr id="1031" name="Group 24"/>
          <p:cNvGrpSpPr>
            <a:grpSpLocks noChangeAspect="1"/>
          </p:cNvGrpSpPr>
          <p:nvPr/>
        </p:nvGrpSpPr>
        <p:grpSpPr bwMode="auto">
          <a:xfrm>
            <a:off x="0" y="0"/>
            <a:ext cx="1116013" cy="6858000"/>
            <a:chOff x="2979" y="603"/>
            <a:chExt cx="1200" cy="6919"/>
          </a:xfrm>
        </p:grpSpPr>
        <p:sp>
          <p:nvSpPr>
            <p:cNvPr id="1033" name="AutoShape 25" descr="Purple mesh"/>
            <p:cNvSpPr>
              <a:spLocks noChangeAspect="1" noChangeArrowheads="1"/>
            </p:cNvSpPr>
            <p:nvPr/>
          </p:nvSpPr>
          <p:spPr bwMode="auto">
            <a:xfrm>
              <a:off x="2979" y="603"/>
              <a:ext cx="1200" cy="6919"/>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atin typeface="Verdana" panose="020B0604030504040204" pitchFamily="34" charset="0"/>
              </a:endParaRPr>
            </a:p>
          </p:txBody>
        </p:sp>
        <p:graphicFrame>
          <p:nvGraphicFramePr>
            <p:cNvPr id="1034" name="Object 26" descr="Purple mesh"/>
            <p:cNvGraphicFramePr>
              <a:graphicFrameLocks noChangeAspect="1"/>
            </p:cNvGraphicFramePr>
            <p:nvPr/>
          </p:nvGraphicFramePr>
          <p:xfrm>
            <a:off x="2979" y="603"/>
            <a:ext cx="698" cy="836"/>
          </p:xfrm>
          <a:graphic>
            <a:graphicData uri="http://schemas.openxmlformats.org/presentationml/2006/ole">
              <mc:AlternateContent xmlns:mc="http://schemas.openxmlformats.org/markup-compatibility/2006">
                <mc:Choice xmlns:v="urn:schemas-microsoft-com:vml" Requires="v">
                  <p:oleObj spid="_x0000_s1358" name="Clip" r:id="rId19" imgW="944575" imgH="1180490" progId="">
                    <p:embed/>
                  </p:oleObj>
                </mc:Choice>
                <mc:Fallback>
                  <p:oleObj name="Clip" r:id="rId19" imgW="944575" imgH="1180490" progId="">
                    <p:embed/>
                    <p:pic>
                      <p:nvPicPr>
                        <p:cNvPr id="0" name="Object 26" descr="Purple mesh"/>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9" y="603"/>
                          <a:ext cx="698" cy="836"/>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5" name="Object 27" descr="Purple mesh"/>
            <p:cNvGraphicFramePr>
              <a:graphicFrameLocks noChangeAspect="1"/>
            </p:cNvGraphicFramePr>
            <p:nvPr/>
          </p:nvGraphicFramePr>
          <p:xfrm>
            <a:off x="2979" y="2368"/>
            <a:ext cx="853" cy="1022"/>
          </p:xfrm>
          <a:graphic>
            <a:graphicData uri="http://schemas.openxmlformats.org/presentationml/2006/ole">
              <mc:AlternateContent xmlns:mc="http://schemas.openxmlformats.org/markup-compatibility/2006">
                <mc:Choice xmlns:v="urn:schemas-microsoft-com:vml" Requires="v">
                  <p:oleObj spid="_x0000_s1359" name="Clip" r:id="rId21" imgW="944575" imgH="1180490" progId="">
                    <p:embed/>
                  </p:oleObj>
                </mc:Choice>
                <mc:Fallback>
                  <p:oleObj name="Clip" r:id="rId21" imgW="944575" imgH="1180490" progId="">
                    <p:embed/>
                    <p:pic>
                      <p:nvPicPr>
                        <p:cNvPr id="0" name="Object 27" descr="Purple mesh"/>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9" y="2368"/>
                          <a:ext cx="853" cy="1022"/>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6" name="Object 28" descr="Purple mesh"/>
            <p:cNvGraphicFramePr>
              <a:graphicFrameLocks noChangeAspect="1"/>
            </p:cNvGraphicFramePr>
            <p:nvPr/>
          </p:nvGraphicFramePr>
          <p:xfrm>
            <a:off x="2979" y="4226"/>
            <a:ext cx="932" cy="1115"/>
          </p:xfrm>
          <a:graphic>
            <a:graphicData uri="http://schemas.openxmlformats.org/presentationml/2006/ole">
              <mc:AlternateContent xmlns:mc="http://schemas.openxmlformats.org/markup-compatibility/2006">
                <mc:Choice xmlns:v="urn:schemas-microsoft-com:vml" Requires="v">
                  <p:oleObj spid="_x0000_s1360" name="Clip" r:id="rId22" imgW="944575" imgH="1180490" progId="">
                    <p:embed/>
                  </p:oleObj>
                </mc:Choice>
                <mc:Fallback>
                  <p:oleObj name="Clip" r:id="rId22" imgW="944575" imgH="1180490" progId="">
                    <p:embed/>
                    <p:pic>
                      <p:nvPicPr>
                        <p:cNvPr id="0" name="Object 28" descr="Purple mesh"/>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9" y="4226"/>
                          <a:ext cx="932" cy="1115"/>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7" name="Object 29" descr="Purple mesh"/>
            <p:cNvGraphicFramePr>
              <a:graphicFrameLocks noChangeAspect="1"/>
            </p:cNvGraphicFramePr>
            <p:nvPr/>
          </p:nvGraphicFramePr>
          <p:xfrm>
            <a:off x="2979" y="6084"/>
            <a:ext cx="1200" cy="1438"/>
          </p:xfrm>
          <a:graphic>
            <a:graphicData uri="http://schemas.openxmlformats.org/presentationml/2006/ole">
              <mc:AlternateContent xmlns:mc="http://schemas.openxmlformats.org/markup-compatibility/2006">
                <mc:Choice xmlns:v="urn:schemas-microsoft-com:vml" Requires="v">
                  <p:oleObj spid="_x0000_s1361" name="Clip" r:id="rId23" imgW="944575" imgH="1180490" progId="">
                    <p:embed/>
                  </p:oleObj>
                </mc:Choice>
                <mc:Fallback>
                  <p:oleObj name="Clip" r:id="rId23" imgW="944575" imgH="1180490" progId="">
                    <p:embed/>
                    <p:pic>
                      <p:nvPicPr>
                        <p:cNvPr id="0" name="Object 29" descr="Purple mesh"/>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9" y="6084"/>
                          <a:ext cx="1200" cy="1438"/>
                        </a:xfrm>
                        <a:prstGeom prst="rect">
                          <a:avLst/>
                        </a:prstGeom>
                        <a:blipFill dpi="0" rotWithShape="1">
                          <a:blip r:embed="rId1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2" name="Line 30"/>
          <p:cNvSpPr>
            <a:spLocks noChangeShapeType="1"/>
          </p:cNvSpPr>
          <p:nvPr/>
        </p:nvSpPr>
        <p:spPr bwMode="auto">
          <a:xfrm>
            <a:off x="1116013" y="6165850"/>
            <a:ext cx="8027987"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PA"/>
          </a:p>
        </p:txBody>
      </p:sp>
    </p:spTree>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Verdana" pitchFamily="34" charset="0"/>
        </a:defRPr>
      </a:lvl2pPr>
      <a:lvl3pPr algn="l" rtl="0" eaLnBrk="0" fontAlgn="base" hangingPunct="0">
        <a:spcBef>
          <a:spcPct val="0"/>
        </a:spcBef>
        <a:spcAft>
          <a:spcPct val="0"/>
        </a:spcAft>
        <a:defRPr sz="3600">
          <a:solidFill>
            <a:schemeClr val="tx2"/>
          </a:solidFill>
          <a:latin typeface="Verdana" pitchFamily="34" charset="0"/>
        </a:defRPr>
      </a:lvl3pPr>
      <a:lvl4pPr algn="l" rtl="0" eaLnBrk="0" fontAlgn="base" hangingPunct="0">
        <a:spcBef>
          <a:spcPct val="0"/>
        </a:spcBef>
        <a:spcAft>
          <a:spcPct val="0"/>
        </a:spcAft>
        <a:defRPr sz="3600">
          <a:solidFill>
            <a:schemeClr val="tx2"/>
          </a:solidFill>
          <a:latin typeface="Verdana" pitchFamily="34" charset="0"/>
        </a:defRPr>
      </a:lvl4pPr>
      <a:lvl5pPr algn="l" rtl="0" eaLnBrk="0" fontAlgn="base" hangingPunct="0">
        <a:spcBef>
          <a:spcPct val="0"/>
        </a:spcBef>
        <a:spcAft>
          <a:spcPct val="0"/>
        </a:spcAft>
        <a:defRPr sz="3600">
          <a:solidFill>
            <a:schemeClr val="tx2"/>
          </a:solidFill>
          <a:latin typeface="Verdana" pitchFamily="34" charset="0"/>
        </a:defRPr>
      </a:lvl5pPr>
      <a:lvl6pPr marL="457200" algn="l" rtl="0" eaLnBrk="1" fontAlgn="base" hangingPunct="1">
        <a:spcBef>
          <a:spcPct val="0"/>
        </a:spcBef>
        <a:spcAft>
          <a:spcPct val="0"/>
        </a:spcAft>
        <a:defRPr sz="3600">
          <a:solidFill>
            <a:schemeClr val="tx2"/>
          </a:solidFill>
          <a:latin typeface="Verdana" pitchFamily="34" charset="0"/>
        </a:defRPr>
      </a:lvl6pPr>
      <a:lvl7pPr marL="914400" algn="l" rtl="0" eaLnBrk="1" fontAlgn="base" hangingPunct="1">
        <a:spcBef>
          <a:spcPct val="0"/>
        </a:spcBef>
        <a:spcAft>
          <a:spcPct val="0"/>
        </a:spcAft>
        <a:defRPr sz="3600">
          <a:solidFill>
            <a:schemeClr val="tx2"/>
          </a:solidFill>
          <a:latin typeface="Verdana" pitchFamily="34" charset="0"/>
        </a:defRPr>
      </a:lvl7pPr>
      <a:lvl8pPr marL="1371600" algn="l" rtl="0" eaLnBrk="1" fontAlgn="base" hangingPunct="1">
        <a:spcBef>
          <a:spcPct val="0"/>
        </a:spcBef>
        <a:spcAft>
          <a:spcPct val="0"/>
        </a:spcAft>
        <a:defRPr sz="3600">
          <a:solidFill>
            <a:schemeClr val="tx2"/>
          </a:solidFill>
          <a:latin typeface="Verdana" pitchFamily="34" charset="0"/>
        </a:defRPr>
      </a:lvl8pPr>
      <a:lvl9pPr marL="1828800" algn="l" rtl="0" eaLnBrk="1" fontAlgn="base" hangingPunct="1">
        <a:spcBef>
          <a:spcPct val="0"/>
        </a:spcBef>
        <a:spcAft>
          <a:spcPct val="0"/>
        </a:spcAft>
        <a:defRPr sz="36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050" name="Group 35"/>
          <p:cNvGrpSpPr>
            <a:grpSpLocks/>
          </p:cNvGrpSpPr>
          <p:nvPr/>
        </p:nvGrpSpPr>
        <p:grpSpPr bwMode="auto">
          <a:xfrm>
            <a:off x="0" y="228600"/>
            <a:ext cx="1981200" cy="6638925"/>
            <a:chOff x="2487613" y="285750"/>
            <a:chExt cx="2428875" cy="5654676"/>
          </a:xfrm>
        </p:grpSpPr>
        <p:sp>
          <p:nvSpPr>
            <p:cNvPr id="2070"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1"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2"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3"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4"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5"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6"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7"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8"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79"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80"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81"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grpSp>
        <p:nvGrpSpPr>
          <p:cNvPr id="2051" name="Group 48"/>
          <p:cNvGrpSpPr>
            <a:grpSpLocks/>
          </p:cNvGrpSpPr>
          <p:nvPr/>
        </p:nvGrpSpPr>
        <p:grpSpPr bwMode="auto">
          <a:xfrm>
            <a:off x="20638" y="0"/>
            <a:ext cx="1952625" cy="6853238"/>
            <a:chOff x="6627813" y="195717"/>
            <a:chExt cx="1952625" cy="5678034"/>
          </a:xfrm>
        </p:grpSpPr>
        <p:sp>
          <p:nvSpPr>
            <p:cNvPr id="2058" name="Freeform 27"/>
            <p:cNvSpPr>
              <a:spLocks/>
            </p:cNvSpPr>
            <p:nvPr/>
          </p:nvSpPr>
          <p:spPr bwMode="auto">
            <a:xfrm>
              <a:off x="6627813" y="195717"/>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59"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0"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1"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2"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3"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4"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5"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6"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7"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8"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2069"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53"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título del patrón</a:t>
            </a:r>
            <a:endParaRPr lang="en-US"/>
          </a:p>
        </p:txBody>
      </p:sp>
      <p:sp>
        <p:nvSpPr>
          <p:cNvPr id="2054"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hangingPunct="1">
              <a:defRPr sz="900" smtClean="0">
                <a:solidFill>
                  <a:schemeClr val="tx1">
                    <a:tint val="75000"/>
                  </a:schemeClr>
                </a:solidFill>
              </a:defRPr>
            </a:lvl1pPr>
          </a:lstStyle>
          <a:p>
            <a:pPr>
              <a:defRPr/>
            </a:pPr>
            <a:fld id="{54ED2A67-B94A-4D6D-AC27-CCA627A8665D}" type="datetime1">
              <a:rPr lang="es-ES"/>
              <a:pPr>
                <a:defRPr/>
              </a:pPr>
              <a:t>29/05/2019</a:t>
            </a:fld>
            <a:endParaRPr lang="es-E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eaLnBrk="1" hangingPunct="1">
              <a:defRPr sz="2000" smtClean="0">
                <a:solidFill>
                  <a:srgbClr val="FEFFFF"/>
                </a:solidFill>
              </a:defRPr>
            </a:lvl1pPr>
          </a:lstStyle>
          <a:p>
            <a:pPr>
              <a:defRPr/>
            </a:pPr>
            <a:fld id="{A74151E0-B568-49EA-8D79-1A57E5006E43}"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hf hdr="0" ftr="0" dt="0"/>
  <p:txStyles>
    <p:title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anose="020B0502020202020204" pitchFamily="34" charset="0"/>
        </a:defRPr>
      </a:lvl2pPr>
      <a:lvl3pPr algn="l" defTabSz="457200" rtl="0" fontAlgn="base">
        <a:spcBef>
          <a:spcPct val="0"/>
        </a:spcBef>
        <a:spcAft>
          <a:spcPct val="0"/>
        </a:spcAft>
        <a:defRPr sz="3600">
          <a:solidFill>
            <a:srgbClr val="262626"/>
          </a:solidFill>
          <a:latin typeface="Century Gothic" panose="020B0502020202020204" pitchFamily="34" charset="0"/>
        </a:defRPr>
      </a:lvl3pPr>
      <a:lvl4pPr algn="l" defTabSz="457200" rtl="0" fontAlgn="base">
        <a:spcBef>
          <a:spcPct val="0"/>
        </a:spcBef>
        <a:spcAft>
          <a:spcPct val="0"/>
        </a:spcAft>
        <a:defRPr sz="3600">
          <a:solidFill>
            <a:srgbClr val="262626"/>
          </a:solidFill>
          <a:latin typeface="Century Gothic" panose="020B0502020202020204" pitchFamily="34" charset="0"/>
        </a:defRPr>
      </a:lvl4pPr>
      <a:lvl5pPr algn="l" defTabSz="457200" rtl="0" fontAlgn="base">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josecarreres.files.wordpress.com/2015/11/1.jpeg" TargetMode="Externa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http://html.rincondelvago.com/000266710.png" TargetMode="External"/><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9934" y="986444"/>
            <a:ext cx="6984132" cy="1311275"/>
          </a:xfrm>
        </p:spPr>
        <p:txBody>
          <a:bodyPr rtlCol="0">
            <a:noAutofit/>
          </a:bodyPr>
          <a:lstStyle/>
          <a:p>
            <a:pPr algn="ctr" fontAlgn="auto">
              <a:spcBef>
                <a:spcPts val="0"/>
              </a:spcBef>
              <a:spcAft>
                <a:spcPts val="0"/>
              </a:spcAft>
              <a:buFont typeface="Wingdings 3" charset="2"/>
              <a:buNone/>
              <a:defRPr/>
            </a:pPr>
            <a:r>
              <a:rPr lang="es-ES" sz="4400" b="1" i="1" dirty="0">
                <a:solidFill>
                  <a:schemeClr val="accent6">
                    <a:lumMod val="75000"/>
                  </a:schemeClr>
                </a:solidFill>
              </a:rPr>
              <a:t>CAPITULO 2</a:t>
            </a:r>
          </a:p>
          <a:p>
            <a:pPr algn="ctr" fontAlgn="auto">
              <a:spcBef>
                <a:spcPts val="0"/>
              </a:spcBef>
              <a:spcAft>
                <a:spcPts val="0"/>
              </a:spcAft>
              <a:buFont typeface="Wingdings 3" charset="2"/>
              <a:buNone/>
              <a:defRPr/>
            </a:pPr>
            <a:endParaRPr lang="es-ES" sz="4400" b="1" i="1" dirty="0">
              <a:solidFill>
                <a:schemeClr val="accent6">
                  <a:lumMod val="75000"/>
                </a:schemeClr>
              </a:solidFill>
            </a:endParaRPr>
          </a:p>
          <a:p>
            <a:pPr algn="ctr" fontAlgn="auto">
              <a:spcBef>
                <a:spcPts val="0"/>
              </a:spcBef>
              <a:spcAft>
                <a:spcPts val="0"/>
              </a:spcAft>
              <a:buFont typeface="Wingdings 3" charset="2"/>
              <a:buNone/>
              <a:defRPr/>
            </a:pPr>
            <a:r>
              <a:rPr lang="es-ES" sz="3200" b="1" i="1" dirty="0">
                <a:solidFill>
                  <a:schemeClr val="accent6">
                    <a:lumMod val="75000"/>
                  </a:schemeClr>
                </a:solidFill>
              </a:rPr>
              <a:t>GESTIÓN DE PROCESOS Y PROCESADOR</a:t>
            </a:r>
          </a:p>
        </p:txBody>
      </p:sp>
      <p:sp>
        <p:nvSpPr>
          <p:cNvPr id="35844" name="Marcador de número de diapositiva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7FBE4A-8476-4C78-BAED-9B056F9A5577}" type="slidenum">
              <a:rPr lang="es-ES">
                <a:solidFill>
                  <a:srgbClr val="FEFFFF"/>
                </a:solidFill>
              </a:rPr>
              <a:pPr/>
              <a:t>1</a:t>
            </a:fld>
            <a:endParaRPr lang="es-ES">
              <a:solidFill>
                <a:srgbClr val="FEFFFF"/>
              </a:solidFill>
            </a:endParaRPr>
          </a:p>
        </p:txBody>
      </p:sp>
      <p:pic>
        <p:nvPicPr>
          <p:cNvPr id="2050" name="Picture 2" descr="http://1.bp.blogspot.com/_guKbXS-q3pk/TKtIPQNRnsI/AAAAAAAAAAw/t-yFXiwTVjQ/s1600/SD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916970"/>
            <a:ext cx="5616624" cy="195458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a:extLst>
              <a:ext uri="{FF2B5EF4-FFF2-40B4-BE49-F238E27FC236}">
                <a16:creationId xmlns:a16="http://schemas.microsoft.com/office/drawing/2014/main" id="{16785C7B-ED06-4D6D-8CDF-41E989969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47" y="2596864"/>
            <a:ext cx="86868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C1D29771-7D58-4059-A221-1AD57523F55E}"/>
              </a:ext>
            </a:extLst>
          </p:cNvPr>
          <p:cNvSpPr>
            <a:spLocks noGrp="1" noChangeArrowheads="1"/>
          </p:cNvSpPr>
          <p:nvPr>
            <p:ph type="title"/>
          </p:nvPr>
        </p:nvSpPr>
        <p:spPr>
          <a:xfrm>
            <a:off x="1475747" y="600482"/>
            <a:ext cx="6589199" cy="738960"/>
          </a:xfrm>
        </p:spPr>
        <p:txBody>
          <a:bodyPr/>
          <a:lstStyle/>
          <a:p>
            <a:pPr eaLnBrk="1" hangingPunct="1"/>
            <a:r>
              <a:rPr lang="es-MX" altLang="es-PA"/>
              <a:t>Información del proceso</a:t>
            </a:r>
            <a:endParaRPr lang="es-ES" altLang="es-PA"/>
          </a:p>
        </p:txBody>
      </p:sp>
      <p:sp>
        <p:nvSpPr>
          <p:cNvPr id="21508" name="Rectangle 3">
            <a:extLst>
              <a:ext uri="{FF2B5EF4-FFF2-40B4-BE49-F238E27FC236}">
                <a16:creationId xmlns:a16="http://schemas.microsoft.com/office/drawing/2014/main" id="{D3D2F26E-6122-4687-8EE2-8960A4A30224}"/>
              </a:ext>
            </a:extLst>
          </p:cNvPr>
          <p:cNvSpPr>
            <a:spLocks noGrp="1" noChangeArrowheads="1"/>
          </p:cNvSpPr>
          <p:nvPr>
            <p:ph type="body" idx="1"/>
          </p:nvPr>
        </p:nvSpPr>
        <p:spPr>
          <a:xfrm>
            <a:off x="3484947" y="1587274"/>
            <a:ext cx="5456147" cy="2057750"/>
          </a:xfrm>
        </p:spPr>
        <p:txBody>
          <a:bodyPr/>
          <a:lstStyle/>
          <a:p>
            <a:pPr eaLnBrk="1" hangingPunct="1">
              <a:lnSpc>
                <a:spcPct val="90000"/>
              </a:lnSpc>
            </a:pPr>
            <a:r>
              <a:rPr lang="es-MX" altLang="es-PA" sz="2400" dirty="0"/>
              <a:t>Estado del procesador (registros)</a:t>
            </a:r>
          </a:p>
          <a:p>
            <a:pPr eaLnBrk="1" hangingPunct="1">
              <a:lnSpc>
                <a:spcPct val="90000"/>
              </a:lnSpc>
            </a:pPr>
            <a:r>
              <a:rPr lang="es-MX" altLang="es-PA" sz="2400" dirty="0"/>
              <a:t>Imagen de memoria (datos, códigos, pilas, registros).</a:t>
            </a:r>
          </a:p>
          <a:p>
            <a:pPr eaLnBrk="1" hangingPunct="1">
              <a:lnSpc>
                <a:spcPct val="90000"/>
              </a:lnSpc>
            </a:pPr>
            <a:r>
              <a:rPr lang="es-MX" altLang="es-PA" sz="2400" dirty="0"/>
              <a:t>Contenido del Bloque de control del proceso-BCP (recursos).</a:t>
            </a:r>
            <a:endParaRPr lang="es-ES" altLang="es-PA" sz="2400" dirty="0"/>
          </a:p>
        </p:txBody>
      </p:sp>
      <p:sp>
        <p:nvSpPr>
          <p:cNvPr id="2" name="Marcador de número de diapositiva 1">
            <a:extLst>
              <a:ext uri="{FF2B5EF4-FFF2-40B4-BE49-F238E27FC236}">
                <a16:creationId xmlns:a16="http://schemas.microsoft.com/office/drawing/2014/main" id="{B934EFAB-4DC9-4AFD-9863-C4D2B8C84F8C}"/>
              </a:ext>
            </a:extLst>
          </p:cNvPr>
          <p:cNvSpPr>
            <a:spLocks noGrp="1"/>
          </p:cNvSpPr>
          <p:nvPr>
            <p:ph type="sldNum" sz="quarter" idx="12"/>
          </p:nvPr>
        </p:nvSpPr>
        <p:spPr/>
        <p:txBody>
          <a:bodyPr/>
          <a:lstStyle/>
          <a:p>
            <a:pPr>
              <a:defRPr/>
            </a:pPr>
            <a:fld id="{3C1F2C6D-17BF-433D-AEE5-4018077D2633}" type="slidenum">
              <a:rPr lang="es-ES" smtClean="0"/>
              <a:pPr>
                <a:defRPr/>
              </a:pPr>
              <a:t>10</a:t>
            </a:fld>
            <a:endParaRPr lang="es-ES"/>
          </a:p>
        </p:txBody>
      </p:sp>
    </p:spTree>
    <p:extLst>
      <p:ext uri="{BB962C8B-B14F-4D97-AF65-F5344CB8AC3E}">
        <p14:creationId xmlns:p14="http://schemas.microsoft.com/office/powerpoint/2010/main" val="73973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11</a:t>
            </a:fld>
            <a:endParaRPr lang="es-ES">
              <a:solidFill>
                <a:srgbClr val="FEFFFF"/>
              </a:solidFill>
            </a:endParaRPr>
          </a:p>
        </p:txBody>
      </p:sp>
      <p:sp>
        <p:nvSpPr>
          <p:cNvPr id="37891" name="1 Título"/>
          <p:cNvSpPr txBox="1">
            <a:spLocks/>
          </p:cNvSpPr>
          <p:nvPr/>
        </p:nvSpPr>
        <p:spPr bwMode="auto">
          <a:xfrm>
            <a:off x="1424921" y="332656"/>
            <a:ext cx="7081976" cy="100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2.3.4 Información del Bloque de Control del Proceso (BCP)</a:t>
            </a:r>
          </a:p>
        </p:txBody>
      </p:sp>
      <p:sp>
        <p:nvSpPr>
          <p:cNvPr id="4" name="2 Marcador de texto"/>
          <p:cNvSpPr txBox="1">
            <a:spLocks/>
          </p:cNvSpPr>
          <p:nvPr/>
        </p:nvSpPr>
        <p:spPr>
          <a:xfrm>
            <a:off x="839133" y="1383894"/>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423307" y="2204864"/>
            <a:ext cx="3958560" cy="2456057"/>
          </a:xfrm>
          <a:prstGeom prst="rect">
            <a:avLst/>
          </a:prstGeom>
        </p:spPr>
        <p:txBody>
          <a:bodyPr wrap="square">
            <a:spAutoFit/>
          </a:bodyPr>
          <a:lstStyle/>
          <a:p>
            <a:pPr lvl="1"/>
            <a:r>
              <a:rPr lang="es-MX" sz="1600" b="1" dirty="0"/>
              <a:t>a) Identificación del proceso.</a:t>
            </a:r>
          </a:p>
          <a:p>
            <a:pPr marL="898525" lvl="2" indent="-182563">
              <a:buFont typeface="Wingdings" panose="05000000000000000000" pitchFamily="2" charset="2"/>
              <a:buChar char="ü"/>
            </a:pPr>
            <a:r>
              <a:rPr lang="es-MX" sz="1600" dirty="0"/>
              <a:t>Identificador del proceso (PID)</a:t>
            </a:r>
          </a:p>
          <a:p>
            <a:pPr marL="898525" lvl="2" indent="-182563">
              <a:buFont typeface="Wingdings" panose="05000000000000000000" pitchFamily="2" charset="2"/>
              <a:buChar char="ü"/>
            </a:pPr>
            <a:r>
              <a:rPr lang="es-MX" sz="1600" dirty="0"/>
              <a:t>Identificador del proceso padre, en caso de existir relaciones padre-hijo.</a:t>
            </a:r>
          </a:p>
          <a:p>
            <a:pPr marL="898525" lvl="2" indent="-182563">
              <a:buFont typeface="Wingdings" panose="05000000000000000000" pitchFamily="2" charset="2"/>
              <a:buChar char="ü"/>
            </a:pPr>
            <a:r>
              <a:rPr lang="es-MX" sz="1600" dirty="0"/>
              <a:t>Información sobre el usuario (id usuario-UID, id grupo-GID). Es una cadena de caracteres.</a:t>
            </a:r>
          </a:p>
          <a:p>
            <a:pPr lvl="2">
              <a:lnSpc>
                <a:spcPct val="80000"/>
              </a:lnSpc>
            </a:pPr>
            <a:endParaRPr lang="es-MX" sz="1600" dirty="0"/>
          </a:p>
          <a:p>
            <a:pPr marL="715963" lvl="1" indent="-258763">
              <a:lnSpc>
                <a:spcPct val="80000"/>
              </a:lnSpc>
            </a:pPr>
            <a:endParaRPr lang="es-E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455" y="4238184"/>
            <a:ext cx="4397375" cy="25542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7" name="Rectángulo 6"/>
          <p:cNvSpPr/>
          <p:nvPr/>
        </p:nvSpPr>
        <p:spPr>
          <a:xfrm>
            <a:off x="4593873" y="2204864"/>
            <a:ext cx="4054550" cy="2554545"/>
          </a:xfrm>
          <a:prstGeom prst="rect">
            <a:avLst/>
          </a:prstGeom>
        </p:spPr>
        <p:txBody>
          <a:bodyPr wrap="square">
            <a:spAutoFit/>
          </a:bodyPr>
          <a:lstStyle/>
          <a:p>
            <a:pPr marL="715963" lvl="1" indent="-258763"/>
            <a:r>
              <a:rPr lang="es-MX" sz="1600" b="1" dirty="0"/>
              <a:t>b) Información del Estado del procesador.</a:t>
            </a:r>
          </a:p>
          <a:p>
            <a:pPr marL="898525" lvl="2" indent="-182563">
              <a:buFont typeface="Wingdings" panose="05000000000000000000" pitchFamily="2" charset="2"/>
              <a:buChar char="ü"/>
            </a:pPr>
            <a:r>
              <a:rPr lang="es-MX" sz="1600" dirty="0"/>
              <a:t>Contiene valores iniciales o valores en el instante que se interrumpió el proceso.</a:t>
            </a:r>
          </a:p>
          <a:p>
            <a:pPr marL="1158875" lvl="3" indent="-285750">
              <a:buFont typeface="Wingdings" panose="05000000000000000000" pitchFamily="2" charset="2"/>
              <a:buChar char="Ø"/>
            </a:pPr>
            <a:r>
              <a:rPr lang="es-PA" sz="1600" dirty="0"/>
              <a:t>Registros visibles al usuario.</a:t>
            </a:r>
          </a:p>
          <a:p>
            <a:pPr marL="1158875" lvl="3" indent="-285750">
              <a:buFont typeface="Wingdings" panose="05000000000000000000" pitchFamily="2" charset="2"/>
              <a:buChar char="Ø"/>
            </a:pPr>
            <a:r>
              <a:rPr lang="es-PA" sz="1600" dirty="0"/>
              <a:t>Registro de control y estado.</a:t>
            </a:r>
          </a:p>
          <a:p>
            <a:pPr marL="1158875" lvl="3" indent="-285750">
              <a:buFont typeface="Wingdings" panose="05000000000000000000" pitchFamily="2" charset="2"/>
              <a:buChar char="Ø"/>
            </a:pPr>
            <a:r>
              <a:rPr lang="es-PA" sz="1600" dirty="0"/>
              <a:t>Puntero a la pila del proceso.</a:t>
            </a:r>
          </a:p>
          <a:p>
            <a:pPr marL="1714500" lvl="3" indent="-342900">
              <a:buFont typeface="Wingdings" panose="05000000000000000000" pitchFamily="2" charset="2"/>
              <a:buChar char="Ø"/>
            </a:pPr>
            <a:endParaRPr lang="es-MX" sz="1600" dirty="0"/>
          </a:p>
          <a:p>
            <a:pPr lvl="1"/>
            <a:endParaRPr lang="es-ES" sz="1600" dirty="0"/>
          </a:p>
        </p:txBody>
      </p:sp>
      <p:sp>
        <p:nvSpPr>
          <p:cNvPr id="8" name="Rectángulo 7"/>
          <p:cNvSpPr/>
          <p:nvPr/>
        </p:nvSpPr>
        <p:spPr>
          <a:xfrm>
            <a:off x="839133" y="1504213"/>
            <a:ext cx="7632700" cy="661720"/>
          </a:xfrm>
          <a:prstGeom prst="rect">
            <a:avLst/>
          </a:prstGeom>
        </p:spPr>
        <p:txBody>
          <a:bodyPr wrap="square">
            <a:spAutoFit/>
          </a:bodyPr>
          <a:lstStyle/>
          <a:p>
            <a:pPr marL="0" lvl="1" indent="15875" algn="just">
              <a:lnSpc>
                <a:spcPct val="80000"/>
              </a:lnSpc>
              <a:spcBef>
                <a:spcPts val="600"/>
              </a:spcBef>
            </a:pPr>
            <a:r>
              <a:rPr lang="es-PA" sz="2000" dirty="0"/>
              <a:t>Es un </a:t>
            </a:r>
            <a:r>
              <a:rPr lang="es-PA" sz="2000" b="1" dirty="0"/>
              <a:t>registro especial </a:t>
            </a:r>
            <a:r>
              <a:rPr lang="es-PA" sz="2000" dirty="0"/>
              <a:t>donde el sistema operativo </a:t>
            </a:r>
            <a:r>
              <a:rPr lang="es-PA" sz="2000" b="1" dirty="0"/>
              <a:t>agrupa toda</a:t>
            </a:r>
          </a:p>
          <a:p>
            <a:pPr marL="0" lvl="1" indent="15875" algn="just">
              <a:lnSpc>
                <a:spcPct val="80000"/>
              </a:lnSpc>
              <a:spcBef>
                <a:spcPts val="600"/>
              </a:spcBef>
            </a:pPr>
            <a:r>
              <a:rPr lang="es-PA" sz="2000" b="1" dirty="0"/>
              <a:t> la información básica de un proceso. </a:t>
            </a:r>
            <a:endParaRPr lang="es-ES" sz="2000" b="1" dirty="0"/>
          </a:p>
        </p:txBody>
      </p:sp>
      <p:sp>
        <p:nvSpPr>
          <p:cNvPr id="10" name="Rectángulo 9"/>
          <p:cNvSpPr/>
          <p:nvPr/>
        </p:nvSpPr>
        <p:spPr>
          <a:xfrm>
            <a:off x="3995936" y="6597352"/>
            <a:ext cx="1249200" cy="190821"/>
          </a:xfrm>
          <a:prstGeom prst="rect">
            <a:avLst/>
          </a:prstGeom>
        </p:spPr>
        <p:txBody>
          <a:bodyPr wrap="square">
            <a:spAutoFit/>
          </a:bodyPr>
          <a:lstStyle/>
          <a:p>
            <a:pPr marL="0" lvl="1" indent="15875" algn="ctr">
              <a:lnSpc>
                <a:spcPct val="80000"/>
              </a:lnSpc>
            </a:pPr>
            <a:r>
              <a:rPr lang="es-ES" sz="800" b="1" i="1" dirty="0"/>
              <a:t>Información del BCP</a:t>
            </a:r>
          </a:p>
        </p:txBody>
      </p:sp>
    </p:spTree>
    <p:extLst>
      <p:ext uri="{BB962C8B-B14F-4D97-AF65-F5344CB8AC3E}">
        <p14:creationId xmlns:p14="http://schemas.microsoft.com/office/powerpoint/2010/main" val="125254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12</a:t>
            </a:fld>
            <a:endParaRPr lang="es-ES">
              <a:solidFill>
                <a:srgbClr val="FEFFFF"/>
              </a:solidFill>
            </a:endParaRPr>
          </a:p>
        </p:txBody>
      </p:sp>
      <p:sp>
        <p:nvSpPr>
          <p:cNvPr id="37891" name="1 Título"/>
          <p:cNvSpPr txBox="1">
            <a:spLocks/>
          </p:cNvSpPr>
          <p:nvPr/>
        </p:nvSpPr>
        <p:spPr bwMode="auto">
          <a:xfrm>
            <a:off x="1424921" y="332656"/>
            <a:ext cx="7081976" cy="100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2.3.5 Estructura de control del Sistema Operativo</a:t>
            </a:r>
          </a:p>
        </p:txBody>
      </p:sp>
      <p:sp>
        <p:nvSpPr>
          <p:cNvPr id="4" name="2 Marcador de texto"/>
          <p:cNvSpPr txBox="1">
            <a:spLocks/>
          </p:cNvSpPr>
          <p:nvPr/>
        </p:nvSpPr>
        <p:spPr>
          <a:xfrm>
            <a:off x="839133" y="1383894"/>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839133" y="1445819"/>
            <a:ext cx="7837323" cy="683264"/>
          </a:xfrm>
          <a:prstGeom prst="rect">
            <a:avLst/>
          </a:prstGeom>
        </p:spPr>
        <p:txBody>
          <a:bodyPr wrap="square">
            <a:spAutoFit/>
          </a:bodyPr>
          <a:lstStyle/>
          <a:p>
            <a:pPr marL="0" lvl="3">
              <a:lnSpc>
                <a:spcPct val="80000"/>
              </a:lnSpc>
            </a:pPr>
            <a:r>
              <a:rPr lang="es-PA" sz="1600" dirty="0"/>
              <a:t>Proporciona </a:t>
            </a:r>
            <a:r>
              <a:rPr lang="es-ES" sz="1600" dirty="0"/>
              <a:t>Información sobre el estado actual de cada proceso y recurso. Las tablas que conforman la estructura se construyen para cada entidad que gestiona el sistema operativo.</a:t>
            </a:r>
          </a:p>
        </p:txBody>
      </p:sp>
      <p:sp>
        <p:nvSpPr>
          <p:cNvPr id="8" name="Marcador de contenido 2"/>
          <p:cNvSpPr txBox="1">
            <a:spLocks/>
          </p:cNvSpPr>
          <p:nvPr/>
        </p:nvSpPr>
        <p:spPr>
          <a:xfrm>
            <a:off x="971600" y="2321437"/>
            <a:ext cx="3384376" cy="4419931"/>
          </a:xfrm>
          <a:prstGeom prst="rect">
            <a:avLst/>
          </a:prstGeom>
        </p:spPr>
        <p:txBody>
          <a:bodyPr>
            <a:normAutofit fontScale="70000" lnSpcReduction="20000"/>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eaLnBrk="1" hangingPunct="1">
              <a:buFont typeface="Wingdings 3" panose="05040102010807070707" pitchFamily="18" charset="2"/>
              <a:buNone/>
            </a:pPr>
            <a:r>
              <a:rPr lang="es-ES" sz="2300" b="1" dirty="0"/>
              <a:t>Tablas de memoria</a:t>
            </a:r>
            <a:endParaRPr lang="es-PA" sz="2300" dirty="0"/>
          </a:p>
          <a:p>
            <a:pPr marL="0" indent="0" eaLnBrk="1" hangingPunct="1">
              <a:buNone/>
            </a:pPr>
            <a:r>
              <a:rPr lang="es-ES" dirty="0"/>
              <a:t>Contienen información acerca de:</a:t>
            </a:r>
            <a:endParaRPr lang="es-PA" sz="1200" dirty="0"/>
          </a:p>
          <a:p>
            <a:pPr eaLnBrk="1" hangingPunct="1"/>
            <a:r>
              <a:rPr lang="es-ES" dirty="0"/>
              <a:t>Asignación de memoria principal a procesos.</a:t>
            </a:r>
          </a:p>
          <a:p>
            <a:pPr eaLnBrk="1" hangingPunct="1"/>
            <a:r>
              <a:rPr lang="es-ES" dirty="0"/>
              <a:t>Asignación de memoria secundaria a procesos.</a:t>
            </a:r>
          </a:p>
          <a:p>
            <a:pPr eaLnBrk="1" hangingPunct="1"/>
            <a:r>
              <a:rPr lang="es-ES" dirty="0"/>
              <a:t>Atributos de protección de acceso a regiones.</a:t>
            </a:r>
            <a:endParaRPr lang="es-PA" sz="1300" dirty="0"/>
          </a:p>
          <a:p>
            <a:pPr eaLnBrk="1" hangingPunct="1"/>
            <a:r>
              <a:rPr lang="es-ES" dirty="0"/>
              <a:t>De memoria compartida.</a:t>
            </a:r>
            <a:endParaRPr lang="es-PA" sz="1200" dirty="0"/>
          </a:p>
          <a:p>
            <a:pPr eaLnBrk="1" hangingPunct="1"/>
            <a:r>
              <a:rPr lang="es-ES" dirty="0"/>
              <a:t>Información necesaria para gestionar la memoria virtual.</a:t>
            </a:r>
            <a:endParaRPr lang="es-PA" sz="1200" dirty="0"/>
          </a:p>
          <a:p>
            <a:pPr marL="0" indent="0" eaLnBrk="1" hangingPunct="1">
              <a:buFont typeface="Wingdings 3" panose="05040102010807070707" pitchFamily="18" charset="2"/>
              <a:buNone/>
            </a:pPr>
            <a:endParaRPr lang="es-PA" sz="1200" dirty="0"/>
          </a:p>
          <a:p>
            <a:pPr marL="0" indent="0" eaLnBrk="1" hangingPunct="1">
              <a:buFont typeface="Wingdings 3" panose="05040102010807070707" pitchFamily="18" charset="2"/>
              <a:buNone/>
            </a:pPr>
            <a:r>
              <a:rPr lang="es-ES" sz="2300" b="1" dirty="0"/>
              <a:t>Tablas de archivos</a:t>
            </a:r>
            <a:endParaRPr lang="es-PA" sz="2300" dirty="0"/>
          </a:p>
          <a:p>
            <a:pPr marL="0" indent="0" eaLnBrk="1" hangingPunct="1">
              <a:buNone/>
            </a:pPr>
            <a:r>
              <a:rPr lang="es-ES" dirty="0"/>
              <a:t>Contienen información acerca de:</a:t>
            </a:r>
            <a:endParaRPr lang="es-PA" sz="1200" dirty="0"/>
          </a:p>
          <a:p>
            <a:pPr eaLnBrk="1" hangingPunct="1"/>
            <a:r>
              <a:rPr lang="es-ES" dirty="0"/>
              <a:t>Ubicación en memoria secundaria.</a:t>
            </a:r>
            <a:endParaRPr lang="es-PA" sz="1200" dirty="0"/>
          </a:p>
          <a:p>
            <a:pPr eaLnBrk="1" hangingPunct="1"/>
            <a:r>
              <a:rPr lang="es-ES" dirty="0"/>
              <a:t>Estado actual.</a:t>
            </a:r>
          </a:p>
          <a:p>
            <a:pPr eaLnBrk="1" hangingPunct="1"/>
            <a:r>
              <a:rPr lang="es-ES" dirty="0"/>
              <a:t>Atributos.</a:t>
            </a:r>
            <a:endParaRPr lang="es-PA" sz="1100" dirty="0"/>
          </a:p>
        </p:txBody>
      </p:sp>
      <p:sp>
        <p:nvSpPr>
          <p:cNvPr id="9" name="Marcador de contenido 3"/>
          <p:cNvSpPr txBox="1">
            <a:spLocks/>
          </p:cNvSpPr>
          <p:nvPr/>
        </p:nvSpPr>
        <p:spPr>
          <a:xfrm>
            <a:off x="4932040" y="2286000"/>
            <a:ext cx="3672407" cy="4455368"/>
          </a:xfrm>
          <a:prstGeom prst="rect">
            <a:avLst/>
          </a:prstGeom>
        </p:spPr>
        <p:txBody>
          <a:bodyPr>
            <a:no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eaLnBrk="1" hangingPunct="1">
              <a:buFont typeface="Wingdings 3" panose="05040102010807070707" pitchFamily="18" charset="2"/>
              <a:buNone/>
            </a:pPr>
            <a:r>
              <a:rPr lang="es-ES" sz="1600" b="1" dirty="0"/>
              <a:t>Tablas de dispositivos de E/S</a:t>
            </a:r>
            <a:endParaRPr lang="es-PA" sz="1600" dirty="0"/>
          </a:p>
          <a:p>
            <a:pPr marL="0" indent="0" eaLnBrk="1" hangingPunct="1">
              <a:buNone/>
            </a:pPr>
            <a:r>
              <a:rPr lang="es-ES" sz="1300" dirty="0"/>
              <a:t>Contienen información acerca de:</a:t>
            </a:r>
            <a:endParaRPr lang="es-PA" sz="1300" dirty="0"/>
          </a:p>
          <a:p>
            <a:pPr eaLnBrk="1" hangingPunct="1"/>
            <a:r>
              <a:rPr lang="es-ES" sz="1300" dirty="0"/>
              <a:t>Dispositivos de E/S que están disponibles o asignados.</a:t>
            </a:r>
            <a:endParaRPr lang="es-PA" sz="1300" dirty="0"/>
          </a:p>
          <a:p>
            <a:pPr eaLnBrk="1" hangingPunct="1"/>
            <a:r>
              <a:rPr lang="es-ES" sz="1300" dirty="0"/>
              <a:t>Estado de las operaciones de E/S.</a:t>
            </a:r>
            <a:endParaRPr lang="es-PA" sz="1300" dirty="0"/>
          </a:p>
          <a:p>
            <a:pPr eaLnBrk="1" hangingPunct="1"/>
            <a:r>
              <a:rPr lang="es-ES" sz="1300" dirty="0"/>
              <a:t>Ubicación en memoria principal del espacio usado como fuente o destino en una transferencia de E/S.</a:t>
            </a:r>
            <a:endParaRPr lang="es-PA" sz="1300" dirty="0"/>
          </a:p>
          <a:p>
            <a:pPr marL="0" indent="0" eaLnBrk="1" hangingPunct="1">
              <a:buFont typeface="Wingdings 3" panose="05040102010807070707" pitchFamily="18" charset="2"/>
              <a:buNone/>
            </a:pPr>
            <a:r>
              <a:rPr lang="es-ES" sz="1300" b="1" dirty="0"/>
              <a:t> </a:t>
            </a:r>
          </a:p>
          <a:p>
            <a:pPr marL="0" indent="0" eaLnBrk="1" hangingPunct="1">
              <a:spcBef>
                <a:spcPts val="0"/>
              </a:spcBef>
              <a:buFont typeface="Wingdings 3" panose="05040102010807070707" pitchFamily="18" charset="2"/>
              <a:buNone/>
            </a:pPr>
            <a:r>
              <a:rPr lang="es-ES" sz="1600" b="1" dirty="0"/>
              <a:t>Tablas de procesos</a:t>
            </a:r>
            <a:endParaRPr lang="es-PA" sz="1600" dirty="0"/>
          </a:p>
          <a:p>
            <a:pPr marL="0" indent="0" eaLnBrk="1" hangingPunct="1">
              <a:spcBef>
                <a:spcPts val="0"/>
              </a:spcBef>
              <a:buNone/>
            </a:pPr>
            <a:r>
              <a:rPr lang="es-ES" sz="1300" dirty="0"/>
              <a:t>Contiene información acerca de:</a:t>
            </a:r>
            <a:endParaRPr lang="es-PA" sz="1300" dirty="0"/>
          </a:p>
          <a:p>
            <a:pPr eaLnBrk="1" hangingPunct="1">
              <a:spcBef>
                <a:spcPts val="0"/>
              </a:spcBef>
            </a:pPr>
            <a:r>
              <a:rPr lang="es-ES" sz="1300" dirty="0"/>
              <a:t>Dónde está ubicado un proceso.</a:t>
            </a:r>
            <a:endParaRPr lang="es-PA" sz="1300" dirty="0"/>
          </a:p>
          <a:p>
            <a:pPr eaLnBrk="1" hangingPunct="1">
              <a:spcBef>
                <a:spcPts val="0"/>
              </a:spcBef>
            </a:pPr>
            <a:r>
              <a:rPr lang="es-ES" sz="1300" dirty="0"/>
              <a:t>Atributos necesarios para su gestión.</a:t>
            </a:r>
            <a:endParaRPr lang="es-PA" sz="1300" dirty="0"/>
          </a:p>
          <a:p>
            <a:pPr eaLnBrk="1" hangingPunct="1">
              <a:spcBef>
                <a:spcPts val="0"/>
              </a:spcBef>
            </a:pPr>
            <a:r>
              <a:rPr lang="es-ES" sz="1300" dirty="0"/>
              <a:t>Identificador del proceso (ID).</a:t>
            </a:r>
            <a:endParaRPr lang="es-PA" sz="1300" dirty="0"/>
          </a:p>
          <a:p>
            <a:pPr eaLnBrk="1" hangingPunct="1">
              <a:spcBef>
                <a:spcPts val="0"/>
              </a:spcBef>
            </a:pPr>
            <a:r>
              <a:rPr lang="es-ES" sz="1300" dirty="0"/>
              <a:t>Estado de proceso.</a:t>
            </a:r>
            <a:endParaRPr lang="es-PA" sz="1300" dirty="0"/>
          </a:p>
          <a:p>
            <a:pPr eaLnBrk="1" hangingPunct="1">
              <a:spcBef>
                <a:spcPts val="0"/>
              </a:spcBef>
            </a:pPr>
            <a:r>
              <a:rPr lang="es-ES" sz="1300" dirty="0"/>
              <a:t>Ubicación en memoria.</a:t>
            </a:r>
            <a:endParaRPr lang="es-PA" sz="1300" dirty="0"/>
          </a:p>
        </p:txBody>
      </p:sp>
    </p:spTree>
    <p:extLst>
      <p:ext uri="{BB962C8B-B14F-4D97-AF65-F5344CB8AC3E}">
        <p14:creationId xmlns:p14="http://schemas.microsoft.com/office/powerpoint/2010/main" val="403512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pPr>
              <a:defRPr/>
            </a:pPr>
            <a:fld id="{EF531DC3-3CC3-4EA9-9C02-3E669EB2F78D}" type="slidenum">
              <a:rPr lang="es-ES" smtClean="0"/>
              <a:pPr>
                <a:defRPr/>
              </a:pPr>
              <a:t>13</a:t>
            </a:fld>
            <a:endParaRPr lang="es-ES"/>
          </a:p>
        </p:txBody>
      </p:sp>
      <p:sp>
        <p:nvSpPr>
          <p:cNvPr id="10" name="Rectángulo 9"/>
          <p:cNvSpPr/>
          <p:nvPr/>
        </p:nvSpPr>
        <p:spPr>
          <a:xfrm>
            <a:off x="2000280" y="836712"/>
            <a:ext cx="4982809" cy="486287"/>
          </a:xfrm>
          <a:prstGeom prst="rect">
            <a:avLst/>
          </a:prstGeom>
        </p:spPr>
        <p:txBody>
          <a:bodyPr wrap="square">
            <a:spAutoFit/>
          </a:bodyPr>
          <a:lstStyle/>
          <a:p>
            <a:pPr marL="0" lvl="3" algn="ctr">
              <a:lnSpc>
                <a:spcPct val="80000"/>
              </a:lnSpc>
            </a:pPr>
            <a:r>
              <a:rPr lang="es-PA" sz="1600" dirty="0"/>
              <a:t>Estructura de las tablas de control </a:t>
            </a:r>
          </a:p>
          <a:p>
            <a:pPr marL="0" lvl="3" algn="ctr">
              <a:lnSpc>
                <a:spcPct val="80000"/>
              </a:lnSpc>
            </a:pPr>
            <a:r>
              <a:rPr lang="es-PA" sz="1600" dirty="0"/>
              <a:t>del Sistema Operativo</a:t>
            </a:r>
            <a:endParaRPr lang="es-ES" sz="1600"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t="249" b="10739"/>
          <a:stretch>
            <a:fillRect/>
          </a:stretch>
        </p:blipFill>
        <p:spPr bwMode="auto">
          <a:xfrm>
            <a:off x="1652736" y="1700808"/>
            <a:ext cx="5943600" cy="448945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114279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14</a:t>
            </a:fld>
            <a:endParaRPr lang="es-ES">
              <a:solidFill>
                <a:srgbClr val="FEFFFF"/>
              </a:solidFill>
            </a:endParaRPr>
          </a:p>
        </p:txBody>
      </p:sp>
      <p:sp>
        <p:nvSpPr>
          <p:cNvPr id="37891" name="1 Título"/>
          <p:cNvSpPr txBox="1">
            <a:spLocks/>
          </p:cNvSpPr>
          <p:nvPr/>
        </p:nvSpPr>
        <p:spPr bwMode="auto">
          <a:xfrm>
            <a:off x="1397497" y="681545"/>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2.3.6 Control de proceso</a:t>
            </a:r>
          </a:p>
        </p:txBody>
      </p:sp>
      <p:sp>
        <p:nvSpPr>
          <p:cNvPr id="4" name="2 Marcador de texto"/>
          <p:cNvSpPr txBox="1">
            <a:spLocks/>
          </p:cNvSpPr>
          <p:nvPr/>
        </p:nvSpPr>
        <p:spPr>
          <a:xfrm>
            <a:off x="839133" y="1383894"/>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1397497" y="1690131"/>
            <a:ext cx="7206951" cy="4755148"/>
          </a:xfrm>
          <a:prstGeom prst="rect">
            <a:avLst/>
          </a:prstGeom>
        </p:spPr>
        <p:txBody>
          <a:bodyPr wrap="square">
            <a:spAutoFit/>
          </a:bodyPr>
          <a:lstStyle/>
          <a:p>
            <a:pPr>
              <a:spcAft>
                <a:spcPts val="1200"/>
              </a:spcAft>
            </a:pPr>
            <a:r>
              <a:rPr lang="es-PA" sz="2400" dirty="0"/>
              <a:t>El control de proceso permite que los sistemas operativos puedan ser capaces de realizar ciertas operaciones sobre y con los procesos. </a:t>
            </a:r>
          </a:p>
          <a:p>
            <a:pPr>
              <a:spcBef>
                <a:spcPts val="0"/>
              </a:spcBef>
              <a:spcAft>
                <a:spcPts val="600"/>
              </a:spcAft>
            </a:pPr>
            <a:r>
              <a:rPr lang="es-ES" sz="2400" dirty="0"/>
              <a:t>Tales operaciones incluyen:</a:t>
            </a:r>
            <a:endParaRPr lang="es-PA" sz="2400" dirty="0"/>
          </a:p>
          <a:p>
            <a:pPr marL="285750" lvl="0" indent="-285750">
              <a:buFont typeface="Arial" panose="020B0604020202020204" pitchFamily="34" charset="0"/>
              <a:buChar char="•"/>
            </a:pPr>
            <a:r>
              <a:rPr lang="es-ES" sz="2400" dirty="0"/>
              <a:t>Crear y destruir un proceso.</a:t>
            </a:r>
            <a:endParaRPr lang="es-PA" sz="2400" dirty="0"/>
          </a:p>
          <a:p>
            <a:pPr marL="285750" lvl="0" indent="-285750">
              <a:buFont typeface="Arial" panose="020B0604020202020204" pitchFamily="34" charset="0"/>
              <a:buChar char="•"/>
            </a:pPr>
            <a:r>
              <a:rPr lang="es-ES" sz="2400" dirty="0"/>
              <a:t>Suspender y reanudar un proceso.</a:t>
            </a:r>
            <a:endParaRPr lang="es-PA" sz="2400" dirty="0"/>
          </a:p>
          <a:p>
            <a:pPr marL="285750" lvl="0" indent="-285750">
              <a:buFont typeface="Arial" panose="020B0604020202020204" pitchFamily="34" charset="0"/>
              <a:buChar char="•"/>
            </a:pPr>
            <a:r>
              <a:rPr lang="es-PA" sz="2400" dirty="0"/>
              <a:t>Cambiar la prioridad de un proceso.</a:t>
            </a:r>
          </a:p>
          <a:p>
            <a:pPr marL="285750" lvl="0" indent="-285750">
              <a:buFont typeface="Arial" panose="020B0604020202020204" pitchFamily="34" charset="0"/>
              <a:buChar char="•"/>
            </a:pPr>
            <a:r>
              <a:rPr lang="es-ES" sz="2400" dirty="0"/>
              <a:t>Bloquear y "desbloquear" un proceso.</a:t>
            </a:r>
            <a:endParaRPr lang="es-PA" sz="2400" dirty="0"/>
          </a:p>
          <a:p>
            <a:pPr marL="285750" lvl="0" indent="-285750">
              <a:buFont typeface="Arial" panose="020B0604020202020204" pitchFamily="34" charset="0"/>
              <a:buChar char="•"/>
            </a:pPr>
            <a:r>
              <a:rPr lang="es-PA" sz="2400" dirty="0"/>
              <a:t>Planificar un proceso (asignarle la CPU).</a:t>
            </a:r>
          </a:p>
          <a:p>
            <a:pPr marL="285750" lvl="0" indent="-285750">
              <a:buFont typeface="Arial" panose="020B0604020202020204" pitchFamily="34" charset="0"/>
              <a:buChar char="•"/>
            </a:pPr>
            <a:r>
              <a:rPr lang="es-PA" sz="2400" dirty="0"/>
              <a:t>Permitir que un proceso se comunique con otro (a esto se denomina comunicación entre procesos).</a:t>
            </a:r>
            <a:endParaRPr lang="es-PA" sz="2400" dirty="0">
              <a:effectLst/>
            </a:endParaRPr>
          </a:p>
        </p:txBody>
      </p:sp>
    </p:spTree>
    <p:extLst>
      <p:ext uri="{BB962C8B-B14F-4D97-AF65-F5344CB8AC3E}">
        <p14:creationId xmlns:p14="http://schemas.microsoft.com/office/powerpoint/2010/main" val="349643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15</a:t>
            </a:fld>
            <a:endParaRPr lang="es-ES">
              <a:solidFill>
                <a:srgbClr val="FEFFFF"/>
              </a:solidFill>
            </a:endParaRPr>
          </a:p>
        </p:txBody>
      </p:sp>
      <p:sp>
        <p:nvSpPr>
          <p:cNvPr id="37891" name="1 Título"/>
          <p:cNvSpPr txBox="1">
            <a:spLocks/>
          </p:cNvSpPr>
          <p:nvPr/>
        </p:nvSpPr>
        <p:spPr bwMode="auto">
          <a:xfrm>
            <a:off x="1360161" y="751143"/>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2.4 Planificación de procesos</a:t>
            </a:r>
          </a:p>
        </p:txBody>
      </p:sp>
      <p:sp>
        <p:nvSpPr>
          <p:cNvPr id="4" name="2 Marcador de texto"/>
          <p:cNvSpPr txBox="1">
            <a:spLocks/>
          </p:cNvSpPr>
          <p:nvPr/>
        </p:nvSpPr>
        <p:spPr>
          <a:xfrm>
            <a:off x="839133" y="1383894"/>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1353751" y="2273770"/>
            <a:ext cx="6603463" cy="2554545"/>
          </a:xfrm>
          <a:prstGeom prst="rect">
            <a:avLst/>
          </a:prstGeom>
        </p:spPr>
        <p:txBody>
          <a:bodyPr wrap="square">
            <a:spAutoFit/>
          </a:bodyPr>
          <a:lstStyle/>
          <a:p>
            <a:pPr marL="285750" indent="-285750">
              <a:buFontTx/>
              <a:buChar char="-"/>
            </a:pPr>
            <a:r>
              <a:rPr lang="es-ES" sz="2000" dirty="0"/>
              <a:t>Tarea del sistema operativo  que permite seleccionar qué proceso ejecutar en un momento dado. </a:t>
            </a:r>
          </a:p>
          <a:p>
            <a:endParaRPr lang="es-ES" sz="2000" dirty="0"/>
          </a:p>
          <a:p>
            <a:pPr marL="285750" indent="-285750">
              <a:buFontTx/>
              <a:buChar char="-"/>
            </a:pPr>
            <a:r>
              <a:rPr lang="es-ES" sz="2000" dirty="0"/>
              <a:t>La selección del proceso se basa en alguno de los algoritmos de planificación. </a:t>
            </a:r>
          </a:p>
          <a:p>
            <a:pPr marL="285750" indent="-285750">
              <a:buFontTx/>
              <a:buChar char="-"/>
            </a:pPr>
            <a:endParaRPr lang="es-ES" sz="2000" dirty="0"/>
          </a:p>
          <a:p>
            <a:pPr marL="285750" indent="-285750">
              <a:buFontTx/>
              <a:buChar char="-"/>
            </a:pPr>
            <a:r>
              <a:rPr lang="es-ES" sz="2000" dirty="0"/>
              <a:t>El objetivo es el reparto del tiempo de procesador entre los procesos que pueden ejecutar. </a:t>
            </a:r>
            <a:endParaRPr lang="es-PA" sz="2000" dirty="0"/>
          </a:p>
        </p:txBody>
      </p:sp>
    </p:spTree>
    <p:extLst>
      <p:ext uri="{BB962C8B-B14F-4D97-AF65-F5344CB8AC3E}">
        <p14:creationId xmlns:p14="http://schemas.microsoft.com/office/powerpoint/2010/main" val="50664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16</a:t>
            </a:fld>
            <a:endParaRPr lang="es-ES">
              <a:solidFill>
                <a:srgbClr val="FEFFFF"/>
              </a:solidFill>
            </a:endParaRPr>
          </a:p>
        </p:txBody>
      </p:sp>
      <p:sp>
        <p:nvSpPr>
          <p:cNvPr id="37891" name="1 Título"/>
          <p:cNvSpPr txBox="1">
            <a:spLocks/>
          </p:cNvSpPr>
          <p:nvPr/>
        </p:nvSpPr>
        <p:spPr bwMode="auto">
          <a:xfrm>
            <a:off x="1360161" y="751143"/>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2.4.1 Conceptos básicos</a:t>
            </a:r>
          </a:p>
        </p:txBody>
      </p:sp>
      <p:sp>
        <p:nvSpPr>
          <p:cNvPr id="4" name="2 Marcador de texto"/>
          <p:cNvSpPr txBox="1">
            <a:spLocks/>
          </p:cNvSpPr>
          <p:nvPr/>
        </p:nvSpPr>
        <p:spPr>
          <a:xfrm>
            <a:off x="839133" y="1427955"/>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1353751" y="2420018"/>
            <a:ext cx="6603463" cy="4093428"/>
          </a:xfrm>
          <a:prstGeom prst="rect">
            <a:avLst/>
          </a:prstGeom>
        </p:spPr>
        <p:txBody>
          <a:bodyPr wrap="square">
            <a:spAutoFit/>
          </a:bodyPr>
          <a:lstStyle/>
          <a:p>
            <a:pPr lvl="0"/>
            <a:r>
              <a:rPr lang="es-ES" sz="2400" b="1" i="1" dirty="0"/>
              <a:t>Planificador (</a:t>
            </a:r>
            <a:r>
              <a:rPr lang="es-ES" sz="2400" b="1" i="1" dirty="0" err="1"/>
              <a:t>scheduler</a:t>
            </a:r>
            <a:r>
              <a:rPr lang="es-ES" sz="2400" b="1" i="1" dirty="0"/>
              <a:t>):</a:t>
            </a:r>
            <a:r>
              <a:rPr lang="es-ES" sz="2400" dirty="0"/>
              <a:t>  módulo que realiza la función de seleccionar el proceso en estado de listo que pasa a estado de ejecución.</a:t>
            </a:r>
          </a:p>
          <a:p>
            <a:pPr lvl="0"/>
            <a:endParaRPr lang="es-PA" sz="2400" dirty="0"/>
          </a:p>
          <a:p>
            <a:pPr lvl="0"/>
            <a:r>
              <a:rPr lang="es-ES" sz="2400" b="1" i="1" dirty="0"/>
              <a:t>Activador:</a:t>
            </a:r>
            <a:r>
              <a:rPr lang="es-ES" sz="2400" dirty="0"/>
              <a:t> módulo que pone en ejecución el proceso planificado.</a:t>
            </a:r>
          </a:p>
          <a:p>
            <a:pPr lvl="0"/>
            <a:endParaRPr lang="es-ES" sz="2400" dirty="0"/>
          </a:p>
          <a:p>
            <a:pPr lvl="0"/>
            <a:endParaRPr lang="es-ES" sz="2400" dirty="0"/>
          </a:p>
          <a:p>
            <a:pPr lvl="0"/>
            <a:endParaRPr lang="es-ES" sz="2400" dirty="0"/>
          </a:p>
          <a:p>
            <a:pPr lvl="0" algn="r"/>
            <a:r>
              <a:rPr lang="es-ES" sz="2400" b="1" dirty="0"/>
              <a:t>…</a:t>
            </a:r>
          </a:p>
          <a:p>
            <a:pPr lvl="0"/>
            <a:endParaRPr lang="es-PA" sz="2000" dirty="0"/>
          </a:p>
        </p:txBody>
      </p:sp>
    </p:spTree>
    <p:extLst>
      <p:ext uri="{BB962C8B-B14F-4D97-AF65-F5344CB8AC3E}">
        <p14:creationId xmlns:p14="http://schemas.microsoft.com/office/powerpoint/2010/main" val="6981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17</a:t>
            </a:fld>
            <a:endParaRPr lang="es-ES">
              <a:solidFill>
                <a:srgbClr val="FEFFFF"/>
              </a:solidFill>
            </a:endParaRPr>
          </a:p>
        </p:txBody>
      </p:sp>
      <p:sp>
        <p:nvSpPr>
          <p:cNvPr id="37891" name="1 Título"/>
          <p:cNvSpPr txBox="1">
            <a:spLocks/>
          </p:cNvSpPr>
          <p:nvPr/>
        </p:nvSpPr>
        <p:spPr bwMode="auto">
          <a:xfrm>
            <a:off x="1182414" y="247149"/>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 Conceptos básicos</a:t>
            </a:r>
          </a:p>
        </p:txBody>
      </p:sp>
      <p:sp>
        <p:nvSpPr>
          <p:cNvPr id="4" name="2 Marcador de texto"/>
          <p:cNvSpPr txBox="1">
            <a:spLocks/>
          </p:cNvSpPr>
          <p:nvPr/>
        </p:nvSpPr>
        <p:spPr>
          <a:xfrm>
            <a:off x="907052" y="950281"/>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1126274" y="1175538"/>
            <a:ext cx="7652764" cy="5324535"/>
          </a:xfrm>
          <a:prstGeom prst="rect">
            <a:avLst/>
          </a:prstGeom>
        </p:spPr>
        <p:txBody>
          <a:bodyPr wrap="square">
            <a:spAutoFit/>
          </a:bodyPr>
          <a:lstStyle/>
          <a:p>
            <a:pPr lvl="0">
              <a:spcAft>
                <a:spcPts val="600"/>
              </a:spcAft>
            </a:pPr>
            <a:r>
              <a:rPr lang="es-ES" sz="2000" b="1" i="1" dirty="0"/>
              <a:t>Planificación de procesos: </a:t>
            </a:r>
          </a:p>
          <a:p>
            <a:pPr lvl="0">
              <a:spcAft>
                <a:spcPts val="0"/>
              </a:spcAft>
            </a:pPr>
            <a:r>
              <a:rPr lang="es-PA" sz="2000" dirty="0"/>
              <a:t>Es la tarea de gestión de procesos que hace el sistema operativo para planificar la utilización de los recursos de ejecución por los procesos. </a:t>
            </a:r>
          </a:p>
          <a:p>
            <a:pPr lvl="0">
              <a:spcAft>
                <a:spcPts val="0"/>
              </a:spcAft>
            </a:pPr>
            <a:endParaRPr lang="es-PA" sz="2000" dirty="0"/>
          </a:p>
          <a:p>
            <a:pPr lvl="0">
              <a:spcAft>
                <a:spcPts val="600"/>
              </a:spcAft>
            </a:pPr>
            <a:r>
              <a:rPr lang="es-PA" sz="2000" dirty="0"/>
              <a:t>Fundamentalmente, el sistema tiene que aplicar criterios para decidir. Éstos son:</a:t>
            </a:r>
          </a:p>
          <a:p>
            <a:pPr marL="457200" lvl="0" indent="-457200">
              <a:spcAft>
                <a:spcPts val="600"/>
              </a:spcAft>
              <a:buAutoNum type="alphaLcParenBoth"/>
            </a:pPr>
            <a:r>
              <a:rPr lang="es-PA" sz="2000" dirty="0"/>
              <a:t>qué proceso elige para ocupar la CPU, y </a:t>
            </a:r>
          </a:p>
          <a:p>
            <a:pPr marL="457200" lvl="0" indent="-457200">
              <a:spcAft>
                <a:spcPts val="600"/>
              </a:spcAft>
              <a:buAutoNum type="alphaLcParenBoth"/>
            </a:pPr>
            <a:r>
              <a:rPr lang="es-PA" sz="2000" dirty="0"/>
              <a:t>cuándo aplica el criterio anterior. </a:t>
            </a:r>
          </a:p>
          <a:p>
            <a:pPr lvl="0" algn="r"/>
            <a:endParaRPr lang="es-ES" sz="2000" b="1" dirty="0"/>
          </a:p>
          <a:p>
            <a:pPr lvl="0" algn="r"/>
            <a:endParaRPr lang="es-ES" sz="2000" b="1" dirty="0"/>
          </a:p>
          <a:p>
            <a:pPr lvl="0" algn="r"/>
            <a:endParaRPr lang="es-ES" sz="2000" b="1" dirty="0"/>
          </a:p>
          <a:p>
            <a:pPr lvl="0" algn="r"/>
            <a:endParaRPr lang="es-ES" sz="2000" b="1" dirty="0"/>
          </a:p>
          <a:p>
            <a:pPr lvl="0" algn="r"/>
            <a:endParaRPr lang="es-ES" sz="2000" b="1" dirty="0"/>
          </a:p>
          <a:p>
            <a:pPr lvl="0" algn="r"/>
            <a:endParaRPr lang="es-ES" sz="2000" b="1" dirty="0"/>
          </a:p>
          <a:p>
            <a:pPr lvl="0" algn="r"/>
            <a:r>
              <a:rPr lang="es-ES" sz="2000" b="1" dirty="0"/>
              <a:t>…</a:t>
            </a:r>
            <a:endParaRPr lang="es-PA" sz="2000" b="1" dirty="0"/>
          </a:p>
        </p:txBody>
      </p:sp>
    </p:spTree>
    <p:extLst>
      <p:ext uri="{BB962C8B-B14F-4D97-AF65-F5344CB8AC3E}">
        <p14:creationId xmlns:p14="http://schemas.microsoft.com/office/powerpoint/2010/main" val="366769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18</a:t>
            </a:fld>
            <a:endParaRPr lang="es-ES">
              <a:solidFill>
                <a:srgbClr val="FEFFFF"/>
              </a:solidFill>
            </a:endParaRPr>
          </a:p>
        </p:txBody>
      </p:sp>
      <p:sp>
        <p:nvSpPr>
          <p:cNvPr id="37891" name="1 Título"/>
          <p:cNvSpPr txBox="1">
            <a:spLocks/>
          </p:cNvSpPr>
          <p:nvPr/>
        </p:nvSpPr>
        <p:spPr bwMode="auto">
          <a:xfrm>
            <a:off x="1182414" y="247149"/>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 Conceptos básicos</a:t>
            </a:r>
          </a:p>
        </p:txBody>
      </p:sp>
      <p:sp>
        <p:nvSpPr>
          <p:cNvPr id="4" name="2 Marcador de texto"/>
          <p:cNvSpPr txBox="1">
            <a:spLocks/>
          </p:cNvSpPr>
          <p:nvPr/>
        </p:nvSpPr>
        <p:spPr>
          <a:xfrm>
            <a:off x="907052" y="950281"/>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1126274" y="1175538"/>
            <a:ext cx="7652764" cy="5324535"/>
          </a:xfrm>
          <a:prstGeom prst="rect">
            <a:avLst/>
          </a:prstGeom>
        </p:spPr>
        <p:txBody>
          <a:bodyPr wrap="square">
            <a:spAutoFit/>
          </a:bodyPr>
          <a:lstStyle/>
          <a:p>
            <a:pPr lvl="0"/>
            <a:endParaRPr lang="es-PA" sz="2000" dirty="0"/>
          </a:p>
          <a:p>
            <a:pPr lvl="0"/>
            <a:r>
              <a:rPr lang="es-ES" sz="2000" dirty="0"/>
              <a:t>La planificación puede ser con expulsión o sin ella.</a:t>
            </a:r>
          </a:p>
          <a:p>
            <a:pPr lvl="0"/>
            <a:r>
              <a:rPr lang="es-ES" sz="2000" dirty="0"/>
              <a:t> </a:t>
            </a:r>
          </a:p>
          <a:p>
            <a:pPr marL="342900" lvl="0" indent="-342900">
              <a:buFont typeface="Arial" panose="020B0604020202020204" pitchFamily="34" charset="0"/>
              <a:buChar char="•"/>
            </a:pPr>
            <a:r>
              <a:rPr lang="es-ES" sz="2000" i="1" u="sng" dirty="0"/>
              <a:t>Sin expulsión</a:t>
            </a:r>
            <a:r>
              <a:rPr lang="es-ES" sz="2000" u="sng" dirty="0"/>
              <a:t> </a:t>
            </a:r>
            <a:r>
              <a:rPr lang="es-ES" sz="2000" dirty="0"/>
              <a:t>un proceso conserva el procesador (CPU) mientras lo desee, o sea, mientras el proceso no solicite del SO un servicio que lo bloquee.</a:t>
            </a:r>
          </a:p>
          <a:p>
            <a:pPr marL="342900" lvl="0" indent="-342900">
              <a:buFont typeface="Arial" panose="020B0604020202020204" pitchFamily="34" charset="0"/>
              <a:buChar char="•"/>
            </a:pPr>
            <a:endParaRPr lang="es-ES" sz="2000" dirty="0"/>
          </a:p>
          <a:p>
            <a:pPr marL="342900" lvl="0" indent="-342900">
              <a:buFont typeface="Arial" panose="020B0604020202020204" pitchFamily="34" charset="0"/>
              <a:buChar char="•"/>
            </a:pPr>
            <a:r>
              <a:rPr lang="es-ES" sz="2000" i="1" u="sng" dirty="0"/>
              <a:t>Con expulsión</a:t>
            </a:r>
            <a:r>
              <a:rPr lang="es-ES" sz="2000" dirty="0"/>
              <a:t>, el SO puede quitar a un proceso del estado de ejecución (de la CPU) cuando lo desee, aunque dicho proceso no lo solicite. </a:t>
            </a:r>
          </a:p>
          <a:p>
            <a:pPr marL="342900" lvl="0" indent="-342900">
              <a:buFont typeface="Arial" panose="020B0604020202020204" pitchFamily="34" charset="0"/>
              <a:buChar char="•"/>
            </a:pPr>
            <a:endParaRPr lang="es-ES" sz="2000" dirty="0"/>
          </a:p>
          <a:p>
            <a:pPr marL="342900" lvl="0" indent="-342900">
              <a:buFont typeface="Arial" panose="020B0604020202020204" pitchFamily="34" charset="0"/>
              <a:buChar char="•"/>
            </a:pPr>
            <a:endParaRPr lang="es-ES" sz="2000" dirty="0"/>
          </a:p>
          <a:p>
            <a:pPr marL="342900" lvl="0" indent="-342900">
              <a:buFont typeface="Arial" panose="020B0604020202020204" pitchFamily="34" charset="0"/>
              <a:buChar char="•"/>
            </a:pPr>
            <a:endParaRPr lang="es-ES" sz="2000" dirty="0"/>
          </a:p>
          <a:p>
            <a:pPr marL="342900" lvl="0" indent="-342900">
              <a:buFont typeface="Arial" panose="020B0604020202020204" pitchFamily="34" charset="0"/>
              <a:buChar char="•"/>
            </a:pPr>
            <a:endParaRPr lang="es-ES" sz="2000" dirty="0"/>
          </a:p>
          <a:p>
            <a:pPr marL="342900" lvl="0" indent="-342900">
              <a:buFont typeface="Arial" panose="020B0604020202020204" pitchFamily="34" charset="0"/>
              <a:buChar char="•"/>
            </a:pPr>
            <a:endParaRPr lang="es-ES" sz="2000" dirty="0"/>
          </a:p>
          <a:p>
            <a:pPr lvl="0"/>
            <a:endParaRPr lang="es-ES" sz="2000" dirty="0"/>
          </a:p>
          <a:p>
            <a:pPr lvl="0" algn="r"/>
            <a:r>
              <a:rPr lang="es-ES" sz="2000" b="1" dirty="0"/>
              <a:t>…</a:t>
            </a:r>
            <a:endParaRPr lang="es-PA" sz="2000" b="1" dirty="0"/>
          </a:p>
        </p:txBody>
      </p:sp>
    </p:spTree>
    <p:extLst>
      <p:ext uri="{BB962C8B-B14F-4D97-AF65-F5344CB8AC3E}">
        <p14:creationId xmlns:p14="http://schemas.microsoft.com/office/powerpoint/2010/main" val="64981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19</a:t>
            </a:fld>
            <a:endParaRPr lang="es-ES">
              <a:solidFill>
                <a:srgbClr val="FEFFFF"/>
              </a:solidFill>
            </a:endParaRPr>
          </a:p>
        </p:txBody>
      </p:sp>
      <p:sp>
        <p:nvSpPr>
          <p:cNvPr id="37891" name="1 Título"/>
          <p:cNvSpPr txBox="1">
            <a:spLocks/>
          </p:cNvSpPr>
          <p:nvPr/>
        </p:nvSpPr>
        <p:spPr bwMode="auto">
          <a:xfrm>
            <a:off x="1360161" y="751143"/>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 Conceptos básicos</a:t>
            </a:r>
          </a:p>
        </p:txBody>
      </p:sp>
      <p:sp>
        <p:nvSpPr>
          <p:cNvPr id="4" name="2 Marcador de texto"/>
          <p:cNvSpPr txBox="1">
            <a:spLocks/>
          </p:cNvSpPr>
          <p:nvPr/>
        </p:nvSpPr>
        <p:spPr>
          <a:xfrm>
            <a:off x="839133" y="1383894"/>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1342649" y="1718148"/>
            <a:ext cx="6529848" cy="1200329"/>
          </a:xfrm>
          <a:prstGeom prst="rect">
            <a:avLst/>
          </a:prstGeom>
        </p:spPr>
        <p:txBody>
          <a:bodyPr wrap="square">
            <a:spAutoFit/>
          </a:bodyPr>
          <a:lstStyle/>
          <a:p>
            <a:pPr lvl="0" algn="just"/>
            <a:r>
              <a:rPr lang="es-ES" b="1" i="1" dirty="0"/>
              <a:t>Colas de procesos:</a:t>
            </a:r>
            <a:r>
              <a:rPr lang="es-ES" dirty="0"/>
              <a:t> Son estructuras de información que se usan para la planificación ya que el SO organiza en ellas a los procesos </a:t>
            </a:r>
            <a:r>
              <a:rPr lang="es-ES" i="1" dirty="0"/>
              <a:t>listos, </a:t>
            </a:r>
            <a:r>
              <a:rPr lang="es-ES" dirty="0"/>
              <a:t>facilitando así la búsqueda del proceso a planificar.  </a:t>
            </a:r>
            <a:endParaRPr lang="es-PA" dirty="0"/>
          </a:p>
        </p:txBody>
      </p:sp>
      <p:pic>
        <p:nvPicPr>
          <p:cNvPr id="2050" name="Picture 2" descr="Unidad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495" y="3405210"/>
            <a:ext cx="5133975" cy="2381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ángulo 2"/>
          <p:cNvSpPr/>
          <p:nvPr/>
        </p:nvSpPr>
        <p:spPr>
          <a:xfrm>
            <a:off x="1300967" y="5877272"/>
            <a:ext cx="6709030" cy="292388"/>
          </a:xfrm>
          <a:prstGeom prst="rect">
            <a:avLst/>
          </a:prstGeom>
        </p:spPr>
        <p:txBody>
          <a:bodyPr wrap="square">
            <a:spAutoFit/>
          </a:bodyPr>
          <a:lstStyle/>
          <a:p>
            <a:pPr algn="ctr"/>
            <a:r>
              <a:rPr lang="es-ES" sz="1300" b="1" i="1" dirty="0">
                <a:ea typeface="Times New Roman" panose="02020603050405020304" pitchFamily="18" charset="0"/>
              </a:rPr>
              <a:t>Ejemplo de 30 colas para procesos interactivos y 2 colas para procesos “</a:t>
            </a:r>
            <a:r>
              <a:rPr lang="es-ES" sz="1300" b="1" i="1" dirty="0" err="1">
                <a:ea typeface="Times New Roman" panose="02020603050405020304" pitchFamily="18" charset="0"/>
              </a:rPr>
              <a:t>batch</a:t>
            </a:r>
            <a:r>
              <a:rPr lang="es-ES" sz="1300" b="1" i="1" dirty="0">
                <a:ea typeface="Times New Roman" panose="02020603050405020304" pitchFamily="18" charset="0"/>
              </a:rPr>
              <a:t>”.</a:t>
            </a:r>
            <a:endParaRPr lang="es-PA" sz="1300" b="1" i="1" dirty="0"/>
          </a:p>
        </p:txBody>
      </p:sp>
    </p:spTree>
    <p:extLst>
      <p:ext uri="{BB962C8B-B14F-4D97-AF65-F5344CB8AC3E}">
        <p14:creationId xmlns:p14="http://schemas.microsoft.com/office/powerpoint/2010/main" val="202680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2415" y="624110"/>
            <a:ext cx="6589199" cy="528415"/>
          </a:xfrm>
        </p:spPr>
        <p:txBody>
          <a:bodyPr/>
          <a:lstStyle/>
          <a:p>
            <a:r>
              <a:rPr lang="es-PA" dirty="0"/>
              <a:t>Descripción del capitulo</a:t>
            </a:r>
          </a:p>
        </p:txBody>
      </p:sp>
      <p:sp>
        <p:nvSpPr>
          <p:cNvPr id="3" name="Marcador de contenido 2"/>
          <p:cNvSpPr>
            <a:spLocks noGrp="1"/>
          </p:cNvSpPr>
          <p:nvPr>
            <p:ph idx="1"/>
          </p:nvPr>
        </p:nvSpPr>
        <p:spPr>
          <a:xfrm>
            <a:off x="1259631" y="1710730"/>
            <a:ext cx="7274768" cy="4742606"/>
          </a:xfrm>
        </p:spPr>
        <p:txBody>
          <a:bodyPr/>
          <a:lstStyle/>
          <a:p>
            <a:pPr marL="285750" lvl="1"/>
            <a:r>
              <a:rPr lang="es-ES" sz="1800" b="1" dirty="0"/>
              <a:t>Procesos.</a:t>
            </a:r>
            <a:endParaRPr lang="es-PA" sz="1800" dirty="0"/>
          </a:p>
          <a:p>
            <a:pPr lvl="1">
              <a:spcBef>
                <a:spcPts val="0"/>
              </a:spcBef>
              <a:buFont typeface="Wingdings" panose="05000000000000000000" pitchFamily="2" charset="2"/>
              <a:buChar char="Ø"/>
            </a:pPr>
            <a:r>
              <a:rPr lang="es-ES" sz="1800" dirty="0"/>
              <a:t>El concepto de proceso.</a:t>
            </a:r>
            <a:endParaRPr lang="es-PA" sz="1800" dirty="0"/>
          </a:p>
          <a:p>
            <a:pPr lvl="1">
              <a:spcBef>
                <a:spcPts val="0"/>
              </a:spcBef>
              <a:buFont typeface="Wingdings" panose="05000000000000000000" pitchFamily="2" charset="2"/>
              <a:buChar char="Ø"/>
            </a:pPr>
            <a:r>
              <a:rPr lang="es-ES" sz="1800" dirty="0"/>
              <a:t>Estados del proceso.</a:t>
            </a:r>
            <a:endParaRPr lang="es-PA" sz="1800" dirty="0"/>
          </a:p>
          <a:p>
            <a:pPr lvl="1">
              <a:spcBef>
                <a:spcPts val="0"/>
              </a:spcBef>
              <a:buFont typeface="Wingdings" panose="05000000000000000000" pitchFamily="2" charset="2"/>
              <a:buChar char="Ø"/>
            </a:pPr>
            <a:r>
              <a:rPr lang="es-ES" sz="1800" dirty="0"/>
              <a:t>Descripción del proceso.</a:t>
            </a:r>
            <a:endParaRPr lang="es-PA" sz="1800" dirty="0"/>
          </a:p>
          <a:p>
            <a:pPr lvl="2">
              <a:spcBef>
                <a:spcPts val="0"/>
              </a:spcBef>
              <a:buFont typeface="Wingdings" panose="05000000000000000000" pitchFamily="2" charset="2"/>
              <a:buChar char="§"/>
            </a:pPr>
            <a:r>
              <a:rPr lang="es-ES" sz="1800" dirty="0"/>
              <a:t>Proceso nulo.</a:t>
            </a:r>
            <a:endParaRPr lang="es-PA" sz="1800" dirty="0"/>
          </a:p>
          <a:p>
            <a:pPr lvl="2">
              <a:spcBef>
                <a:spcPts val="0"/>
              </a:spcBef>
              <a:buFont typeface="Wingdings" panose="05000000000000000000" pitchFamily="2" charset="2"/>
              <a:buChar char="§"/>
            </a:pPr>
            <a:r>
              <a:rPr lang="es-ES" sz="1800" dirty="0"/>
              <a:t>Estados del procesador.</a:t>
            </a:r>
            <a:endParaRPr lang="es-PA" sz="1800" dirty="0"/>
          </a:p>
          <a:p>
            <a:pPr lvl="2">
              <a:spcBef>
                <a:spcPts val="0"/>
              </a:spcBef>
              <a:buFont typeface="Wingdings" panose="05000000000000000000" pitchFamily="2" charset="2"/>
              <a:buChar char="§"/>
            </a:pPr>
            <a:r>
              <a:rPr lang="es-ES" sz="1800" dirty="0"/>
              <a:t>Imagen de memoria del proceso.</a:t>
            </a:r>
            <a:endParaRPr lang="es-PA" sz="1800" dirty="0"/>
          </a:p>
          <a:p>
            <a:pPr lvl="2">
              <a:spcBef>
                <a:spcPts val="0"/>
              </a:spcBef>
              <a:buFont typeface="Wingdings" panose="05000000000000000000" pitchFamily="2" charset="2"/>
              <a:buChar char="§"/>
            </a:pPr>
            <a:r>
              <a:rPr lang="es-ES" sz="1800" dirty="0"/>
              <a:t>Información del Bloque de Control de Proceso (BCP)</a:t>
            </a:r>
            <a:endParaRPr lang="es-PA" sz="1800" dirty="0"/>
          </a:p>
          <a:p>
            <a:pPr lvl="2">
              <a:spcBef>
                <a:spcPts val="0"/>
              </a:spcBef>
              <a:buFont typeface="Wingdings" panose="05000000000000000000" pitchFamily="2" charset="2"/>
              <a:buChar char="§"/>
            </a:pPr>
            <a:r>
              <a:rPr lang="es-ES" sz="1800" dirty="0"/>
              <a:t>Estructura del control del S.O.</a:t>
            </a:r>
            <a:endParaRPr lang="es-PA" sz="1800" dirty="0"/>
          </a:p>
          <a:p>
            <a:pPr lvl="2">
              <a:spcBef>
                <a:spcPts val="0"/>
              </a:spcBef>
              <a:buFont typeface="Wingdings" panose="05000000000000000000" pitchFamily="2" charset="2"/>
              <a:buChar char="§"/>
            </a:pPr>
            <a:r>
              <a:rPr lang="es-ES" sz="1800" dirty="0"/>
              <a:t>Control de procesos.</a:t>
            </a:r>
            <a:endParaRPr lang="es-PA" sz="1800" dirty="0"/>
          </a:p>
          <a:p>
            <a:pPr lvl="1">
              <a:spcBef>
                <a:spcPts val="0"/>
              </a:spcBef>
              <a:buFont typeface="Wingdings" panose="05000000000000000000" pitchFamily="2" charset="2"/>
              <a:buChar char="Ø"/>
            </a:pPr>
            <a:r>
              <a:rPr lang="es-ES" sz="1800" dirty="0"/>
              <a:t>Planificación de procesos.</a:t>
            </a:r>
            <a:endParaRPr lang="es-PA" sz="1800" dirty="0"/>
          </a:p>
          <a:p>
            <a:pPr lvl="1">
              <a:spcBef>
                <a:spcPts val="0"/>
              </a:spcBef>
              <a:buFont typeface="Wingdings" panose="05000000000000000000" pitchFamily="2" charset="2"/>
              <a:buChar char="Ø"/>
            </a:pPr>
            <a:r>
              <a:rPr lang="es-ES" sz="1800" dirty="0"/>
              <a:t>Conceptos básicos.</a:t>
            </a:r>
            <a:endParaRPr lang="es-PA" sz="1800" dirty="0"/>
          </a:p>
          <a:p>
            <a:pPr lvl="1">
              <a:spcBef>
                <a:spcPts val="0"/>
              </a:spcBef>
              <a:buFont typeface="Wingdings" panose="05000000000000000000" pitchFamily="2" charset="2"/>
              <a:buChar char="Ø"/>
            </a:pPr>
            <a:r>
              <a:rPr lang="es-ES" sz="1800" dirty="0"/>
              <a:t>Criterios de planificación.</a:t>
            </a:r>
            <a:endParaRPr lang="es-PA" sz="1800" dirty="0"/>
          </a:p>
          <a:p>
            <a:pPr lvl="1">
              <a:spcBef>
                <a:spcPts val="0"/>
              </a:spcBef>
              <a:buFont typeface="Wingdings" panose="05000000000000000000" pitchFamily="2" charset="2"/>
              <a:buChar char="Ø"/>
            </a:pPr>
            <a:r>
              <a:rPr lang="es-ES" sz="1800" dirty="0"/>
              <a:t>Tipos de planificación.</a:t>
            </a:r>
            <a:endParaRPr lang="es-PA" sz="1800" dirty="0"/>
          </a:p>
          <a:p>
            <a:pPr lvl="1">
              <a:spcBef>
                <a:spcPts val="0"/>
              </a:spcBef>
              <a:buFont typeface="Wingdings" panose="05000000000000000000" pitchFamily="2" charset="2"/>
              <a:buChar char="Ø"/>
            </a:pPr>
            <a:r>
              <a:rPr lang="es-ES" sz="1800" dirty="0"/>
              <a:t>Algoritmos de Planificación.</a:t>
            </a:r>
            <a:endParaRPr lang="es-PA" sz="1800" dirty="0"/>
          </a:p>
          <a:p>
            <a:pPr lvl="2">
              <a:spcBef>
                <a:spcPts val="0"/>
              </a:spcBef>
              <a:buFont typeface="Wingdings" panose="05000000000000000000" pitchFamily="2" charset="2"/>
              <a:buChar char="§"/>
            </a:pPr>
            <a:r>
              <a:rPr lang="es-ES" sz="1800" dirty="0"/>
              <a:t>Mono procesadores.  </a:t>
            </a:r>
          </a:p>
          <a:p>
            <a:pPr lvl="1">
              <a:spcBef>
                <a:spcPts val="0"/>
              </a:spcBef>
              <a:buFont typeface="Wingdings" panose="05000000000000000000" pitchFamily="2" charset="2"/>
              <a:buChar char="Ø"/>
            </a:pPr>
            <a:r>
              <a:rPr lang="es-PA" sz="1800" dirty="0"/>
              <a:t>Procesos ligeros o hebras (hilos)</a:t>
            </a:r>
            <a:endParaRPr lang="es-ES" sz="2000" dirty="0"/>
          </a:p>
        </p:txBody>
      </p:sp>
      <p:sp>
        <p:nvSpPr>
          <p:cNvPr id="4" name="Marcador de número de diapositiva 3"/>
          <p:cNvSpPr>
            <a:spLocks noGrp="1"/>
          </p:cNvSpPr>
          <p:nvPr>
            <p:ph type="sldNum" sz="quarter" idx="12"/>
          </p:nvPr>
        </p:nvSpPr>
        <p:spPr/>
        <p:txBody>
          <a:bodyPr/>
          <a:lstStyle/>
          <a:p>
            <a:pPr>
              <a:defRPr/>
            </a:pPr>
            <a:fld id="{3C1F2C6D-17BF-433D-AEE5-4018077D2633}" type="slidenum">
              <a:rPr lang="es-ES" smtClean="0"/>
              <a:pPr>
                <a:defRPr/>
              </a:pPr>
              <a:t>2</a:t>
            </a:fld>
            <a:endParaRPr lang="es-ES"/>
          </a:p>
        </p:txBody>
      </p:sp>
    </p:spTree>
    <p:extLst>
      <p:ext uri="{BB962C8B-B14F-4D97-AF65-F5344CB8AC3E}">
        <p14:creationId xmlns:p14="http://schemas.microsoft.com/office/powerpoint/2010/main" val="416310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20</a:t>
            </a:fld>
            <a:endParaRPr lang="es-ES">
              <a:solidFill>
                <a:srgbClr val="FEFFFF"/>
              </a:solidFill>
            </a:endParaRPr>
          </a:p>
        </p:txBody>
      </p:sp>
      <p:sp>
        <p:nvSpPr>
          <p:cNvPr id="37891" name="1 Título"/>
          <p:cNvSpPr txBox="1">
            <a:spLocks/>
          </p:cNvSpPr>
          <p:nvPr/>
        </p:nvSpPr>
        <p:spPr bwMode="auto">
          <a:xfrm>
            <a:off x="1360161" y="476672"/>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2.4.2 Criterios de Planificación</a:t>
            </a:r>
          </a:p>
        </p:txBody>
      </p:sp>
      <p:sp>
        <p:nvSpPr>
          <p:cNvPr id="4" name="2 Marcador de texto"/>
          <p:cNvSpPr txBox="1">
            <a:spLocks/>
          </p:cNvSpPr>
          <p:nvPr/>
        </p:nvSpPr>
        <p:spPr>
          <a:xfrm>
            <a:off x="839133" y="1383894"/>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1096963" y="1412776"/>
            <a:ext cx="7579493" cy="5586145"/>
          </a:xfrm>
          <a:prstGeom prst="rect">
            <a:avLst/>
          </a:prstGeom>
        </p:spPr>
        <p:txBody>
          <a:bodyPr wrap="square">
            <a:spAutoFit/>
          </a:bodyPr>
          <a:lstStyle/>
          <a:p>
            <a:pPr lvl="0">
              <a:spcAft>
                <a:spcPts val="600"/>
              </a:spcAft>
            </a:pPr>
            <a:r>
              <a:rPr lang="es-ES" b="1" dirty="0"/>
              <a:t>CRITERIOS ORIENTADOS AL USUARIO, CRITERIOS DE RENDIMIENTO</a:t>
            </a:r>
            <a:endParaRPr lang="es-PA" dirty="0"/>
          </a:p>
          <a:p>
            <a:pPr marL="342900" lvl="0" indent="-342900">
              <a:buFont typeface="Arial" panose="020B0604020202020204" pitchFamily="34" charset="0"/>
              <a:buChar char="•"/>
            </a:pPr>
            <a:r>
              <a:rPr lang="es-ES" b="1" dirty="0"/>
              <a:t>Tiempo de retorno (</a:t>
            </a:r>
            <a:r>
              <a:rPr lang="es-ES" b="1" dirty="0" err="1"/>
              <a:t>turnaround</a:t>
            </a:r>
            <a:r>
              <a:rPr lang="es-ES" b="1" dirty="0"/>
              <a:t> time):</a:t>
            </a:r>
            <a:r>
              <a:rPr lang="es-ES" dirty="0"/>
              <a:t> Es el intervalo de tiempo transcurrido entre el lanzamiento de un proceso y su finalización. Es la suma del tiempo de ejecución real y el tiempo consumido en la espera de los recursos, incluido el procesador. Esta es una medida apropiada para trabajos por lotes.</a:t>
            </a:r>
          </a:p>
          <a:p>
            <a:pPr marL="342900" lvl="0" indent="-342900">
              <a:buFont typeface="Arial" panose="020B0604020202020204" pitchFamily="34" charset="0"/>
              <a:buChar char="•"/>
            </a:pPr>
            <a:endParaRPr lang="es-PA" dirty="0"/>
          </a:p>
          <a:p>
            <a:pPr marL="342900" lvl="0" indent="-342900">
              <a:buFont typeface="Arial" panose="020B0604020202020204" pitchFamily="34" charset="0"/>
              <a:buChar char="•"/>
            </a:pPr>
            <a:r>
              <a:rPr lang="es-ES" b="1" dirty="0"/>
              <a:t>Tiempo de respuesta (response time):</a:t>
            </a:r>
            <a:r>
              <a:rPr lang="es-ES" dirty="0"/>
              <a:t> Para un proceso interactivo, es el intervalo de tiempo transcurrido desde que se emite una solicitud hasta que se empieza a recibir la respuesta. A menudo, un proceso empieza a generar alguna salida para el usuario mientras que continúa procesando la solicitud.</a:t>
            </a:r>
          </a:p>
          <a:p>
            <a:pPr marL="342900" lvl="0" indent="-342900">
              <a:buFont typeface="Arial" panose="020B0604020202020204" pitchFamily="34" charset="0"/>
              <a:buChar char="•"/>
            </a:pPr>
            <a:endParaRPr lang="es-PA" dirty="0"/>
          </a:p>
          <a:p>
            <a:pPr marL="342900" lvl="0" indent="-342900">
              <a:buFont typeface="Arial" panose="020B0604020202020204" pitchFamily="34" charset="0"/>
              <a:buChar char="•"/>
            </a:pPr>
            <a:r>
              <a:rPr lang="es-ES" b="1" dirty="0"/>
              <a:t>Plazos o Fecha tope (</a:t>
            </a:r>
            <a:r>
              <a:rPr lang="es-ES" b="1" dirty="0" err="1"/>
              <a:t>deadlines</a:t>
            </a:r>
            <a:r>
              <a:rPr lang="es-ES" b="1" dirty="0"/>
              <a:t>):</a:t>
            </a:r>
            <a:r>
              <a:rPr lang="es-ES" dirty="0"/>
              <a:t> Cuando se pueden especificar plazos de terminación de un proceso, la disciplina de planificación debe subordinar otras metas a la maximización del porcentaje </a:t>
            </a:r>
            <a:r>
              <a:rPr lang="es-ES" sz="2000" dirty="0"/>
              <a:t>de plazos cumplidos.</a:t>
            </a:r>
          </a:p>
          <a:p>
            <a:pPr lvl="0" algn="r"/>
            <a:r>
              <a:rPr lang="es-PA" sz="2000" b="1" dirty="0"/>
              <a:t>…</a:t>
            </a:r>
          </a:p>
        </p:txBody>
      </p:sp>
    </p:spTree>
    <p:extLst>
      <p:ext uri="{BB962C8B-B14F-4D97-AF65-F5344CB8AC3E}">
        <p14:creationId xmlns:p14="http://schemas.microsoft.com/office/powerpoint/2010/main" val="1501567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21</a:t>
            </a:fld>
            <a:endParaRPr lang="es-ES">
              <a:solidFill>
                <a:srgbClr val="FEFFFF"/>
              </a:solidFill>
            </a:endParaRPr>
          </a:p>
        </p:txBody>
      </p:sp>
      <p:sp>
        <p:nvSpPr>
          <p:cNvPr id="37891" name="1 Título"/>
          <p:cNvSpPr txBox="1">
            <a:spLocks/>
          </p:cNvSpPr>
          <p:nvPr/>
        </p:nvSpPr>
        <p:spPr bwMode="auto">
          <a:xfrm>
            <a:off x="1360161" y="476672"/>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 Criterios de Planificación</a:t>
            </a:r>
          </a:p>
        </p:txBody>
      </p:sp>
      <p:sp>
        <p:nvSpPr>
          <p:cNvPr id="2" name="Rectángulo 1"/>
          <p:cNvSpPr/>
          <p:nvPr/>
        </p:nvSpPr>
        <p:spPr>
          <a:xfrm>
            <a:off x="1096963" y="1844824"/>
            <a:ext cx="7147445" cy="4801314"/>
          </a:xfrm>
          <a:prstGeom prst="rect">
            <a:avLst/>
          </a:prstGeom>
        </p:spPr>
        <p:txBody>
          <a:bodyPr wrap="square">
            <a:spAutoFit/>
          </a:bodyPr>
          <a:lstStyle/>
          <a:p>
            <a:pPr lvl="0" algn="just"/>
            <a:r>
              <a:rPr lang="es-ES" b="1" dirty="0"/>
              <a:t>CRITERIOS ORIENTADOS AL USUARIO, OTROS CRITERIOS</a:t>
            </a:r>
            <a:endParaRPr lang="es-PA" dirty="0"/>
          </a:p>
          <a:p>
            <a:pPr marL="285750" lvl="0" indent="-285750" algn="just">
              <a:buFont typeface="Arial" panose="020B0604020202020204" pitchFamily="34" charset="0"/>
              <a:buChar char="•"/>
            </a:pPr>
            <a:r>
              <a:rPr lang="es-ES" b="1" dirty="0"/>
              <a:t>Previsibilidad</a:t>
            </a:r>
            <a:r>
              <a:rPr lang="es-ES" dirty="0"/>
              <a:t>: Un determinado trabajo se debe ejecutar aproximadamente en el mismo tiempo y con el mismo coste sin importar la carga del sistema.</a:t>
            </a:r>
            <a:endParaRPr lang="es-PA" dirty="0"/>
          </a:p>
          <a:p>
            <a:pPr algn="just"/>
            <a:r>
              <a:rPr lang="es-ES" dirty="0"/>
              <a:t> </a:t>
            </a:r>
            <a:endParaRPr lang="es-PA" dirty="0"/>
          </a:p>
          <a:p>
            <a:pPr lvl="0" algn="just"/>
            <a:r>
              <a:rPr lang="es-ES" b="1" dirty="0"/>
              <a:t>CRITERIOS ORIENTADOS AL SISTEMA, CRITERIOS RELATIVOS AL RENDIMIENTO</a:t>
            </a:r>
            <a:endParaRPr lang="es-PA" dirty="0"/>
          </a:p>
          <a:p>
            <a:pPr marL="285750" lvl="0" indent="-285750" algn="just">
              <a:buFont typeface="Arial" panose="020B0604020202020204" pitchFamily="34" charset="0"/>
              <a:buChar char="•"/>
            </a:pPr>
            <a:r>
              <a:rPr lang="es-ES" b="1" dirty="0"/>
              <a:t>Productividad</a:t>
            </a:r>
            <a:r>
              <a:rPr lang="es-ES" dirty="0"/>
              <a:t> </a:t>
            </a:r>
            <a:r>
              <a:rPr lang="es-ES" b="1" dirty="0"/>
              <a:t>o Rendimiento: </a:t>
            </a:r>
            <a:r>
              <a:rPr lang="es-ES" dirty="0"/>
              <a:t>La política de planificación debe intentar maximizar el número de procesos terminados por unidad de tiempo. Depende de la longitud media de cada proceso, pero también está influida por la política de planificación, que puede influir en el uso del procesador.</a:t>
            </a:r>
            <a:endParaRPr lang="es-PA" dirty="0"/>
          </a:p>
          <a:p>
            <a:pPr marL="285750" lvl="0" indent="-285750" algn="just">
              <a:buFont typeface="Arial" panose="020B0604020202020204" pitchFamily="34" charset="0"/>
              <a:buChar char="•"/>
            </a:pPr>
            <a:r>
              <a:rPr lang="es-ES" b="1" dirty="0"/>
              <a:t>Utilización del procesador:</a:t>
            </a:r>
            <a:r>
              <a:rPr lang="es-ES" dirty="0"/>
              <a:t> Es el porcentaje de tiempo en el que el procesador está ocupado.</a:t>
            </a:r>
          </a:p>
          <a:p>
            <a:pPr marL="285750" lvl="0" indent="-285750" algn="just">
              <a:buFont typeface="Arial" panose="020B0604020202020204" pitchFamily="34" charset="0"/>
              <a:buChar char="•"/>
            </a:pPr>
            <a:endParaRPr lang="es-ES" dirty="0"/>
          </a:p>
          <a:p>
            <a:pPr marL="285750" lvl="0" indent="-285750" algn="just">
              <a:buFont typeface="Arial" panose="020B0604020202020204" pitchFamily="34" charset="0"/>
              <a:buChar char="•"/>
            </a:pPr>
            <a:endParaRPr lang="es-PA" dirty="0"/>
          </a:p>
          <a:p>
            <a:pPr lvl="0" algn="r"/>
            <a:r>
              <a:rPr lang="es-ES" b="1" dirty="0"/>
              <a:t>…</a:t>
            </a:r>
            <a:endParaRPr lang="es-PA" b="1" dirty="0"/>
          </a:p>
        </p:txBody>
      </p:sp>
    </p:spTree>
    <p:extLst>
      <p:ext uri="{BB962C8B-B14F-4D97-AF65-F5344CB8AC3E}">
        <p14:creationId xmlns:p14="http://schemas.microsoft.com/office/powerpoint/2010/main" val="2544231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22</a:t>
            </a:fld>
            <a:endParaRPr lang="es-ES">
              <a:solidFill>
                <a:srgbClr val="FEFFFF"/>
              </a:solidFill>
            </a:endParaRPr>
          </a:p>
        </p:txBody>
      </p:sp>
      <p:sp>
        <p:nvSpPr>
          <p:cNvPr id="37891" name="1 Título"/>
          <p:cNvSpPr txBox="1">
            <a:spLocks/>
          </p:cNvSpPr>
          <p:nvPr/>
        </p:nvSpPr>
        <p:spPr bwMode="auto">
          <a:xfrm>
            <a:off x="1360161" y="622292"/>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2.4.3 Tipos de Planificación</a:t>
            </a:r>
          </a:p>
        </p:txBody>
      </p:sp>
      <p:sp>
        <p:nvSpPr>
          <p:cNvPr id="2" name="Rectángulo 1"/>
          <p:cNvSpPr/>
          <p:nvPr/>
        </p:nvSpPr>
        <p:spPr>
          <a:xfrm>
            <a:off x="1096963" y="1700808"/>
            <a:ext cx="7345174" cy="5078313"/>
          </a:xfrm>
          <a:prstGeom prst="rect">
            <a:avLst/>
          </a:prstGeom>
        </p:spPr>
        <p:txBody>
          <a:bodyPr wrap="square">
            <a:spAutoFit/>
          </a:bodyPr>
          <a:lstStyle/>
          <a:p>
            <a:r>
              <a:rPr lang="es-ES" dirty="0"/>
              <a:t>El </a:t>
            </a:r>
            <a:r>
              <a:rPr lang="es-ES" b="1" i="1" dirty="0" err="1"/>
              <a:t>scheduling</a:t>
            </a:r>
            <a:r>
              <a:rPr lang="es-ES" b="1" i="1" dirty="0"/>
              <a:t> o </a:t>
            </a:r>
            <a:r>
              <a:rPr lang="es-ES" b="1" i="1" dirty="0" err="1"/>
              <a:t>planficación</a:t>
            </a:r>
            <a:r>
              <a:rPr lang="es-ES" b="1" dirty="0"/>
              <a:t> </a:t>
            </a:r>
            <a:r>
              <a:rPr lang="es-ES" dirty="0"/>
              <a:t>está muy relacionado con la gestión de los recursos. </a:t>
            </a:r>
          </a:p>
          <a:p>
            <a:r>
              <a:rPr lang="es-ES" dirty="0"/>
              <a:t>Existen tres niveles de </a:t>
            </a:r>
            <a:r>
              <a:rPr lang="es-ES" i="1" dirty="0" err="1"/>
              <a:t>scheduling</a:t>
            </a:r>
            <a:r>
              <a:rPr lang="es-ES" dirty="0"/>
              <a:t>, como se ilustra en la figura:</a:t>
            </a:r>
            <a:endParaRPr lang="es-PA" sz="1200" dirty="0"/>
          </a:p>
          <a:p>
            <a:pPr marL="365125" lvl="2" indent="-285750">
              <a:buFont typeface="Arial" panose="020B0604020202020204" pitchFamily="34" charset="0"/>
              <a:buChar char="•"/>
            </a:pPr>
            <a:r>
              <a:rPr lang="es-ES" dirty="0"/>
              <a:t>Planificador de la CPU o a corto plazo.</a:t>
            </a:r>
            <a:endParaRPr lang="es-PA" sz="1200" dirty="0"/>
          </a:p>
          <a:p>
            <a:pPr marL="365125" lvl="2" indent="-285750">
              <a:buFont typeface="Arial" panose="020B0604020202020204" pitchFamily="34" charset="0"/>
              <a:buChar char="•"/>
            </a:pPr>
            <a:r>
              <a:rPr lang="es-ES" dirty="0"/>
              <a:t>Planificador a medio plazo.</a:t>
            </a:r>
            <a:endParaRPr lang="es-PA" sz="1200" dirty="0"/>
          </a:p>
          <a:p>
            <a:pPr marL="365125" indent="-285750">
              <a:buFont typeface="Arial" panose="020B0604020202020204" pitchFamily="34" charset="0"/>
              <a:buChar char="•"/>
            </a:pPr>
            <a:r>
              <a:rPr lang="es-ES" dirty="0"/>
              <a:t>Planificador a largo plazo.</a:t>
            </a:r>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365125" indent="-285750">
              <a:buFont typeface="Arial" panose="020B0604020202020204" pitchFamily="34" charset="0"/>
              <a:buChar char="•"/>
            </a:pPr>
            <a:endParaRPr lang="es-ES" b="1" dirty="0"/>
          </a:p>
          <a:p>
            <a:pPr marL="79375" algn="r"/>
            <a:r>
              <a:rPr lang="es-ES" b="1" dirty="0"/>
              <a:t>…</a:t>
            </a:r>
            <a:endParaRPr lang="es-PA"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1" y="3124200"/>
            <a:ext cx="3728192" cy="3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73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23</a:t>
            </a:fld>
            <a:endParaRPr lang="es-ES">
              <a:solidFill>
                <a:srgbClr val="FEFFFF"/>
              </a:solidFill>
            </a:endParaRPr>
          </a:p>
        </p:txBody>
      </p:sp>
      <p:sp>
        <p:nvSpPr>
          <p:cNvPr id="37891" name="1 Título"/>
          <p:cNvSpPr txBox="1">
            <a:spLocks/>
          </p:cNvSpPr>
          <p:nvPr/>
        </p:nvSpPr>
        <p:spPr bwMode="auto">
          <a:xfrm>
            <a:off x="1389857" y="610724"/>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 Tipos de Planificación</a:t>
            </a:r>
          </a:p>
        </p:txBody>
      </p:sp>
      <p:sp>
        <p:nvSpPr>
          <p:cNvPr id="2" name="Rectángulo 1"/>
          <p:cNvSpPr/>
          <p:nvPr/>
        </p:nvSpPr>
        <p:spPr>
          <a:xfrm>
            <a:off x="1126659" y="1916832"/>
            <a:ext cx="7345174" cy="4585871"/>
          </a:xfrm>
          <a:prstGeom prst="rect">
            <a:avLst/>
          </a:prstGeom>
        </p:spPr>
        <p:txBody>
          <a:bodyPr wrap="square">
            <a:spAutoFit/>
          </a:bodyPr>
          <a:lstStyle/>
          <a:p>
            <a:pPr marL="285750" lvl="2" indent="-285750">
              <a:spcAft>
                <a:spcPts val="1200"/>
              </a:spcAft>
              <a:buFont typeface="Wingdings" panose="05000000000000000000" pitchFamily="2" charset="2"/>
              <a:buChar char="Ø"/>
            </a:pPr>
            <a:r>
              <a:rPr lang="es-ES" b="1" dirty="0"/>
              <a:t>Planificación a largo plazo</a:t>
            </a:r>
            <a:endParaRPr lang="es-PA" sz="1200" dirty="0"/>
          </a:p>
          <a:p>
            <a:pPr marL="560388" indent="-285750" algn="just">
              <a:spcAft>
                <a:spcPts val="1200"/>
              </a:spcAft>
              <a:buFont typeface="Arial" panose="020B0604020202020204" pitchFamily="34" charset="0"/>
              <a:buChar char="•"/>
            </a:pPr>
            <a:r>
              <a:rPr lang="es-ES" dirty="0"/>
              <a:t>Este planificador está presente sistemas que admiten  procesos </a:t>
            </a:r>
            <a:r>
              <a:rPr lang="es-ES" b="1" dirty="0"/>
              <a:t>interactivos </a:t>
            </a:r>
            <a:r>
              <a:rPr lang="es-ES" dirty="0"/>
              <a:t>y</a:t>
            </a:r>
            <a:r>
              <a:rPr lang="es-ES" b="1" dirty="0"/>
              <a:t> </a:t>
            </a:r>
            <a:r>
              <a:rPr lang="es-ES" dirty="0"/>
              <a:t>trabajos por </a:t>
            </a:r>
            <a:r>
              <a:rPr lang="es-ES" b="1" dirty="0"/>
              <a:t>lotes</a:t>
            </a:r>
            <a:r>
              <a:rPr lang="es-ES" dirty="0"/>
              <a:t>. Usualmente, se les asigna una prioridad baja a los trabajos por lotes, utilizándose éstos para mantener ocupados a los recursos del sistema durante períodos de baja actividad de los procesos interactivos. </a:t>
            </a:r>
          </a:p>
          <a:p>
            <a:pPr marL="560388" indent="-285750" algn="just">
              <a:spcAft>
                <a:spcPts val="1200"/>
              </a:spcAft>
              <a:buFont typeface="Arial" panose="020B0604020202020204" pitchFamily="34" charset="0"/>
              <a:buChar char="•"/>
            </a:pPr>
            <a:r>
              <a:rPr lang="es-ES" dirty="0"/>
              <a:t>El objetivo primordial del planificador es el de dar al planificador de la CPU una mezcla equilibrada de trabajos, tales como los limitados por la CPU (utilizan mucho la CPU) o la E/S. </a:t>
            </a:r>
          </a:p>
          <a:p>
            <a:pPr marL="560388" indent="-285750" algn="just">
              <a:spcAft>
                <a:spcPts val="1200"/>
              </a:spcAft>
              <a:buFont typeface="Arial" panose="020B0604020202020204" pitchFamily="34" charset="0"/>
              <a:buChar char="•"/>
            </a:pPr>
            <a:r>
              <a:rPr lang="es-ES" dirty="0"/>
              <a:t>Normalmente, el planificador se invoca siempre que un proceso termina. </a:t>
            </a:r>
          </a:p>
          <a:p>
            <a:pPr marL="560388" indent="-285750" algn="just">
              <a:buFont typeface="Arial" panose="020B0604020202020204" pitchFamily="34" charset="0"/>
              <a:buChar char="•"/>
            </a:pPr>
            <a:endParaRPr lang="es-ES" b="1" dirty="0"/>
          </a:p>
          <a:p>
            <a:pPr marL="274638" algn="just"/>
            <a:endParaRPr lang="es-ES" b="1" dirty="0"/>
          </a:p>
          <a:p>
            <a:pPr marL="79375" algn="r"/>
            <a:r>
              <a:rPr lang="es-ES" b="1" dirty="0"/>
              <a:t>…</a:t>
            </a:r>
            <a:endParaRPr lang="es-PA" b="1" dirty="0"/>
          </a:p>
        </p:txBody>
      </p:sp>
    </p:spTree>
    <p:extLst>
      <p:ext uri="{BB962C8B-B14F-4D97-AF65-F5344CB8AC3E}">
        <p14:creationId xmlns:p14="http://schemas.microsoft.com/office/powerpoint/2010/main" val="1626859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24</a:t>
            </a:fld>
            <a:endParaRPr lang="es-ES">
              <a:solidFill>
                <a:srgbClr val="FEFFFF"/>
              </a:solidFill>
            </a:endParaRPr>
          </a:p>
        </p:txBody>
      </p:sp>
      <p:sp>
        <p:nvSpPr>
          <p:cNvPr id="37891" name="1 Título"/>
          <p:cNvSpPr txBox="1">
            <a:spLocks/>
          </p:cNvSpPr>
          <p:nvPr/>
        </p:nvSpPr>
        <p:spPr bwMode="auto">
          <a:xfrm>
            <a:off x="1389857" y="610724"/>
            <a:ext cx="7081976" cy="71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990600" indent="-990600" eaLnBrk="1" hangingPunct="1">
              <a:spcBef>
                <a:spcPct val="0"/>
              </a:spcBef>
              <a:buClrTx/>
              <a:buFontTx/>
              <a:buNone/>
            </a:pPr>
            <a:r>
              <a:rPr lang="es-ES" sz="3200" b="1" dirty="0">
                <a:solidFill>
                  <a:srgbClr val="262626"/>
                </a:solidFill>
              </a:rPr>
              <a:t>… Tipos de Planificación</a:t>
            </a:r>
          </a:p>
        </p:txBody>
      </p:sp>
      <p:sp>
        <p:nvSpPr>
          <p:cNvPr id="2" name="Rectángulo 1"/>
          <p:cNvSpPr/>
          <p:nvPr/>
        </p:nvSpPr>
        <p:spPr>
          <a:xfrm>
            <a:off x="1126659" y="1916832"/>
            <a:ext cx="7345174" cy="4585871"/>
          </a:xfrm>
          <a:prstGeom prst="rect">
            <a:avLst/>
          </a:prstGeom>
        </p:spPr>
        <p:txBody>
          <a:bodyPr wrap="square">
            <a:spAutoFit/>
          </a:bodyPr>
          <a:lstStyle/>
          <a:p>
            <a:pPr marL="285750" lvl="2" indent="-285750">
              <a:spcAft>
                <a:spcPts val="1200"/>
              </a:spcAft>
              <a:buFont typeface="Wingdings" panose="05000000000000000000" pitchFamily="2" charset="2"/>
              <a:buChar char="Ø"/>
            </a:pPr>
            <a:r>
              <a:rPr lang="es-ES" b="1" dirty="0"/>
              <a:t>Planificación a largo plazo</a:t>
            </a:r>
            <a:endParaRPr lang="es-PA" sz="1200" dirty="0"/>
          </a:p>
          <a:p>
            <a:pPr marL="560388" indent="-285750" algn="just">
              <a:spcAft>
                <a:spcPts val="1200"/>
              </a:spcAft>
              <a:buFont typeface="Arial" panose="020B0604020202020204" pitchFamily="34" charset="0"/>
              <a:buChar char="•"/>
            </a:pPr>
            <a:r>
              <a:rPr lang="es-ES" dirty="0"/>
              <a:t>Este planificador está presente sistemas que admiten  procesos </a:t>
            </a:r>
            <a:r>
              <a:rPr lang="es-ES" b="1" dirty="0"/>
              <a:t>interactivos </a:t>
            </a:r>
            <a:r>
              <a:rPr lang="es-ES" dirty="0"/>
              <a:t>y</a:t>
            </a:r>
            <a:r>
              <a:rPr lang="es-ES" b="1" dirty="0"/>
              <a:t> </a:t>
            </a:r>
            <a:r>
              <a:rPr lang="es-ES" dirty="0"/>
              <a:t>trabajos por </a:t>
            </a:r>
            <a:r>
              <a:rPr lang="es-ES" b="1" dirty="0"/>
              <a:t>lotes</a:t>
            </a:r>
            <a:r>
              <a:rPr lang="es-ES" dirty="0"/>
              <a:t>. Usualmente, se les asigna una prioridad baja a los trabajos por lotes, utilizándose éstos para mantener ocupados a los recursos del sistema durante períodos de baja actividad de los procesos interactivos. </a:t>
            </a:r>
          </a:p>
          <a:p>
            <a:pPr marL="560388" indent="-285750" algn="just">
              <a:spcAft>
                <a:spcPts val="1200"/>
              </a:spcAft>
              <a:buFont typeface="Arial" panose="020B0604020202020204" pitchFamily="34" charset="0"/>
              <a:buChar char="•"/>
            </a:pPr>
            <a:r>
              <a:rPr lang="es-ES" dirty="0"/>
              <a:t>El objetivo primordial del planificador es el de dar al planificador de la CPU una mezcla equilibrada de trabajos, tales como los limitados por la CPU (utilizan mucho la CPU) o la E/S. </a:t>
            </a:r>
          </a:p>
          <a:p>
            <a:pPr marL="560388" indent="-285750" algn="just">
              <a:spcAft>
                <a:spcPts val="1200"/>
              </a:spcAft>
              <a:buFont typeface="Arial" panose="020B0604020202020204" pitchFamily="34" charset="0"/>
              <a:buChar char="•"/>
            </a:pPr>
            <a:r>
              <a:rPr lang="es-ES" dirty="0"/>
              <a:t>Normalmente, el planificador se invoca siempre que un proceso termina. </a:t>
            </a:r>
          </a:p>
          <a:p>
            <a:pPr marL="560388" indent="-285750" algn="just">
              <a:buFont typeface="Arial" panose="020B0604020202020204" pitchFamily="34" charset="0"/>
              <a:buChar char="•"/>
            </a:pPr>
            <a:endParaRPr lang="es-ES" b="1" dirty="0"/>
          </a:p>
          <a:p>
            <a:pPr marL="274638" algn="just"/>
            <a:endParaRPr lang="es-ES" b="1" dirty="0"/>
          </a:p>
          <a:p>
            <a:pPr marL="79375" algn="r"/>
            <a:r>
              <a:rPr lang="es-ES" b="1" dirty="0"/>
              <a:t>…</a:t>
            </a:r>
            <a:endParaRPr lang="es-PA" b="1" dirty="0"/>
          </a:p>
        </p:txBody>
      </p:sp>
    </p:spTree>
    <p:extLst>
      <p:ext uri="{BB962C8B-B14F-4D97-AF65-F5344CB8AC3E}">
        <p14:creationId xmlns:p14="http://schemas.microsoft.com/office/powerpoint/2010/main" val="381653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1231680" y="1589314"/>
            <a:ext cx="6801978" cy="1197429"/>
          </a:xfrm>
        </p:spPr>
        <p:txBody>
          <a:bodyPr>
            <a:noAutofit/>
          </a:bodyPr>
          <a:lstStyle/>
          <a:p>
            <a:pPr marL="0" indent="0" algn="ctr">
              <a:buNone/>
            </a:pPr>
            <a:r>
              <a:rPr lang="es-ES" sz="3300" b="1" dirty="0"/>
              <a:t>2.5 Procesos ligeros o hebras (hilos)</a:t>
            </a:r>
            <a:endParaRPr lang="es-PA" sz="3300" b="1" dirty="0"/>
          </a:p>
          <a:p>
            <a:pPr algn="ctr"/>
            <a:endParaRPr lang="es-PA" sz="3300"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1026" name="Picture 2" descr="Resultado de imagen para procesos ligeros o hil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260" y="3156856"/>
            <a:ext cx="3667125" cy="1971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4502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D57F1E4F-1CFF-5643-939E-217C01CDF565}" type="slidenum">
              <a:rPr lang="en-US" smtClean="0"/>
              <a:pPr/>
              <a:t>26</a:t>
            </a:fld>
            <a:endParaRPr lang="en-US" dirty="0"/>
          </a:p>
        </p:txBody>
      </p:sp>
      <p:sp>
        <p:nvSpPr>
          <p:cNvPr id="3" name="Rectángulo 2"/>
          <p:cNvSpPr/>
          <p:nvPr/>
        </p:nvSpPr>
        <p:spPr>
          <a:xfrm>
            <a:off x="1096963" y="783187"/>
            <a:ext cx="7184571" cy="5801588"/>
          </a:xfrm>
          <a:prstGeom prst="rect">
            <a:avLst/>
          </a:prstGeom>
        </p:spPr>
        <p:txBody>
          <a:bodyPr wrap="square">
            <a:spAutoFit/>
          </a:bodyPr>
          <a:lstStyle/>
          <a:p>
            <a:pPr marL="285750" marR="0" algn="just">
              <a:spcBef>
                <a:spcPts val="0"/>
              </a:spcBef>
              <a:spcAft>
                <a:spcPts val="600"/>
              </a:spcAft>
            </a:pPr>
            <a:r>
              <a:rPr lang="es-ES" b="1" dirty="0">
                <a:latin typeface="Arial" panose="020B0604020202020204" pitchFamily="34" charset="0"/>
                <a:ea typeface="Times New Roman" panose="02020603050405020304" pitchFamily="18" charset="0"/>
              </a:rPr>
              <a:t>Conceptos:</a:t>
            </a:r>
          </a:p>
          <a:p>
            <a:pPr marL="285750" marR="0" algn="just">
              <a:spcBef>
                <a:spcPts val="0"/>
              </a:spcBef>
              <a:spcAft>
                <a:spcPts val="600"/>
              </a:spcAft>
            </a:pPr>
            <a:r>
              <a:rPr lang="es-ES" dirty="0">
                <a:latin typeface="Arial" panose="020B0604020202020204" pitchFamily="34" charset="0"/>
                <a:ea typeface="Times New Roman" panose="02020603050405020304" pitchFamily="18" charset="0"/>
              </a:rPr>
              <a:t>Los procesos ligeros, hebras o hilos</a:t>
            </a:r>
          </a:p>
          <a:p>
            <a:pPr marL="285750" marR="0" algn="just">
              <a:spcBef>
                <a:spcPts val="0"/>
              </a:spcBef>
              <a:spcAft>
                <a:spcPts val="600"/>
              </a:spcAft>
            </a:pPr>
            <a:r>
              <a:rPr lang="es-ES" dirty="0">
                <a:latin typeface="Arial" panose="020B0604020202020204" pitchFamily="34" charset="0"/>
                <a:ea typeface="Times New Roman" panose="02020603050405020304" pitchFamily="18" charset="0"/>
              </a:rPr>
              <a:t>(</a:t>
            </a:r>
            <a:r>
              <a:rPr lang="es-ES" dirty="0" err="1">
                <a:latin typeface="Arial" panose="020B0604020202020204" pitchFamily="34" charset="0"/>
                <a:ea typeface="Times New Roman" panose="02020603050405020304" pitchFamily="18" charset="0"/>
              </a:rPr>
              <a:t>threads</a:t>
            </a:r>
            <a:r>
              <a:rPr lang="es-ES" dirty="0">
                <a:latin typeface="Arial" panose="020B0604020202020204" pitchFamily="34" charset="0"/>
                <a:ea typeface="Times New Roman" panose="02020603050405020304" pitchFamily="18" charset="0"/>
              </a:rPr>
              <a:t>):</a:t>
            </a:r>
          </a:p>
          <a:p>
            <a:pPr marL="446088" marR="0" indent="-160338" algn="just">
              <a:spcBef>
                <a:spcPts val="0"/>
              </a:spcBef>
              <a:spcAft>
                <a:spcPts val="600"/>
              </a:spcAft>
              <a:buFont typeface="Arial" panose="020B0604020202020204" pitchFamily="34" charset="0"/>
              <a:buChar char="•"/>
            </a:pPr>
            <a:r>
              <a:rPr lang="es-PA" dirty="0"/>
              <a:t>Es una unidad básica de </a:t>
            </a:r>
          </a:p>
          <a:p>
            <a:pPr marL="446088" marR="0" algn="just">
              <a:spcBef>
                <a:spcPts val="0"/>
              </a:spcBef>
              <a:spcAft>
                <a:spcPts val="600"/>
              </a:spcAft>
            </a:pPr>
            <a:r>
              <a:rPr lang="es-PA" dirty="0"/>
              <a:t>utilización del CPU. </a:t>
            </a:r>
          </a:p>
          <a:p>
            <a:pPr marL="446088" marR="0" indent="-160338" algn="just">
              <a:spcBef>
                <a:spcPts val="0"/>
              </a:spcBef>
              <a:spcAft>
                <a:spcPts val="600"/>
              </a:spcAft>
              <a:buFont typeface="Arial" panose="020B0604020202020204" pitchFamily="34" charset="0"/>
              <a:buChar char="•"/>
            </a:pPr>
            <a:r>
              <a:rPr lang="es-PA" dirty="0"/>
              <a:t>Consiste de: Contador de programa,</a:t>
            </a:r>
          </a:p>
          <a:p>
            <a:pPr marL="446088" marR="0" algn="just">
              <a:spcBef>
                <a:spcPts val="0"/>
              </a:spcBef>
              <a:spcAft>
                <a:spcPts val="600"/>
              </a:spcAft>
            </a:pPr>
            <a:r>
              <a:rPr lang="es-PA" dirty="0"/>
              <a:t>conjunto de registros, espacio de </a:t>
            </a:r>
          </a:p>
          <a:p>
            <a:pPr marL="446088" marR="0" algn="just">
              <a:spcBef>
                <a:spcPts val="0"/>
              </a:spcBef>
              <a:spcAft>
                <a:spcPts val="600"/>
              </a:spcAft>
            </a:pPr>
            <a:r>
              <a:rPr lang="es-PA" dirty="0" err="1"/>
              <a:t>Stack</a:t>
            </a:r>
            <a:r>
              <a:rPr lang="es-PA" dirty="0"/>
              <a:t> (pila) para permitir saltos entre rutinas.</a:t>
            </a:r>
            <a:endParaRPr lang="es-ES" dirty="0">
              <a:latin typeface="Arial" panose="020B0604020202020204" pitchFamily="34" charset="0"/>
              <a:ea typeface="Times New Roman" panose="02020603050405020304" pitchFamily="18" charset="0"/>
            </a:endParaRPr>
          </a:p>
          <a:p>
            <a:pPr marL="446088" marR="0" indent="-160338" algn="just">
              <a:spcBef>
                <a:spcPts val="0"/>
              </a:spcBef>
              <a:spcAft>
                <a:spcPts val="600"/>
              </a:spcAft>
              <a:buFont typeface="Arial" panose="020B0604020202020204" pitchFamily="34" charset="0"/>
              <a:buChar char="•"/>
            </a:pPr>
            <a:r>
              <a:rPr lang="es-ES" dirty="0">
                <a:latin typeface="Arial" panose="020B0604020202020204" pitchFamily="34" charset="0"/>
                <a:ea typeface="Times New Roman" panose="02020603050405020304" pitchFamily="18" charset="0"/>
              </a:rPr>
              <a:t>C</a:t>
            </a:r>
            <a:r>
              <a:rPr lang="es-ES" dirty="0">
                <a:ea typeface="Times New Roman" panose="02020603050405020304" pitchFamily="18" charset="0"/>
              </a:rPr>
              <a:t>omparten una misma área de </a:t>
            </a:r>
          </a:p>
          <a:p>
            <a:pPr marL="446088" marR="0" algn="just">
              <a:spcBef>
                <a:spcPts val="0"/>
              </a:spcBef>
              <a:spcAft>
                <a:spcPts val="600"/>
              </a:spcAft>
            </a:pPr>
            <a:r>
              <a:rPr lang="es-ES" dirty="0">
                <a:ea typeface="Times New Roman" panose="02020603050405020304" pitchFamily="18" charset="0"/>
              </a:rPr>
              <a:t>me</a:t>
            </a:r>
            <a:r>
              <a:rPr lang="es-ES" dirty="0">
                <a:latin typeface="Arial" panose="020B0604020202020204" pitchFamily="34" charset="0"/>
                <a:ea typeface="Times New Roman" panose="02020603050405020304" pitchFamily="18" charset="0"/>
              </a:rPr>
              <a:t>moria. </a:t>
            </a:r>
          </a:p>
          <a:p>
            <a:pPr marL="446088" marR="0" indent="-160338" algn="just">
              <a:spcBef>
                <a:spcPts val="0"/>
              </a:spcBef>
              <a:spcAft>
                <a:spcPts val="600"/>
              </a:spcAft>
              <a:buFont typeface="Arial" panose="020B0604020202020204" pitchFamily="34" charset="0"/>
              <a:buChar char="•"/>
            </a:pPr>
            <a:r>
              <a:rPr lang="es-PA" dirty="0">
                <a:latin typeface="Arial" panose="020B0604020202020204" pitchFamily="34" charset="0"/>
                <a:ea typeface="Calibri" panose="020F0502020204030204" pitchFamily="34" charset="0"/>
              </a:rPr>
              <a:t>Son subprocesos generados por un proceso padre o por el </a:t>
            </a:r>
            <a:r>
              <a:rPr lang="es-PA" dirty="0" err="1">
                <a:latin typeface="Arial" panose="020B0604020202020204" pitchFamily="34" charset="0"/>
                <a:ea typeface="Calibri" panose="020F0502020204030204" pitchFamily="34" charset="0"/>
              </a:rPr>
              <a:t>kernel</a:t>
            </a:r>
            <a:r>
              <a:rPr lang="es-PA" dirty="0">
                <a:latin typeface="Arial" panose="020B0604020202020204" pitchFamily="34" charset="0"/>
                <a:ea typeface="Calibri" panose="020F0502020204030204" pitchFamily="34" charset="0"/>
              </a:rPr>
              <a:t> para facilitar y optimizar el uso del CPU.</a:t>
            </a:r>
          </a:p>
          <a:p>
            <a:pPr marL="446088" marR="0" indent="-160338" algn="just">
              <a:spcBef>
                <a:spcPts val="0"/>
              </a:spcBef>
              <a:spcAft>
                <a:spcPts val="600"/>
              </a:spcAft>
              <a:buFont typeface="Arial" panose="020B0604020202020204" pitchFamily="34" charset="0"/>
              <a:buChar char="•"/>
            </a:pPr>
            <a:r>
              <a:rPr lang="es-PA" dirty="0">
                <a:latin typeface="Arial" panose="020B0604020202020204" pitchFamily="34" charset="0"/>
                <a:ea typeface="Calibri" panose="020F0502020204030204" pitchFamily="34" charset="0"/>
              </a:rPr>
              <a:t>Se encargan de almacenar, copiar cargar datos, etc., utilizando los recursos que fueron asignados al proceso que se ejecute.</a:t>
            </a:r>
          </a:p>
          <a:p>
            <a:pPr marL="446088" marR="0" indent="-160338" algn="just">
              <a:spcBef>
                <a:spcPts val="0"/>
              </a:spcBef>
              <a:spcAft>
                <a:spcPts val="600"/>
              </a:spcAft>
              <a:buFont typeface="Arial" panose="020B0604020202020204" pitchFamily="34" charset="0"/>
              <a:buChar char="•"/>
            </a:pPr>
            <a:r>
              <a:rPr lang="es-ES" dirty="0">
                <a:latin typeface="Arial" panose="020B0604020202020204" pitchFamily="34" charset="0"/>
                <a:ea typeface="Times New Roman" panose="02020603050405020304" pitchFamily="18" charset="0"/>
              </a:rPr>
              <a:t>Se ejecuta secuencialmente y el procesador puede interrumpirlo para ceder el control a otro hilo. </a:t>
            </a:r>
          </a:p>
          <a:p>
            <a:pPr marL="446088" marR="0" indent="-160338" algn="just">
              <a:spcBef>
                <a:spcPts val="0"/>
              </a:spcBef>
              <a:spcAft>
                <a:spcPts val="600"/>
              </a:spcAft>
              <a:buFont typeface="Arial" panose="020B0604020202020204" pitchFamily="34" charset="0"/>
              <a:buChar char="•"/>
            </a:pPr>
            <a:r>
              <a:rPr lang="es-ES" dirty="0">
                <a:latin typeface="Arial" panose="020B0604020202020204" pitchFamily="34" charset="0"/>
                <a:ea typeface="Times New Roman" panose="02020603050405020304" pitchFamily="18" charset="0"/>
              </a:rPr>
              <a:t>Un proceso puede estar formado por múltiples hilos.</a:t>
            </a:r>
            <a:endParaRPr lang="es-PA" dirty="0">
              <a:effectLst/>
              <a:latin typeface="Times New Roman" panose="02020603050405020304" pitchFamily="18" charset="0"/>
              <a:ea typeface="Times New Roman" panose="02020603050405020304" pitchFamily="18" charset="0"/>
            </a:endParaRPr>
          </a:p>
        </p:txBody>
      </p:sp>
      <p:pic>
        <p:nvPicPr>
          <p:cNvPr id="4" name="Imagen 3">
            <a:extLst>
              <a:ext uri="{FF2B5EF4-FFF2-40B4-BE49-F238E27FC236}">
                <a16:creationId xmlns:a16="http://schemas.microsoft.com/office/drawing/2014/main" id="{2CD08203-AF68-4398-AF72-8BA6823C83C7}"/>
              </a:ext>
            </a:extLst>
          </p:cNvPr>
          <p:cNvPicPr>
            <a:picLocks noChangeAspect="1"/>
          </p:cNvPicPr>
          <p:nvPr/>
        </p:nvPicPr>
        <p:blipFill>
          <a:blip r:embed="rId2"/>
          <a:stretch>
            <a:fillRect/>
          </a:stretch>
        </p:blipFill>
        <p:spPr>
          <a:xfrm>
            <a:off x="5377428" y="0"/>
            <a:ext cx="3766572" cy="2448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380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D57F1E4F-1CFF-5643-939E-217C01CDF565}" type="slidenum">
              <a:rPr lang="en-US" smtClean="0"/>
              <a:pPr/>
              <a:t>27</a:t>
            </a:fld>
            <a:endParaRPr lang="en-US" dirty="0"/>
          </a:p>
        </p:txBody>
      </p:sp>
      <p:sp>
        <p:nvSpPr>
          <p:cNvPr id="3" name="Rectángulo 2"/>
          <p:cNvSpPr/>
          <p:nvPr/>
        </p:nvSpPr>
        <p:spPr>
          <a:xfrm>
            <a:off x="1259633" y="66541"/>
            <a:ext cx="7677536" cy="6571030"/>
          </a:xfrm>
          <a:prstGeom prst="rect">
            <a:avLst/>
          </a:prstGeom>
        </p:spPr>
        <p:txBody>
          <a:bodyPr wrap="square">
            <a:spAutoFit/>
          </a:bodyPr>
          <a:lstStyle/>
          <a:p>
            <a:pPr marR="0" lvl="0" algn="just">
              <a:lnSpc>
                <a:spcPct val="150000"/>
              </a:lnSpc>
              <a:spcBef>
                <a:spcPts val="0"/>
              </a:spcBef>
              <a:spcAft>
                <a:spcPts val="0"/>
              </a:spcAft>
              <a:buSzPts val="1200"/>
              <a:tabLst>
                <a:tab pos="-1257300" algn="l"/>
                <a:tab pos="5909310" algn="l"/>
              </a:tabLst>
            </a:pPr>
            <a:r>
              <a:rPr lang="es-ES" sz="1600" dirty="0">
                <a:latin typeface="Arial" panose="020B0604020202020204" pitchFamily="34" charset="0"/>
                <a:ea typeface="Times New Roman" panose="02020603050405020304" pitchFamily="18" charset="0"/>
                <a:cs typeface="Times New Roman" panose="02020603050405020304" pitchFamily="18" charset="0"/>
              </a:rPr>
              <a:t>Existen </a:t>
            </a:r>
            <a:r>
              <a:rPr lang="es-ES" sz="1600" b="1" dirty="0">
                <a:latin typeface="Arial" panose="020B0604020202020204" pitchFamily="34" charset="0"/>
                <a:ea typeface="Times New Roman" panose="02020603050405020304" pitchFamily="18" charset="0"/>
                <a:cs typeface="Times New Roman" panose="02020603050405020304" pitchFamily="18" charset="0"/>
              </a:rPr>
              <a:t>dos estrategias de hilos</a:t>
            </a:r>
            <a:r>
              <a:rPr lang="es-ES" sz="1600" dirty="0">
                <a:latin typeface="Arial" panose="020B0604020202020204" pitchFamily="34" charset="0"/>
                <a:ea typeface="Times New Roman" panose="02020603050405020304" pitchFamily="18" charset="0"/>
                <a:cs typeface="Times New Roman" panose="02020603050405020304" pitchFamily="18" charset="0"/>
              </a:rPr>
              <a:t>.</a:t>
            </a:r>
          </a:p>
          <a:p>
            <a:pPr marL="265113" marR="0" lvl="0" indent="-265113" algn="just">
              <a:lnSpc>
                <a:spcPct val="150000"/>
              </a:lnSpc>
              <a:spcBef>
                <a:spcPts val="0"/>
              </a:spcBef>
              <a:spcAft>
                <a:spcPts val="0"/>
              </a:spcAft>
              <a:buSzPct val="100000"/>
              <a:buFont typeface="+mj-lt"/>
              <a:buAutoNum type="arabicPeriod"/>
              <a:tabLst>
                <a:tab pos="-1257300" algn="l"/>
                <a:tab pos="5909310" algn="l"/>
              </a:tabLst>
            </a:pPr>
            <a:r>
              <a:rPr lang="es-ES" sz="1600" b="1" u="sng" dirty="0" err="1">
                <a:latin typeface="Arial" panose="020B0604020202020204" pitchFamily="34" charset="0"/>
                <a:ea typeface="Times New Roman" panose="02020603050405020304" pitchFamily="18" charset="0"/>
                <a:cs typeface="Times New Roman" panose="02020603050405020304" pitchFamily="18" charset="0"/>
              </a:rPr>
              <a:t>Monohilo</a:t>
            </a:r>
            <a:r>
              <a:rPr lang="es-ES" sz="1600" b="1" u="sng" dirty="0">
                <a:latin typeface="Arial" panose="020B0604020202020204" pitchFamily="34" charset="0"/>
                <a:ea typeface="Times New Roman" panose="02020603050405020304" pitchFamily="18" charset="0"/>
                <a:cs typeface="Times New Roman" panose="02020603050405020304" pitchFamily="18" charset="0"/>
              </a:rPr>
              <a:t>:</a:t>
            </a:r>
          </a:p>
          <a:p>
            <a:pPr marL="265113" algn="just">
              <a:spcAft>
                <a:spcPts val="600"/>
              </a:spcAft>
              <a:buSzPts val="1200"/>
              <a:tabLst>
                <a:tab pos="-1257300" algn="l"/>
                <a:tab pos="5909310" algn="l"/>
              </a:tabLst>
            </a:pPr>
            <a:r>
              <a:rPr lang="es-ES" sz="1600" dirty="0">
                <a:latin typeface="Arial" panose="020B0604020202020204" pitchFamily="34" charset="0"/>
                <a:ea typeface="Times New Roman" panose="02020603050405020304" pitchFamily="18" charset="0"/>
              </a:rPr>
              <a:t>El enfoque tradicional de un solo hilo de ejecución por proceso, en el que</a:t>
            </a:r>
            <a:r>
              <a:rPr lang="es-ES" sz="1600" b="1" i="1" dirty="0">
                <a:latin typeface="Arial" panose="020B0604020202020204" pitchFamily="34" charset="0"/>
                <a:ea typeface="Times New Roman" panose="02020603050405020304" pitchFamily="18" charset="0"/>
              </a:rPr>
              <a:t> no se identifica con el proceso de hilo</a:t>
            </a:r>
            <a:r>
              <a:rPr lang="es-ES" sz="1600" dirty="0">
                <a:latin typeface="Arial" panose="020B0604020202020204" pitchFamily="34" charset="0"/>
                <a:ea typeface="Times New Roman" panose="02020603050405020304" pitchFamily="18" charset="0"/>
              </a:rPr>
              <a:t>, se conoce como estrategia “</a:t>
            </a:r>
            <a:r>
              <a:rPr lang="es-ES" sz="1600" dirty="0" err="1">
                <a:latin typeface="Arial" panose="020B0604020202020204" pitchFamily="34" charset="0"/>
                <a:ea typeface="Times New Roman" panose="02020603050405020304" pitchFamily="18" charset="0"/>
              </a:rPr>
              <a:t>monohilo</a:t>
            </a:r>
            <a:r>
              <a:rPr lang="es-ES" sz="1600" dirty="0">
                <a:latin typeface="Arial" panose="020B0604020202020204" pitchFamily="34" charset="0"/>
                <a:ea typeface="Times New Roman" panose="02020603050405020304" pitchFamily="18" charset="0"/>
              </a:rPr>
              <a:t>”.</a:t>
            </a:r>
            <a:endParaRPr lang="es-PA" sz="1600" dirty="0">
              <a:latin typeface="Times New Roman" panose="02020603050405020304" pitchFamily="18" charset="0"/>
              <a:ea typeface="Times New Roman" panose="02020603050405020304" pitchFamily="18" charset="0"/>
            </a:endParaRPr>
          </a:p>
          <a:p>
            <a:pPr marL="265113" algn="just">
              <a:spcAft>
                <a:spcPts val="600"/>
              </a:spcAft>
              <a:buSzPts val="1200"/>
              <a:tabLst>
                <a:tab pos="-1257300" algn="l"/>
                <a:tab pos="5909310" algn="l"/>
              </a:tabLst>
            </a:pPr>
            <a:r>
              <a:rPr lang="es-ES" sz="1600" dirty="0">
                <a:latin typeface="Arial" panose="020B0604020202020204" pitchFamily="34" charset="0"/>
                <a:ea typeface="Times New Roman" panose="02020603050405020304" pitchFamily="18" charset="0"/>
              </a:rPr>
              <a:t>En la figura siguiente se muestra en la parte izquierda una estrategia </a:t>
            </a:r>
            <a:r>
              <a:rPr lang="es-ES" sz="1600" dirty="0" err="1">
                <a:latin typeface="Arial" panose="020B0604020202020204" pitchFamily="34" charset="0"/>
                <a:ea typeface="Times New Roman" panose="02020603050405020304" pitchFamily="18" charset="0"/>
              </a:rPr>
              <a:t>monohilo</a:t>
            </a:r>
            <a:r>
              <a:rPr lang="es-ES" sz="1600" dirty="0">
                <a:latin typeface="Arial" panose="020B0604020202020204" pitchFamily="34" charset="0"/>
                <a:ea typeface="Times New Roman" panose="02020603050405020304" pitchFamily="18" charset="0"/>
              </a:rPr>
              <a:t>. En el caso del S.O. </a:t>
            </a:r>
            <a:endParaRPr lang="es-ES" sz="1600" dirty="0">
              <a:latin typeface="Arial" panose="020B060402020202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SzPts val="1200"/>
              <a:tabLst>
                <a:tab pos="-1257300" algn="l"/>
                <a:tab pos="5909310" algn="l"/>
              </a:tabLst>
            </a:pPr>
            <a:endParaRPr lang="es-ES" dirty="0">
              <a:latin typeface="Arial" panose="020B060402020202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SzPts val="1200"/>
              <a:tabLst>
                <a:tab pos="-1257300" algn="l"/>
                <a:tab pos="5909310" algn="l"/>
              </a:tabLst>
            </a:pPr>
            <a:endParaRPr lang="es-ES" dirty="0">
              <a:latin typeface="Arial" panose="020B060402020202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SzPts val="1200"/>
              <a:tabLst>
                <a:tab pos="-1257300" algn="l"/>
                <a:tab pos="5909310" algn="l"/>
              </a:tabLst>
            </a:pPr>
            <a:endParaRPr lang="es-ES" dirty="0">
              <a:latin typeface="Arial" panose="020B0604020202020204" pitchFamily="34" charset="0"/>
              <a:ea typeface="Times New Roman" panose="02020603050405020304" pitchFamily="18" charset="0"/>
              <a:cs typeface="Times New Roman" panose="02020603050405020304" pitchFamily="18" charset="0"/>
            </a:endParaRPr>
          </a:p>
          <a:p>
            <a:pPr marR="0" lvl="0" algn="just">
              <a:spcBef>
                <a:spcPts val="0"/>
              </a:spcBef>
              <a:spcAft>
                <a:spcPts val="0"/>
              </a:spcAft>
              <a:buSzPts val="1200"/>
              <a:tabLst>
                <a:tab pos="-1257300" algn="l"/>
                <a:tab pos="5909310" algn="l"/>
              </a:tabLst>
            </a:pPr>
            <a:endParaRPr lang="es-ES" dirty="0">
              <a:latin typeface="Arial" panose="020B0604020202020204" pitchFamily="34" charset="0"/>
              <a:ea typeface="Times New Roman" panose="02020603050405020304" pitchFamily="18" charset="0"/>
              <a:cs typeface="Times New Roman" panose="02020603050405020304" pitchFamily="18" charset="0"/>
            </a:endParaRPr>
          </a:p>
          <a:p>
            <a:pPr marR="0" lvl="0" algn="just">
              <a:spcBef>
                <a:spcPts val="0"/>
              </a:spcBef>
              <a:spcAft>
                <a:spcPts val="0"/>
              </a:spcAft>
              <a:buSzPts val="1200"/>
              <a:tabLst>
                <a:tab pos="-1257300" algn="l"/>
                <a:tab pos="5909310" algn="l"/>
              </a:tabLst>
            </a:pPr>
            <a:endParaRPr lang="es-ES" dirty="0">
              <a:latin typeface="Arial" panose="020B0604020202020204" pitchFamily="34" charset="0"/>
              <a:ea typeface="Times New Roman" panose="02020603050405020304" pitchFamily="18" charset="0"/>
              <a:cs typeface="Times New Roman" panose="02020603050405020304" pitchFamily="18" charset="0"/>
            </a:endParaRPr>
          </a:p>
          <a:p>
            <a:pPr algn="ctr">
              <a:buSzPts val="1200"/>
              <a:tabLst>
                <a:tab pos="-1257300" algn="l"/>
                <a:tab pos="5909310" algn="l"/>
              </a:tabLst>
            </a:pPr>
            <a:endParaRPr lang="es-ES" sz="900" i="1" dirty="0"/>
          </a:p>
          <a:p>
            <a:pPr algn="ctr">
              <a:buSzPts val="1200"/>
              <a:tabLst>
                <a:tab pos="-1257300" algn="l"/>
                <a:tab pos="5909310" algn="l"/>
              </a:tabLst>
            </a:pPr>
            <a:endParaRPr lang="es-ES" sz="900" i="1" dirty="0"/>
          </a:p>
          <a:p>
            <a:pPr algn="ctr">
              <a:buSzPts val="1200"/>
              <a:tabLst>
                <a:tab pos="-1257300" algn="l"/>
                <a:tab pos="5909310" algn="l"/>
              </a:tabLst>
            </a:pPr>
            <a:endParaRPr lang="es-ES" sz="900" i="1" dirty="0"/>
          </a:p>
          <a:p>
            <a:pPr algn="ctr">
              <a:buSzPts val="1200"/>
              <a:tabLst>
                <a:tab pos="-1257300" algn="l"/>
                <a:tab pos="5909310" algn="l"/>
              </a:tabLst>
            </a:pPr>
            <a:endParaRPr lang="es-ES" sz="900" i="1" dirty="0"/>
          </a:p>
          <a:p>
            <a:pPr algn="ctr">
              <a:buSzPts val="1200"/>
              <a:tabLst>
                <a:tab pos="-1257300" algn="l"/>
                <a:tab pos="5909310" algn="l"/>
              </a:tabLst>
            </a:pPr>
            <a:endParaRPr lang="es-ES" sz="900" i="1" dirty="0"/>
          </a:p>
          <a:p>
            <a:pPr algn="ctr">
              <a:buSzPts val="1200"/>
              <a:tabLst>
                <a:tab pos="-1257300" algn="l"/>
                <a:tab pos="5909310" algn="l"/>
              </a:tabLst>
            </a:pPr>
            <a:r>
              <a:rPr lang="es-ES" sz="900" i="1" dirty="0"/>
              <a:t>Figura 3.1 - Hilos y procesos</a:t>
            </a:r>
          </a:p>
          <a:p>
            <a:pPr algn="ctr">
              <a:buSzPts val="1200"/>
              <a:tabLst>
                <a:tab pos="-1257300" algn="l"/>
                <a:tab pos="5909310" algn="l"/>
              </a:tabLst>
            </a:pPr>
            <a:endParaRPr lang="es-ES" sz="900" i="1" dirty="0"/>
          </a:p>
          <a:p>
            <a:pPr algn="ctr">
              <a:buSzPts val="1200"/>
              <a:tabLst>
                <a:tab pos="-1257300" algn="l"/>
                <a:tab pos="5909310" algn="l"/>
              </a:tabLst>
            </a:pPr>
            <a:endParaRPr lang="es-ES" sz="900" i="1" dirty="0"/>
          </a:p>
          <a:p>
            <a:pPr algn="ctr">
              <a:buSzPts val="1200"/>
              <a:tabLst>
                <a:tab pos="-1257300" algn="l"/>
                <a:tab pos="5909310" algn="l"/>
              </a:tabLst>
            </a:pPr>
            <a:endParaRPr lang="es-ES" sz="900" i="1" dirty="0"/>
          </a:p>
          <a:p>
            <a:pPr marL="265113" marR="0" lvl="0" indent="-265113" algn="just">
              <a:spcBef>
                <a:spcPts val="0"/>
              </a:spcBef>
              <a:spcAft>
                <a:spcPts val="0"/>
              </a:spcAft>
              <a:buSzPct val="100000"/>
              <a:buFont typeface="+mj-lt"/>
              <a:buAutoNum type="arabicPeriod" startAt="2"/>
              <a:tabLst>
                <a:tab pos="-1257300" algn="l"/>
                <a:tab pos="5909310" algn="l"/>
              </a:tabLst>
            </a:pPr>
            <a:r>
              <a:rPr lang="es-ES" sz="1600" b="1" u="sng" dirty="0">
                <a:latin typeface="Arial" panose="020B0604020202020204" pitchFamily="34" charset="0"/>
                <a:ea typeface="Times New Roman" panose="02020603050405020304" pitchFamily="18" charset="0"/>
                <a:cs typeface="Times New Roman" panose="02020603050405020304" pitchFamily="18" charset="0"/>
              </a:rPr>
              <a:t>Multihilo</a:t>
            </a:r>
            <a:endParaRPr lang="es-PA"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65113" marR="0" algn="just">
              <a:spcBef>
                <a:spcPts val="0"/>
              </a:spcBef>
              <a:spcAft>
                <a:spcPts val="600"/>
              </a:spcAft>
            </a:pPr>
            <a:r>
              <a:rPr lang="es-ES" sz="1600" dirty="0">
                <a:latin typeface="Arial" panose="020B0604020202020204" pitchFamily="34" charset="0"/>
                <a:ea typeface="Times New Roman" panose="02020603050405020304" pitchFamily="18" charset="0"/>
              </a:rPr>
              <a:t>Es la capacidad de un sistema operativo de dar soporte a múltiples hilos de ejecución en un solo proceso. La parte derecha de la figura 3.1 representa las estrategias “</a:t>
            </a:r>
            <a:r>
              <a:rPr lang="es-ES" sz="1600" dirty="0" err="1">
                <a:latin typeface="Arial" panose="020B0604020202020204" pitchFamily="34" charset="0"/>
                <a:ea typeface="Times New Roman" panose="02020603050405020304" pitchFamily="18" charset="0"/>
              </a:rPr>
              <a:t>multihilo</a:t>
            </a:r>
            <a:r>
              <a:rPr lang="es-ES" sz="1600" dirty="0">
                <a:latin typeface="Arial" panose="020B0604020202020204" pitchFamily="34" charset="0"/>
                <a:ea typeface="Times New Roman" panose="02020603050405020304" pitchFamily="18" charset="0"/>
              </a:rPr>
              <a:t>”. </a:t>
            </a:r>
            <a:r>
              <a:rPr lang="es-ES" sz="1600" b="1" dirty="0">
                <a:latin typeface="Arial" panose="020B0604020202020204" pitchFamily="34" charset="0"/>
                <a:ea typeface="Times New Roman" panose="02020603050405020304" pitchFamily="18" charset="0"/>
              </a:rPr>
              <a:t>Java</a:t>
            </a:r>
            <a:r>
              <a:rPr lang="es-ES" sz="1600" dirty="0">
                <a:latin typeface="Arial" panose="020B0604020202020204" pitchFamily="34" charset="0"/>
                <a:ea typeface="Times New Roman" panose="02020603050405020304" pitchFamily="18" charset="0"/>
              </a:rPr>
              <a:t> es un ejemplo de </a:t>
            </a:r>
            <a:r>
              <a:rPr lang="es-ES" sz="1600" b="1" dirty="0">
                <a:latin typeface="Arial" panose="020B0604020202020204" pitchFamily="34" charset="0"/>
                <a:ea typeface="Times New Roman" panose="02020603050405020304" pitchFamily="18" charset="0"/>
              </a:rPr>
              <a:t>un proceso con múltiples hilos</a:t>
            </a:r>
            <a:r>
              <a:rPr lang="es-ES" sz="1600" dirty="0">
                <a:latin typeface="Arial" panose="020B0604020202020204" pitchFamily="34" charset="0"/>
                <a:ea typeface="Times New Roman" panose="02020603050405020304" pitchFamily="18" charset="0"/>
              </a:rPr>
              <a:t>. </a:t>
            </a:r>
          </a:p>
          <a:p>
            <a:pPr marL="265113" marR="0" algn="just">
              <a:spcBef>
                <a:spcPts val="0"/>
              </a:spcBef>
              <a:spcAft>
                <a:spcPts val="600"/>
              </a:spcAft>
            </a:pPr>
            <a:r>
              <a:rPr lang="es-ES" sz="1600" b="1" dirty="0">
                <a:latin typeface="Arial" panose="020B0604020202020204" pitchFamily="34" charset="0"/>
                <a:ea typeface="Times New Roman" panose="02020603050405020304" pitchFamily="18" charset="0"/>
              </a:rPr>
              <a:t>Windows, Solaris, Mac OS y OS/2</a:t>
            </a:r>
            <a:r>
              <a:rPr lang="es-ES" sz="1600" dirty="0">
                <a:latin typeface="Arial" panose="020B0604020202020204" pitchFamily="34" charset="0"/>
                <a:ea typeface="Times New Roman" panose="02020603050405020304" pitchFamily="18" charset="0"/>
              </a:rPr>
              <a:t> son ejemplos de </a:t>
            </a:r>
            <a:r>
              <a:rPr lang="es-ES" sz="1600" b="1" dirty="0">
                <a:latin typeface="Arial" panose="020B0604020202020204" pitchFamily="34" charset="0"/>
                <a:ea typeface="Times New Roman" panose="02020603050405020304" pitchFamily="18" charset="0"/>
              </a:rPr>
              <a:t>múltiples procesos con múltiples hilos.</a:t>
            </a:r>
            <a:endParaRPr lang="es-PA" sz="1600" b="1" dirty="0">
              <a:effectLst/>
              <a:latin typeface="Times New Roman" panose="02020603050405020304" pitchFamily="18" charset="0"/>
              <a:ea typeface="Times New Roman" panose="02020603050405020304" pitchFamily="18" charset="0"/>
            </a:endParaRPr>
          </a:p>
        </p:txBody>
      </p:sp>
      <p:pic>
        <p:nvPicPr>
          <p:cNvPr id="2050" name="Picture 2" descr="foto 3">
            <a:extLst>
              <a:ext uri="{FF2B5EF4-FFF2-40B4-BE49-F238E27FC236}">
                <a16:creationId xmlns:a16="http://schemas.microsoft.com/office/drawing/2014/main" id="{6C104F71-C603-42EB-9695-413565122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712" y="2276872"/>
            <a:ext cx="3928708" cy="2088232"/>
          </a:xfrm>
          <a:prstGeom prst="rect">
            <a:avLst/>
          </a:prstGeom>
          <a:noFill/>
          <a:extLst>
            <a:ext uri="{909E8E84-426E-40DD-AFC4-6F175D3DCCD1}">
              <a14:hiddenFill xmlns:a14="http://schemas.microsoft.com/office/drawing/2010/main">
                <a:solidFill>
                  <a:srgbClr val="FFFFFF"/>
                </a:solidFill>
              </a14:hiddenFill>
            </a:ext>
          </a:extLst>
        </p:spPr>
      </p:pic>
      <p:sp>
        <p:nvSpPr>
          <p:cNvPr id="5" name="Cuadro de texto 2">
            <a:extLst>
              <a:ext uri="{FF2B5EF4-FFF2-40B4-BE49-F238E27FC236}">
                <a16:creationId xmlns:a16="http://schemas.microsoft.com/office/drawing/2014/main" id="{EF957E71-223E-412F-949B-246CD1A7B1C0}"/>
              </a:ext>
            </a:extLst>
          </p:cNvPr>
          <p:cNvSpPr txBox="1">
            <a:spLocks noChangeArrowheads="1"/>
          </p:cNvSpPr>
          <p:nvPr/>
        </p:nvSpPr>
        <p:spPr bwMode="auto">
          <a:xfrm>
            <a:off x="6468619" y="2503855"/>
            <a:ext cx="453062" cy="216024"/>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s-ES" sz="1000" b="1" dirty="0">
                <a:solidFill>
                  <a:srgbClr val="6600FF"/>
                </a:solidFill>
                <a:effectLst/>
                <a:latin typeface="Calibri" panose="020F0502020204030204" pitchFamily="34" charset="0"/>
                <a:ea typeface="Times New Roman" panose="02020603050405020304" pitchFamily="18" charset="0"/>
              </a:rPr>
              <a:t>JAVA</a:t>
            </a:r>
            <a:endParaRPr lang="es-PA" sz="1000" dirty="0">
              <a:effectLst/>
              <a:latin typeface="Times New Roman" panose="02020603050405020304" pitchFamily="18" charset="0"/>
              <a:ea typeface="Times New Roman" panose="02020603050405020304" pitchFamily="18" charset="0"/>
            </a:endParaRPr>
          </a:p>
        </p:txBody>
      </p:sp>
      <p:sp>
        <p:nvSpPr>
          <p:cNvPr id="8" name="Cuadro de texto 2">
            <a:extLst>
              <a:ext uri="{FF2B5EF4-FFF2-40B4-BE49-F238E27FC236}">
                <a16:creationId xmlns:a16="http://schemas.microsoft.com/office/drawing/2014/main" id="{1CFFBE4E-633F-4DA1-BD89-FE1ECE916EEC}"/>
              </a:ext>
            </a:extLst>
          </p:cNvPr>
          <p:cNvSpPr txBox="1">
            <a:spLocks noChangeArrowheads="1"/>
          </p:cNvSpPr>
          <p:nvPr/>
        </p:nvSpPr>
        <p:spPr bwMode="auto">
          <a:xfrm>
            <a:off x="6883065" y="3351580"/>
            <a:ext cx="818672" cy="864096"/>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s-ES" sz="1000" b="1" dirty="0">
                <a:solidFill>
                  <a:srgbClr val="6600FF"/>
                </a:solidFill>
                <a:effectLst/>
                <a:latin typeface="Calibri" panose="020F0502020204030204" pitchFamily="34" charset="0"/>
                <a:ea typeface="Times New Roman" panose="02020603050405020304" pitchFamily="18" charset="0"/>
              </a:rPr>
              <a:t>WINDOWS</a:t>
            </a:r>
          </a:p>
          <a:p>
            <a:pPr marL="0" marR="0">
              <a:spcBef>
                <a:spcPts val="0"/>
              </a:spcBef>
              <a:spcAft>
                <a:spcPts val="0"/>
              </a:spcAft>
            </a:pPr>
            <a:r>
              <a:rPr lang="es-ES" sz="1000" b="1" dirty="0">
                <a:solidFill>
                  <a:srgbClr val="6600FF"/>
                </a:solidFill>
                <a:latin typeface="Calibri" panose="020F0502020204030204" pitchFamily="34" charset="0"/>
                <a:ea typeface="Times New Roman" panose="02020603050405020304" pitchFamily="18" charset="0"/>
              </a:rPr>
              <a:t>LINUX</a:t>
            </a:r>
          </a:p>
          <a:p>
            <a:pPr marL="0" marR="0">
              <a:spcBef>
                <a:spcPts val="0"/>
              </a:spcBef>
              <a:spcAft>
                <a:spcPts val="0"/>
              </a:spcAft>
            </a:pPr>
            <a:r>
              <a:rPr lang="es-ES" sz="1000" b="1" dirty="0">
                <a:solidFill>
                  <a:srgbClr val="6600FF"/>
                </a:solidFill>
                <a:effectLst/>
                <a:latin typeface="Calibri" panose="020F0502020204030204" pitchFamily="34" charset="0"/>
                <a:ea typeface="Times New Roman" panose="02020603050405020304" pitchFamily="18" charset="0"/>
              </a:rPr>
              <a:t>SOLARIS</a:t>
            </a:r>
          </a:p>
          <a:p>
            <a:pPr marL="0" marR="0">
              <a:spcBef>
                <a:spcPts val="0"/>
              </a:spcBef>
              <a:spcAft>
                <a:spcPts val="0"/>
              </a:spcAft>
            </a:pPr>
            <a:r>
              <a:rPr lang="es-ES" sz="1000" b="1" dirty="0">
                <a:solidFill>
                  <a:srgbClr val="6600FF"/>
                </a:solidFill>
                <a:latin typeface="Calibri" panose="020F0502020204030204" pitchFamily="34" charset="0"/>
                <a:ea typeface="Times New Roman" panose="02020603050405020304" pitchFamily="18" charset="0"/>
              </a:rPr>
              <a:t>MAC OS</a:t>
            </a:r>
          </a:p>
          <a:p>
            <a:pPr marL="0" marR="0">
              <a:spcBef>
                <a:spcPts val="0"/>
              </a:spcBef>
              <a:spcAft>
                <a:spcPts val="0"/>
              </a:spcAft>
            </a:pPr>
            <a:r>
              <a:rPr lang="es-ES" sz="1000" b="1" dirty="0">
                <a:solidFill>
                  <a:srgbClr val="6600FF"/>
                </a:solidFill>
                <a:effectLst/>
                <a:latin typeface="Calibri" panose="020F0502020204030204" pitchFamily="34" charset="0"/>
                <a:ea typeface="Times New Roman" panose="02020603050405020304" pitchFamily="18" charset="0"/>
              </a:rPr>
              <a:t>OS/2</a:t>
            </a:r>
            <a:endParaRPr lang="es-PA" sz="1000" dirty="0">
              <a:effectLst/>
              <a:latin typeface="Times New Roman" panose="02020603050405020304" pitchFamily="18" charset="0"/>
              <a:ea typeface="Times New Roman" panose="02020603050405020304" pitchFamily="18" charset="0"/>
            </a:endParaRPr>
          </a:p>
        </p:txBody>
      </p:sp>
      <p:sp>
        <p:nvSpPr>
          <p:cNvPr id="9" name="Cuadro de texto 2">
            <a:extLst>
              <a:ext uri="{FF2B5EF4-FFF2-40B4-BE49-F238E27FC236}">
                <a16:creationId xmlns:a16="http://schemas.microsoft.com/office/drawing/2014/main" id="{FE428F0D-D7C1-4A3F-B89C-23D81B61EB1F}"/>
              </a:ext>
            </a:extLst>
          </p:cNvPr>
          <p:cNvSpPr txBox="1">
            <a:spLocks noChangeArrowheads="1"/>
          </p:cNvSpPr>
          <p:nvPr/>
        </p:nvSpPr>
        <p:spPr bwMode="auto">
          <a:xfrm>
            <a:off x="3052712" y="2492896"/>
            <a:ext cx="453062" cy="216024"/>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s-ES" sz="1000" b="1" dirty="0">
                <a:solidFill>
                  <a:srgbClr val="6600FF"/>
                </a:solidFill>
                <a:latin typeface="Calibri" panose="020F0502020204030204" pitchFamily="34" charset="0"/>
                <a:ea typeface="Times New Roman" panose="02020603050405020304" pitchFamily="18" charset="0"/>
              </a:rPr>
              <a:t>DOS</a:t>
            </a:r>
            <a:endParaRPr lang="es-PA" sz="1000" dirty="0">
              <a:effectLst/>
              <a:latin typeface="Times New Roman" panose="02020603050405020304" pitchFamily="18" charset="0"/>
              <a:ea typeface="Times New Roman" panose="02020603050405020304" pitchFamily="18" charset="0"/>
            </a:endParaRPr>
          </a:p>
        </p:txBody>
      </p:sp>
      <p:sp>
        <p:nvSpPr>
          <p:cNvPr id="10" name="Cuadro de texto 2">
            <a:extLst>
              <a:ext uri="{FF2B5EF4-FFF2-40B4-BE49-F238E27FC236}">
                <a16:creationId xmlns:a16="http://schemas.microsoft.com/office/drawing/2014/main" id="{730DFE21-F652-4CF2-BDFF-D795C1371E38}"/>
              </a:ext>
            </a:extLst>
          </p:cNvPr>
          <p:cNvSpPr txBox="1">
            <a:spLocks noChangeArrowheads="1"/>
          </p:cNvSpPr>
          <p:nvPr/>
        </p:nvSpPr>
        <p:spPr bwMode="auto">
          <a:xfrm>
            <a:off x="2741731" y="3544765"/>
            <a:ext cx="453062" cy="216024"/>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s-ES" sz="1000" b="1" dirty="0">
                <a:solidFill>
                  <a:srgbClr val="6600FF"/>
                </a:solidFill>
                <a:effectLst/>
                <a:latin typeface="Calibri" panose="020F0502020204030204" pitchFamily="34" charset="0"/>
                <a:ea typeface="Times New Roman" panose="02020603050405020304" pitchFamily="18" charset="0"/>
              </a:rPr>
              <a:t>UNIX</a:t>
            </a:r>
            <a:endParaRPr lang="es-PA"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7939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EABC90AA-B8CD-4542-8EBD-44EAB8BECC61}"/>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3" name="Imagen 2">
            <a:extLst>
              <a:ext uri="{FF2B5EF4-FFF2-40B4-BE49-F238E27FC236}">
                <a16:creationId xmlns:a16="http://schemas.microsoft.com/office/drawing/2014/main" id="{0D9A368C-FAEC-465B-9EA0-C8B14C7A65FB}"/>
              </a:ext>
            </a:extLst>
          </p:cNvPr>
          <p:cNvPicPr>
            <a:picLocks noChangeAspect="1"/>
          </p:cNvPicPr>
          <p:nvPr/>
        </p:nvPicPr>
        <p:blipFill>
          <a:blip r:embed="rId2"/>
          <a:stretch>
            <a:fillRect/>
          </a:stretch>
        </p:blipFill>
        <p:spPr>
          <a:xfrm>
            <a:off x="4691270" y="-1"/>
            <a:ext cx="4452731" cy="2206547"/>
          </a:xfrm>
          <a:prstGeom prst="rect">
            <a:avLst/>
          </a:prstGeom>
        </p:spPr>
      </p:pic>
      <p:sp>
        <p:nvSpPr>
          <p:cNvPr id="4" name="Rectángulo 3">
            <a:extLst>
              <a:ext uri="{FF2B5EF4-FFF2-40B4-BE49-F238E27FC236}">
                <a16:creationId xmlns:a16="http://schemas.microsoft.com/office/drawing/2014/main" id="{D3531845-3A7A-4E3F-A15C-F72DC7994F2C}"/>
              </a:ext>
            </a:extLst>
          </p:cNvPr>
          <p:cNvSpPr/>
          <p:nvPr/>
        </p:nvSpPr>
        <p:spPr>
          <a:xfrm>
            <a:off x="1401416" y="649209"/>
            <a:ext cx="7315201" cy="5832366"/>
          </a:xfrm>
          <a:prstGeom prst="rect">
            <a:avLst/>
          </a:prstGeom>
        </p:spPr>
        <p:txBody>
          <a:bodyPr wrap="square">
            <a:spAutoFit/>
          </a:bodyPr>
          <a:lstStyle/>
          <a:p>
            <a:pPr marR="0" lvl="0" algn="just">
              <a:lnSpc>
                <a:spcPct val="150000"/>
              </a:lnSpc>
              <a:spcBef>
                <a:spcPts val="0"/>
              </a:spcBef>
              <a:spcAft>
                <a:spcPts val="600"/>
              </a:spcAft>
              <a:buSzPts val="1200"/>
              <a:tabLst>
                <a:tab pos="-1257300" algn="l"/>
                <a:tab pos="365760" algn="l"/>
              </a:tabLst>
            </a:pPr>
            <a:r>
              <a:rPr lang="es-ES" b="1" u="sng" dirty="0">
                <a:latin typeface="Arial" panose="020B0604020202020204" pitchFamily="34" charset="0"/>
                <a:ea typeface="Times New Roman" panose="02020603050405020304" pitchFamily="18" charset="0"/>
                <a:cs typeface="Times New Roman" panose="02020603050405020304" pitchFamily="18" charset="0"/>
              </a:rPr>
              <a:t>Estados de los hilos</a:t>
            </a:r>
            <a:endParaRPr lang="es-PA" dirty="0">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600"/>
              </a:spcAft>
            </a:pPr>
            <a:r>
              <a:rPr lang="es-ES" dirty="0">
                <a:solidFill>
                  <a:srgbClr val="000000"/>
                </a:solidFill>
                <a:latin typeface="Arial" panose="020B0604020202020204" pitchFamily="34" charset="0"/>
                <a:ea typeface="Times New Roman" panose="02020603050405020304" pitchFamily="18" charset="0"/>
              </a:rPr>
              <a:t>Los principales estados de los</a:t>
            </a:r>
          </a:p>
          <a:p>
            <a:pPr marR="0" algn="just">
              <a:spcBef>
                <a:spcPts val="0"/>
              </a:spcBef>
              <a:spcAft>
                <a:spcPts val="600"/>
              </a:spcAft>
            </a:pPr>
            <a:r>
              <a:rPr lang="es-ES" dirty="0">
                <a:solidFill>
                  <a:srgbClr val="000000"/>
                </a:solidFill>
                <a:latin typeface="Arial" panose="020B0604020202020204" pitchFamily="34" charset="0"/>
                <a:ea typeface="Times New Roman" panose="02020603050405020304" pitchFamily="18" charset="0"/>
              </a:rPr>
              <a:t>hilos son: </a:t>
            </a:r>
            <a:r>
              <a:rPr lang="es-ES" b="1" i="1" dirty="0">
                <a:solidFill>
                  <a:srgbClr val="000000"/>
                </a:solidFill>
                <a:latin typeface="Arial" panose="020B0604020202020204" pitchFamily="34" charset="0"/>
                <a:ea typeface="Times New Roman" panose="02020603050405020304" pitchFamily="18" charset="0"/>
              </a:rPr>
              <a:t>Ejecución, Listo y </a:t>
            </a:r>
          </a:p>
          <a:p>
            <a:pPr marR="0" algn="just">
              <a:spcBef>
                <a:spcPts val="0"/>
              </a:spcBef>
              <a:spcAft>
                <a:spcPts val="600"/>
              </a:spcAft>
            </a:pPr>
            <a:r>
              <a:rPr lang="es-ES" b="1" i="1" dirty="0">
                <a:solidFill>
                  <a:srgbClr val="000000"/>
                </a:solidFill>
                <a:latin typeface="Arial" panose="020B0604020202020204" pitchFamily="34" charset="0"/>
                <a:ea typeface="Times New Roman" panose="02020603050405020304" pitchFamily="18" charset="0"/>
              </a:rPr>
              <a:t>Bloqueado. </a:t>
            </a:r>
          </a:p>
          <a:p>
            <a:pPr marR="0" algn="just">
              <a:spcBef>
                <a:spcPts val="0"/>
              </a:spcBef>
              <a:spcAft>
                <a:spcPts val="600"/>
              </a:spcAft>
            </a:pPr>
            <a:r>
              <a:rPr lang="es-ES" dirty="0">
                <a:solidFill>
                  <a:srgbClr val="000000"/>
                </a:solidFill>
                <a:latin typeface="Arial" panose="020B0604020202020204" pitchFamily="34" charset="0"/>
                <a:ea typeface="Times New Roman" panose="02020603050405020304" pitchFamily="18" charset="0"/>
              </a:rPr>
              <a:t>Hay cuatro </a:t>
            </a:r>
            <a:r>
              <a:rPr lang="es-ES" b="1" i="1" dirty="0">
                <a:solidFill>
                  <a:srgbClr val="000000"/>
                </a:solidFill>
                <a:latin typeface="Arial" panose="020B0604020202020204" pitchFamily="34" charset="0"/>
                <a:ea typeface="Times New Roman" panose="02020603050405020304" pitchFamily="18" charset="0"/>
              </a:rPr>
              <a:t>operaciones básicas </a:t>
            </a:r>
            <a:r>
              <a:rPr lang="es-ES" dirty="0">
                <a:solidFill>
                  <a:srgbClr val="000000"/>
                </a:solidFill>
                <a:latin typeface="Arial" panose="020B0604020202020204" pitchFamily="34" charset="0"/>
                <a:ea typeface="Times New Roman" panose="02020603050405020304" pitchFamily="18" charset="0"/>
              </a:rPr>
              <a:t>relacionadas </a:t>
            </a:r>
            <a:r>
              <a:rPr lang="es-ES" b="1" i="1" dirty="0">
                <a:solidFill>
                  <a:srgbClr val="000000"/>
                </a:solidFill>
                <a:latin typeface="Arial" panose="020B0604020202020204" pitchFamily="34" charset="0"/>
                <a:ea typeface="Times New Roman" panose="02020603050405020304" pitchFamily="18" charset="0"/>
              </a:rPr>
              <a:t>con los hilo</a:t>
            </a:r>
            <a:r>
              <a:rPr lang="es-ES" b="1" dirty="0">
                <a:solidFill>
                  <a:srgbClr val="000000"/>
                </a:solidFill>
                <a:latin typeface="Arial" panose="020B0604020202020204" pitchFamily="34" charset="0"/>
                <a:ea typeface="Times New Roman" panose="02020603050405020304" pitchFamily="18" charset="0"/>
              </a:rPr>
              <a:t>s </a:t>
            </a:r>
            <a:r>
              <a:rPr lang="es-ES" dirty="0">
                <a:solidFill>
                  <a:srgbClr val="000000"/>
                </a:solidFill>
                <a:latin typeface="Arial" panose="020B0604020202020204" pitchFamily="34" charset="0"/>
                <a:ea typeface="Times New Roman" panose="02020603050405020304" pitchFamily="18" charset="0"/>
              </a:rPr>
              <a:t>que estén </a:t>
            </a:r>
            <a:r>
              <a:rPr lang="es-ES" b="1" i="1" dirty="0">
                <a:solidFill>
                  <a:srgbClr val="000000"/>
                </a:solidFill>
                <a:latin typeface="Arial" panose="020B0604020202020204" pitchFamily="34" charset="0"/>
                <a:ea typeface="Times New Roman" panose="02020603050405020304" pitchFamily="18" charset="0"/>
              </a:rPr>
              <a:t>asociadas con un cambio de estado de hilo</a:t>
            </a:r>
            <a:r>
              <a:rPr lang="es-ES" dirty="0">
                <a:solidFill>
                  <a:srgbClr val="000000"/>
                </a:solidFill>
                <a:latin typeface="Arial" panose="020B0604020202020204" pitchFamily="34" charset="0"/>
                <a:ea typeface="Times New Roman" panose="02020603050405020304" pitchFamily="18" charset="0"/>
              </a:rPr>
              <a:t>:</a:t>
            </a:r>
            <a:endParaRPr lang="es-PA"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Symbol" panose="05050102010706020507" pitchFamily="18" charset="2"/>
              <a:buChar char=""/>
            </a:pPr>
            <a:r>
              <a:rPr lang="es-ES" b="1" i="1" u="sng" dirty="0">
                <a:latin typeface="Arial" panose="020B0604020202020204" pitchFamily="34" charset="0"/>
                <a:ea typeface="Times New Roman" panose="02020603050405020304" pitchFamily="18" charset="0"/>
              </a:rPr>
              <a:t>Creación</a:t>
            </a:r>
            <a:r>
              <a:rPr lang="es-ES" i="1" dirty="0">
                <a:latin typeface="Arial" panose="020B0604020202020204" pitchFamily="34" charset="0"/>
                <a:ea typeface="Times New Roman" panose="02020603050405020304" pitchFamily="18" charset="0"/>
              </a:rPr>
              <a:t>:</a:t>
            </a:r>
            <a:r>
              <a:rPr lang="es-ES" dirty="0">
                <a:latin typeface="Arial" panose="020B0604020202020204" pitchFamily="34" charset="0"/>
                <a:ea typeface="Times New Roman" panose="02020603050405020304" pitchFamily="18" charset="0"/>
              </a:rPr>
              <a:t> Cuando se crea un proceso se crea un hilo para ese proceso. Luego, este hilo puede crear otros hilos dentro del mismo proceso. El hilo tendrá su propio contexto y su propio espacio de pila, y pasará a la cola de listas. </a:t>
            </a:r>
            <a:endParaRPr lang="es-PA"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Symbol" panose="05050102010706020507" pitchFamily="18" charset="2"/>
              <a:buChar char=""/>
            </a:pPr>
            <a:r>
              <a:rPr lang="es-ES" b="1" i="1" u="sng" dirty="0">
                <a:latin typeface="Arial" panose="020B0604020202020204" pitchFamily="34" charset="0"/>
                <a:ea typeface="Times New Roman" panose="02020603050405020304" pitchFamily="18" charset="0"/>
              </a:rPr>
              <a:t>Bloqueo:</a:t>
            </a:r>
            <a:r>
              <a:rPr lang="es-ES" dirty="0">
                <a:latin typeface="Arial" panose="020B0604020202020204" pitchFamily="34" charset="0"/>
                <a:ea typeface="Times New Roman" panose="02020603050405020304" pitchFamily="18" charset="0"/>
              </a:rPr>
              <a:t> Cuando un hilo necesita esperar por un suceso, se bloquea (salvando sus registros). Ahora el procesador podrá pasar a ejecutar otro hilo que esté en la cola de Listos mientras el anterior permanece bloqueado. </a:t>
            </a:r>
            <a:endParaRPr lang="es-PA"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Symbol" panose="05050102010706020507" pitchFamily="18" charset="2"/>
              <a:buChar char=""/>
            </a:pPr>
            <a:r>
              <a:rPr lang="es-ES" b="1" i="1" u="sng" dirty="0">
                <a:latin typeface="Arial" panose="020B0604020202020204" pitchFamily="34" charset="0"/>
                <a:ea typeface="Times New Roman" panose="02020603050405020304" pitchFamily="18" charset="0"/>
              </a:rPr>
              <a:t>Desbloqueo:</a:t>
            </a:r>
            <a:r>
              <a:rPr lang="es-ES" dirty="0">
                <a:latin typeface="Arial" panose="020B0604020202020204" pitchFamily="34" charset="0"/>
                <a:ea typeface="Times New Roman" panose="02020603050405020304" pitchFamily="18" charset="0"/>
              </a:rPr>
              <a:t> Cuando se produce el suceso por el que el hilo se bloqueó, el mismo pasa a la cola de Listos. </a:t>
            </a:r>
            <a:endParaRPr lang="es-PA"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Symbol" panose="05050102010706020507" pitchFamily="18" charset="2"/>
              <a:buChar char=""/>
            </a:pPr>
            <a:r>
              <a:rPr lang="es-ES" b="1" i="1" u="sng" dirty="0">
                <a:latin typeface="Arial" panose="020B0604020202020204" pitchFamily="34" charset="0"/>
                <a:ea typeface="Times New Roman" panose="02020603050405020304" pitchFamily="18" charset="0"/>
              </a:rPr>
              <a:t>Finalización:</a:t>
            </a:r>
            <a:r>
              <a:rPr lang="es-ES" dirty="0">
                <a:latin typeface="Arial" panose="020B0604020202020204" pitchFamily="34" charset="0"/>
                <a:ea typeface="Times New Roman" panose="02020603050405020304" pitchFamily="18" charset="0"/>
              </a:rPr>
              <a:t> Cuando un hilo finaliza se liberan tanto su contexto como sus pilas. </a:t>
            </a:r>
            <a:endParaRPr lang="es-PA"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00050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615F8F1-8D18-45ED-86A7-2250EC37DE7E}"/>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3" name="Rectángulo 2">
            <a:extLst>
              <a:ext uri="{FF2B5EF4-FFF2-40B4-BE49-F238E27FC236}">
                <a16:creationId xmlns:a16="http://schemas.microsoft.com/office/drawing/2014/main" id="{D15F3796-19AE-4749-A74A-29D8DB764318}"/>
              </a:ext>
            </a:extLst>
          </p:cNvPr>
          <p:cNvSpPr/>
          <p:nvPr/>
        </p:nvSpPr>
        <p:spPr>
          <a:xfrm>
            <a:off x="1480929" y="787400"/>
            <a:ext cx="7151896" cy="5693866"/>
          </a:xfrm>
          <a:prstGeom prst="rect">
            <a:avLst/>
          </a:prstGeom>
        </p:spPr>
        <p:txBody>
          <a:bodyPr wrap="square">
            <a:spAutoFit/>
          </a:bodyPr>
          <a:lstStyle/>
          <a:p>
            <a:pPr algn="just">
              <a:spcAft>
                <a:spcPts val="600"/>
              </a:spcAft>
            </a:pPr>
            <a:r>
              <a:rPr lang="es-PA" b="1" u="sng" dirty="0"/>
              <a:t>Características de los procesos ligeros</a:t>
            </a:r>
          </a:p>
          <a:p>
            <a:pPr marL="342900" indent="-342900" algn="just">
              <a:spcAft>
                <a:spcPts val="600"/>
              </a:spcAft>
              <a:buFont typeface="Arial" panose="020B0604020202020204" pitchFamily="34" charset="0"/>
              <a:buChar char="•"/>
            </a:pPr>
            <a:r>
              <a:rPr lang="es-PA" dirty="0"/>
              <a:t>Cada proceso ligero tiene informaciones que le son propias y que no comparte con otros procesos ligeros. </a:t>
            </a:r>
          </a:p>
          <a:p>
            <a:pPr marL="342900" indent="-342900" algn="just">
              <a:spcAft>
                <a:spcPts val="600"/>
              </a:spcAft>
              <a:buFont typeface="Arial" panose="020B0604020202020204" pitchFamily="34" charset="0"/>
              <a:buChar char="•"/>
            </a:pPr>
            <a:r>
              <a:rPr lang="es-PA" dirty="0"/>
              <a:t>Las informaciones propias se refieren fundamentalmente al contexto de ejecución, pudiéndose destacar las siguientes:</a:t>
            </a:r>
          </a:p>
          <a:p>
            <a:pPr marL="712788" indent="-342900" algn="just">
              <a:buFont typeface="Wingdings" panose="05000000000000000000" pitchFamily="2" charset="2"/>
              <a:buChar char="ü"/>
            </a:pPr>
            <a:r>
              <a:rPr lang="es-PA" dirty="0"/>
              <a:t>Contador de programa.</a:t>
            </a:r>
          </a:p>
          <a:p>
            <a:pPr marL="712788" indent="-342900" algn="just">
              <a:buFont typeface="Wingdings" panose="05000000000000000000" pitchFamily="2" charset="2"/>
              <a:buChar char="ü"/>
            </a:pPr>
            <a:r>
              <a:rPr lang="es-PA" dirty="0"/>
              <a:t>Pila.</a:t>
            </a:r>
          </a:p>
          <a:p>
            <a:pPr marL="712788" indent="-342900" algn="just">
              <a:buFont typeface="Wingdings" panose="05000000000000000000" pitchFamily="2" charset="2"/>
              <a:buChar char="ü"/>
            </a:pPr>
            <a:r>
              <a:rPr lang="es-PA" dirty="0"/>
              <a:t>Registros.</a:t>
            </a:r>
          </a:p>
          <a:p>
            <a:pPr marL="712788" indent="-342900" algn="just">
              <a:buFont typeface="Wingdings" panose="05000000000000000000" pitchFamily="2" charset="2"/>
              <a:buChar char="ü"/>
            </a:pPr>
            <a:r>
              <a:rPr lang="es-PA" dirty="0"/>
              <a:t>Estado del proceso ligero (ejecutando, listo o bloqueado).</a:t>
            </a:r>
          </a:p>
          <a:p>
            <a:pPr marL="342900" indent="-342900" algn="just">
              <a:buFont typeface="Arial" panose="020B0604020202020204" pitchFamily="34" charset="0"/>
              <a:buChar char="•"/>
            </a:pPr>
            <a:endParaRPr lang="es-PA" dirty="0">
              <a:solidFill>
                <a:srgbClr val="444444"/>
              </a:solidFill>
              <a:latin typeface="Open Sans"/>
            </a:endParaRPr>
          </a:p>
          <a:p>
            <a:pPr marL="342900" indent="-342900" algn="just">
              <a:spcAft>
                <a:spcPts val="600"/>
              </a:spcAft>
              <a:buFont typeface="Arial" panose="020B0604020202020204" pitchFamily="34" charset="0"/>
              <a:buChar char="•"/>
            </a:pPr>
            <a:r>
              <a:rPr lang="es-PA" dirty="0"/>
              <a:t>Todos los procesos ligeros, de un mismo proceso, comparten la información de dicho proceso, tal como:</a:t>
            </a:r>
          </a:p>
          <a:p>
            <a:pPr marL="712788" indent="-350838" algn="just">
              <a:buFont typeface="Wingdings" panose="05000000000000000000" pitchFamily="2" charset="2"/>
              <a:buChar char="ü"/>
            </a:pPr>
            <a:r>
              <a:rPr lang="es-PA" dirty="0"/>
              <a:t>Espacio de memoria.</a:t>
            </a:r>
          </a:p>
          <a:p>
            <a:pPr marL="712788" indent="-350838" algn="just">
              <a:buFont typeface="Wingdings" panose="05000000000000000000" pitchFamily="2" charset="2"/>
              <a:buChar char="ü"/>
            </a:pPr>
            <a:r>
              <a:rPr lang="es-PA" dirty="0"/>
              <a:t>Variables globales.</a:t>
            </a:r>
          </a:p>
          <a:p>
            <a:pPr marL="712788" indent="-350838" algn="just">
              <a:buFont typeface="Wingdings" panose="05000000000000000000" pitchFamily="2" charset="2"/>
              <a:buChar char="ü"/>
            </a:pPr>
            <a:r>
              <a:rPr lang="es-PA" dirty="0"/>
              <a:t>Archivos abiertos.</a:t>
            </a:r>
          </a:p>
          <a:p>
            <a:pPr marL="712788" indent="-350838" algn="just">
              <a:buFont typeface="Wingdings" panose="05000000000000000000" pitchFamily="2" charset="2"/>
              <a:buChar char="ü"/>
            </a:pPr>
            <a:r>
              <a:rPr lang="es-PA" dirty="0"/>
              <a:t>Procesos hijos.</a:t>
            </a:r>
          </a:p>
          <a:p>
            <a:pPr marL="712788" indent="-350838" algn="just">
              <a:buFont typeface="Wingdings" panose="05000000000000000000" pitchFamily="2" charset="2"/>
              <a:buChar char="ü"/>
            </a:pPr>
            <a:r>
              <a:rPr lang="es-PA" dirty="0"/>
              <a:t>Temporizadores.</a:t>
            </a:r>
          </a:p>
          <a:p>
            <a:pPr marL="712788" indent="-350838" algn="just">
              <a:buFont typeface="Wingdings" panose="05000000000000000000" pitchFamily="2" charset="2"/>
              <a:buChar char="ü"/>
            </a:pPr>
            <a:r>
              <a:rPr lang="es-PA" dirty="0"/>
              <a:t>Señales y semáforos.</a:t>
            </a:r>
          </a:p>
          <a:p>
            <a:pPr algn="just"/>
            <a:endParaRPr lang="es-PA" sz="2000" dirty="0">
              <a:solidFill>
                <a:srgbClr val="444444"/>
              </a:solidFill>
              <a:latin typeface="Open Sans"/>
            </a:endParaRPr>
          </a:p>
        </p:txBody>
      </p:sp>
    </p:spTree>
    <p:extLst>
      <p:ext uri="{BB962C8B-B14F-4D97-AF65-F5344CB8AC3E}">
        <p14:creationId xmlns:p14="http://schemas.microsoft.com/office/powerpoint/2010/main" val="110978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9747" y="668337"/>
            <a:ext cx="6589199" cy="528415"/>
          </a:xfrm>
        </p:spPr>
        <p:txBody>
          <a:bodyPr/>
          <a:lstStyle/>
          <a:p>
            <a:r>
              <a:rPr lang="es-PA" dirty="0"/>
              <a:t>Objetivos</a:t>
            </a:r>
          </a:p>
        </p:txBody>
      </p:sp>
      <p:sp>
        <p:nvSpPr>
          <p:cNvPr id="3" name="Marcador de contenido 2"/>
          <p:cNvSpPr>
            <a:spLocks noGrp="1"/>
          </p:cNvSpPr>
          <p:nvPr>
            <p:ph idx="1"/>
          </p:nvPr>
        </p:nvSpPr>
        <p:spPr>
          <a:xfrm>
            <a:off x="1096963" y="1916832"/>
            <a:ext cx="7274768" cy="4464496"/>
          </a:xfrm>
        </p:spPr>
        <p:txBody>
          <a:bodyPr/>
          <a:lstStyle/>
          <a:p>
            <a:pPr marL="0" indent="0">
              <a:buNone/>
            </a:pPr>
            <a:r>
              <a:rPr lang="es-ES" b="1" u="sng" dirty="0"/>
              <a:t>GENERAL:</a:t>
            </a:r>
            <a:endParaRPr lang="es-PA" dirty="0"/>
          </a:p>
          <a:p>
            <a:pPr lvl="0"/>
            <a:r>
              <a:rPr lang="es-ES" dirty="0"/>
              <a:t>Analizar los elementos que conforman la administración de procesos en un Sistema Operativo.</a:t>
            </a:r>
            <a:endParaRPr lang="es-PA" dirty="0"/>
          </a:p>
          <a:p>
            <a:pPr marL="0" indent="0">
              <a:buNone/>
            </a:pPr>
            <a:r>
              <a:rPr lang="es-ES" dirty="0"/>
              <a:t> </a:t>
            </a:r>
            <a:endParaRPr lang="es-PA" dirty="0"/>
          </a:p>
          <a:p>
            <a:pPr marL="0" indent="0">
              <a:buNone/>
            </a:pPr>
            <a:r>
              <a:rPr lang="es-ES" b="1" u="sng" dirty="0"/>
              <a:t>ESPECÍFICOS:</a:t>
            </a:r>
            <a:endParaRPr lang="es-PA" dirty="0"/>
          </a:p>
          <a:p>
            <a:pPr lvl="0"/>
            <a:r>
              <a:rPr lang="es-ES" dirty="0"/>
              <a:t>Definir los conceptos de procesos.</a:t>
            </a:r>
            <a:endParaRPr lang="es-PA" dirty="0"/>
          </a:p>
          <a:p>
            <a:pPr lvl="0"/>
            <a:r>
              <a:rPr lang="es-ES" dirty="0"/>
              <a:t>Definir los estados de un proceso, así como su descripción y planificación.</a:t>
            </a:r>
            <a:endParaRPr lang="es-PA" dirty="0"/>
          </a:p>
          <a:p>
            <a:pPr lvl="0"/>
            <a:r>
              <a:rPr lang="es-ES" dirty="0"/>
              <a:t>Describir el multiproceso simétrico de un sistema operativo.</a:t>
            </a:r>
            <a:endParaRPr lang="es-PA" dirty="0"/>
          </a:p>
          <a:p>
            <a:pPr marL="0" indent="0">
              <a:buNone/>
            </a:pPr>
            <a:endParaRPr lang="es-PA" dirty="0"/>
          </a:p>
        </p:txBody>
      </p:sp>
      <p:sp>
        <p:nvSpPr>
          <p:cNvPr id="4" name="Marcador de número de diapositiva 3"/>
          <p:cNvSpPr>
            <a:spLocks noGrp="1"/>
          </p:cNvSpPr>
          <p:nvPr>
            <p:ph type="sldNum" sz="quarter" idx="12"/>
          </p:nvPr>
        </p:nvSpPr>
        <p:spPr/>
        <p:txBody>
          <a:bodyPr/>
          <a:lstStyle/>
          <a:p>
            <a:pPr>
              <a:defRPr/>
            </a:pPr>
            <a:fld id="{3C1F2C6D-17BF-433D-AEE5-4018077D2633}" type="slidenum">
              <a:rPr lang="es-ES" smtClean="0"/>
              <a:pPr>
                <a:defRPr/>
              </a:pPr>
              <a:t>3</a:t>
            </a:fld>
            <a:endParaRPr lang="es-ES"/>
          </a:p>
        </p:txBody>
      </p:sp>
    </p:spTree>
    <p:extLst>
      <p:ext uri="{BB962C8B-B14F-4D97-AF65-F5344CB8AC3E}">
        <p14:creationId xmlns:p14="http://schemas.microsoft.com/office/powerpoint/2010/main" val="2405948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55D22575-69A2-4C7B-82DC-E65EBDE52C69}"/>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3" name="Rectángulo 2">
            <a:extLst>
              <a:ext uri="{FF2B5EF4-FFF2-40B4-BE49-F238E27FC236}">
                <a16:creationId xmlns:a16="http://schemas.microsoft.com/office/drawing/2014/main" id="{CFF53E61-01D0-473D-925A-BCCFC9F96583}"/>
              </a:ext>
            </a:extLst>
          </p:cNvPr>
          <p:cNvSpPr/>
          <p:nvPr/>
        </p:nvSpPr>
        <p:spPr>
          <a:xfrm>
            <a:off x="1331640" y="1152525"/>
            <a:ext cx="6934611" cy="5001369"/>
          </a:xfrm>
          <a:prstGeom prst="rect">
            <a:avLst/>
          </a:prstGeom>
        </p:spPr>
        <p:txBody>
          <a:bodyPr wrap="square">
            <a:spAutoFit/>
          </a:bodyPr>
          <a:lstStyle/>
          <a:p>
            <a:pPr algn="just">
              <a:spcBef>
                <a:spcPts val="0"/>
              </a:spcBef>
              <a:spcAft>
                <a:spcPts val="600"/>
              </a:spcAft>
            </a:pPr>
            <a:r>
              <a:rPr lang="es-PA" sz="2400" b="1" u="sng" dirty="0"/>
              <a:t>Diseño con procesos ligeros</a:t>
            </a:r>
          </a:p>
          <a:p>
            <a:pPr algn="just">
              <a:spcBef>
                <a:spcPts val="0"/>
              </a:spcBef>
              <a:spcAft>
                <a:spcPts val="600"/>
              </a:spcAft>
            </a:pPr>
            <a:r>
              <a:rPr lang="es-PA" sz="2400" dirty="0"/>
              <a:t>Las v</a:t>
            </a:r>
            <a:r>
              <a:rPr lang="es-PA" sz="2400" b="1" dirty="0"/>
              <a:t>entajas</a:t>
            </a:r>
            <a:r>
              <a:rPr lang="es-PA" sz="2400" dirty="0"/>
              <a:t> de diseño que se pueden atribuir a los procesos ligeros son las siguientes:</a:t>
            </a:r>
          </a:p>
          <a:p>
            <a:pPr marL="342900" lvl="0" indent="-342900" algn="just">
              <a:spcBef>
                <a:spcPts val="0"/>
              </a:spcBef>
              <a:spcAft>
                <a:spcPts val="600"/>
              </a:spcAft>
              <a:buFont typeface="Wingdings" panose="05000000000000000000" pitchFamily="2" charset="2"/>
              <a:buChar char="ü"/>
            </a:pPr>
            <a:r>
              <a:rPr lang="es-PA" sz="2400" i="1" dirty="0"/>
              <a:t>Permite la separación de tareas.</a:t>
            </a:r>
            <a:r>
              <a:rPr lang="es-PA" sz="2400" dirty="0"/>
              <a:t> Cada tarea se puede encapsular en un proceso ligero independiente.</a:t>
            </a:r>
          </a:p>
          <a:p>
            <a:pPr marL="342900" lvl="0" indent="-342900" algn="just">
              <a:spcBef>
                <a:spcPts val="0"/>
              </a:spcBef>
              <a:spcAft>
                <a:spcPts val="600"/>
              </a:spcAft>
              <a:buFont typeface="Wingdings" panose="05000000000000000000" pitchFamily="2" charset="2"/>
              <a:buChar char="ü"/>
            </a:pPr>
            <a:r>
              <a:rPr lang="es-PA" sz="2400" i="1" dirty="0"/>
              <a:t>Facilita la modularidad</a:t>
            </a:r>
            <a:r>
              <a:rPr lang="es-PA" sz="2400" dirty="0"/>
              <a:t>: Divide los trabajos complejos en tareas.</a:t>
            </a:r>
          </a:p>
          <a:p>
            <a:pPr marL="342900" lvl="0" indent="-342900" algn="just">
              <a:spcBef>
                <a:spcPts val="0"/>
              </a:spcBef>
              <a:spcAft>
                <a:spcPts val="600"/>
              </a:spcAft>
              <a:buFont typeface="Wingdings" panose="05000000000000000000" pitchFamily="2" charset="2"/>
              <a:buChar char="ü"/>
            </a:pPr>
            <a:r>
              <a:rPr lang="es-PA" sz="2400" i="1" dirty="0"/>
              <a:t>Aumenta la velocidad de ejecución del trabajo</a:t>
            </a:r>
            <a:r>
              <a:rPr lang="es-PA" sz="2400" dirty="0"/>
              <a:t>: Aprovecha los tiempos de bloqueo de unos procesos ligeros para ejecutar otros.</a:t>
            </a:r>
          </a:p>
          <a:p>
            <a:pPr algn="just">
              <a:spcBef>
                <a:spcPts val="0"/>
              </a:spcBef>
              <a:spcAft>
                <a:spcPts val="0"/>
              </a:spcAft>
            </a:pPr>
            <a:endParaRPr lang="es-PA" u="sng" dirty="0"/>
          </a:p>
          <a:p>
            <a:pPr marL="342900" marR="0" lvl="0" indent="-342900" algn="just">
              <a:spcBef>
                <a:spcPts val="0"/>
              </a:spcBef>
              <a:spcAft>
                <a:spcPts val="0"/>
              </a:spcAft>
              <a:buFont typeface="Wingdings" panose="05000000000000000000" pitchFamily="2" charset="2"/>
              <a:buChar char=""/>
            </a:pPr>
            <a:endParaRPr lang="es-PA"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2922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55D22575-69A2-4C7B-82DC-E65EBDE52C69}"/>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3" name="Rectángulo 2">
            <a:extLst>
              <a:ext uri="{FF2B5EF4-FFF2-40B4-BE49-F238E27FC236}">
                <a16:creationId xmlns:a16="http://schemas.microsoft.com/office/drawing/2014/main" id="{CFF53E61-01D0-473D-925A-BCCFC9F96583}"/>
              </a:ext>
            </a:extLst>
          </p:cNvPr>
          <p:cNvSpPr/>
          <p:nvPr/>
        </p:nvSpPr>
        <p:spPr>
          <a:xfrm>
            <a:off x="1331640" y="1556792"/>
            <a:ext cx="6934611" cy="4893647"/>
          </a:xfrm>
          <a:prstGeom prst="rect">
            <a:avLst/>
          </a:prstGeom>
        </p:spPr>
        <p:txBody>
          <a:bodyPr wrap="square">
            <a:spAutoFit/>
          </a:bodyPr>
          <a:lstStyle/>
          <a:p>
            <a:pPr algn="just">
              <a:spcBef>
                <a:spcPts val="0"/>
              </a:spcBef>
              <a:spcAft>
                <a:spcPts val="600"/>
              </a:spcAft>
            </a:pPr>
            <a:r>
              <a:rPr lang="es-PA" dirty="0"/>
              <a:t>Cada programa que se ejecuta es un proceso con recursos asignados y gestionado por el </a:t>
            </a:r>
            <a:r>
              <a:rPr lang="es-PA" dirty="0" err="1"/>
              <a:t>kernel</a:t>
            </a:r>
            <a:r>
              <a:rPr lang="es-PA" dirty="0"/>
              <a:t>. </a:t>
            </a:r>
          </a:p>
          <a:p>
            <a:pPr algn="just">
              <a:spcBef>
                <a:spcPts val="0"/>
              </a:spcBef>
              <a:spcAft>
                <a:spcPts val="600"/>
              </a:spcAft>
            </a:pPr>
            <a:r>
              <a:rPr lang="es-PA" dirty="0"/>
              <a:t>La gestión de los procesos en Linux comprende lo siguiente:</a:t>
            </a:r>
          </a:p>
          <a:p>
            <a:pPr marL="285750" indent="-285750" algn="just">
              <a:spcBef>
                <a:spcPts val="0"/>
              </a:spcBef>
              <a:spcAft>
                <a:spcPts val="600"/>
              </a:spcAft>
              <a:buFont typeface="Wingdings" panose="05000000000000000000" pitchFamily="2" charset="2"/>
              <a:buChar char="Ø"/>
            </a:pPr>
            <a:r>
              <a:rPr lang="es-PA" i="1" dirty="0"/>
              <a:t>Monitorización, detención </a:t>
            </a:r>
            <a:r>
              <a:rPr lang="es-PA" dirty="0"/>
              <a:t>y</a:t>
            </a:r>
            <a:r>
              <a:rPr lang="es-PA" i="1" dirty="0"/>
              <a:t> cambio de prioridad de los procesos.</a:t>
            </a:r>
            <a:r>
              <a:rPr lang="es-PA" dirty="0"/>
              <a:t> </a:t>
            </a:r>
          </a:p>
          <a:p>
            <a:pPr marL="285750" indent="-285750" algn="just">
              <a:spcBef>
                <a:spcPts val="0"/>
              </a:spcBef>
              <a:spcAft>
                <a:spcPts val="600"/>
              </a:spcAft>
              <a:buFont typeface="Wingdings" panose="05000000000000000000" pitchFamily="2" charset="2"/>
              <a:buChar char="Ø"/>
            </a:pPr>
            <a:r>
              <a:rPr lang="es-PA" dirty="0"/>
              <a:t>Los procesos son gestionados automáticamente por el </a:t>
            </a:r>
            <a:r>
              <a:rPr lang="es-PA" dirty="0" err="1"/>
              <a:t>kernel</a:t>
            </a:r>
            <a:r>
              <a:rPr lang="es-PA" dirty="0"/>
              <a:t> del S.O. (son creados, ejecutados y detenidos sin la intervención del usuario). </a:t>
            </a:r>
          </a:p>
          <a:p>
            <a:pPr marL="285750" indent="-285750" algn="just">
              <a:spcBef>
                <a:spcPts val="0"/>
              </a:spcBef>
              <a:spcAft>
                <a:spcPts val="600"/>
              </a:spcAft>
              <a:buFont typeface="Wingdings" panose="05000000000000000000" pitchFamily="2" charset="2"/>
              <a:buChar char="Ø"/>
            </a:pPr>
            <a:r>
              <a:rPr lang="es-PA" dirty="0"/>
              <a:t>Algunas veces los procesos se detendrán por razones desconocidas y será necesario reiniciar el proceso. </a:t>
            </a:r>
          </a:p>
          <a:p>
            <a:pPr marL="285750" indent="-285750" algn="just">
              <a:spcBef>
                <a:spcPts val="0"/>
              </a:spcBef>
              <a:spcAft>
                <a:spcPts val="600"/>
              </a:spcAft>
              <a:buFont typeface="Wingdings" panose="05000000000000000000" pitchFamily="2" charset="2"/>
              <a:buChar char="Ø"/>
            </a:pPr>
            <a:r>
              <a:rPr lang="es-PA" dirty="0"/>
              <a:t>Otras veces algún proceso se ejecutará descontroladamente malgastando los recursos del sistema, entonces será necesaria una intervención manual del administrador para detener el proceso.</a:t>
            </a:r>
          </a:p>
          <a:p>
            <a:pPr algn="just">
              <a:spcBef>
                <a:spcPts val="0"/>
              </a:spcBef>
              <a:spcAft>
                <a:spcPts val="0"/>
              </a:spcAft>
            </a:pPr>
            <a:endParaRPr lang="es-PA" u="sng" dirty="0"/>
          </a:p>
          <a:p>
            <a:pPr marL="342900" marR="0" lvl="0" indent="-342900" algn="just">
              <a:spcBef>
                <a:spcPts val="0"/>
              </a:spcBef>
              <a:spcAft>
                <a:spcPts val="0"/>
              </a:spcAft>
              <a:buFont typeface="Wingdings" panose="05000000000000000000" pitchFamily="2" charset="2"/>
              <a:buChar char=""/>
            </a:pPr>
            <a:endParaRPr lang="es-PA" sz="1200" dirty="0">
              <a:effectLst/>
              <a:latin typeface="Times New Roman" panose="02020603050405020304" pitchFamily="18" charset="0"/>
              <a:ea typeface="Times New Roman" panose="02020603050405020304" pitchFamily="18" charset="0"/>
            </a:endParaRPr>
          </a:p>
        </p:txBody>
      </p:sp>
      <p:sp>
        <p:nvSpPr>
          <p:cNvPr id="4" name="Marcador de contenido 2">
            <a:extLst>
              <a:ext uri="{FF2B5EF4-FFF2-40B4-BE49-F238E27FC236}">
                <a16:creationId xmlns:a16="http://schemas.microsoft.com/office/drawing/2014/main" id="{841B6ED0-D342-4D6C-9059-0317361E585F}"/>
              </a:ext>
            </a:extLst>
          </p:cNvPr>
          <p:cNvSpPr txBox="1">
            <a:spLocks/>
          </p:cNvSpPr>
          <p:nvPr/>
        </p:nvSpPr>
        <p:spPr>
          <a:xfrm>
            <a:off x="1421754" y="632505"/>
            <a:ext cx="6850365" cy="674914"/>
          </a:xfrm>
          <a:prstGeom prst="rect">
            <a:avLst/>
          </a:prstGeom>
        </p:spPr>
        <p:txBody>
          <a:bodyPr>
            <a:norm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eaLnBrk="1" hangingPunct="1">
              <a:buFont typeface="Wingdings 3" panose="05040102010807070707" pitchFamily="18" charset="2"/>
              <a:buNone/>
            </a:pPr>
            <a:r>
              <a:rPr lang="es-ES" sz="3300" b="1"/>
              <a:t>2.6 Gestión de procesos en Linux</a:t>
            </a:r>
            <a:endParaRPr lang="es-PA" sz="3300" b="1" dirty="0"/>
          </a:p>
        </p:txBody>
      </p:sp>
    </p:spTree>
    <p:extLst>
      <p:ext uri="{BB962C8B-B14F-4D97-AF65-F5344CB8AC3E}">
        <p14:creationId xmlns:p14="http://schemas.microsoft.com/office/powerpoint/2010/main" val="862103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EFA5D68-AA77-456A-AAC8-D10474B75E90}"/>
              </a:ext>
            </a:extLst>
          </p:cNvPr>
          <p:cNvSpPr>
            <a:spLocks noGrp="1"/>
          </p:cNvSpPr>
          <p:nvPr>
            <p:ph type="sldNum" sz="quarter" idx="12"/>
          </p:nvPr>
        </p:nvSpPr>
        <p:spPr/>
        <p:txBody>
          <a:bodyPr/>
          <a:lstStyle/>
          <a:p>
            <a:pPr>
              <a:defRPr/>
            </a:pPr>
            <a:fld id="{78D103CF-AFC3-4F54-B2BE-97C8A6CBF4D1}" type="slidenum">
              <a:rPr lang="es-ES" smtClean="0"/>
              <a:pPr>
                <a:defRPr/>
              </a:pPr>
              <a:t>32</a:t>
            </a:fld>
            <a:endParaRPr lang="es-ES"/>
          </a:p>
        </p:txBody>
      </p:sp>
      <p:sp>
        <p:nvSpPr>
          <p:cNvPr id="3" name="Rectángulo 2">
            <a:extLst>
              <a:ext uri="{FF2B5EF4-FFF2-40B4-BE49-F238E27FC236}">
                <a16:creationId xmlns:a16="http://schemas.microsoft.com/office/drawing/2014/main" id="{19F2E4B3-C749-45E9-871F-3205DECF8B15}"/>
              </a:ext>
            </a:extLst>
          </p:cNvPr>
          <p:cNvSpPr/>
          <p:nvPr/>
        </p:nvSpPr>
        <p:spPr>
          <a:xfrm>
            <a:off x="1259633" y="566678"/>
            <a:ext cx="7373192" cy="5801588"/>
          </a:xfrm>
          <a:prstGeom prst="rect">
            <a:avLst/>
          </a:prstGeom>
        </p:spPr>
        <p:txBody>
          <a:bodyPr wrap="square">
            <a:spAutoFit/>
          </a:bodyPr>
          <a:lstStyle/>
          <a:p>
            <a:pPr marL="285750" marR="0" algn="just">
              <a:spcBef>
                <a:spcPts val="0"/>
              </a:spcBef>
              <a:spcAft>
                <a:spcPts val="600"/>
              </a:spcAft>
            </a:pPr>
            <a:r>
              <a:rPr lang="es-ES" sz="1600" b="1" u="sng" dirty="0">
                <a:solidFill>
                  <a:srgbClr val="000000"/>
                </a:solidFill>
                <a:ea typeface="Times New Roman" panose="02020603050405020304" pitchFamily="18" charset="0"/>
                <a:cs typeface="Times New Roman" panose="02020603050405020304" pitchFamily="18" charset="0"/>
              </a:rPr>
              <a:t>Parámetros de un proceso</a:t>
            </a:r>
            <a:endParaRPr lang="es-PA"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es-PA" sz="1600" b="1" dirty="0">
                <a:solidFill>
                  <a:srgbClr val="000000"/>
                </a:solidFill>
                <a:ea typeface="Times New Roman" panose="02020603050405020304" pitchFamily="18" charset="0"/>
              </a:rPr>
              <a:t>PROCESS ID (PID):</a:t>
            </a:r>
            <a:r>
              <a:rPr lang="es-PA" sz="1600" dirty="0">
                <a:solidFill>
                  <a:srgbClr val="000000"/>
                </a:solidFill>
                <a:ea typeface="Times New Roman" panose="02020603050405020304" pitchFamily="18" charset="0"/>
              </a:rPr>
              <a:t> Cada proceso tiene un número asociado que se le asigna cuando es creado. Los </a:t>
            </a:r>
            <a:r>
              <a:rPr lang="es-PA" sz="1600" dirty="0" err="1">
                <a:solidFill>
                  <a:srgbClr val="000000"/>
                </a:solidFill>
                <a:ea typeface="Times New Roman" panose="02020603050405020304" pitchFamily="18" charset="0"/>
              </a:rPr>
              <a:t>PIDs</a:t>
            </a:r>
            <a:r>
              <a:rPr lang="es-PA" sz="1600" dirty="0">
                <a:solidFill>
                  <a:srgbClr val="000000"/>
                </a:solidFill>
                <a:ea typeface="Times New Roman" panose="02020603050405020304" pitchFamily="18" charset="0"/>
              </a:rPr>
              <a:t> son números enteros únicos para todos los procesos sistema. </a:t>
            </a:r>
            <a:endParaRPr lang="es-PA" sz="16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es-PA" sz="1600" b="1" dirty="0">
                <a:solidFill>
                  <a:srgbClr val="000000"/>
                </a:solidFill>
                <a:ea typeface="Times New Roman" panose="02020603050405020304" pitchFamily="18" charset="0"/>
              </a:rPr>
              <a:t>USER ID &amp; GROUP ID:</a:t>
            </a:r>
            <a:r>
              <a:rPr lang="es-PA" sz="1600" dirty="0">
                <a:solidFill>
                  <a:srgbClr val="000000"/>
                </a:solidFill>
                <a:ea typeface="Times New Roman" panose="02020603050405020304" pitchFamily="18" charset="0"/>
              </a:rPr>
              <a:t> Cada proceso debe tener asociado unos privilegios que limiten el acceso al sistema de ficheros. Estos privilegios quedan determinados por el </a:t>
            </a:r>
            <a:r>
              <a:rPr lang="es-PA" sz="1600" i="1" dirty="0" err="1">
                <a:solidFill>
                  <a:srgbClr val="000000"/>
                </a:solidFill>
                <a:ea typeface="Times New Roman" panose="02020603050405020304" pitchFamily="18" charset="0"/>
              </a:rPr>
              <a:t>user</a:t>
            </a:r>
            <a:r>
              <a:rPr lang="es-PA" sz="1600" i="1" dirty="0">
                <a:solidFill>
                  <a:srgbClr val="000000"/>
                </a:solidFill>
                <a:ea typeface="Times New Roman" panose="02020603050405020304" pitchFamily="18" charset="0"/>
              </a:rPr>
              <a:t> ID</a:t>
            </a:r>
            <a:r>
              <a:rPr lang="es-PA" sz="1600" dirty="0">
                <a:solidFill>
                  <a:srgbClr val="000000"/>
                </a:solidFill>
                <a:ea typeface="Times New Roman" panose="02020603050405020304" pitchFamily="18" charset="0"/>
              </a:rPr>
              <a:t> y </a:t>
            </a:r>
            <a:r>
              <a:rPr lang="es-PA" sz="1600" i="1" dirty="0" err="1">
                <a:solidFill>
                  <a:srgbClr val="000000"/>
                </a:solidFill>
                <a:ea typeface="Times New Roman" panose="02020603050405020304" pitchFamily="18" charset="0"/>
              </a:rPr>
              <a:t>group</a:t>
            </a:r>
            <a:r>
              <a:rPr lang="es-PA" sz="1600" i="1" dirty="0">
                <a:solidFill>
                  <a:srgbClr val="000000"/>
                </a:solidFill>
                <a:ea typeface="Times New Roman" panose="02020603050405020304" pitchFamily="18" charset="0"/>
              </a:rPr>
              <a:t> ID</a:t>
            </a:r>
            <a:r>
              <a:rPr lang="es-PA" sz="1600" dirty="0">
                <a:solidFill>
                  <a:srgbClr val="000000"/>
                </a:solidFill>
                <a:ea typeface="Times New Roman" panose="02020603050405020304" pitchFamily="18" charset="0"/>
              </a:rPr>
              <a:t> del usuario que creo el proceso. </a:t>
            </a:r>
            <a:endParaRPr lang="es-PA" sz="16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es-PA" sz="1600" b="1" dirty="0">
                <a:solidFill>
                  <a:srgbClr val="000000"/>
                </a:solidFill>
                <a:ea typeface="Times New Roman" panose="02020603050405020304" pitchFamily="18" charset="0"/>
              </a:rPr>
              <a:t>PARENT PROCESS:</a:t>
            </a:r>
            <a:r>
              <a:rPr lang="es-PA" sz="1600" dirty="0">
                <a:solidFill>
                  <a:srgbClr val="000000"/>
                </a:solidFill>
                <a:ea typeface="Times New Roman" panose="02020603050405020304" pitchFamily="18" charset="0"/>
              </a:rPr>
              <a:t> Todo proceso es creado por otro proceso, el proceso padre (</a:t>
            </a:r>
            <a:r>
              <a:rPr lang="es-PA" sz="1600" dirty="0" err="1">
                <a:solidFill>
                  <a:srgbClr val="000000"/>
                </a:solidFill>
                <a:ea typeface="Times New Roman" panose="02020603050405020304" pitchFamily="18" charset="0"/>
              </a:rPr>
              <a:t>parent</a:t>
            </a:r>
            <a:r>
              <a:rPr lang="es-PA" sz="1600" dirty="0">
                <a:solidFill>
                  <a:srgbClr val="000000"/>
                </a:solidFill>
                <a:ea typeface="Times New Roman" panose="02020603050405020304" pitchFamily="18" charset="0"/>
              </a:rPr>
              <a:t> </a:t>
            </a:r>
            <a:r>
              <a:rPr lang="es-PA" sz="1600" dirty="0" err="1">
                <a:solidFill>
                  <a:srgbClr val="000000"/>
                </a:solidFill>
                <a:ea typeface="Times New Roman" panose="02020603050405020304" pitchFamily="18" charset="0"/>
              </a:rPr>
              <a:t>process</a:t>
            </a:r>
            <a:r>
              <a:rPr lang="es-PA" sz="1600" dirty="0">
                <a:solidFill>
                  <a:srgbClr val="000000"/>
                </a:solidFill>
                <a:ea typeface="Times New Roman" panose="02020603050405020304" pitchFamily="18" charset="0"/>
              </a:rPr>
              <a:t>). El primer proceso iniciado por el </a:t>
            </a:r>
            <a:r>
              <a:rPr lang="es-PA" sz="1600" dirty="0" err="1">
                <a:solidFill>
                  <a:srgbClr val="000000"/>
                </a:solidFill>
                <a:ea typeface="Times New Roman" panose="02020603050405020304" pitchFamily="18" charset="0"/>
              </a:rPr>
              <a:t>kernel</a:t>
            </a:r>
            <a:r>
              <a:rPr lang="es-PA" sz="1600" dirty="0">
                <a:solidFill>
                  <a:srgbClr val="000000"/>
                </a:solidFill>
                <a:ea typeface="Times New Roman" panose="02020603050405020304" pitchFamily="18" charset="0"/>
              </a:rPr>
              <a:t> cuando el sistema arranca es el programa </a:t>
            </a:r>
            <a:r>
              <a:rPr lang="es-PA" sz="1600" i="1" dirty="0" err="1">
                <a:solidFill>
                  <a:srgbClr val="000000"/>
                </a:solidFill>
                <a:ea typeface="Times New Roman" panose="02020603050405020304" pitchFamily="18" charset="0"/>
              </a:rPr>
              <a:t>init</a:t>
            </a:r>
            <a:r>
              <a:rPr lang="es-PA" sz="1600" dirty="0">
                <a:solidFill>
                  <a:srgbClr val="000000"/>
                </a:solidFill>
                <a:ea typeface="Times New Roman" panose="02020603050405020304" pitchFamily="18" charset="0"/>
              </a:rPr>
              <a:t>. Este proceso tiene el PID 1 y es el padre de todos los procesos del sistema. </a:t>
            </a:r>
            <a:endParaRPr lang="es-PA" sz="16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es-PA" sz="1600" b="1" dirty="0">
                <a:solidFill>
                  <a:srgbClr val="000000"/>
                </a:solidFill>
                <a:ea typeface="Times New Roman" panose="02020603050405020304" pitchFamily="18" charset="0"/>
              </a:rPr>
              <a:t>PARENT PROCESS ID:</a:t>
            </a:r>
            <a:r>
              <a:rPr lang="es-PA" sz="1600" dirty="0">
                <a:solidFill>
                  <a:srgbClr val="000000"/>
                </a:solidFill>
                <a:ea typeface="Times New Roman" panose="02020603050405020304" pitchFamily="18" charset="0"/>
              </a:rPr>
              <a:t> El PID del proceso que inicio el proceso hijo.</a:t>
            </a:r>
            <a:endParaRPr lang="es-PA" sz="16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es-PA" sz="1600" b="1" dirty="0">
                <a:solidFill>
                  <a:srgbClr val="000000"/>
                </a:solidFill>
                <a:ea typeface="Times New Roman" panose="02020603050405020304" pitchFamily="18" charset="0"/>
              </a:rPr>
              <a:t>ENVIROMENT:</a:t>
            </a:r>
            <a:r>
              <a:rPr lang="es-PA" sz="1600" dirty="0">
                <a:solidFill>
                  <a:srgbClr val="000000"/>
                </a:solidFill>
                <a:ea typeface="Times New Roman" panose="02020603050405020304" pitchFamily="18" charset="0"/>
              </a:rPr>
              <a:t> Cada proceso mantiene una lista de variables y sus correspondientes valores. El conjunto de estas variables recibe el nombre de </a:t>
            </a:r>
            <a:r>
              <a:rPr lang="es-PA" sz="1600" i="1" dirty="0" err="1">
                <a:solidFill>
                  <a:srgbClr val="000000"/>
                </a:solidFill>
                <a:ea typeface="Times New Roman" panose="02020603050405020304" pitchFamily="18" charset="0"/>
              </a:rPr>
              <a:t>process</a:t>
            </a:r>
            <a:r>
              <a:rPr lang="es-PA" sz="1600" i="1" dirty="0">
                <a:solidFill>
                  <a:srgbClr val="000000"/>
                </a:solidFill>
                <a:ea typeface="Times New Roman" panose="02020603050405020304" pitchFamily="18" charset="0"/>
              </a:rPr>
              <a:t> </a:t>
            </a:r>
            <a:r>
              <a:rPr lang="es-PA" sz="1600" i="1" dirty="0" err="1">
                <a:solidFill>
                  <a:srgbClr val="000000"/>
                </a:solidFill>
                <a:ea typeface="Times New Roman" panose="02020603050405020304" pitchFamily="18" charset="0"/>
              </a:rPr>
              <a:t>enviroment</a:t>
            </a:r>
            <a:r>
              <a:rPr lang="es-PA" sz="1600" dirty="0">
                <a:solidFill>
                  <a:srgbClr val="000000"/>
                </a:solidFill>
                <a:ea typeface="Times New Roman" panose="02020603050405020304" pitchFamily="18" charset="0"/>
              </a:rPr>
              <a:t>. Normalmente, el entorno de un proceso hijo se hereda del proceso padre a menos de que se indique de otra forma. </a:t>
            </a:r>
            <a:endParaRPr lang="es-PA" sz="16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es-PA" sz="1600" b="1" dirty="0">
                <a:solidFill>
                  <a:srgbClr val="000000"/>
                </a:solidFill>
                <a:ea typeface="Times New Roman" panose="02020603050405020304" pitchFamily="18" charset="0"/>
              </a:rPr>
              <a:t>CURRENT WORKING DIRECTORY:</a:t>
            </a:r>
            <a:r>
              <a:rPr lang="es-PA" sz="1600" dirty="0">
                <a:solidFill>
                  <a:srgbClr val="000000"/>
                </a:solidFill>
                <a:ea typeface="Times New Roman" panose="02020603050405020304" pitchFamily="18" charset="0"/>
              </a:rPr>
              <a:t> Cada proceso tiene asociado un directorio por defecto, donde el proceso leerá/escribirá archivos, a menos que se le especifique explícitamente lo contrario. </a:t>
            </a:r>
            <a:endParaRPr lang="es-PA" sz="16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es-PA" sz="1600" b="1" dirty="0">
                <a:solidFill>
                  <a:srgbClr val="000000"/>
                </a:solidFill>
                <a:ea typeface="Times New Roman" panose="02020603050405020304" pitchFamily="18" charset="0"/>
              </a:rPr>
              <a:t>NICE NUMBER:</a:t>
            </a:r>
            <a:r>
              <a:rPr lang="es-PA" sz="1600" dirty="0">
                <a:solidFill>
                  <a:srgbClr val="000000"/>
                </a:solidFill>
                <a:ea typeface="Times New Roman" panose="02020603050405020304" pitchFamily="18" charset="0"/>
              </a:rPr>
              <a:t> Permite al usuario modificar la prioridad de ejecución de un proceso.</a:t>
            </a:r>
            <a:endParaRPr lang="es-PA"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8315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D57F1E4F-1CFF-5643-939E-217C01CDF565}" type="slidenum">
              <a:rPr lang="en-US" smtClean="0"/>
              <a:pPr/>
              <a:t>33</a:t>
            </a:fld>
            <a:endParaRPr lang="en-US" dirty="0"/>
          </a:p>
        </p:txBody>
      </p:sp>
      <p:sp>
        <p:nvSpPr>
          <p:cNvPr id="7" name="Marcador de contenido 2"/>
          <p:cNvSpPr txBox="1">
            <a:spLocks/>
          </p:cNvSpPr>
          <p:nvPr/>
        </p:nvSpPr>
        <p:spPr>
          <a:xfrm>
            <a:off x="1331640" y="620688"/>
            <a:ext cx="7696200" cy="91440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ES" sz="3600" b="1" dirty="0"/>
              <a:t>2.7 Gestión de procesos en Windows</a:t>
            </a:r>
            <a:endParaRPr lang="es-PA" sz="3600" b="1" dirty="0"/>
          </a:p>
        </p:txBody>
      </p:sp>
      <p:sp>
        <p:nvSpPr>
          <p:cNvPr id="2" name="Rectángulo 1">
            <a:extLst>
              <a:ext uri="{FF2B5EF4-FFF2-40B4-BE49-F238E27FC236}">
                <a16:creationId xmlns:a16="http://schemas.microsoft.com/office/drawing/2014/main" id="{1FBDD19D-A5DA-4BD0-A022-274AA2C8C680}"/>
              </a:ext>
            </a:extLst>
          </p:cNvPr>
          <p:cNvSpPr/>
          <p:nvPr/>
        </p:nvSpPr>
        <p:spPr>
          <a:xfrm>
            <a:off x="1331640" y="1700808"/>
            <a:ext cx="7272808" cy="4201150"/>
          </a:xfrm>
          <a:prstGeom prst="rect">
            <a:avLst/>
          </a:prstGeom>
        </p:spPr>
        <p:txBody>
          <a:bodyPr wrap="square">
            <a:spAutoFit/>
          </a:bodyPr>
          <a:lstStyle/>
          <a:p>
            <a:pPr algn="just">
              <a:spcAft>
                <a:spcPts val="600"/>
              </a:spcAft>
            </a:pPr>
            <a:r>
              <a:rPr lang="es-PA" dirty="0"/>
              <a:t>La administración de procesos es algo crucial a la hora de poder explotar todas las características de nuestro hardware y sistema operativo. Es por eso que se hace imperioso el poder entender ciertas características de los mismos.</a:t>
            </a:r>
          </a:p>
          <a:p>
            <a:pPr marL="285750" indent="-285750" algn="just">
              <a:spcAft>
                <a:spcPts val="600"/>
              </a:spcAft>
              <a:buFont typeface="Wingdings" panose="05000000000000000000" pitchFamily="2" charset="2"/>
              <a:buChar char="Ø"/>
            </a:pPr>
            <a:r>
              <a:rPr lang="es-PA" dirty="0"/>
              <a:t>TASKLIST y TASKKILL son dos de los comandos que incluye el ejecutable </a:t>
            </a:r>
            <a:r>
              <a:rPr lang="es-PA" i="1" dirty="0"/>
              <a:t>cmd.exe</a:t>
            </a:r>
            <a:r>
              <a:rPr lang="es-PA" dirty="0"/>
              <a:t> que resultan muy útiles y nos auxilian cuando nos vemos en problemas en Windows.</a:t>
            </a:r>
          </a:p>
          <a:p>
            <a:pPr marL="285750" indent="-285750" algn="just">
              <a:spcAft>
                <a:spcPts val="600"/>
              </a:spcAft>
              <a:buFont typeface="Wingdings" panose="05000000000000000000" pitchFamily="2" charset="2"/>
              <a:buChar char="Ø"/>
            </a:pPr>
            <a:r>
              <a:rPr lang="es-PA" dirty="0"/>
              <a:t>Podemos usarlos directamente en la consola de CMD o Símbolo del sistema, en archivos </a:t>
            </a:r>
            <a:r>
              <a:rPr lang="es-PA" dirty="0" err="1"/>
              <a:t>batch</a:t>
            </a:r>
            <a:r>
              <a:rPr lang="es-PA" dirty="0"/>
              <a:t> o en scripts, para administrar completamente los procesos y tareas ejecutándose en nuestro equipo.</a:t>
            </a:r>
          </a:p>
          <a:p>
            <a:pPr marL="285750" indent="-285750" algn="just">
              <a:spcAft>
                <a:spcPts val="600"/>
              </a:spcAft>
              <a:buFont typeface="Wingdings" panose="05000000000000000000" pitchFamily="2" charset="2"/>
              <a:buChar char="Ø"/>
            </a:pPr>
            <a:r>
              <a:rPr lang="es-PA" dirty="0"/>
              <a:t>Permite obtener información y crear listas detalladas, detener aplicaciones, tareas y procesos aun cuando están bloqueados y no responden.</a:t>
            </a:r>
          </a:p>
        </p:txBody>
      </p:sp>
    </p:spTree>
    <p:extLst>
      <p:ext uri="{BB962C8B-B14F-4D97-AF65-F5344CB8AC3E}">
        <p14:creationId xmlns:p14="http://schemas.microsoft.com/office/powerpoint/2010/main" val="121101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2DF14BC-6197-465D-85E2-132FCBB2AE4F}"/>
              </a:ext>
            </a:extLst>
          </p:cNvPr>
          <p:cNvSpPr>
            <a:spLocks noGrp="1"/>
          </p:cNvSpPr>
          <p:nvPr>
            <p:ph type="sldNum" sz="quarter" idx="12"/>
          </p:nvPr>
        </p:nvSpPr>
        <p:spPr/>
        <p:txBody>
          <a:bodyPr/>
          <a:lstStyle/>
          <a:p>
            <a:pPr>
              <a:defRPr/>
            </a:pPr>
            <a:fld id="{3C1F2C6D-17BF-433D-AEE5-4018077D2633}" type="slidenum">
              <a:rPr lang="es-ES" smtClean="0"/>
              <a:pPr>
                <a:defRPr/>
              </a:pPr>
              <a:t>34</a:t>
            </a:fld>
            <a:endParaRPr lang="es-ES"/>
          </a:p>
        </p:txBody>
      </p:sp>
      <p:sp>
        <p:nvSpPr>
          <p:cNvPr id="9" name="Rectángulo 8">
            <a:extLst>
              <a:ext uri="{FF2B5EF4-FFF2-40B4-BE49-F238E27FC236}">
                <a16:creationId xmlns:a16="http://schemas.microsoft.com/office/drawing/2014/main" id="{A7AFD194-9449-4990-83F4-DB34AD845B0A}"/>
              </a:ext>
            </a:extLst>
          </p:cNvPr>
          <p:cNvSpPr/>
          <p:nvPr/>
        </p:nvSpPr>
        <p:spPr>
          <a:xfrm>
            <a:off x="1125413" y="476672"/>
            <a:ext cx="7535862" cy="3200876"/>
          </a:xfrm>
          <a:prstGeom prst="rect">
            <a:avLst/>
          </a:prstGeom>
        </p:spPr>
        <p:txBody>
          <a:bodyPr wrap="square">
            <a:spAutoFit/>
          </a:bodyPr>
          <a:lstStyle/>
          <a:p>
            <a:pPr marL="342900" marR="0" lvl="0" indent="-342900" algn="just">
              <a:spcBef>
                <a:spcPts val="0"/>
              </a:spcBef>
              <a:spcAft>
                <a:spcPts val="600"/>
              </a:spcAft>
              <a:buFont typeface="Symbol" panose="05050102010706020507" pitchFamily="18" charset="2"/>
              <a:buChar char=""/>
            </a:pPr>
            <a:r>
              <a:rPr lang="es-ES" b="1" u="sng" dirty="0">
                <a:solidFill>
                  <a:srgbClr val="000000"/>
                </a:solidFill>
                <a:ea typeface="Times New Roman" panose="02020603050405020304" pitchFamily="18" charset="0"/>
                <a:cs typeface="Times New Roman" panose="02020603050405020304" pitchFamily="18" charset="0"/>
              </a:rPr>
              <a:t>Comando TASKLIST</a:t>
            </a:r>
            <a:endParaRPr lang="es-PA" sz="2000" b="1" dirty="0">
              <a:latin typeface="Calibri Light" panose="020F0302020204030204" pitchFamily="34" charset="0"/>
              <a:ea typeface="Times New Roman" panose="02020603050405020304" pitchFamily="18" charset="0"/>
              <a:cs typeface="Times New Roman" panose="02020603050405020304" pitchFamily="18" charset="0"/>
            </a:endParaRPr>
          </a:p>
          <a:p>
            <a:pPr marL="742950" marR="0" indent="-285750" algn="just">
              <a:spcBef>
                <a:spcPts val="0"/>
              </a:spcBef>
              <a:spcAft>
                <a:spcPts val="600"/>
              </a:spcAft>
              <a:buFont typeface="Wingdings" panose="05000000000000000000" pitchFamily="2" charset="2"/>
              <a:buChar char="Ø"/>
            </a:pPr>
            <a:r>
              <a:rPr lang="es-PA" dirty="0">
                <a:solidFill>
                  <a:srgbClr val="000000"/>
                </a:solidFill>
                <a:ea typeface="Times New Roman" panose="02020603050405020304" pitchFamily="18" charset="0"/>
              </a:rPr>
              <a:t>TASKLIST, (del inglés listar tareas) muestra todas las aplicaciones ejecutándose en el equipo con el número de identidad del proceso (PID).</a:t>
            </a:r>
          </a:p>
          <a:p>
            <a:pPr marL="742950" marR="0" indent="-285750" algn="just">
              <a:spcBef>
                <a:spcPts val="0"/>
              </a:spcBef>
              <a:spcAft>
                <a:spcPts val="600"/>
              </a:spcAft>
              <a:buFont typeface="Wingdings" panose="05000000000000000000" pitchFamily="2" charset="2"/>
              <a:buChar char="Ø"/>
              <a:tabLst>
                <a:tab pos="1339850" algn="l"/>
              </a:tabLst>
            </a:pPr>
            <a:r>
              <a:rPr lang="es-PA" dirty="0">
                <a:solidFill>
                  <a:srgbClr val="000000"/>
                </a:solidFill>
                <a:ea typeface="Times New Roman" panose="02020603050405020304" pitchFamily="18" charset="0"/>
              </a:rPr>
              <a:t>Es muy sencillo de usar, sólo basta introducirlo y a continuación el parámetro necesario.</a:t>
            </a:r>
            <a:endParaRPr lang="es-PA" dirty="0">
              <a:latin typeface="Times New Roman" panose="02020603050405020304" pitchFamily="18" charset="0"/>
              <a:ea typeface="Times New Roman" panose="02020603050405020304" pitchFamily="18" charset="0"/>
            </a:endParaRPr>
          </a:p>
          <a:p>
            <a:pPr marL="742950" marR="0" indent="-285750" algn="just">
              <a:spcBef>
                <a:spcPts val="0"/>
              </a:spcBef>
              <a:spcAft>
                <a:spcPts val="600"/>
              </a:spcAft>
              <a:buFont typeface="Wingdings" panose="05000000000000000000" pitchFamily="2" charset="2"/>
              <a:buChar char="Ø"/>
              <a:tabLst>
                <a:tab pos="1339850" algn="l"/>
              </a:tabLst>
            </a:pPr>
            <a:r>
              <a:rPr lang="es-PA" dirty="0">
                <a:solidFill>
                  <a:srgbClr val="000000"/>
                </a:solidFill>
                <a:ea typeface="Times New Roman" panose="02020603050405020304" pitchFamily="18" charset="0"/>
              </a:rPr>
              <a:t>Si se usa sin ninguna opción, muestra una lista similar a la que aparece en la pestaña </a:t>
            </a:r>
            <a:r>
              <a:rPr lang="es-PA" i="1" dirty="0">
                <a:solidFill>
                  <a:srgbClr val="000000"/>
                </a:solidFill>
                <a:ea typeface="Times New Roman" panose="02020603050405020304" pitchFamily="18" charset="0"/>
              </a:rPr>
              <a:t>Procesos del Administrador de tareas</a:t>
            </a:r>
            <a:r>
              <a:rPr lang="es-PA" dirty="0">
                <a:solidFill>
                  <a:srgbClr val="000000"/>
                </a:solidFill>
                <a:ea typeface="Times New Roman" panose="02020603050405020304" pitchFamily="18" charset="0"/>
              </a:rPr>
              <a:t>.</a:t>
            </a:r>
            <a:endParaRPr lang="es-PA" dirty="0">
              <a:latin typeface="Times New Roman" panose="02020603050405020304" pitchFamily="18" charset="0"/>
              <a:ea typeface="Times New Roman" panose="02020603050405020304" pitchFamily="18" charset="0"/>
            </a:endParaRPr>
          </a:p>
          <a:p>
            <a:pPr marL="742950" marR="0" indent="-285750" algn="just">
              <a:spcBef>
                <a:spcPts val="0"/>
              </a:spcBef>
              <a:spcAft>
                <a:spcPts val="600"/>
              </a:spcAft>
              <a:buFont typeface="Wingdings" panose="05000000000000000000" pitchFamily="2" charset="2"/>
              <a:buChar char="Ø"/>
              <a:tabLst>
                <a:tab pos="1339850" algn="l"/>
              </a:tabLst>
            </a:pPr>
            <a:r>
              <a:rPr lang="es-PA" dirty="0">
                <a:solidFill>
                  <a:srgbClr val="000000"/>
                </a:solidFill>
                <a:ea typeface="Times New Roman" panose="02020603050405020304" pitchFamily="18" charset="0"/>
              </a:rPr>
              <a:t>Se muestra: el nombre del proceso, el PID (número de identidad del proceso) y la memoria usada.</a:t>
            </a:r>
            <a:endParaRPr lang="es-PA" sz="1800" dirty="0">
              <a:effectLst/>
              <a:latin typeface="Times New Roman" panose="02020603050405020304" pitchFamily="18" charset="0"/>
              <a:ea typeface="Times New Roman" panose="02020603050405020304" pitchFamily="18" charset="0"/>
            </a:endParaRPr>
          </a:p>
        </p:txBody>
      </p:sp>
      <p:pic>
        <p:nvPicPr>
          <p:cNvPr id="12" name="Imagen 11" descr="1">
            <a:hlinkClick r:id="rId2"/>
            <a:extLst>
              <a:ext uri="{FF2B5EF4-FFF2-40B4-BE49-F238E27FC236}">
                <a16:creationId xmlns:a16="http://schemas.microsoft.com/office/drawing/2014/main" id="{C87E076C-31A5-413B-AA50-69C833F561D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8542" y="3659618"/>
            <a:ext cx="5503818" cy="2937734"/>
          </a:xfrm>
          <a:prstGeom prst="rect">
            <a:avLst/>
          </a:prstGeom>
          <a:noFill/>
          <a:ln>
            <a:noFill/>
          </a:ln>
        </p:spPr>
      </p:pic>
    </p:spTree>
    <p:extLst>
      <p:ext uri="{BB962C8B-B14F-4D97-AF65-F5344CB8AC3E}">
        <p14:creationId xmlns:p14="http://schemas.microsoft.com/office/powerpoint/2010/main" val="617748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48F0B7B-FF8F-45B4-A564-B2D127CE4547}"/>
              </a:ext>
            </a:extLst>
          </p:cNvPr>
          <p:cNvSpPr>
            <a:spLocks noGrp="1"/>
          </p:cNvSpPr>
          <p:nvPr>
            <p:ph type="sldNum" sz="quarter" idx="12"/>
          </p:nvPr>
        </p:nvSpPr>
        <p:spPr/>
        <p:txBody>
          <a:bodyPr/>
          <a:lstStyle/>
          <a:p>
            <a:pPr>
              <a:defRPr/>
            </a:pPr>
            <a:fld id="{3C1F2C6D-17BF-433D-AEE5-4018077D2633}" type="slidenum">
              <a:rPr lang="es-ES" smtClean="0"/>
              <a:pPr>
                <a:defRPr/>
              </a:pPr>
              <a:t>35</a:t>
            </a:fld>
            <a:endParaRPr lang="es-ES"/>
          </a:p>
        </p:txBody>
      </p:sp>
      <p:sp>
        <p:nvSpPr>
          <p:cNvPr id="7" name="Rectángulo 6">
            <a:extLst>
              <a:ext uri="{FF2B5EF4-FFF2-40B4-BE49-F238E27FC236}">
                <a16:creationId xmlns:a16="http://schemas.microsoft.com/office/drawing/2014/main" id="{FE899C9D-A845-495A-9346-B53D27185073}"/>
              </a:ext>
            </a:extLst>
          </p:cNvPr>
          <p:cNvSpPr/>
          <p:nvPr/>
        </p:nvSpPr>
        <p:spPr>
          <a:xfrm>
            <a:off x="899592" y="492908"/>
            <a:ext cx="7435476" cy="954107"/>
          </a:xfrm>
          <a:prstGeom prst="rect">
            <a:avLst/>
          </a:prstGeom>
        </p:spPr>
        <p:txBody>
          <a:bodyPr wrap="square">
            <a:spAutoFit/>
          </a:bodyPr>
          <a:lstStyle/>
          <a:p>
            <a:pPr marL="457200" marR="0" algn="just">
              <a:spcBef>
                <a:spcPts val="0"/>
              </a:spcBef>
              <a:spcAft>
                <a:spcPts val="0"/>
              </a:spcAft>
            </a:pPr>
            <a:r>
              <a:rPr lang="es-ES" b="1" u="sng" dirty="0">
                <a:solidFill>
                  <a:srgbClr val="000000"/>
                </a:solidFill>
                <a:ea typeface="Times New Roman" panose="02020603050405020304" pitchFamily="18" charset="0"/>
                <a:cs typeface="Times New Roman" panose="02020603050405020304" pitchFamily="18" charset="0"/>
              </a:rPr>
              <a:t>Parámetros para usar con TASKLIST</a:t>
            </a:r>
            <a:endParaRPr lang="es-PA" sz="2000" b="1" u="sng" dirty="0">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spcBef>
                <a:spcPts val="0"/>
              </a:spcBef>
              <a:spcAft>
                <a:spcPts val="600"/>
              </a:spcAft>
            </a:pPr>
            <a:r>
              <a:rPr lang="es-PA" dirty="0">
                <a:solidFill>
                  <a:srgbClr val="000000"/>
                </a:solidFill>
                <a:ea typeface="Times New Roman" panose="02020603050405020304" pitchFamily="18" charset="0"/>
              </a:rPr>
              <a:t>Los parámetros nos permiten funcionalidades adicionales, los principales son los siguientes:</a:t>
            </a:r>
            <a:endParaRPr lang="es-PA" sz="1800" dirty="0">
              <a:effectLst/>
              <a:latin typeface="Times New Roman" panose="02020603050405020304" pitchFamily="18" charset="0"/>
              <a:ea typeface="Times New Roman" panose="02020603050405020304" pitchFamily="18" charset="0"/>
            </a:endParaRPr>
          </a:p>
        </p:txBody>
      </p:sp>
      <p:graphicFrame>
        <p:nvGraphicFramePr>
          <p:cNvPr id="8" name="Tabla 7">
            <a:extLst>
              <a:ext uri="{FF2B5EF4-FFF2-40B4-BE49-F238E27FC236}">
                <a16:creationId xmlns:a16="http://schemas.microsoft.com/office/drawing/2014/main" id="{8ABB1CAA-A94E-40B0-8363-742C4A007EDD}"/>
              </a:ext>
            </a:extLst>
          </p:cNvPr>
          <p:cNvGraphicFramePr>
            <a:graphicFrameLocks noGrp="1"/>
          </p:cNvGraphicFramePr>
          <p:nvPr>
            <p:extLst>
              <p:ext uri="{D42A27DB-BD31-4B8C-83A1-F6EECF244321}">
                <p14:modId xmlns:p14="http://schemas.microsoft.com/office/powerpoint/2010/main" val="2326269520"/>
              </p:ext>
            </p:extLst>
          </p:nvPr>
        </p:nvGraphicFramePr>
        <p:xfrm>
          <a:off x="1475656" y="1556792"/>
          <a:ext cx="6859412" cy="5156376"/>
        </p:xfrm>
        <a:graphic>
          <a:graphicData uri="http://schemas.openxmlformats.org/drawingml/2006/table">
            <a:tbl>
              <a:tblPr firstRow="1" firstCol="1" bandRow="1">
                <a:tableStyleId>{69CF1AB2-1976-4502-BF36-3FF5EA218861}</a:tableStyleId>
              </a:tblPr>
              <a:tblGrid>
                <a:gridCol w="2609559">
                  <a:extLst>
                    <a:ext uri="{9D8B030D-6E8A-4147-A177-3AD203B41FA5}">
                      <a16:colId xmlns:a16="http://schemas.microsoft.com/office/drawing/2014/main" val="3986848684"/>
                    </a:ext>
                  </a:extLst>
                </a:gridCol>
                <a:gridCol w="4249853">
                  <a:extLst>
                    <a:ext uri="{9D8B030D-6E8A-4147-A177-3AD203B41FA5}">
                      <a16:colId xmlns:a16="http://schemas.microsoft.com/office/drawing/2014/main" val="2332816108"/>
                    </a:ext>
                  </a:extLst>
                </a:gridCol>
              </a:tblGrid>
              <a:tr h="690849">
                <a:tc>
                  <a:txBody>
                    <a:bodyPr/>
                    <a:lstStyle/>
                    <a:p>
                      <a:pPr marL="0" marR="0" algn="ctr">
                        <a:spcBef>
                          <a:spcPts val="0"/>
                        </a:spcBef>
                        <a:spcAft>
                          <a:spcPts val="0"/>
                        </a:spcAft>
                      </a:pPr>
                      <a:r>
                        <a:rPr lang="es-ES" sz="1600" dirty="0">
                          <a:effectLst/>
                        </a:rPr>
                        <a:t>TASKLIST /V</a:t>
                      </a:r>
                      <a:endParaRPr lang="es-P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tc>
                  <a:txBody>
                    <a:bodyPr/>
                    <a:lstStyle/>
                    <a:p>
                      <a:pPr marL="0" marR="0">
                        <a:spcBef>
                          <a:spcPts val="0"/>
                        </a:spcBef>
                        <a:spcAft>
                          <a:spcPts val="0"/>
                        </a:spcAft>
                      </a:pPr>
                      <a:r>
                        <a:rPr lang="es-ES" sz="1600" b="0" dirty="0">
                          <a:effectLst/>
                        </a:rPr>
                        <a:t>Muestra información detallada de cada tarea ejecutándose.</a:t>
                      </a:r>
                      <a:endParaRPr lang="es-PA" sz="1600" b="0" dirty="0">
                        <a:solidFill>
                          <a:schemeClr val="accent3">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extLst>
                  <a:ext uri="{0D108BD9-81ED-4DB2-BD59-A6C34878D82A}">
                    <a16:rowId xmlns:a16="http://schemas.microsoft.com/office/drawing/2014/main" val="3138253230"/>
                  </a:ext>
                </a:extLst>
              </a:tr>
              <a:tr h="690849">
                <a:tc>
                  <a:txBody>
                    <a:bodyPr/>
                    <a:lstStyle/>
                    <a:p>
                      <a:pPr marL="0" marR="0" algn="ctr">
                        <a:spcBef>
                          <a:spcPts val="0"/>
                        </a:spcBef>
                        <a:spcAft>
                          <a:spcPts val="0"/>
                        </a:spcAft>
                      </a:pPr>
                      <a:r>
                        <a:rPr lang="es-ES" sz="1600" dirty="0">
                          <a:effectLst/>
                        </a:rPr>
                        <a:t>TASKLIST /SVC</a:t>
                      </a:r>
                      <a:endParaRPr lang="es-P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tc>
                  <a:txBody>
                    <a:bodyPr/>
                    <a:lstStyle/>
                    <a:p>
                      <a:pPr marL="0" marR="0">
                        <a:spcBef>
                          <a:spcPts val="0"/>
                        </a:spcBef>
                        <a:spcAft>
                          <a:spcPts val="0"/>
                        </a:spcAft>
                      </a:pPr>
                      <a:r>
                        <a:rPr lang="es-ES" sz="1600" dirty="0">
                          <a:effectLst/>
                        </a:rPr>
                        <a:t>Muestra información adicional de los servicios hospedados en cada proceso.</a:t>
                      </a:r>
                      <a:endParaRPr lang="es-P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extLst>
                  <a:ext uri="{0D108BD9-81ED-4DB2-BD59-A6C34878D82A}">
                    <a16:rowId xmlns:a16="http://schemas.microsoft.com/office/drawing/2014/main" val="4043959306"/>
                  </a:ext>
                </a:extLst>
              </a:tr>
              <a:tr h="1147695">
                <a:tc>
                  <a:txBody>
                    <a:bodyPr/>
                    <a:lstStyle/>
                    <a:p>
                      <a:pPr marL="0" marR="0" algn="ctr">
                        <a:spcBef>
                          <a:spcPts val="0"/>
                        </a:spcBef>
                        <a:spcAft>
                          <a:spcPts val="0"/>
                        </a:spcAft>
                      </a:pPr>
                      <a:r>
                        <a:rPr lang="es-ES" sz="1600" dirty="0">
                          <a:effectLst/>
                        </a:rPr>
                        <a:t>TASKLIST /M módulo</a:t>
                      </a:r>
                      <a:endParaRPr lang="es-P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tc>
                  <a:txBody>
                    <a:bodyPr/>
                    <a:lstStyle/>
                    <a:p>
                      <a:pPr marL="0" marR="0">
                        <a:spcBef>
                          <a:spcPts val="0"/>
                        </a:spcBef>
                        <a:spcAft>
                          <a:spcPts val="0"/>
                        </a:spcAft>
                      </a:pPr>
                      <a:r>
                        <a:rPr lang="es-ES" sz="1600" dirty="0">
                          <a:effectLst/>
                        </a:rPr>
                        <a:t>Muestra todas las tareas que usan un módulo DLL o EXE especificado. Si no se indica el módulo se muestran todos los módulos cargados.</a:t>
                      </a:r>
                      <a:endParaRPr lang="es-P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extLst>
                  <a:ext uri="{0D108BD9-81ED-4DB2-BD59-A6C34878D82A}">
                    <a16:rowId xmlns:a16="http://schemas.microsoft.com/office/drawing/2014/main" val="2830296623"/>
                  </a:ext>
                </a:extLst>
              </a:tr>
              <a:tr h="690849">
                <a:tc>
                  <a:txBody>
                    <a:bodyPr/>
                    <a:lstStyle/>
                    <a:p>
                      <a:pPr marL="0" marR="0" algn="ctr">
                        <a:spcBef>
                          <a:spcPts val="0"/>
                        </a:spcBef>
                        <a:spcAft>
                          <a:spcPts val="0"/>
                        </a:spcAft>
                      </a:pPr>
                      <a:r>
                        <a:rPr lang="es-ES" sz="1600">
                          <a:effectLst/>
                        </a:rPr>
                        <a:t>TASKLIST /FO formato</a:t>
                      </a:r>
                      <a:endParaRPr lang="es-P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tc>
                  <a:txBody>
                    <a:bodyPr/>
                    <a:lstStyle/>
                    <a:p>
                      <a:pPr marL="0" marR="0">
                        <a:spcBef>
                          <a:spcPts val="0"/>
                        </a:spcBef>
                        <a:spcAft>
                          <a:spcPts val="0"/>
                        </a:spcAft>
                      </a:pPr>
                      <a:r>
                        <a:rPr lang="es-ES" sz="1600" dirty="0">
                          <a:effectLst/>
                        </a:rPr>
                        <a:t>Especifica el formato de salida. Puede ser: “TABLE”, “LIST”, “CSV”.</a:t>
                      </a:r>
                      <a:endParaRPr lang="es-P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extLst>
                  <a:ext uri="{0D108BD9-81ED-4DB2-BD59-A6C34878D82A}">
                    <a16:rowId xmlns:a16="http://schemas.microsoft.com/office/drawing/2014/main" val="1864116686"/>
                  </a:ext>
                </a:extLst>
              </a:tr>
              <a:tr h="919272">
                <a:tc>
                  <a:txBody>
                    <a:bodyPr/>
                    <a:lstStyle/>
                    <a:p>
                      <a:pPr marL="0" marR="0" algn="ctr">
                        <a:spcBef>
                          <a:spcPts val="0"/>
                        </a:spcBef>
                        <a:spcAft>
                          <a:spcPts val="0"/>
                        </a:spcAft>
                      </a:pPr>
                      <a:r>
                        <a:rPr lang="es-ES" sz="1600">
                          <a:effectLst/>
                        </a:rPr>
                        <a:t>TASKLIST /NH</a:t>
                      </a:r>
                      <a:endParaRPr lang="es-P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tc>
                  <a:txBody>
                    <a:bodyPr/>
                    <a:lstStyle/>
                    <a:p>
                      <a:pPr marL="0" marR="0">
                        <a:spcBef>
                          <a:spcPts val="0"/>
                        </a:spcBef>
                        <a:spcAft>
                          <a:spcPts val="0"/>
                        </a:spcAft>
                      </a:pPr>
                      <a:r>
                        <a:rPr lang="es-ES" sz="1600" dirty="0">
                          <a:effectLst/>
                        </a:rPr>
                        <a:t>Si se usan los formatos “TABLE” y “CSV”, especifica que el “encabezado de columna” no se debe mostrar.</a:t>
                      </a:r>
                      <a:endParaRPr lang="es-P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extLst>
                  <a:ext uri="{0D108BD9-81ED-4DB2-BD59-A6C34878D82A}">
                    <a16:rowId xmlns:a16="http://schemas.microsoft.com/office/drawing/2014/main" val="3215036750"/>
                  </a:ext>
                </a:extLst>
              </a:tr>
              <a:tr h="690849">
                <a:tc>
                  <a:txBody>
                    <a:bodyPr/>
                    <a:lstStyle/>
                    <a:p>
                      <a:pPr marL="0" marR="0" algn="ctr">
                        <a:spcBef>
                          <a:spcPts val="0"/>
                        </a:spcBef>
                        <a:spcAft>
                          <a:spcPts val="0"/>
                        </a:spcAft>
                      </a:pPr>
                      <a:r>
                        <a:rPr lang="es-ES" sz="1600">
                          <a:effectLst/>
                        </a:rPr>
                        <a:t>TASKLIST /FI filtro</a:t>
                      </a:r>
                      <a:endParaRPr lang="es-P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tc>
                  <a:txBody>
                    <a:bodyPr/>
                    <a:lstStyle/>
                    <a:p>
                      <a:pPr marL="0" marR="0">
                        <a:spcBef>
                          <a:spcPts val="0"/>
                        </a:spcBef>
                        <a:spcAft>
                          <a:spcPts val="0"/>
                        </a:spcAft>
                      </a:pPr>
                      <a:r>
                        <a:rPr lang="es-ES" sz="1600" dirty="0">
                          <a:effectLst/>
                        </a:rPr>
                        <a:t>Filtra la información que se solicita con un criterio especificado.</a:t>
                      </a:r>
                      <a:endParaRPr lang="es-P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4898" marR="124898" marT="124898" marB="124898" anchor="ctr"/>
                </a:tc>
                <a:extLst>
                  <a:ext uri="{0D108BD9-81ED-4DB2-BD59-A6C34878D82A}">
                    <a16:rowId xmlns:a16="http://schemas.microsoft.com/office/drawing/2014/main" val="2031340399"/>
                  </a:ext>
                </a:extLst>
              </a:tr>
            </a:tbl>
          </a:graphicData>
        </a:graphic>
      </p:graphicFrame>
    </p:spTree>
    <p:extLst>
      <p:ext uri="{BB962C8B-B14F-4D97-AF65-F5344CB8AC3E}">
        <p14:creationId xmlns:p14="http://schemas.microsoft.com/office/powerpoint/2010/main" val="953501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2EF8FE7-4579-4B61-9601-27698001C88C}"/>
              </a:ext>
            </a:extLst>
          </p:cNvPr>
          <p:cNvSpPr>
            <a:spLocks noGrp="1"/>
          </p:cNvSpPr>
          <p:nvPr>
            <p:ph type="sldNum" sz="quarter" idx="12"/>
          </p:nvPr>
        </p:nvSpPr>
        <p:spPr/>
        <p:txBody>
          <a:bodyPr/>
          <a:lstStyle/>
          <a:p>
            <a:pPr>
              <a:defRPr/>
            </a:pPr>
            <a:fld id="{3C1F2C6D-17BF-433D-AEE5-4018077D2633}" type="slidenum">
              <a:rPr lang="es-ES" smtClean="0"/>
              <a:pPr>
                <a:defRPr/>
              </a:pPr>
              <a:t>36</a:t>
            </a:fld>
            <a:endParaRPr lang="es-ES"/>
          </a:p>
        </p:txBody>
      </p:sp>
      <p:sp>
        <p:nvSpPr>
          <p:cNvPr id="5" name="Rectángulo 4">
            <a:extLst>
              <a:ext uri="{FF2B5EF4-FFF2-40B4-BE49-F238E27FC236}">
                <a16:creationId xmlns:a16="http://schemas.microsoft.com/office/drawing/2014/main" id="{0BA7BC78-EBF7-497E-9680-A1543EA4F3A1}"/>
              </a:ext>
            </a:extLst>
          </p:cNvPr>
          <p:cNvSpPr/>
          <p:nvPr/>
        </p:nvSpPr>
        <p:spPr>
          <a:xfrm>
            <a:off x="1331640" y="476672"/>
            <a:ext cx="6840760" cy="1569660"/>
          </a:xfrm>
          <a:prstGeom prst="rect">
            <a:avLst/>
          </a:prstGeom>
        </p:spPr>
        <p:txBody>
          <a:bodyPr wrap="square">
            <a:spAutoFit/>
          </a:bodyPr>
          <a:lstStyle/>
          <a:p>
            <a:pPr marL="342900" marR="0" lvl="0" indent="-342900" algn="just">
              <a:spcBef>
                <a:spcPts val="0"/>
              </a:spcBef>
              <a:spcAft>
                <a:spcPts val="0"/>
              </a:spcAft>
              <a:buFont typeface="Symbol" panose="05050102010706020507" pitchFamily="18" charset="2"/>
              <a:buChar char=""/>
            </a:pPr>
            <a:r>
              <a:rPr lang="es-ES" sz="1600" b="1" dirty="0">
                <a:solidFill>
                  <a:srgbClr val="000000"/>
                </a:solidFill>
                <a:ea typeface="Times New Roman" panose="02020603050405020304" pitchFamily="18" charset="0"/>
                <a:cs typeface="Times New Roman" panose="02020603050405020304" pitchFamily="18" charset="0"/>
              </a:rPr>
              <a:t>Comando TASKKILL</a:t>
            </a:r>
            <a:endParaRPr lang="es-PA" sz="1600" b="1" dirty="0">
              <a:latin typeface="Calibri Light" panose="020F0302020204030204" pitchFamily="34" charset="0"/>
              <a:ea typeface="Times New Roman" panose="02020603050405020304" pitchFamily="18" charset="0"/>
              <a:cs typeface="Times New Roman" panose="02020603050405020304" pitchFamily="18" charset="0"/>
            </a:endParaRPr>
          </a:p>
          <a:p>
            <a:pPr marL="742950" marR="0" indent="-285750" algn="just">
              <a:spcBef>
                <a:spcPts val="0"/>
              </a:spcBef>
              <a:spcAft>
                <a:spcPts val="0"/>
              </a:spcAft>
              <a:buFont typeface="Wingdings" panose="05000000000000000000" pitchFamily="2" charset="2"/>
              <a:buChar char="Ø"/>
            </a:pPr>
            <a:r>
              <a:rPr lang="es-PA" sz="1600" dirty="0">
                <a:solidFill>
                  <a:srgbClr val="000000"/>
                </a:solidFill>
                <a:ea typeface="Times New Roman" panose="02020603050405020304" pitchFamily="18" charset="0"/>
              </a:rPr>
              <a:t>TASKKILL es un comando que complementa al anterior.</a:t>
            </a:r>
            <a:endParaRPr lang="es-PA" sz="1600" dirty="0">
              <a:solidFill>
                <a:srgbClr val="444444"/>
              </a:solidFill>
              <a:ea typeface="Times New Roman" panose="02020603050405020304" pitchFamily="18" charset="0"/>
            </a:endParaRPr>
          </a:p>
          <a:p>
            <a:pPr marL="742950" marR="0" indent="-285750" algn="just">
              <a:spcBef>
                <a:spcPts val="0"/>
              </a:spcBef>
              <a:spcAft>
                <a:spcPts val="0"/>
              </a:spcAft>
              <a:buFont typeface="Wingdings" panose="05000000000000000000" pitchFamily="2" charset="2"/>
              <a:buChar char="Ø"/>
            </a:pPr>
            <a:r>
              <a:rPr lang="es-PA" sz="1600" dirty="0">
                <a:solidFill>
                  <a:srgbClr val="000000"/>
                </a:solidFill>
                <a:ea typeface="Times New Roman" panose="02020603050405020304" pitchFamily="18" charset="0"/>
              </a:rPr>
              <a:t>Permite detener tareas o procesos usando el PID (número de identidad del proceso) o el nombre.</a:t>
            </a:r>
          </a:p>
          <a:p>
            <a:pPr marL="742950" marR="0" indent="-285750" algn="just">
              <a:spcBef>
                <a:spcPts val="0"/>
              </a:spcBef>
              <a:spcAft>
                <a:spcPts val="0"/>
              </a:spcAft>
              <a:buFont typeface="Wingdings" panose="05000000000000000000" pitchFamily="2" charset="2"/>
              <a:buChar char="Ø"/>
            </a:pPr>
            <a:endParaRPr lang="es-PA" sz="1600" dirty="0">
              <a:solidFill>
                <a:srgbClr val="000000"/>
              </a:solidFill>
              <a:effectLst/>
              <a:latin typeface="Times New Roman" panose="02020603050405020304" pitchFamily="18" charset="0"/>
              <a:ea typeface="Times New Roman" panose="02020603050405020304" pitchFamily="18" charset="0"/>
            </a:endParaRPr>
          </a:p>
          <a:p>
            <a:pPr marL="457200" algn="just">
              <a:spcBef>
                <a:spcPts val="0"/>
              </a:spcBef>
              <a:spcAft>
                <a:spcPts val="0"/>
              </a:spcAft>
            </a:pPr>
            <a:r>
              <a:rPr lang="es-ES" sz="1600" b="1" dirty="0"/>
              <a:t>Parámetros para usar con TASKKILL</a:t>
            </a:r>
            <a:endParaRPr lang="es-PA" sz="1600" b="1" dirty="0"/>
          </a:p>
        </p:txBody>
      </p:sp>
      <p:graphicFrame>
        <p:nvGraphicFramePr>
          <p:cNvPr id="8" name="Tabla 7">
            <a:extLst>
              <a:ext uri="{FF2B5EF4-FFF2-40B4-BE49-F238E27FC236}">
                <a16:creationId xmlns:a16="http://schemas.microsoft.com/office/drawing/2014/main" id="{261EF074-50BD-407A-ABC7-D359305F0F06}"/>
              </a:ext>
            </a:extLst>
          </p:cNvPr>
          <p:cNvGraphicFramePr>
            <a:graphicFrameLocks noGrp="1"/>
          </p:cNvGraphicFramePr>
          <p:nvPr>
            <p:extLst>
              <p:ext uri="{D42A27DB-BD31-4B8C-83A1-F6EECF244321}">
                <p14:modId xmlns:p14="http://schemas.microsoft.com/office/powerpoint/2010/main" val="3026046823"/>
              </p:ext>
            </p:extLst>
          </p:nvPr>
        </p:nvGraphicFramePr>
        <p:xfrm>
          <a:off x="971600" y="2060848"/>
          <a:ext cx="7848872" cy="4608511"/>
        </p:xfrm>
        <a:graphic>
          <a:graphicData uri="http://schemas.openxmlformats.org/drawingml/2006/table">
            <a:tbl>
              <a:tblPr firstRow="1" firstCol="1" bandRow="1">
                <a:tableStyleId>{69CF1AB2-1976-4502-BF36-3FF5EA218861}</a:tableStyleId>
              </a:tblPr>
              <a:tblGrid>
                <a:gridCol w="2759589">
                  <a:extLst>
                    <a:ext uri="{9D8B030D-6E8A-4147-A177-3AD203B41FA5}">
                      <a16:colId xmlns:a16="http://schemas.microsoft.com/office/drawing/2014/main" val="537418627"/>
                    </a:ext>
                  </a:extLst>
                </a:gridCol>
                <a:gridCol w="5089283">
                  <a:extLst>
                    <a:ext uri="{9D8B030D-6E8A-4147-A177-3AD203B41FA5}">
                      <a16:colId xmlns:a16="http://schemas.microsoft.com/office/drawing/2014/main" val="358540286"/>
                    </a:ext>
                  </a:extLst>
                </a:gridCol>
              </a:tblGrid>
              <a:tr h="1173931">
                <a:tc>
                  <a:txBody>
                    <a:bodyPr/>
                    <a:lstStyle/>
                    <a:p>
                      <a:pPr marL="0" marR="0" algn="ctr">
                        <a:lnSpc>
                          <a:spcPts val="1460"/>
                        </a:lnSpc>
                        <a:spcBef>
                          <a:spcPts val="0"/>
                        </a:spcBef>
                        <a:spcAft>
                          <a:spcPts val="0"/>
                        </a:spcAft>
                      </a:pPr>
                      <a:r>
                        <a:rPr lang="es-ES" sz="1200" dirty="0">
                          <a:effectLst/>
                        </a:rPr>
                        <a:t>TASKKILL /PID </a:t>
                      </a:r>
                      <a:r>
                        <a:rPr lang="es-ES" sz="1200" dirty="0" err="1">
                          <a:effectLst/>
                        </a:rPr>
                        <a:t>identidadProceso</a:t>
                      </a:r>
                      <a:endParaRPr lang="es-P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tc>
                  <a:txBody>
                    <a:bodyPr/>
                    <a:lstStyle/>
                    <a:p>
                      <a:pPr marL="0" marR="0" algn="just">
                        <a:lnSpc>
                          <a:spcPts val="1460"/>
                        </a:lnSpc>
                        <a:spcBef>
                          <a:spcPts val="0"/>
                        </a:spcBef>
                        <a:spcAft>
                          <a:spcPts val="0"/>
                        </a:spcAft>
                      </a:pPr>
                      <a:r>
                        <a:rPr lang="es-ES" sz="1200" b="0" dirty="0">
                          <a:effectLst/>
                        </a:rPr>
                        <a:t>Detiene un proceso especificando el número de identidad. Este puede conocerse usando TASKLIST.</a:t>
                      </a:r>
                      <a:endParaRPr lang="es-PA"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extLst>
                  <a:ext uri="{0D108BD9-81ED-4DB2-BD59-A6C34878D82A}">
                    <a16:rowId xmlns:a16="http://schemas.microsoft.com/office/drawing/2014/main" val="583444017"/>
                  </a:ext>
                </a:extLst>
              </a:tr>
              <a:tr h="759037">
                <a:tc>
                  <a:txBody>
                    <a:bodyPr/>
                    <a:lstStyle/>
                    <a:p>
                      <a:pPr marL="0" marR="0" algn="ctr">
                        <a:lnSpc>
                          <a:spcPts val="1460"/>
                        </a:lnSpc>
                        <a:spcBef>
                          <a:spcPts val="0"/>
                        </a:spcBef>
                        <a:spcAft>
                          <a:spcPts val="0"/>
                        </a:spcAft>
                      </a:pPr>
                      <a:r>
                        <a:rPr lang="es-ES" sz="1200" dirty="0">
                          <a:effectLst/>
                        </a:rPr>
                        <a:t>TASKKILL /IM </a:t>
                      </a:r>
                      <a:r>
                        <a:rPr lang="es-ES" sz="1200" dirty="0" err="1">
                          <a:effectLst/>
                        </a:rPr>
                        <a:t>nombreTarea</a:t>
                      </a:r>
                      <a:endParaRPr lang="es-P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tc>
                  <a:txBody>
                    <a:bodyPr/>
                    <a:lstStyle/>
                    <a:p>
                      <a:pPr marL="0" marR="0" algn="just">
                        <a:lnSpc>
                          <a:spcPts val="1460"/>
                        </a:lnSpc>
                        <a:spcBef>
                          <a:spcPts val="0"/>
                        </a:spcBef>
                        <a:spcAft>
                          <a:spcPts val="0"/>
                        </a:spcAft>
                      </a:pPr>
                      <a:r>
                        <a:rPr lang="es-ES" sz="1200">
                          <a:effectLst/>
                        </a:rPr>
                        <a:t>Detiene un proceso especificando su nombre.</a:t>
                      </a:r>
                      <a:endParaRPr lang="es-P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extLst>
                  <a:ext uri="{0D108BD9-81ED-4DB2-BD59-A6C34878D82A}">
                    <a16:rowId xmlns:a16="http://schemas.microsoft.com/office/drawing/2014/main" val="3612797436"/>
                  </a:ext>
                </a:extLst>
              </a:tr>
              <a:tr h="958253">
                <a:tc>
                  <a:txBody>
                    <a:bodyPr/>
                    <a:lstStyle/>
                    <a:p>
                      <a:pPr marL="0" marR="0" algn="ctr">
                        <a:lnSpc>
                          <a:spcPts val="1460"/>
                        </a:lnSpc>
                        <a:spcBef>
                          <a:spcPts val="0"/>
                        </a:spcBef>
                        <a:spcAft>
                          <a:spcPts val="0"/>
                        </a:spcAft>
                      </a:pPr>
                      <a:r>
                        <a:rPr lang="es-ES" sz="1200" dirty="0">
                          <a:effectLst/>
                        </a:rPr>
                        <a:t>TASKKILL /FI filtro</a:t>
                      </a:r>
                      <a:endParaRPr lang="es-P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tc>
                  <a:txBody>
                    <a:bodyPr/>
                    <a:lstStyle/>
                    <a:p>
                      <a:pPr marL="0" marR="0" algn="just">
                        <a:lnSpc>
                          <a:spcPts val="1460"/>
                        </a:lnSpc>
                        <a:spcBef>
                          <a:spcPts val="0"/>
                        </a:spcBef>
                        <a:spcAft>
                          <a:spcPts val="0"/>
                        </a:spcAft>
                      </a:pPr>
                      <a:r>
                        <a:rPr lang="es-ES" sz="1200">
                          <a:effectLst/>
                        </a:rPr>
                        <a:t>Permite usar un filtro para seleccionar varias tareas al mismo tiempo.</a:t>
                      </a:r>
                      <a:endParaRPr lang="es-P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extLst>
                  <a:ext uri="{0D108BD9-81ED-4DB2-BD59-A6C34878D82A}">
                    <a16:rowId xmlns:a16="http://schemas.microsoft.com/office/drawing/2014/main" val="2010813432"/>
                  </a:ext>
                </a:extLst>
              </a:tr>
              <a:tr h="958253">
                <a:tc>
                  <a:txBody>
                    <a:bodyPr/>
                    <a:lstStyle/>
                    <a:p>
                      <a:pPr marL="0" marR="0" algn="ctr">
                        <a:lnSpc>
                          <a:spcPts val="1460"/>
                        </a:lnSpc>
                        <a:spcBef>
                          <a:spcPts val="0"/>
                        </a:spcBef>
                        <a:spcAft>
                          <a:spcPts val="0"/>
                        </a:spcAft>
                      </a:pPr>
                      <a:r>
                        <a:rPr lang="es-ES" sz="1200" dirty="0">
                          <a:effectLst/>
                        </a:rPr>
                        <a:t>TASKKILL /T</a:t>
                      </a:r>
                      <a:endParaRPr lang="es-P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tc>
                  <a:txBody>
                    <a:bodyPr/>
                    <a:lstStyle/>
                    <a:p>
                      <a:pPr marL="0" marR="0" algn="just">
                        <a:lnSpc>
                          <a:spcPts val="1460"/>
                        </a:lnSpc>
                        <a:spcBef>
                          <a:spcPts val="0"/>
                        </a:spcBef>
                        <a:spcAft>
                          <a:spcPts val="0"/>
                        </a:spcAft>
                      </a:pPr>
                      <a:r>
                        <a:rPr lang="es-ES" sz="1200">
                          <a:effectLst/>
                        </a:rPr>
                        <a:t>Termina un proceso y todos los procesos secundarios iniciados por él.</a:t>
                      </a:r>
                      <a:endParaRPr lang="es-P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extLst>
                  <a:ext uri="{0D108BD9-81ED-4DB2-BD59-A6C34878D82A}">
                    <a16:rowId xmlns:a16="http://schemas.microsoft.com/office/drawing/2014/main" val="2621158353"/>
                  </a:ext>
                </a:extLst>
              </a:tr>
              <a:tr h="759037">
                <a:tc>
                  <a:txBody>
                    <a:bodyPr/>
                    <a:lstStyle/>
                    <a:p>
                      <a:pPr marL="0" marR="0" algn="ctr">
                        <a:lnSpc>
                          <a:spcPts val="1460"/>
                        </a:lnSpc>
                        <a:spcBef>
                          <a:spcPts val="0"/>
                        </a:spcBef>
                        <a:spcAft>
                          <a:spcPts val="0"/>
                        </a:spcAft>
                      </a:pPr>
                      <a:r>
                        <a:rPr lang="es-ES" sz="1200" dirty="0">
                          <a:effectLst/>
                        </a:rPr>
                        <a:t>TASKKILL /F</a:t>
                      </a:r>
                      <a:endParaRPr lang="es-P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tc>
                  <a:txBody>
                    <a:bodyPr/>
                    <a:lstStyle/>
                    <a:p>
                      <a:pPr marL="0" marR="0" algn="just">
                        <a:lnSpc>
                          <a:spcPts val="1460"/>
                        </a:lnSpc>
                        <a:spcBef>
                          <a:spcPts val="0"/>
                        </a:spcBef>
                        <a:spcAft>
                          <a:spcPts val="0"/>
                        </a:spcAft>
                      </a:pPr>
                      <a:r>
                        <a:rPr lang="es-ES" sz="1200" dirty="0">
                          <a:effectLst/>
                        </a:rPr>
                        <a:t>Especifica que se debe terminar un proceso de forma forzada.</a:t>
                      </a:r>
                      <a:endParaRPr lang="es-P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7997" marR="137997" marT="137997" marB="137997" anchor="ctr"/>
                </a:tc>
                <a:extLst>
                  <a:ext uri="{0D108BD9-81ED-4DB2-BD59-A6C34878D82A}">
                    <a16:rowId xmlns:a16="http://schemas.microsoft.com/office/drawing/2014/main" val="1230198479"/>
                  </a:ext>
                </a:extLst>
              </a:tr>
            </a:tbl>
          </a:graphicData>
        </a:graphic>
      </p:graphicFrame>
    </p:spTree>
    <p:extLst>
      <p:ext uri="{BB962C8B-B14F-4D97-AF65-F5344CB8AC3E}">
        <p14:creationId xmlns:p14="http://schemas.microsoft.com/office/powerpoint/2010/main" val="276660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4</a:t>
            </a:fld>
            <a:endParaRPr lang="es-ES">
              <a:solidFill>
                <a:srgbClr val="FEFFFF"/>
              </a:solidFill>
            </a:endParaRPr>
          </a:p>
        </p:txBody>
      </p:sp>
      <p:sp>
        <p:nvSpPr>
          <p:cNvPr id="37891" name="1 Título"/>
          <p:cNvSpPr txBox="1">
            <a:spLocks/>
          </p:cNvSpPr>
          <p:nvPr/>
        </p:nvSpPr>
        <p:spPr bwMode="auto">
          <a:xfrm>
            <a:off x="971600" y="476672"/>
            <a:ext cx="3100637" cy="185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s-ES" sz="3600" b="1" dirty="0">
                <a:solidFill>
                  <a:srgbClr val="262626"/>
                </a:solidFill>
              </a:rPr>
              <a:t>2.1 Concepto </a:t>
            </a:r>
          </a:p>
          <a:p>
            <a:pPr algn="ctr" eaLnBrk="1" hangingPunct="1">
              <a:spcBef>
                <a:spcPct val="0"/>
              </a:spcBef>
              <a:buClrTx/>
              <a:buFontTx/>
              <a:buNone/>
            </a:pPr>
            <a:r>
              <a:rPr lang="es-ES" sz="3600" b="1" dirty="0">
                <a:solidFill>
                  <a:srgbClr val="262626"/>
                </a:solidFill>
              </a:rPr>
              <a:t>de procesos</a:t>
            </a:r>
          </a:p>
        </p:txBody>
      </p:sp>
      <p:sp>
        <p:nvSpPr>
          <p:cNvPr id="4" name="2 Marcador de texto"/>
          <p:cNvSpPr txBox="1">
            <a:spLocks/>
          </p:cNvSpPr>
          <p:nvPr/>
        </p:nvSpPr>
        <p:spPr>
          <a:xfrm>
            <a:off x="808988" y="2836970"/>
            <a:ext cx="7632700" cy="3668257"/>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PA" sz="2000" b="1" dirty="0"/>
              <a:t>Proceso es: </a:t>
            </a:r>
          </a:p>
          <a:p>
            <a:pPr lvl="1">
              <a:buFont typeface="Arial" panose="020B0604020202020204" pitchFamily="34" charset="0"/>
              <a:buChar char="•"/>
            </a:pPr>
            <a:r>
              <a:rPr lang="es-PA" sz="1800" i="1" dirty="0"/>
              <a:t>“Programa en ejecución”.</a:t>
            </a:r>
          </a:p>
          <a:p>
            <a:pPr lvl="1">
              <a:buFont typeface="Arial" panose="020B0604020202020204" pitchFamily="34" charset="0"/>
              <a:buChar char="•"/>
            </a:pPr>
            <a:r>
              <a:rPr lang="es-PA" sz="1800" dirty="0"/>
              <a:t>De forma más precisa, </a:t>
            </a:r>
            <a:r>
              <a:rPr lang="es-PA" sz="1800" i="1" dirty="0"/>
              <a:t>“es una unidad de procesamiento” </a:t>
            </a:r>
            <a:r>
              <a:rPr lang="es-PA" sz="1800" dirty="0"/>
              <a:t>gestionada por el sistema operativo.</a:t>
            </a:r>
          </a:p>
          <a:p>
            <a:pPr lvl="1">
              <a:buFont typeface="Arial" panose="020B0604020202020204" pitchFamily="34" charset="0"/>
              <a:buChar char="•"/>
            </a:pPr>
            <a:r>
              <a:rPr lang="es-PA" sz="1800" dirty="0"/>
              <a:t>La información que compone un proceso es la siguiente:</a:t>
            </a:r>
          </a:p>
          <a:p>
            <a:pPr lvl="2">
              <a:buFont typeface="Wingdings" panose="05000000000000000000" pitchFamily="2" charset="2"/>
              <a:buChar char="Ø"/>
            </a:pPr>
            <a:r>
              <a:rPr lang="es-PA" sz="1600" dirty="0"/>
              <a:t>Contenido de los segmentos de memoria en los que residen el código y los datos del proceso.</a:t>
            </a:r>
          </a:p>
          <a:p>
            <a:pPr lvl="2">
              <a:buFont typeface="Wingdings" panose="05000000000000000000" pitchFamily="2" charset="2"/>
              <a:buChar char="Ø"/>
            </a:pPr>
            <a:r>
              <a:rPr lang="es-PA" sz="1600" dirty="0"/>
              <a:t>Contenido de los registros del modelo de programación.</a:t>
            </a:r>
          </a:p>
          <a:p>
            <a:pPr lvl="2">
              <a:buFont typeface="Wingdings" panose="05000000000000000000" pitchFamily="2" charset="2"/>
              <a:buChar char="Ø"/>
            </a:pPr>
            <a:r>
              <a:rPr lang="es-PA" sz="1600" dirty="0"/>
              <a:t>Contenido del BCP (Bloque de Control del Proceso).</a:t>
            </a:r>
          </a:p>
          <a:p>
            <a:endParaRPr lang="es-PA" sz="2200" dirty="0"/>
          </a:p>
          <a:p>
            <a:pPr>
              <a:buFont typeface="Arial" panose="020B0604020202020204" pitchFamily="34" charset="0"/>
              <a:buChar char="•"/>
            </a:pPr>
            <a:endParaRPr lang="es-PA" sz="2400" dirty="0"/>
          </a:p>
        </p:txBody>
      </p:sp>
      <p:pic>
        <p:nvPicPr>
          <p:cNvPr id="3074" name="Picture 2" descr="Resultado de imagen para concepto de proceso en un sistema opera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96479"/>
            <a:ext cx="4522794" cy="2816497"/>
          </a:xfrm>
          <a:prstGeom prst="rect">
            <a:avLst/>
          </a:prstGeom>
          <a:ln>
            <a:solidFill>
              <a:schemeClr val="accent2">
                <a:lumMod val="60000"/>
                <a:lumOff val="40000"/>
              </a:schemeClr>
            </a:solidFill>
          </a:ln>
          <a:effectLst>
            <a:glow rad="101600">
              <a:schemeClr val="accent2">
                <a:satMod val="175000"/>
                <a:alpha val="40000"/>
              </a:schemeClr>
            </a:glow>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p:cTn id="19" dur="50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p:cTn id="31" dur="50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p:cTn id="43" dur="500" decel="50000" fill="hold">
                                          <p:stCondLst>
                                            <p:cond delay="0"/>
                                          </p:stCondLst>
                                        </p:cTn>
                                        <p:tgtEl>
                                          <p:spTgt spid="4">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4">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4">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4">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4">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4">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 calcmode="lin" valueType="num">
                                      <p:cBhvr>
                                        <p:cTn id="55" dur="500" decel="50000" fill="hold">
                                          <p:stCondLst>
                                            <p:cond delay="0"/>
                                          </p:stCondLst>
                                        </p:cTn>
                                        <p:tgtEl>
                                          <p:spTgt spid="4">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4">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4">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4">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4">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4">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 calcmode="lin" valueType="num">
                                      <p:cBhvr>
                                        <p:cTn id="67" dur="500" decel="50000" fill="hold">
                                          <p:stCondLst>
                                            <p:cond delay="0"/>
                                          </p:stCondLst>
                                        </p:cTn>
                                        <p:tgtEl>
                                          <p:spTgt spid="4">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4">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4">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4">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4">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4">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4">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4">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 calcmode="lin" valueType="num">
                                      <p:cBhvr>
                                        <p:cTn id="79" dur="500" decel="50000" fill="hold">
                                          <p:stCondLst>
                                            <p:cond delay="0"/>
                                          </p:stCondLst>
                                        </p:cTn>
                                        <p:tgtEl>
                                          <p:spTgt spid="4">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4">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4">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4">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4">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4">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5</a:t>
            </a:fld>
            <a:endParaRPr lang="es-ES">
              <a:solidFill>
                <a:srgbClr val="FEFFFF"/>
              </a:solidFill>
            </a:endParaRPr>
          </a:p>
        </p:txBody>
      </p:sp>
      <p:sp>
        <p:nvSpPr>
          <p:cNvPr id="37891" name="1 Título"/>
          <p:cNvSpPr txBox="1">
            <a:spLocks/>
          </p:cNvSpPr>
          <p:nvPr/>
        </p:nvSpPr>
        <p:spPr bwMode="auto">
          <a:xfrm>
            <a:off x="1340961" y="223258"/>
            <a:ext cx="77755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457200" lvl="1" indent="0">
              <a:buNone/>
            </a:pPr>
            <a:r>
              <a:rPr lang="es-ES" sz="3600" b="1" dirty="0">
                <a:solidFill>
                  <a:srgbClr val="262626"/>
                </a:solidFill>
              </a:rPr>
              <a:t>2.2</a:t>
            </a:r>
            <a:r>
              <a:rPr lang="es-ES" sz="3600" dirty="0">
                <a:solidFill>
                  <a:srgbClr val="262626"/>
                </a:solidFill>
              </a:rPr>
              <a:t> </a:t>
            </a:r>
            <a:r>
              <a:rPr lang="es-PA" sz="3600" b="1" dirty="0"/>
              <a:t>Estados del proceso</a:t>
            </a:r>
          </a:p>
        </p:txBody>
      </p:sp>
      <p:sp>
        <p:nvSpPr>
          <p:cNvPr id="4" name="2 Marcador de texto"/>
          <p:cNvSpPr txBox="1">
            <a:spLocks/>
          </p:cNvSpPr>
          <p:nvPr/>
        </p:nvSpPr>
        <p:spPr>
          <a:xfrm>
            <a:off x="251520" y="1630057"/>
            <a:ext cx="2751321" cy="148211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ES" sz="2000" dirty="0"/>
              <a:t>El estado de un proceso define su actividad actual.</a:t>
            </a:r>
          </a:p>
          <a:p>
            <a:endParaRPr lang="es-PA" sz="2200" dirty="0"/>
          </a:p>
          <a:p>
            <a:pPr marL="0" indent="0">
              <a:buNone/>
            </a:pPr>
            <a:endParaRPr lang="es-PA" sz="2400" dirty="0"/>
          </a:p>
        </p:txBody>
      </p:sp>
      <p:pic>
        <p:nvPicPr>
          <p:cNvPr id="4099" name="Picture 3" descr="Sistemas operativos"/>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32759" y="1139246"/>
            <a:ext cx="5489577" cy="239694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aphicFrame>
        <p:nvGraphicFramePr>
          <p:cNvPr id="2" name="Tabla 1"/>
          <p:cNvGraphicFramePr>
            <a:graphicFrameLocks noGrp="1"/>
          </p:cNvGraphicFramePr>
          <p:nvPr>
            <p:extLst>
              <p:ext uri="{D42A27DB-BD31-4B8C-83A1-F6EECF244321}">
                <p14:modId xmlns:p14="http://schemas.microsoft.com/office/powerpoint/2010/main" val="908767084"/>
              </p:ext>
            </p:extLst>
          </p:nvPr>
        </p:nvGraphicFramePr>
        <p:xfrm>
          <a:off x="1249528" y="3789040"/>
          <a:ext cx="7272808" cy="2974755"/>
        </p:xfrm>
        <a:graphic>
          <a:graphicData uri="http://schemas.openxmlformats.org/drawingml/2006/table">
            <a:tbl>
              <a:tblPr firstRow="1" firstCol="1" bandRow="1">
                <a:tableStyleId>{5C22544A-7EE6-4342-B048-85BDC9FD1C3A}</a:tableStyleId>
              </a:tblPr>
              <a:tblGrid>
                <a:gridCol w="1411907">
                  <a:extLst>
                    <a:ext uri="{9D8B030D-6E8A-4147-A177-3AD203B41FA5}">
                      <a16:colId xmlns:a16="http://schemas.microsoft.com/office/drawing/2014/main" val="20000"/>
                    </a:ext>
                  </a:extLst>
                </a:gridCol>
                <a:gridCol w="5860901">
                  <a:extLst>
                    <a:ext uri="{9D8B030D-6E8A-4147-A177-3AD203B41FA5}">
                      <a16:colId xmlns:a16="http://schemas.microsoft.com/office/drawing/2014/main" val="20001"/>
                    </a:ext>
                  </a:extLst>
                </a:gridCol>
              </a:tblGrid>
              <a:tr h="331826">
                <a:tc>
                  <a:txBody>
                    <a:bodyPr/>
                    <a:lstStyle/>
                    <a:p>
                      <a:pPr marL="0" marR="0" algn="ctr">
                        <a:spcBef>
                          <a:spcPts val="0"/>
                        </a:spcBef>
                        <a:spcAft>
                          <a:spcPts val="0"/>
                        </a:spcAft>
                      </a:pPr>
                      <a:r>
                        <a:rPr lang="es-ES" sz="1200" dirty="0">
                          <a:effectLst/>
                        </a:rPr>
                        <a:t>ESTADO</a:t>
                      </a:r>
                      <a:endParaRPr lang="es-PA"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s-ES" sz="1200">
                          <a:effectLst/>
                        </a:rPr>
                        <a:t>DESCRIPCIÓN</a:t>
                      </a:r>
                      <a:endParaRPr lang="es-PA"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604278">
                <a:tc>
                  <a:txBody>
                    <a:bodyPr/>
                    <a:lstStyle/>
                    <a:p>
                      <a:pPr marL="0" marR="0" algn="ctr">
                        <a:spcBef>
                          <a:spcPts val="0"/>
                        </a:spcBef>
                        <a:spcAft>
                          <a:spcPts val="0"/>
                        </a:spcAft>
                      </a:pPr>
                      <a:r>
                        <a:rPr lang="es-ES" sz="1200" dirty="0">
                          <a:effectLst/>
                        </a:rPr>
                        <a:t>Nuevo</a:t>
                      </a:r>
                      <a:endParaRPr lang="es-PA"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s-ES" sz="1200" dirty="0">
                          <a:effectLst/>
                        </a:rPr>
                        <a:t>El proceso está listo para crearse.</a:t>
                      </a:r>
                      <a:endParaRPr lang="es-PA"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436576">
                <a:tc>
                  <a:txBody>
                    <a:bodyPr/>
                    <a:lstStyle/>
                    <a:p>
                      <a:pPr marL="0" marR="0" algn="ctr">
                        <a:spcBef>
                          <a:spcPts val="0"/>
                        </a:spcBef>
                        <a:spcAft>
                          <a:spcPts val="0"/>
                        </a:spcAft>
                      </a:pPr>
                      <a:r>
                        <a:rPr lang="es-ES" sz="1200">
                          <a:effectLst/>
                        </a:rPr>
                        <a:t>Listo</a:t>
                      </a:r>
                      <a:endParaRPr lang="es-PA"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s-ES" sz="1200" dirty="0">
                          <a:effectLst/>
                        </a:rPr>
                        <a:t>El proceso dispone de todos los recursos para su ejecución, sólo le falta la CPU.</a:t>
                      </a:r>
                      <a:endParaRPr lang="es-PA"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521442">
                <a:tc>
                  <a:txBody>
                    <a:bodyPr/>
                    <a:lstStyle/>
                    <a:p>
                      <a:pPr marL="0" marR="0" algn="ctr">
                        <a:spcBef>
                          <a:spcPts val="0"/>
                        </a:spcBef>
                        <a:spcAft>
                          <a:spcPts val="0"/>
                        </a:spcAft>
                      </a:pPr>
                      <a:r>
                        <a:rPr lang="es-ES" sz="1200">
                          <a:effectLst/>
                        </a:rPr>
                        <a:t>En ejecución</a:t>
                      </a:r>
                      <a:endParaRPr lang="es-PA"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s-ES" sz="1200" dirty="0">
                          <a:effectLst/>
                        </a:rPr>
                        <a:t>El proceso está</a:t>
                      </a:r>
                      <a:r>
                        <a:rPr lang="es-ES" sz="1200" baseline="0" dirty="0">
                          <a:effectLst/>
                        </a:rPr>
                        <a:t> o</a:t>
                      </a:r>
                      <a:r>
                        <a:rPr lang="es-ES" sz="1200" dirty="0">
                          <a:effectLst/>
                        </a:rPr>
                        <a:t>cupando la CPU.</a:t>
                      </a:r>
                      <a:endParaRPr lang="es-PA"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644057">
                <a:tc>
                  <a:txBody>
                    <a:bodyPr/>
                    <a:lstStyle/>
                    <a:p>
                      <a:pPr marL="0" marR="0" algn="ctr">
                        <a:spcBef>
                          <a:spcPts val="0"/>
                        </a:spcBef>
                        <a:spcAft>
                          <a:spcPts val="0"/>
                        </a:spcAft>
                      </a:pPr>
                      <a:r>
                        <a:rPr lang="es-ES" sz="1200">
                          <a:effectLst/>
                        </a:rPr>
                        <a:t>Bloqueado</a:t>
                      </a:r>
                      <a:endParaRPr lang="es-PA"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s-ES" sz="1200" dirty="0">
                          <a:effectLst/>
                        </a:rPr>
                        <a:t>El proceso espera que ocurra algo, como por ejemplo, la terminación de una E/S, para así poder ponerse en marcha.</a:t>
                      </a:r>
                      <a:endParaRPr lang="es-PA"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436576">
                <a:tc>
                  <a:txBody>
                    <a:bodyPr/>
                    <a:lstStyle/>
                    <a:p>
                      <a:pPr marL="0" marR="0" algn="ctr">
                        <a:spcBef>
                          <a:spcPts val="0"/>
                        </a:spcBef>
                        <a:spcAft>
                          <a:spcPts val="0"/>
                        </a:spcAft>
                      </a:pPr>
                      <a:r>
                        <a:rPr lang="es-ES" sz="1200">
                          <a:effectLst/>
                        </a:rPr>
                        <a:t>Terminado</a:t>
                      </a:r>
                      <a:endParaRPr lang="es-PA"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0" marR="0" algn="just">
                        <a:spcBef>
                          <a:spcPts val="0"/>
                        </a:spcBef>
                        <a:spcAft>
                          <a:spcPts val="0"/>
                        </a:spcAft>
                      </a:pPr>
                      <a:r>
                        <a:rPr lang="es-ES" sz="1200" dirty="0">
                          <a:effectLst/>
                        </a:rPr>
                        <a:t>El proceso ha completado su ejecución.</a:t>
                      </a:r>
                      <a:endParaRPr lang="es-PA"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370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6</a:t>
            </a:fld>
            <a:endParaRPr lang="es-ES">
              <a:solidFill>
                <a:srgbClr val="FEFFFF"/>
              </a:solidFill>
            </a:endParaRPr>
          </a:p>
        </p:txBody>
      </p:sp>
      <p:sp>
        <p:nvSpPr>
          <p:cNvPr id="37891" name="1 Título"/>
          <p:cNvSpPr txBox="1">
            <a:spLocks/>
          </p:cNvSpPr>
          <p:nvPr/>
        </p:nvSpPr>
        <p:spPr bwMode="auto">
          <a:xfrm>
            <a:off x="1368425" y="476672"/>
            <a:ext cx="6731967" cy="68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s-ES" sz="3600" b="1" dirty="0">
                <a:solidFill>
                  <a:srgbClr val="262626"/>
                </a:solidFill>
              </a:rPr>
              <a:t>2.3 Descripción del proceso</a:t>
            </a:r>
          </a:p>
        </p:txBody>
      </p:sp>
      <p:sp>
        <p:nvSpPr>
          <p:cNvPr id="4" name="2 Marcador de texto"/>
          <p:cNvSpPr txBox="1">
            <a:spLocks/>
          </p:cNvSpPr>
          <p:nvPr/>
        </p:nvSpPr>
        <p:spPr>
          <a:xfrm>
            <a:off x="839133" y="1383895"/>
            <a:ext cx="7632700" cy="182908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PA" dirty="0"/>
              <a:t>Los atributos de un proceso se recogen en una estructura de datos que se conoce como </a:t>
            </a:r>
            <a:r>
              <a:rPr lang="es-PA" b="1" dirty="0"/>
              <a:t>bloque de control de proceso</a:t>
            </a:r>
            <a:r>
              <a:rPr lang="es-PA" dirty="0"/>
              <a:t> </a:t>
            </a:r>
            <a:r>
              <a:rPr lang="es-PA" b="1" dirty="0"/>
              <a:t>(BCP)</a:t>
            </a:r>
            <a:r>
              <a:rPr lang="es-PA" dirty="0"/>
              <a:t> o </a:t>
            </a:r>
            <a:r>
              <a:rPr lang="es-PA" b="1" dirty="0"/>
              <a:t>descriptor de proceso</a:t>
            </a:r>
            <a:r>
              <a:rPr lang="es-PA" dirty="0"/>
              <a:t>. </a:t>
            </a:r>
          </a:p>
          <a:p>
            <a:r>
              <a:rPr lang="es-PA" dirty="0"/>
              <a:t>A este conjunto de variables (programas, datos, pila y atributos) se le llama </a:t>
            </a:r>
            <a:r>
              <a:rPr lang="es-PA" b="1" dirty="0"/>
              <a:t>imagen o entorno del proceso </a:t>
            </a:r>
            <a:r>
              <a:rPr lang="es-PA" dirty="0"/>
              <a:t>y se pasan al proceso al momento de su creación.</a:t>
            </a:r>
            <a:endParaRPr lang="es-PA"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170" y="3284984"/>
            <a:ext cx="3476625"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p:cNvSpPr txBox="1"/>
          <p:nvPr/>
        </p:nvSpPr>
        <p:spPr>
          <a:xfrm>
            <a:off x="6409894" y="3861048"/>
            <a:ext cx="2232248" cy="461665"/>
          </a:xfrm>
          <a:prstGeom prst="rect">
            <a:avLst/>
          </a:prstGeom>
          <a:noFill/>
        </p:spPr>
        <p:txBody>
          <a:bodyPr wrap="square" rtlCol="0">
            <a:spAutoFit/>
          </a:bodyPr>
          <a:lstStyle/>
          <a:p>
            <a:r>
              <a:rPr lang="es-PA" sz="1200" dirty="0"/>
              <a:t>PC – </a:t>
            </a:r>
            <a:r>
              <a:rPr lang="es-PA" sz="1200" dirty="0" err="1"/>
              <a:t>Program</a:t>
            </a:r>
            <a:r>
              <a:rPr lang="es-PA" sz="1200" dirty="0"/>
              <a:t> </a:t>
            </a:r>
            <a:r>
              <a:rPr lang="es-PA" sz="1200" dirty="0" err="1"/>
              <a:t>Counter</a:t>
            </a:r>
            <a:endParaRPr lang="es-PA" sz="1200" dirty="0"/>
          </a:p>
          <a:p>
            <a:r>
              <a:rPr lang="es-PA" sz="1200" dirty="0"/>
              <a:t>SP – </a:t>
            </a:r>
            <a:r>
              <a:rPr lang="es-PA" sz="1200" dirty="0" err="1"/>
              <a:t>Stack</a:t>
            </a:r>
            <a:r>
              <a:rPr lang="es-PA" sz="1200" dirty="0"/>
              <a:t> Pointer</a:t>
            </a:r>
          </a:p>
        </p:txBody>
      </p:sp>
    </p:spTree>
    <p:extLst>
      <p:ext uri="{BB962C8B-B14F-4D97-AF65-F5344CB8AC3E}">
        <p14:creationId xmlns:p14="http://schemas.microsoft.com/office/powerpoint/2010/main" val="116296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7</a:t>
            </a:fld>
            <a:endParaRPr lang="es-ES">
              <a:solidFill>
                <a:srgbClr val="FEFFFF"/>
              </a:solidFill>
            </a:endParaRPr>
          </a:p>
        </p:txBody>
      </p:sp>
      <p:sp>
        <p:nvSpPr>
          <p:cNvPr id="37891" name="1 Título"/>
          <p:cNvSpPr txBox="1">
            <a:spLocks/>
          </p:cNvSpPr>
          <p:nvPr/>
        </p:nvSpPr>
        <p:spPr bwMode="auto">
          <a:xfrm>
            <a:off x="1424921" y="694300"/>
            <a:ext cx="471574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s-ES" sz="3200" b="1" dirty="0">
                <a:solidFill>
                  <a:srgbClr val="262626"/>
                </a:solidFill>
              </a:rPr>
              <a:t>2.3.1 Proceso nulo</a:t>
            </a:r>
          </a:p>
        </p:txBody>
      </p:sp>
      <p:sp>
        <p:nvSpPr>
          <p:cNvPr id="4" name="2 Marcador de texto"/>
          <p:cNvSpPr txBox="1">
            <a:spLocks/>
          </p:cNvSpPr>
          <p:nvPr/>
        </p:nvSpPr>
        <p:spPr>
          <a:xfrm>
            <a:off x="839133" y="1383894"/>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839133" y="1851743"/>
            <a:ext cx="6731967" cy="4196020"/>
          </a:xfrm>
          <a:prstGeom prst="rect">
            <a:avLst/>
          </a:prstGeom>
        </p:spPr>
        <p:txBody>
          <a:bodyPr wrap="square">
            <a:spAutoFit/>
          </a:bodyPr>
          <a:lstStyle/>
          <a:p>
            <a:pPr marL="685800" algn="just">
              <a:lnSpc>
                <a:spcPct val="150000"/>
              </a:lnSpc>
              <a:spcBef>
                <a:spcPts val="0"/>
              </a:spcBef>
              <a:spcAft>
                <a:spcPts val="0"/>
              </a:spcAft>
            </a:pPr>
            <a:r>
              <a:rPr lang="es-PA" b="1" dirty="0">
                <a:solidFill>
                  <a:srgbClr val="000000"/>
                </a:solidFill>
                <a:ea typeface="Times New Roman" panose="02020603050405020304" pitchFamily="18" charset="0"/>
              </a:rPr>
              <a:t>¿QUÉ ES?</a:t>
            </a:r>
          </a:p>
          <a:p>
            <a:pPr marL="971550" marR="0" indent="-285750" algn="just">
              <a:lnSpc>
                <a:spcPct val="150000"/>
              </a:lnSpc>
              <a:spcBef>
                <a:spcPts val="0"/>
              </a:spcBef>
              <a:spcAft>
                <a:spcPts val="0"/>
              </a:spcAft>
              <a:buFont typeface="Arial" panose="020B0604020202020204" pitchFamily="34" charset="0"/>
              <a:buChar char="•"/>
            </a:pPr>
            <a:r>
              <a:rPr lang="es-PA" dirty="0">
                <a:solidFill>
                  <a:srgbClr val="000000"/>
                </a:solidFill>
                <a:ea typeface="Times New Roman" panose="02020603050405020304" pitchFamily="18" charset="0"/>
              </a:rPr>
              <a:t>Es un proceso creado por el sistema en el momento de arranque.</a:t>
            </a:r>
          </a:p>
          <a:p>
            <a:pPr marL="971550" marR="0" indent="-285750" algn="just">
              <a:lnSpc>
                <a:spcPct val="150000"/>
              </a:lnSpc>
              <a:spcBef>
                <a:spcPts val="0"/>
              </a:spcBef>
              <a:spcAft>
                <a:spcPts val="0"/>
              </a:spcAft>
              <a:buFont typeface="Arial" panose="020B0604020202020204" pitchFamily="34" charset="0"/>
              <a:buChar char="•"/>
            </a:pPr>
            <a:r>
              <a:rPr lang="es-PA" dirty="0">
                <a:solidFill>
                  <a:srgbClr val="000000"/>
                </a:solidFill>
                <a:ea typeface="Times New Roman" panose="02020603050405020304" pitchFamily="18" charset="0"/>
              </a:rPr>
              <a:t>El proceso nulo nunca termina, no tiene E/S y tiene la prioridad más baja en el sistema. </a:t>
            </a:r>
          </a:p>
          <a:p>
            <a:pPr marL="971550" marR="0" indent="-285750" algn="just">
              <a:lnSpc>
                <a:spcPct val="150000"/>
              </a:lnSpc>
              <a:spcBef>
                <a:spcPts val="0"/>
              </a:spcBef>
              <a:spcAft>
                <a:spcPts val="0"/>
              </a:spcAft>
              <a:buFont typeface="Arial" panose="020B0604020202020204" pitchFamily="34" charset="0"/>
              <a:buChar char="•"/>
            </a:pPr>
            <a:r>
              <a:rPr lang="es-PA" dirty="0">
                <a:solidFill>
                  <a:srgbClr val="000000"/>
                </a:solidFill>
                <a:ea typeface="Times New Roman" panose="02020603050405020304" pitchFamily="18" charset="0"/>
              </a:rPr>
              <a:t>Consiste en un bucle o ciclo infinito que no realiza ninguna operación útil.  </a:t>
            </a:r>
          </a:p>
          <a:p>
            <a:pPr marL="971550" marR="0" indent="-285750" algn="just">
              <a:lnSpc>
                <a:spcPct val="150000"/>
              </a:lnSpc>
              <a:spcBef>
                <a:spcPts val="0"/>
              </a:spcBef>
              <a:spcAft>
                <a:spcPts val="0"/>
              </a:spcAft>
              <a:buFont typeface="Arial" panose="020B0604020202020204" pitchFamily="34" charset="0"/>
              <a:buChar char="•"/>
            </a:pPr>
            <a:r>
              <a:rPr lang="es-PA" dirty="0">
                <a:solidFill>
                  <a:srgbClr val="000000"/>
                </a:solidFill>
                <a:ea typeface="Times New Roman" panose="02020603050405020304" pitchFamily="18" charset="0"/>
              </a:rPr>
              <a:t>Su objetivo es el de “entretener” al procesador cuando no hay ninguna otra tarea (</a:t>
            </a:r>
            <a:r>
              <a:rPr lang="es-PA" dirty="0" err="1">
                <a:solidFill>
                  <a:srgbClr val="000000"/>
                </a:solidFill>
                <a:ea typeface="Times New Roman" panose="02020603050405020304" pitchFamily="18" charset="0"/>
              </a:rPr>
              <a:t>p.e</a:t>
            </a:r>
            <a:r>
              <a:rPr lang="es-PA" dirty="0">
                <a:solidFill>
                  <a:srgbClr val="000000"/>
                </a:solidFill>
                <a:ea typeface="Times New Roman" panose="02020603050405020304" pitchFamily="18" charset="0"/>
              </a:rPr>
              <a:t>. cuando la cola está vacía).</a:t>
            </a:r>
            <a:endParaRPr lang="es-PA"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268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8</a:t>
            </a:fld>
            <a:endParaRPr lang="es-ES">
              <a:solidFill>
                <a:srgbClr val="FEFFFF"/>
              </a:solidFill>
            </a:endParaRPr>
          </a:p>
        </p:txBody>
      </p:sp>
      <p:sp>
        <p:nvSpPr>
          <p:cNvPr id="37891" name="1 Título"/>
          <p:cNvSpPr txBox="1">
            <a:spLocks/>
          </p:cNvSpPr>
          <p:nvPr/>
        </p:nvSpPr>
        <p:spPr bwMode="auto">
          <a:xfrm>
            <a:off x="1476273" y="635444"/>
            <a:ext cx="588338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s-ES" sz="3200" b="1" dirty="0">
                <a:solidFill>
                  <a:srgbClr val="262626"/>
                </a:solidFill>
              </a:rPr>
              <a:t>2.3.2 Estado del procesador</a:t>
            </a:r>
          </a:p>
        </p:txBody>
      </p:sp>
      <p:sp>
        <p:nvSpPr>
          <p:cNvPr id="4" name="2 Marcador de texto"/>
          <p:cNvSpPr txBox="1">
            <a:spLocks/>
          </p:cNvSpPr>
          <p:nvPr/>
        </p:nvSpPr>
        <p:spPr>
          <a:xfrm>
            <a:off x="1395222" y="624292"/>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395536" y="1857849"/>
            <a:ext cx="6731967" cy="4970591"/>
          </a:xfrm>
          <a:prstGeom prst="rect">
            <a:avLst/>
          </a:prstGeom>
        </p:spPr>
        <p:txBody>
          <a:bodyPr wrap="square">
            <a:spAutoFit/>
          </a:bodyPr>
          <a:lstStyle/>
          <a:p>
            <a:pPr marL="800100" lvl="1" indent="-342900" algn="just">
              <a:buFont typeface="Arial" panose="020B0604020202020204" pitchFamily="34" charset="0"/>
              <a:buChar char="•"/>
            </a:pPr>
            <a:r>
              <a:rPr lang="es-MX" sz="2000" dirty="0"/>
              <a:t>Está formado por el contenido </a:t>
            </a:r>
          </a:p>
          <a:p>
            <a:pPr marL="808038" lvl="1" indent="-350838" algn="just"/>
            <a:r>
              <a:rPr lang="es-MX" sz="2000" dirty="0"/>
              <a:t>	de todos sus registros.</a:t>
            </a:r>
          </a:p>
          <a:p>
            <a:pPr marL="1257300" lvl="2" indent="-342900" algn="just">
              <a:buFont typeface="Wingdings" panose="05000000000000000000" pitchFamily="2" charset="2"/>
              <a:buChar char="ü"/>
            </a:pPr>
            <a:r>
              <a:rPr lang="es-MX" sz="2000" dirty="0"/>
              <a:t>Registros generales.</a:t>
            </a:r>
          </a:p>
          <a:p>
            <a:pPr marL="1257300" lvl="2" indent="-342900" algn="just">
              <a:buFont typeface="Wingdings" panose="05000000000000000000" pitchFamily="2" charset="2"/>
              <a:buChar char="ü"/>
            </a:pPr>
            <a:r>
              <a:rPr lang="es-MX" sz="2000" dirty="0"/>
              <a:t>Contador de programa.</a:t>
            </a:r>
          </a:p>
          <a:p>
            <a:pPr marL="1257300" lvl="2" indent="-342900" algn="just">
              <a:buFont typeface="Wingdings" panose="05000000000000000000" pitchFamily="2" charset="2"/>
              <a:buChar char="ü"/>
            </a:pPr>
            <a:r>
              <a:rPr lang="es-MX" sz="2000" dirty="0"/>
              <a:t>Puntero de pila.</a:t>
            </a:r>
          </a:p>
          <a:p>
            <a:pPr marL="1257300" lvl="2" indent="-342900" algn="just">
              <a:buFont typeface="Wingdings" panose="05000000000000000000" pitchFamily="2" charset="2"/>
              <a:buChar char="ü"/>
            </a:pPr>
            <a:r>
              <a:rPr lang="es-MX" sz="2000" dirty="0"/>
              <a:t>Registros de estado.</a:t>
            </a:r>
          </a:p>
          <a:p>
            <a:pPr marL="1257300" lvl="2" indent="-342900" algn="just">
              <a:spcAft>
                <a:spcPts val="600"/>
              </a:spcAft>
              <a:buFont typeface="Wingdings" panose="05000000000000000000" pitchFamily="2" charset="2"/>
              <a:buChar char="ü"/>
            </a:pPr>
            <a:r>
              <a:rPr lang="es-MX" sz="2000" dirty="0"/>
              <a:t>Registros especiales.</a:t>
            </a:r>
          </a:p>
          <a:p>
            <a:pPr marL="800100" lvl="1" indent="-342900" algn="just">
              <a:spcAft>
                <a:spcPts val="600"/>
              </a:spcAft>
              <a:buFont typeface="Arial" panose="020B0604020202020204" pitchFamily="34" charset="0"/>
              <a:buChar char="•"/>
            </a:pPr>
            <a:r>
              <a:rPr lang="es-MX" sz="2000" dirty="0"/>
              <a:t>Cuando un proceso está en estado de ejecución, su estado reside en el propio procesador.</a:t>
            </a:r>
          </a:p>
          <a:p>
            <a:pPr marL="800100" lvl="1" indent="-342900" algn="just">
              <a:spcAft>
                <a:spcPts val="600"/>
              </a:spcAft>
              <a:buFont typeface="Arial" panose="020B0604020202020204" pitchFamily="34" charset="0"/>
              <a:buChar char="•"/>
            </a:pPr>
            <a:r>
              <a:rPr lang="es-MX" sz="2000" dirty="0"/>
              <a:t>Cuando un proceso tiene un estado diferente al de ejecución su estado reside en el BCP.</a:t>
            </a:r>
          </a:p>
          <a:p>
            <a:pPr marL="800100" lvl="1" indent="-342900" algn="just">
              <a:buFont typeface="Arial" panose="020B0604020202020204" pitchFamily="34" charset="0"/>
              <a:buChar char="•"/>
            </a:pPr>
            <a:r>
              <a:rPr lang="es-PA" sz="2000" dirty="0"/>
              <a:t>Es muy importante resaltar que no se debe confundir el estado del procesador con el estado del proceso.</a:t>
            </a:r>
          </a:p>
          <a:p>
            <a:pPr marL="800100" lvl="1" indent="-342900">
              <a:buFont typeface="Arial" panose="020B0604020202020204" pitchFamily="34" charset="0"/>
              <a:buChar char="•"/>
            </a:pPr>
            <a:endParaRPr lang="es-ES" sz="2200" dirty="0"/>
          </a:p>
        </p:txBody>
      </p:sp>
      <p:pic>
        <p:nvPicPr>
          <p:cNvPr id="2050" name="Picture 2" descr="http://i56.tinypic.com/ix70p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038" y="1340768"/>
            <a:ext cx="4410884" cy="274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número de diapositiva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953C5-05CE-4570-8417-2D1C27265263}" type="slidenum">
              <a:rPr lang="es-ES">
                <a:solidFill>
                  <a:srgbClr val="FEFFFF"/>
                </a:solidFill>
              </a:rPr>
              <a:pPr/>
              <a:t>9</a:t>
            </a:fld>
            <a:endParaRPr lang="es-ES">
              <a:solidFill>
                <a:srgbClr val="FEFFFF"/>
              </a:solidFill>
            </a:endParaRPr>
          </a:p>
        </p:txBody>
      </p:sp>
      <p:sp>
        <p:nvSpPr>
          <p:cNvPr id="37891" name="1 Título"/>
          <p:cNvSpPr txBox="1">
            <a:spLocks/>
          </p:cNvSpPr>
          <p:nvPr/>
        </p:nvSpPr>
        <p:spPr bwMode="auto">
          <a:xfrm>
            <a:off x="1331640" y="681545"/>
            <a:ext cx="7812360" cy="100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s-ES" sz="3200" b="1" dirty="0">
                <a:solidFill>
                  <a:srgbClr val="262626"/>
                </a:solidFill>
              </a:rPr>
              <a:t>2.3.3   Imagen de memoria </a:t>
            </a:r>
          </a:p>
          <a:p>
            <a:pPr marL="1260475" eaLnBrk="1" hangingPunct="1">
              <a:spcBef>
                <a:spcPct val="0"/>
              </a:spcBef>
              <a:buClrTx/>
              <a:buFontTx/>
              <a:buNone/>
            </a:pPr>
            <a:r>
              <a:rPr lang="es-ES" sz="3200" b="1" dirty="0">
                <a:solidFill>
                  <a:srgbClr val="262626"/>
                </a:solidFill>
              </a:rPr>
              <a:t>del proceso</a:t>
            </a:r>
          </a:p>
        </p:txBody>
      </p:sp>
      <p:sp>
        <p:nvSpPr>
          <p:cNvPr id="4" name="2 Marcador de texto"/>
          <p:cNvSpPr txBox="1">
            <a:spLocks/>
          </p:cNvSpPr>
          <p:nvPr/>
        </p:nvSpPr>
        <p:spPr>
          <a:xfrm>
            <a:off x="839133" y="1383894"/>
            <a:ext cx="7632700" cy="423329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s-PA" sz="2400" dirty="0"/>
          </a:p>
        </p:txBody>
      </p:sp>
      <p:sp>
        <p:nvSpPr>
          <p:cNvPr id="2" name="Rectángulo 1"/>
          <p:cNvSpPr/>
          <p:nvPr/>
        </p:nvSpPr>
        <p:spPr>
          <a:xfrm>
            <a:off x="971600" y="2134610"/>
            <a:ext cx="6731967" cy="4416594"/>
          </a:xfrm>
          <a:prstGeom prst="rect">
            <a:avLst/>
          </a:prstGeom>
        </p:spPr>
        <p:txBody>
          <a:bodyPr wrap="square">
            <a:spAutoFit/>
          </a:bodyPr>
          <a:lstStyle/>
          <a:p>
            <a:pPr marL="742950" lvl="1" indent="-285750">
              <a:lnSpc>
                <a:spcPct val="90000"/>
              </a:lnSpc>
              <a:spcAft>
                <a:spcPts val="0"/>
              </a:spcAft>
              <a:buFont typeface="Arial" panose="020B0604020202020204" pitchFamily="34" charset="0"/>
              <a:buChar char="•"/>
            </a:pPr>
            <a:r>
              <a:rPr lang="es-MX" sz="2000" dirty="0"/>
              <a:t>La imagen de memoria está formada por los espacios de memoria que un proceso está autorizado a utilizar.</a:t>
            </a:r>
          </a:p>
          <a:p>
            <a:pPr lvl="1">
              <a:lnSpc>
                <a:spcPct val="90000"/>
              </a:lnSpc>
              <a:spcAft>
                <a:spcPts val="600"/>
              </a:spcAft>
            </a:pPr>
            <a:endParaRPr lang="es-MX" sz="2000" dirty="0"/>
          </a:p>
          <a:p>
            <a:pPr marL="742950" lvl="1" indent="-285750">
              <a:lnSpc>
                <a:spcPct val="90000"/>
              </a:lnSpc>
              <a:buFont typeface="Arial" panose="020B0604020202020204" pitchFamily="34" charset="0"/>
              <a:buChar char="•"/>
            </a:pPr>
            <a:r>
              <a:rPr lang="es-MX" sz="2000" dirty="0"/>
              <a:t>Está conformada por datos y códigos.</a:t>
            </a:r>
          </a:p>
          <a:p>
            <a:pPr lvl="1">
              <a:lnSpc>
                <a:spcPct val="90000"/>
              </a:lnSpc>
            </a:pPr>
            <a:endParaRPr lang="es-MX" sz="2000" dirty="0"/>
          </a:p>
          <a:p>
            <a:pPr marL="742950" lvl="1" indent="-285750">
              <a:lnSpc>
                <a:spcPct val="90000"/>
              </a:lnSpc>
              <a:spcAft>
                <a:spcPts val="600"/>
              </a:spcAft>
              <a:buFont typeface="Arial" panose="020B0604020202020204" pitchFamily="34" charset="0"/>
              <a:buChar char="•"/>
            </a:pPr>
            <a:r>
              <a:rPr lang="es-MX" sz="2000" dirty="0"/>
              <a:t>Las principales características son:</a:t>
            </a:r>
          </a:p>
          <a:p>
            <a:pPr marL="1200150" lvl="2" indent="-285750">
              <a:lnSpc>
                <a:spcPct val="90000"/>
              </a:lnSpc>
              <a:spcAft>
                <a:spcPts val="600"/>
              </a:spcAft>
              <a:buFont typeface="Wingdings" panose="05000000000000000000" pitchFamily="2" charset="2"/>
              <a:buChar char="ü"/>
            </a:pPr>
            <a:r>
              <a:rPr lang="es-MX" sz="2000" dirty="0"/>
              <a:t>El proceso solamente puede tener información en su imagen de memoria y no fuera de ella.</a:t>
            </a:r>
          </a:p>
          <a:p>
            <a:pPr marL="1200150" lvl="2" indent="-285750">
              <a:lnSpc>
                <a:spcPct val="90000"/>
              </a:lnSpc>
              <a:spcAft>
                <a:spcPts val="600"/>
              </a:spcAft>
              <a:buFont typeface="Wingdings" panose="05000000000000000000" pitchFamily="2" charset="2"/>
              <a:buChar char="ü"/>
            </a:pPr>
            <a:r>
              <a:rPr lang="es-MX" sz="2000" dirty="0"/>
              <a:t>Puede ser que la imagen de la memoria esté referida a memoria física o a memoria virtual.</a:t>
            </a:r>
          </a:p>
          <a:p>
            <a:pPr marL="1200150" lvl="2" indent="-285750">
              <a:lnSpc>
                <a:spcPct val="90000"/>
              </a:lnSpc>
              <a:buFont typeface="Wingdings" panose="05000000000000000000" pitchFamily="2" charset="2"/>
              <a:buChar char="ü"/>
            </a:pPr>
            <a:r>
              <a:rPr lang="es-MX" sz="2000" dirty="0"/>
              <a:t>Los procesos suelen necesitar asignación dinámica de memoria.</a:t>
            </a:r>
            <a:endParaRPr lang="es-ES" sz="2000" dirty="0"/>
          </a:p>
          <a:p>
            <a:pPr marL="800100" lvl="1" indent="-342900">
              <a:buFont typeface="Wingdings" panose="05000000000000000000" pitchFamily="2" charset="2"/>
              <a:buChar char="ü"/>
            </a:pPr>
            <a:endParaRPr lang="es-ES" sz="2200" dirty="0"/>
          </a:p>
        </p:txBody>
      </p:sp>
    </p:spTree>
    <p:extLst>
      <p:ext uri="{BB962C8B-B14F-4D97-AF65-F5344CB8AC3E}">
        <p14:creationId xmlns:p14="http://schemas.microsoft.com/office/powerpoint/2010/main" val="3217376800"/>
      </p:ext>
    </p:extLst>
  </p:cSld>
  <p:clrMapOvr>
    <a:masterClrMapping/>
  </p:clrMapOvr>
</p:sld>
</file>

<file path=ppt/theme/theme1.xml><?xml version="1.0" encoding="utf-8"?>
<a:theme xmlns:a="http://schemas.openxmlformats.org/drawingml/2006/main" name="Tema AMA">
  <a:themeElements>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a de Office">
      <a:majorFont>
        <a:latin typeface="Verdana"/>
        <a:ea typeface=""/>
        <a:cs typeface=""/>
      </a:majorFont>
      <a:minorFont>
        <a:latin typeface="Verdana"/>
        <a:ea typeface=""/>
        <a:cs typeface=""/>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a de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a de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a de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a de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a de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a de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a de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45C15957E15214E820F0EF1AE6A6F0D" ma:contentTypeVersion="2" ma:contentTypeDescription="Crear nuevo documento." ma:contentTypeScope="" ma:versionID="98e90e083ba3ea0ca674797725767734">
  <xsd:schema xmlns:xsd="http://www.w3.org/2001/XMLSchema" xmlns:xs="http://www.w3.org/2001/XMLSchema" xmlns:p="http://schemas.microsoft.com/office/2006/metadata/properties" xmlns:ns2="20edff20-ff2c-4bed-803d-bef7e219889a" targetNamespace="http://schemas.microsoft.com/office/2006/metadata/properties" ma:root="true" ma:fieldsID="e2acb2660edf029ff7cebb3abda1151b" ns2:_="">
    <xsd:import namespace="20edff20-ff2c-4bed-803d-bef7e219889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dff20-ff2c-4bed-803d-bef7e21988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D9238B-986A-4C73-AB4B-27D816997940}"/>
</file>

<file path=customXml/itemProps2.xml><?xml version="1.0" encoding="utf-8"?>
<ds:datastoreItem xmlns:ds="http://schemas.openxmlformats.org/officeDocument/2006/customXml" ds:itemID="{38E71200-A614-4FD2-AA02-F4650ED0E740}"/>
</file>

<file path=customXml/itemProps3.xml><?xml version="1.0" encoding="utf-8"?>
<ds:datastoreItem xmlns:ds="http://schemas.openxmlformats.org/officeDocument/2006/customXml" ds:itemID="{4C707102-7EB4-4491-96DB-45B47285430B}"/>
</file>

<file path=docProps/app.xml><?xml version="1.0" encoding="utf-8"?>
<Properties xmlns="http://schemas.openxmlformats.org/officeDocument/2006/extended-properties" xmlns:vt="http://schemas.openxmlformats.org/officeDocument/2006/docPropsVTypes">
  <Template/>
  <TotalTime>3634</TotalTime>
  <Words>2817</Words>
  <Application>Microsoft Office PowerPoint</Application>
  <PresentationFormat>Presentación en pantalla (4:3)</PresentationFormat>
  <Paragraphs>404</Paragraphs>
  <Slides>36</Slides>
  <Notes>4</Notes>
  <HiddenSlides>0</HiddenSlides>
  <MMClips>0</MMClips>
  <ScaleCrop>false</ScaleCrop>
  <HeadingPairs>
    <vt:vector size="8" baseType="variant">
      <vt:variant>
        <vt:lpstr>Fuentes usadas</vt:lpstr>
      </vt:variant>
      <vt:variant>
        <vt:i4>10</vt:i4>
      </vt:variant>
      <vt:variant>
        <vt:lpstr>Tema</vt:lpstr>
      </vt:variant>
      <vt:variant>
        <vt:i4>2</vt:i4>
      </vt:variant>
      <vt:variant>
        <vt:lpstr>Servidores OLE incrustados</vt:lpstr>
      </vt:variant>
      <vt:variant>
        <vt:i4>1</vt:i4>
      </vt:variant>
      <vt:variant>
        <vt:lpstr>Títulos de diapositiva</vt:lpstr>
      </vt:variant>
      <vt:variant>
        <vt:i4>36</vt:i4>
      </vt:variant>
    </vt:vector>
  </HeadingPairs>
  <TitlesOfParts>
    <vt:vector size="49" baseType="lpstr">
      <vt:lpstr>Arial</vt:lpstr>
      <vt:lpstr>Calibri</vt:lpstr>
      <vt:lpstr>Calibri Light</vt:lpstr>
      <vt:lpstr>Century Gothic</vt:lpstr>
      <vt:lpstr>Open Sans</vt:lpstr>
      <vt:lpstr>Symbol</vt:lpstr>
      <vt:lpstr>Times New Roman</vt:lpstr>
      <vt:lpstr>Verdana</vt:lpstr>
      <vt:lpstr>Wingdings</vt:lpstr>
      <vt:lpstr>Wingdings 3</vt:lpstr>
      <vt:lpstr>Tema AMA</vt:lpstr>
      <vt:lpstr>Espiral</vt:lpstr>
      <vt:lpstr>Clip</vt:lpstr>
      <vt:lpstr>Presentación de PowerPoint</vt:lpstr>
      <vt:lpstr>Descripción del capitulo</vt:lpstr>
      <vt:lpstr>Objetivos</vt:lpstr>
      <vt:lpstr>Presentación de PowerPoint</vt:lpstr>
      <vt:lpstr>Presentación de PowerPoint</vt:lpstr>
      <vt:lpstr>Presentación de PowerPoint</vt:lpstr>
      <vt:lpstr>Presentación de PowerPoint</vt:lpstr>
      <vt:lpstr>Presentación de PowerPoint</vt:lpstr>
      <vt:lpstr>Presentación de PowerPoint</vt:lpstr>
      <vt:lpstr>Información del proceso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Your Company 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1 - TEMA 1</dc:title>
  <dc:creator>Your User Name</dc:creator>
  <cp:lastModifiedBy>Amarilis de Araya</cp:lastModifiedBy>
  <cp:revision>197</cp:revision>
  <cp:lastPrinted>2019-05-30T02:37:07Z</cp:lastPrinted>
  <dcterms:created xsi:type="dcterms:W3CDTF">2011-03-24T03:29:11Z</dcterms:created>
  <dcterms:modified xsi:type="dcterms:W3CDTF">2019-05-30T03:36:46Z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0x010100845C15957E15214E820F0EF1AE6A6F0D</vt:lpwstr>
  </property>
</Properties>
</file>