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9189692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9189692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d9189692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d9189692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d9189692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d9189692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d9189692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d9189692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9189692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9189692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d9189692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d9189692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d9189692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d9189692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d9189692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d9189692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d9189692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d9189692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d9189692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d9189692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918969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918969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d9189692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d9189692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d9189692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d9189692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d918969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d918969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918969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918969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d9189692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d9189692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d918969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d918969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d9189692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d9189692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d9189692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d9189692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d9189692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d918969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Presentación Asignación 1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Fernando Cutire (8-972-906) 1IF131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Normal</a:t>
            </a:r>
            <a:endParaRPr/>
          </a:p>
        </p:txBody>
      </p:sp>
      <p:sp>
        <p:nvSpPr>
          <p:cNvPr id="130" name="Google Shape;130;p22"/>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800">
                <a:latin typeface="Arial"/>
                <a:ea typeface="Arial"/>
                <a:cs typeface="Arial"/>
                <a:sym typeface="Arial"/>
              </a:rPr>
              <a:t>La distribución normal es, sin duda, la distribución de probabilidad más importante del Cálculo de probabilidades y de la Estadística</a:t>
            </a:r>
            <a:r>
              <a:rPr lang="en">
                <a:solidFill>
                  <a:srgbClr val="000000"/>
                </a:solidFill>
                <a:latin typeface="Arial"/>
                <a:ea typeface="Arial"/>
                <a:cs typeface="Arial"/>
                <a:sym typeface="Arial"/>
              </a:rPr>
              <a:t>. </a:t>
            </a:r>
            <a:endParaRPr/>
          </a:p>
        </p:txBody>
      </p:sp>
      <p:pic>
        <p:nvPicPr>
          <p:cNvPr id="131" name="Google Shape;131;p22"/>
          <p:cNvPicPr preferRelativeResize="0"/>
          <p:nvPr/>
        </p:nvPicPr>
        <p:blipFill>
          <a:blip r:embed="rId3">
            <a:alphaModFix/>
          </a:blip>
          <a:stretch>
            <a:fillRect/>
          </a:stretch>
        </p:blipFill>
        <p:spPr>
          <a:xfrm>
            <a:off x="3407775" y="782475"/>
            <a:ext cx="5540624" cy="35785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de Poisson	</a:t>
            </a:r>
            <a:endParaRPr/>
          </a:p>
        </p:txBody>
      </p:sp>
      <p:sp>
        <p:nvSpPr>
          <p:cNvPr id="137" name="Google Shape;137;p23"/>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just">
              <a:spcBef>
                <a:spcPts val="500"/>
              </a:spcBef>
              <a:spcAft>
                <a:spcPts val="500"/>
              </a:spcAft>
              <a:buNone/>
            </a:pPr>
            <a:r>
              <a:rPr lang="en" sz="1600">
                <a:latin typeface="Arial"/>
                <a:ea typeface="Arial"/>
                <a:cs typeface="Arial"/>
                <a:sym typeface="Arial"/>
              </a:rPr>
              <a:t>La distribución de Poisson es una distribución de probabilidad discreta que expresa, a partir de una frecuencia de ocurrencia media, la probabilidad de que ocurra un determinado número de eventos durante cierto período de tiempo. </a:t>
            </a:r>
            <a:endParaRPr sz="1600"/>
          </a:p>
        </p:txBody>
      </p:sp>
      <p:pic>
        <p:nvPicPr>
          <p:cNvPr id="138" name="Google Shape;138;p23"/>
          <p:cNvPicPr preferRelativeResize="0"/>
          <p:nvPr/>
        </p:nvPicPr>
        <p:blipFill>
          <a:blip r:embed="rId3">
            <a:alphaModFix/>
          </a:blip>
          <a:stretch>
            <a:fillRect/>
          </a:stretch>
        </p:blipFill>
        <p:spPr>
          <a:xfrm>
            <a:off x="3695100" y="638400"/>
            <a:ext cx="5111900" cy="38667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Exponencial</a:t>
            </a:r>
            <a:endParaRPr/>
          </a:p>
        </p:txBody>
      </p:sp>
      <p:sp>
        <p:nvSpPr>
          <p:cNvPr id="144" name="Google Shape;144;p24"/>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800">
                <a:latin typeface="Arial"/>
                <a:ea typeface="Arial"/>
                <a:cs typeface="Arial"/>
                <a:sym typeface="Arial"/>
              </a:rPr>
              <a:t>La distribución exponencial es un caso particular de la distribución gamma y el equivalente continuo de la distribución geométrica discreta.</a:t>
            </a:r>
            <a:endParaRPr sz="1800"/>
          </a:p>
        </p:txBody>
      </p:sp>
      <p:pic>
        <p:nvPicPr>
          <p:cNvPr id="145" name="Google Shape;145;p24"/>
          <p:cNvPicPr preferRelativeResize="0"/>
          <p:nvPr/>
        </p:nvPicPr>
        <p:blipFill>
          <a:blip r:embed="rId3">
            <a:alphaModFix/>
          </a:blip>
          <a:stretch>
            <a:fillRect/>
          </a:stretch>
        </p:blipFill>
        <p:spPr>
          <a:xfrm>
            <a:off x="3569824" y="493175"/>
            <a:ext cx="5170156" cy="41361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Beta</a:t>
            </a:r>
            <a:endParaRPr/>
          </a:p>
        </p:txBody>
      </p:sp>
      <p:sp>
        <p:nvSpPr>
          <p:cNvPr id="151" name="Google Shape;151;p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just">
              <a:spcBef>
                <a:spcPts val="1200"/>
              </a:spcBef>
              <a:spcAft>
                <a:spcPts val="1200"/>
              </a:spcAft>
              <a:buNone/>
            </a:pPr>
            <a:r>
              <a:rPr lang="en" sz="1600">
                <a:latin typeface="Arial"/>
                <a:ea typeface="Arial"/>
                <a:cs typeface="Arial"/>
                <a:sym typeface="Arial"/>
              </a:rPr>
              <a:t>La distribución</a:t>
            </a:r>
            <a:r>
              <a:rPr b="1" lang="en" sz="1600">
                <a:latin typeface="Arial"/>
                <a:ea typeface="Arial"/>
                <a:cs typeface="Arial"/>
                <a:sym typeface="Arial"/>
              </a:rPr>
              <a:t> beta</a:t>
            </a:r>
            <a:r>
              <a:rPr lang="en" sz="1600">
                <a:latin typeface="Arial"/>
                <a:ea typeface="Arial"/>
                <a:cs typeface="Arial"/>
                <a:sym typeface="Arial"/>
              </a:rPr>
              <a:t> representa una familia de </a:t>
            </a:r>
            <a:r>
              <a:rPr b="1" lang="en" sz="1600">
                <a:latin typeface="Arial"/>
                <a:ea typeface="Arial"/>
                <a:cs typeface="Arial"/>
                <a:sym typeface="Arial"/>
              </a:rPr>
              <a:t>distribuciones</a:t>
            </a:r>
            <a:r>
              <a:rPr lang="en" sz="1600">
                <a:latin typeface="Arial"/>
                <a:ea typeface="Arial"/>
                <a:cs typeface="Arial"/>
                <a:sym typeface="Arial"/>
              </a:rPr>
              <a:t> de probabilidad continuas con soporte en el intervalo (0,1). La densidad </a:t>
            </a:r>
            <a:r>
              <a:rPr b="1" lang="en" sz="1600">
                <a:latin typeface="Arial"/>
                <a:ea typeface="Arial"/>
                <a:cs typeface="Arial"/>
                <a:sym typeface="Arial"/>
              </a:rPr>
              <a:t>beta</a:t>
            </a:r>
            <a:r>
              <a:rPr lang="en" sz="1600">
                <a:latin typeface="Arial"/>
                <a:ea typeface="Arial"/>
                <a:cs typeface="Arial"/>
                <a:sym typeface="Arial"/>
              </a:rPr>
              <a:t> es caracterizada por dos parámetros positivos, indicados generalmente por α y </a:t>
            </a:r>
            <a:r>
              <a:rPr b="1" lang="en" sz="1600">
                <a:latin typeface="Arial"/>
                <a:ea typeface="Arial"/>
                <a:cs typeface="Arial"/>
                <a:sym typeface="Arial"/>
              </a:rPr>
              <a:t>β</a:t>
            </a:r>
            <a:r>
              <a:rPr lang="en" sz="1600">
                <a:latin typeface="Arial"/>
                <a:ea typeface="Arial"/>
                <a:cs typeface="Arial"/>
                <a:sym typeface="Arial"/>
              </a:rPr>
              <a:t> o u y v, que son parámetros de localización y de escala.</a:t>
            </a:r>
            <a:endParaRPr sz="1600"/>
          </a:p>
        </p:txBody>
      </p:sp>
      <p:pic>
        <p:nvPicPr>
          <p:cNvPr id="152" name="Google Shape;152;p25"/>
          <p:cNvPicPr preferRelativeResize="0"/>
          <p:nvPr/>
        </p:nvPicPr>
        <p:blipFill>
          <a:blip r:embed="rId3">
            <a:alphaModFix/>
          </a:blip>
          <a:stretch>
            <a:fillRect/>
          </a:stretch>
        </p:blipFill>
        <p:spPr>
          <a:xfrm>
            <a:off x="3513049" y="598113"/>
            <a:ext cx="5276075" cy="39472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de Kumaraswamy</a:t>
            </a:r>
            <a:endParaRPr/>
          </a:p>
        </p:txBody>
      </p:sp>
      <p:sp>
        <p:nvSpPr>
          <p:cNvPr id="158" name="Google Shape;158;p26"/>
          <p:cNvSpPr txBox="1"/>
          <p:nvPr>
            <p:ph idx="1" type="body"/>
          </p:nvPr>
        </p:nvSpPr>
        <p:spPr>
          <a:xfrm>
            <a:off x="226075" y="1465800"/>
            <a:ext cx="2808000" cy="3433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latin typeface="Arial"/>
                <a:ea typeface="Arial"/>
                <a:cs typeface="Arial"/>
                <a:sym typeface="Arial"/>
              </a:rPr>
              <a:t>La distribución doble acotada de Kumaraswamy es una familia de distribuciones de probabilidad continuas definidas en el intervalo (0,1). Es similar a la distribución Beta, pero mucho más simple de usar, especialmente en estudios de simulación, ya que su función de densidad de probabilidad, función de distribución acumulativa y funciones de cuantiles se pueden expresar en forma cerrada.</a:t>
            </a:r>
            <a:endParaRPr sz="1400">
              <a:latin typeface="Arial"/>
              <a:ea typeface="Arial"/>
              <a:cs typeface="Arial"/>
              <a:sym typeface="Arial"/>
            </a:endParaRPr>
          </a:p>
          <a:p>
            <a:pPr indent="0" lvl="0" marL="0" rtl="0" algn="l">
              <a:spcBef>
                <a:spcPts val="1200"/>
              </a:spcBef>
              <a:spcAft>
                <a:spcPts val="1200"/>
              </a:spcAft>
              <a:buNone/>
            </a:pPr>
            <a:r>
              <a:t/>
            </a:r>
            <a:endParaRPr/>
          </a:p>
        </p:txBody>
      </p:sp>
      <p:pic>
        <p:nvPicPr>
          <p:cNvPr id="159" name="Google Shape;159;p26"/>
          <p:cNvPicPr preferRelativeResize="0"/>
          <p:nvPr/>
        </p:nvPicPr>
        <p:blipFill>
          <a:blip r:embed="rId3">
            <a:alphaModFix/>
          </a:blip>
          <a:stretch>
            <a:fillRect/>
          </a:stretch>
        </p:blipFill>
        <p:spPr>
          <a:xfrm>
            <a:off x="3598249" y="659338"/>
            <a:ext cx="5091475" cy="38248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Gamma</a:t>
            </a:r>
            <a:endParaRPr/>
          </a:p>
        </p:txBody>
      </p:sp>
      <p:sp>
        <p:nvSpPr>
          <p:cNvPr id="165" name="Google Shape;165;p27"/>
          <p:cNvSpPr txBox="1"/>
          <p:nvPr>
            <p:ph idx="1" type="body"/>
          </p:nvPr>
        </p:nvSpPr>
        <p:spPr>
          <a:xfrm>
            <a:off x="226075" y="1465800"/>
            <a:ext cx="2808000" cy="3447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latin typeface="Arial"/>
                <a:ea typeface="Arial"/>
                <a:cs typeface="Arial"/>
                <a:sym typeface="Arial"/>
              </a:rPr>
              <a:t>La distribución gamma se puede caracterizar del modo siguiente: si se está interesado en la ocurrencia de un evento generado por un proceso de Poisson de media , la variable que mide el tiempo transcurrido hasta obtener n ocurrencias del evento sigue una distribución gamma con parámetros a = n (escala) y p = n (forma). Se denota por Gamma(a,p).</a:t>
            </a:r>
            <a:endParaRPr sz="1400">
              <a:latin typeface="Arial"/>
              <a:ea typeface="Arial"/>
              <a:cs typeface="Arial"/>
              <a:sym typeface="Arial"/>
            </a:endParaRPr>
          </a:p>
          <a:p>
            <a:pPr indent="0" lvl="0" marL="0" rtl="0" algn="l">
              <a:spcBef>
                <a:spcPts val="1200"/>
              </a:spcBef>
              <a:spcAft>
                <a:spcPts val="1200"/>
              </a:spcAft>
              <a:buNone/>
            </a:pPr>
            <a:r>
              <a:t/>
            </a:r>
            <a:endParaRPr/>
          </a:p>
        </p:txBody>
      </p:sp>
      <p:pic>
        <p:nvPicPr>
          <p:cNvPr id="166" name="Google Shape;166;p27"/>
          <p:cNvPicPr preferRelativeResize="0"/>
          <p:nvPr/>
        </p:nvPicPr>
        <p:blipFill>
          <a:blip r:embed="rId3">
            <a:alphaModFix/>
          </a:blip>
          <a:stretch>
            <a:fillRect/>
          </a:stretch>
        </p:blipFill>
        <p:spPr>
          <a:xfrm>
            <a:off x="3399449" y="481413"/>
            <a:ext cx="5574250" cy="41806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226078" y="357800"/>
            <a:ext cx="2808000" cy="953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Distribución Logarítmica Continua</a:t>
            </a:r>
            <a:endParaRPr/>
          </a:p>
        </p:txBody>
      </p:sp>
      <p:sp>
        <p:nvSpPr>
          <p:cNvPr id="172" name="Google Shape;172;p28"/>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400">
                <a:latin typeface="Arial"/>
                <a:ea typeface="Arial"/>
                <a:cs typeface="Arial"/>
                <a:sym typeface="Arial"/>
              </a:rPr>
              <a:t>En teoría de la probabilidad la distribución logarítmica (o serie logarítmica) es una distribución de probabilidad discreta sobre enteros positivos que expresa el desarrollo serial de Taylor del logaritmo natural, la distribución fue descrita por Ronald Fisher en un estudio sobre genética de poblaciones.</a:t>
            </a:r>
            <a:endParaRPr sz="1400">
              <a:latin typeface="Arial"/>
              <a:ea typeface="Arial"/>
              <a:cs typeface="Arial"/>
              <a:sym typeface="Arial"/>
            </a:endParaRPr>
          </a:p>
          <a:p>
            <a:pPr indent="0" lvl="0" marL="0" rtl="0" algn="l">
              <a:spcBef>
                <a:spcPts val="1200"/>
              </a:spcBef>
              <a:spcAft>
                <a:spcPts val="1200"/>
              </a:spcAft>
              <a:buNone/>
            </a:pPr>
            <a:r>
              <a:t/>
            </a:r>
            <a:endParaRPr/>
          </a:p>
        </p:txBody>
      </p:sp>
      <p:pic>
        <p:nvPicPr>
          <p:cNvPr id="173" name="Google Shape;173;p28"/>
          <p:cNvPicPr preferRelativeResize="0"/>
          <p:nvPr/>
        </p:nvPicPr>
        <p:blipFill>
          <a:blip r:embed="rId3">
            <a:alphaModFix/>
          </a:blip>
          <a:stretch>
            <a:fillRect/>
          </a:stretch>
        </p:blipFill>
        <p:spPr>
          <a:xfrm>
            <a:off x="3640850" y="677750"/>
            <a:ext cx="5268733" cy="395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Logit-Normal</a:t>
            </a:r>
            <a:endParaRPr/>
          </a:p>
        </p:txBody>
      </p:sp>
      <p:sp>
        <p:nvSpPr>
          <p:cNvPr id="179" name="Google Shape;179;p29"/>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500">
                <a:latin typeface="Arial"/>
                <a:ea typeface="Arial"/>
                <a:cs typeface="Arial"/>
                <a:sym typeface="Arial"/>
              </a:rPr>
              <a:t>La función de distribución acumulada es</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180" name="Google Shape;180;p29"/>
          <p:cNvPicPr preferRelativeResize="0"/>
          <p:nvPr/>
        </p:nvPicPr>
        <p:blipFill>
          <a:blip r:embed="rId3">
            <a:alphaModFix/>
          </a:blip>
          <a:stretch>
            <a:fillRect/>
          </a:stretch>
        </p:blipFill>
        <p:spPr>
          <a:xfrm>
            <a:off x="659128" y="2571750"/>
            <a:ext cx="1800225" cy="466725"/>
          </a:xfrm>
          <a:prstGeom prst="rect">
            <a:avLst/>
          </a:prstGeom>
          <a:noFill/>
          <a:ln>
            <a:noFill/>
          </a:ln>
        </p:spPr>
      </p:pic>
      <p:pic>
        <p:nvPicPr>
          <p:cNvPr id="181" name="Google Shape;181;p29"/>
          <p:cNvPicPr preferRelativeResize="0"/>
          <p:nvPr/>
        </p:nvPicPr>
        <p:blipFill>
          <a:blip r:embed="rId4">
            <a:alphaModFix/>
          </a:blip>
          <a:stretch>
            <a:fillRect/>
          </a:stretch>
        </p:blipFill>
        <p:spPr>
          <a:xfrm>
            <a:off x="3995799" y="395175"/>
            <a:ext cx="4353150" cy="43531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Triangular</a:t>
            </a:r>
            <a:endParaRPr/>
          </a:p>
        </p:txBody>
      </p:sp>
      <p:sp>
        <p:nvSpPr>
          <p:cNvPr id="187" name="Google Shape;187;p30"/>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500">
                <a:latin typeface="Arial"/>
                <a:ea typeface="Arial"/>
                <a:cs typeface="Arial"/>
                <a:sym typeface="Arial"/>
              </a:rPr>
              <a:t>El nombre de esta distribución viene dado por la forma de su función de densidad. Este modelo proporciona una primera aproximación cuando hay poca información disponible, de forma que sólo se necesita conocer el mínimo (valor pesimista), el máximo (valor optimista) y la moda (valor más probable).</a:t>
            </a:r>
            <a:endParaRPr sz="1500"/>
          </a:p>
        </p:txBody>
      </p:sp>
      <p:pic>
        <p:nvPicPr>
          <p:cNvPr id="188" name="Google Shape;188;p30"/>
          <p:cNvPicPr preferRelativeResize="0"/>
          <p:nvPr/>
        </p:nvPicPr>
        <p:blipFill>
          <a:blip r:embed="rId3">
            <a:alphaModFix/>
          </a:blip>
          <a:stretch>
            <a:fillRect/>
          </a:stretch>
        </p:blipFill>
        <p:spPr>
          <a:xfrm>
            <a:off x="3484650" y="819725"/>
            <a:ext cx="5219275" cy="39144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Chi Cuadrada</a:t>
            </a:r>
            <a:endParaRPr/>
          </a:p>
        </p:txBody>
      </p:sp>
      <p:sp>
        <p:nvSpPr>
          <p:cNvPr id="194" name="Google Shape;194;p3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600">
                <a:latin typeface="Arial"/>
                <a:ea typeface="Arial"/>
                <a:cs typeface="Arial"/>
                <a:sym typeface="Arial"/>
              </a:rPr>
              <a:t>La distribución chi cuadrada es un caso especial de la distribución gamma y es una de las distribuciones de probabilidad más usadas en Inferencia Estadística, principalmente en pruebas de hipótesis y en la construcción de intervalos de confianza.</a:t>
            </a:r>
            <a:endParaRPr sz="1600">
              <a:latin typeface="Arial"/>
              <a:ea typeface="Arial"/>
              <a:cs typeface="Arial"/>
              <a:sym typeface="Arial"/>
            </a:endParaRPr>
          </a:p>
          <a:p>
            <a:pPr indent="0" lvl="0" marL="0" rtl="0" algn="l">
              <a:spcBef>
                <a:spcPts val="1200"/>
              </a:spcBef>
              <a:spcAft>
                <a:spcPts val="1200"/>
              </a:spcAft>
              <a:buNone/>
            </a:pPr>
            <a:r>
              <a:t/>
            </a:r>
            <a:endParaRPr/>
          </a:p>
        </p:txBody>
      </p:sp>
      <p:pic>
        <p:nvPicPr>
          <p:cNvPr id="195" name="Google Shape;195;p31"/>
          <p:cNvPicPr preferRelativeResize="0"/>
          <p:nvPr/>
        </p:nvPicPr>
        <p:blipFill>
          <a:blip r:embed="rId3">
            <a:alphaModFix/>
          </a:blip>
          <a:stretch>
            <a:fillRect/>
          </a:stretch>
        </p:blipFill>
        <p:spPr>
          <a:xfrm>
            <a:off x="3740228" y="720350"/>
            <a:ext cx="4648200" cy="34861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Una distribución de probabilidad</a:t>
            </a:r>
            <a:endParaRPr/>
          </a:p>
        </p:txBody>
      </p:sp>
      <p:sp>
        <p:nvSpPr>
          <p:cNvPr id="74" name="Google Shape;74;p14"/>
          <p:cNvSpPr txBox="1"/>
          <p:nvPr>
            <p:ph idx="1" type="body"/>
          </p:nvPr>
        </p:nvSpPr>
        <p:spPr>
          <a:xfrm>
            <a:off x="226075" y="1465800"/>
            <a:ext cx="2808000" cy="316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1200"/>
              </a:spcBef>
              <a:spcAft>
                <a:spcPts val="1200"/>
              </a:spcAft>
              <a:buNone/>
            </a:pPr>
            <a:r>
              <a:rPr lang="en" sz="1800">
                <a:latin typeface="Arial"/>
                <a:ea typeface="Arial"/>
                <a:cs typeface="Arial"/>
                <a:sym typeface="Arial"/>
              </a:rPr>
              <a:t>Una distribución de probabilidad es una función estadística que describe todos los posibles valores y probabilidades que una variable aleatoria puede tomar dentro de un rango dado. </a:t>
            </a:r>
            <a:endParaRPr sz="1800"/>
          </a:p>
        </p:txBody>
      </p:sp>
      <p:pic>
        <p:nvPicPr>
          <p:cNvPr id="75" name="Google Shape;75;p14"/>
          <p:cNvPicPr preferRelativeResize="0"/>
          <p:nvPr/>
        </p:nvPicPr>
        <p:blipFill>
          <a:blip r:embed="rId3">
            <a:alphaModFix/>
          </a:blip>
          <a:stretch>
            <a:fillRect/>
          </a:stretch>
        </p:blipFill>
        <p:spPr>
          <a:xfrm>
            <a:off x="3560100" y="1174725"/>
            <a:ext cx="4829175" cy="3114675"/>
          </a:xfrm>
          <a:prstGeom prst="rect">
            <a:avLst/>
          </a:prstGeom>
          <a:noFill/>
          <a:ln cap="flat" cmpd="sng" w="50800">
            <a:solidFill>
              <a:srgbClr val="000000"/>
            </a:solidFill>
            <a:prstDash val="solid"/>
            <a:miter lim="8000"/>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F</a:t>
            </a:r>
            <a:endParaRPr/>
          </a:p>
        </p:txBody>
      </p:sp>
      <p:sp>
        <p:nvSpPr>
          <p:cNvPr id="201" name="Google Shape;201;p32"/>
          <p:cNvSpPr txBox="1"/>
          <p:nvPr>
            <p:ph idx="1" type="body"/>
          </p:nvPr>
        </p:nvSpPr>
        <p:spPr>
          <a:xfrm>
            <a:off x="169275" y="1479975"/>
            <a:ext cx="2808000" cy="34338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600">
                <a:latin typeface="Arial"/>
                <a:ea typeface="Arial"/>
                <a:cs typeface="Arial"/>
                <a:sym typeface="Arial"/>
              </a:rPr>
              <a:t>La distribución F, también conocida como distribución de Fisher-Snedecor (nombrada por Ronald Fisher y George Snedecor), es una distribución de probabilidad continua, aparece frecuentemente como la distribución nula de una prueba estadística, especialmente en el análisis de varianza.</a:t>
            </a:r>
            <a:endParaRPr sz="1600">
              <a:latin typeface="Arial"/>
              <a:ea typeface="Arial"/>
              <a:cs typeface="Arial"/>
              <a:sym typeface="Arial"/>
            </a:endParaRPr>
          </a:p>
          <a:p>
            <a:pPr indent="0" lvl="0" marL="0" rtl="0" algn="l">
              <a:spcBef>
                <a:spcPts val="1200"/>
              </a:spcBef>
              <a:spcAft>
                <a:spcPts val="1200"/>
              </a:spcAft>
              <a:buNone/>
            </a:pPr>
            <a:r>
              <a:t/>
            </a:r>
            <a:endParaRPr/>
          </a:p>
        </p:txBody>
      </p:sp>
      <p:pic>
        <p:nvPicPr>
          <p:cNvPr id="202" name="Google Shape;202;p32"/>
          <p:cNvPicPr preferRelativeResize="0"/>
          <p:nvPr/>
        </p:nvPicPr>
        <p:blipFill>
          <a:blip r:embed="rId3">
            <a:alphaModFix/>
          </a:blip>
          <a:stretch>
            <a:fillRect/>
          </a:stretch>
        </p:blipFill>
        <p:spPr>
          <a:xfrm>
            <a:off x="3706100" y="688100"/>
            <a:ext cx="5023076" cy="37673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Erlang</a:t>
            </a:r>
            <a:endParaRPr/>
          </a:p>
        </p:txBody>
      </p:sp>
      <p:sp>
        <p:nvSpPr>
          <p:cNvPr id="208" name="Google Shape;208;p33"/>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500">
                <a:latin typeface="Arial"/>
                <a:ea typeface="Arial"/>
                <a:cs typeface="Arial"/>
                <a:sym typeface="Arial"/>
              </a:rPr>
              <a:t>La distribución Erlang, es una distribución de probabilidad continua con dos parámetros dados por</a:t>
            </a:r>
            <a:endParaRPr sz="1500">
              <a:latin typeface="Arial"/>
              <a:ea typeface="Arial"/>
              <a:cs typeface="Arial"/>
              <a:sym typeface="Arial"/>
            </a:endParaRPr>
          </a:p>
          <a:p>
            <a:pPr indent="-323850" lvl="0" marL="457200" rtl="0" algn="just">
              <a:spcBef>
                <a:spcPts val="1200"/>
              </a:spcBef>
              <a:spcAft>
                <a:spcPts val="0"/>
              </a:spcAft>
              <a:buSzPts val="1500"/>
              <a:buFont typeface="Arial"/>
              <a:buChar char="●"/>
            </a:pPr>
            <a:r>
              <a:rPr lang="en" sz="1500">
                <a:latin typeface="Arial"/>
                <a:ea typeface="Arial"/>
                <a:cs typeface="Arial"/>
                <a:sym typeface="Arial"/>
              </a:rPr>
              <a:t>n el factor de forma de la distribución.</a:t>
            </a:r>
            <a:endParaRPr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latin typeface="Arial"/>
                <a:ea typeface="Arial"/>
                <a:cs typeface="Arial"/>
                <a:sym typeface="Arial"/>
              </a:rPr>
              <a:t>lambda  el factor de proporción de la distribución</a:t>
            </a:r>
            <a:endParaRPr sz="1500"/>
          </a:p>
        </p:txBody>
      </p:sp>
      <p:pic>
        <p:nvPicPr>
          <p:cNvPr id="209" name="Google Shape;209;p33"/>
          <p:cNvPicPr preferRelativeResize="0"/>
          <p:nvPr/>
        </p:nvPicPr>
        <p:blipFill>
          <a:blip r:embed="rId3">
            <a:alphaModFix/>
          </a:blip>
          <a:stretch>
            <a:fillRect/>
          </a:stretch>
        </p:blipFill>
        <p:spPr>
          <a:xfrm>
            <a:off x="3569825" y="691975"/>
            <a:ext cx="5332875" cy="39996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de Bernoulli</a:t>
            </a:r>
            <a:endParaRPr/>
          </a:p>
        </p:txBody>
      </p:sp>
      <p:sp>
        <p:nvSpPr>
          <p:cNvPr id="81" name="Google Shape;81;p1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600">
                <a:latin typeface="Arial"/>
                <a:ea typeface="Arial"/>
                <a:cs typeface="Arial"/>
                <a:sym typeface="Arial"/>
              </a:rPr>
              <a:t>La distribución de Bernoulli es un modelo teórico utilizado para representar una variable aleatoria discreta la cual sólo puede finalizar en dos resultados mutuamente excluyentes.</a:t>
            </a:r>
            <a:endParaRPr sz="1600">
              <a:latin typeface="Arial"/>
              <a:ea typeface="Arial"/>
              <a:cs typeface="Arial"/>
              <a:sym typeface="Arial"/>
            </a:endParaRPr>
          </a:p>
          <a:p>
            <a:pPr indent="0" lvl="0" marL="0" rtl="0" algn="just">
              <a:lnSpc>
                <a:spcPct val="150000"/>
              </a:lnSpc>
              <a:spcBef>
                <a:spcPts val="1200"/>
              </a:spcBef>
              <a:spcAft>
                <a:spcPts val="0"/>
              </a:spcAft>
              <a:buNone/>
            </a:pPr>
            <a:r>
              <a:rPr lang="en" sz="1600">
                <a:latin typeface="Arial"/>
                <a:ea typeface="Arial"/>
                <a:cs typeface="Arial"/>
                <a:sym typeface="Arial"/>
              </a:rPr>
              <a:t>La distribución de Bernoulli es un modelo teórico utilizado para representar una variable</a:t>
            </a:r>
            <a:endParaRPr sz="1600"/>
          </a:p>
        </p:txBody>
      </p:sp>
      <p:pic>
        <p:nvPicPr>
          <p:cNvPr id="82" name="Google Shape;82;p15"/>
          <p:cNvPicPr preferRelativeResize="0"/>
          <p:nvPr/>
        </p:nvPicPr>
        <p:blipFill>
          <a:blip r:embed="rId3">
            <a:alphaModFix/>
          </a:blip>
          <a:stretch>
            <a:fillRect/>
          </a:stretch>
        </p:blipFill>
        <p:spPr>
          <a:xfrm>
            <a:off x="3825428" y="890725"/>
            <a:ext cx="4695825" cy="31242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uniforme	</a:t>
            </a:r>
            <a:endParaRPr/>
          </a:p>
        </p:txBody>
      </p:sp>
      <p:sp>
        <p:nvSpPr>
          <p:cNvPr id="88" name="Google Shape;88;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600">
                <a:latin typeface="Arial"/>
                <a:ea typeface="Arial"/>
                <a:cs typeface="Arial"/>
                <a:sym typeface="Arial"/>
              </a:rPr>
              <a:t>La distribución uniforme continua es una familia de distribuciones de probabilidad para variables aleatorias continuas, tales que para cada miembro de la familia, todos los intervalos de igual longitud en la distribución en su rango son igualmente probables.</a:t>
            </a:r>
            <a:endParaRPr sz="1600">
              <a:latin typeface="Arial"/>
              <a:ea typeface="Arial"/>
              <a:cs typeface="Arial"/>
              <a:sym typeface="Arial"/>
            </a:endParaRPr>
          </a:p>
          <a:p>
            <a:pPr indent="0" lvl="0" marL="0" rtl="0" algn="l">
              <a:spcBef>
                <a:spcPts val="120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3645325" y="720350"/>
            <a:ext cx="5208263" cy="39089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binomial</a:t>
            </a:r>
            <a:endParaRPr/>
          </a:p>
        </p:txBody>
      </p:sp>
      <p:sp>
        <p:nvSpPr>
          <p:cNvPr id="95" name="Google Shape;95;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500">
                <a:latin typeface="Arial"/>
                <a:ea typeface="Arial"/>
                <a:cs typeface="Arial"/>
                <a:sym typeface="Arial"/>
              </a:rPr>
              <a:t>La distribución binomial con parámetros </a:t>
            </a:r>
            <a:r>
              <a:rPr i="1" lang="en" sz="1500">
                <a:latin typeface="Arial"/>
                <a:ea typeface="Arial"/>
                <a:cs typeface="Arial"/>
                <a:sym typeface="Arial"/>
              </a:rPr>
              <a:t>n</a:t>
            </a:r>
            <a:r>
              <a:rPr lang="en" sz="1500">
                <a:latin typeface="Arial"/>
                <a:ea typeface="Arial"/>
                <a:cs typeface="Arial"/>
                <a:sym typeface="Arial"/>
              </a:rPr>
              <a:t> y </a:t>
            </a:r>
            <a:r>
              <a:rPr i="1" lang="en" sz="1500">
                <a:latin typeface="Arial"/>
                <a:ea typeface="Arial"/>
                <a:cs typeface="Arial"/>
                <a:sym typeface="Arial"/>
              </a:rPr>
              <a:t>p</a:t>
            </a:r>
            <a:r>
              <a:rPr lang="en" sz="1500">
                <a:latin typeface="Arial"/>
                <a:ea typeface="Arial"/>
                <a:cs typeface="Arial"/>
                <a:sym typeface="Arial"/>
              </a:rPr>
              <a:t> es la distribución de probabilidad discreta del número de éxitos en una secuencia de </a:t>
            </a:r>
            <a:r>
              <a:rPr i="1" lang="en" sz="1500">
                <a:latin typeface="Arial"/>
                <a:ea typeface="Arial"/>
                <a:cs typeface="Arial"/>
                <a:sym typeface="Arial"/>
              </a:rPr>
              <a:t>n</a:t>
            </a:r>
            <a:r>
              <a:rPr lang="en" sz="1500">
                <a:latin typeface="Arial"/>
                <a:ea typeface="Arial"/>
                <a:cs typeface="Arial"/>
                <a:sym typeface="Arial"/>
              </a:rPr>
              <a:t> experimentos independientes, cada uno con una pregunta de sí o no, y cada uno con su propio resultado con valor booleano: éxito (con probabilidad p) o falla (con probabilidad q = 1 - p).</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96" name="Google Shape;96;p17"/>
          <p:cNvPicPr preferRelativeResize="0"/>
          <p:nvPr/>
        </p:nvPicPr>
        <p:blipFill>
          <a:blip r:embed="rId3">
            <a:alphaModFix/>
          </a:blip>
          <a:stretch>
            <a:fillRect/>
          </a:stretch>
        </p:blipFill>
        <p:spPr>
          <a:xfrm>
            <a:off x="3488450" y="1018625"/>
            <a:ext cx="5432175" cy="3610672"/>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geométrica</a:t>
            </a:r>
            <a:endParaRPr/>
          </a:p>
        </p:txBody>
      </p:sp>
      <p:sp>
        <p:nvSpPr>
          <p:cNvPr id="102" name="Google Shape;102;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just">
              <a:spcBef>
                <a:spcPts val="1200"/>
              </a:spcBef>
              <a:spcAft>
                <a:spcPts val="1200"/>
              </a:spcAft>
              <a:buNone/>
            </a:pPr>
            <a:r>
              <a:rPr lang="en" sz="1600">
                <a:latin typeface="Arial"/>
                <a:ea typeface="Arial"/>
                <a:cs typeface="Arial"/>
                <a:sym typeface="Arial"/>
              </a:rPr>
              <a:t>Supóngase que se efectúa repetidamente un experimento o prueba, que las repeticiones son independientes y que se está interesado en la ocurrencia o no de un suceso al que se refiere como “éxito”, siendo la probabilidad de este suceso p.</a:t>
            </a:r>
            <a:endParaRPr sz="1600"/>
          </a:p>
        </p:txBody>
      </p:sp>
      <p:pic>
        <p:nvPicPr>
          <p:cNvPr id="103" name="Google Shape;103;p18"/>
          <p:cNvPicPr preferRelativeResize="0"/>
          <p:nvPr/>
        </p:nvPicPr>
        <p:blipFill>
          <a:blip r:embed="rId3">
            <a:alphaModFix/>
          </a:blip>
          <a:stretch>
            <a:fillRect/>
          </a:stretch>
        </p:blipFill>
        <p:spPr>
          <a:xfrm>
            <a:off x="3967424" y="606750"/>
            <a:ext cx="4409950" cy="36509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hipergeométrica</a:t>
            </a:r>
            <a:endParaRPr/>
          </a:p>
        </p:txBody>
      </p:sp>
      <p:sp>
        <p:nvSpPr>
          <p:cNvPr id="109" name="Google Shape;109;p19"/>
          <p:cNvSpPr txBox="1"/>
          <p:nvPr>
            <p:ph idx="1" type="body"/>
          </p:nvPr>
        </p:nvSpPr>
        <p:spPr>
          <a:xfrm>
            <a:off x="226075" y="1465800"/>
            <a:ext cx="2808000" cy="3518700"/>
          </a:xfrm>
          <a:prstGeom prst="rect">
            <a:avLst/>
          </a:prstGeom>
        </p:spPr>
        <p:txBody>
          <a:bodyPr anchorCtr="0" anchor="t" bIns="91425" lIns="91425" spcFirstLastPara="1" rIns="91425" wrap="square" tIns="91425">
            <a:noAutofit/>
          </a:bodyPr>
          <a:lstStyle/>
          <a:p>
            <a:pPr indent="0" lvl="0" marL="0" rtl="0" algn="just">
              <a:spcBef>
                <a:spcPts val="1200"/>
              </a:spcBef>
              <a:spcAft>
                <a:spcPts val="1200"/>
              </a:spcAft>
              <a:buNone/>
            </a:pPr>
            <a:r>
              <a:rPr lang="en" sz="1400">
                <a:latin typeface="Arial"/>
                <a:ea typeface="Arial"/>
                <a:cs typeface="Arial"/>
                <a:sym typeface="Arial"/>
              </a:rPr>
              <a:t>La distribución hipergeométrica suele aparecer en procesos muestrales sin reemplazo, en los que se investiga la presencia o ausencia de cierta característica. Piénsese, por ejemplo, en un procedimiento de control de calidad en una empresa farmacéutica, durante el cual se extraen muestras de las cápsulas fabricadas y se someten a análisis para determinar su composición. </a:t>
            </a:r>
            <a:endParaRPr sz="1400"/>
          </a:p>
        </p:txBody>
      </p:sp>
      <p:pic>
        <p:nvPicPr>
          <p:cNvPr id="110" name="Google Shape;110;p19"/>
          <p:cNvPicPr preferRelativeResize="0"/>
          <p:nvPr/>
        </p:nvPicPr>
        <p:blipFill>
          <a:blip r:embed="rId3">
            <a:alphaModFix/>
          </a:blip>
          <a:stretch>
            <a:fillRect/>
          </a:stretch>
        </p:blipFill>
        <p:spPr>
          <a:xfrm>
            <a:off x="3675100" y="588713"/>
            <a:ext cx="5288100" cy="39660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Distribución uniforme discreta</a:t>
            </a:r>
            <a:endParaRPr/>
          </a:p>
        </p:txBody>
      </p:sp>
      <p:sp>
        <p:nvSpPr>
          <p:cNvPr id="116" name="Google Shape;116;p20"/>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800">
                <a:latin typeface="Arial"/>
                <a:ea typeface="Arial"/>
                <a:cs typeface="Arial"/>
                <a:sym typeface="Arial"/>
              </a:rPr>
              <a:t>La distribución uniforme discreta describe el comportamiento de una variable discreta que puede tomar n valores distintos con la misma probabilidad cada uno de ellos. </a:t>
            </a:r>
            <a:endParaRPr sz="1800">
              <a:latin typeface="Arial"/>
              <a:ea typeface="Arial"/>
              <a:cs typeface="Arial"/>
              <a:sym typeface="Arial"/>
            </a:endParaRPr>
          </a:p>
          <a:p>
            <a:pPr indent="0" lvl="0" marL="0" rtl="0" algn="l">
              <a:spcBef>
                <a:spcPts val="1200"/>
              </a:spcBef>
              <a:spcAft>
                <a:spcPts val="1200"/>
              </a:spcAft>
              <a:buNone/>
            </a:pPr>
            <a:r>
              <a:t/>
            </a:r>
            <a:endParaRPr/>
          </a:p>
        </p:txBody>
      </p:sp>
      <p:pic>
        <p:nvPicPr>
          <p:cNvPr id="117" name="Google Shape;117;p20"/>
          <p:cNvPicPr preferRelativeResize="0"/>
          <p:nvPr/>
        </p:nvPicPr>
        <p:blipFill>
          <a:blip r:embed="rId3">
            <a:alphaModFix/>
          </a:blip>
          <a:stretch>
            <a:fillRect/>
          </a:stretch>
        </p:blipFill>
        <p:spPr>
          <a:xfrm>
            <a:off x="3663350" y="890725"/>
            <a:ext cx="5094950" cy="38212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26078" y="357800"/>
            <a:ext cx="2808000" cy="953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Distribución logarítmica discreta</a:t>
            </a:r>
            <a:endParaRPr/>
          </a:p>
        </p:txBody>
      </p:sp>
      <p:sp>
        <p:nvSpPr>
          <p:cNvPr id="123" name="Google Shape;123;p21"/>
          <p:cNvSpPr txBox="1"/>
          <p:nvPr>
            <p:ph idx="1" type="body"/>
          </p:nvPr>
        </p:nvSpPr>
        <p:spPr>
          <a:xfrm>
            <a:off x="226075" y="1465800"/>
            <a:ext cx="2808000" cy="31635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500">
                <a:latin typeface="Arial"/>
                <a:ea typeface="Arial"/>
                <a:cs typeface="Arial"/>
                <a:sym typeface="Arial"/>
              </a:rPr>
              <a:t>La distribución logarítmica (o serie logarítmica) es una distribución de probabilidad discreta sobre enteros positivos que expresa el desarrollo serial de Taylor del logaritmo natural, la distribución fue descrita por Ronald Fisher en un estudio sobre genética de poblaciones.</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124" name="Google Shape;124;p21"/>
          <p:cNvPicPr preferRelativeResize="0"/>
          <p:nvPr/>
        </p:nvPicPr>
        <p:blipFill>
          <a:blip r:embed="rId3">
            <a:alphaModFix/>
          </a:blip>
          <a:stretch>
            <a:fillRect/>
          </a:stretch>
        </p:blipFill>
        <p:spPr>
          <a:xfrm>
            <a:off x="3541425" y="741175"/>
            <a:ext cx="5332851" cy="399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