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Proxima Nova"/>
      <p:regular r:id="rId37"/>
      <p:bold r:id="rId38"/>
      <p:italic r:id="rId39"/>
      <p:boldItalic r:id="rId40"/>
    </p:embeddedFont>
    <p:embeddedFont>
      <p:font typeface="Source Code Pro"/>
      <p:regular r:id="rId41"/>
      <p:bold r:id="rId42"/>
      <p:italic r:id="rId43"/>
      <p:boldItalic r:id="rId44"/>
    </p:embeddedFont>
    <p:embeddedFont>
      <p:font typeface="Oswald"/>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9326064-97E1-4902-8B76-42A2F0FDBA0A}">
  <a:tblStyle styleId="{39326064-97E1-4902-8B76-42A2F0FDBA0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D9F72FC-32F8-49D4-AB5D-7CC20160B2AE}"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boldItalic.fntdata"/><Relationship Id="rId20" Type="http://schemas.openxmlformats.org/officeDocument/2006/relationships/slide" Target="slides/slide14.xml"/><Relationship Id="rId42" Type="http://schemas.openxmlformats.org/officeDocument/2006/relationships/font" Target="fonts/SourceCodePro-bold.fntdata"/><Relationship Id="rId41" Type="http://schemas.openxmlformats.org/officeDocument/2006/relationships/font" Target="fonts/SourceCodePro-regular.fntdata"/><Relationship Id="rId22" Type="http://schemas.openxmlformats.org/officeDocument/2006/relationships/slide" Target="slides/slide16.xml"/><Relationship Id="rId44" Type="http://schemas.openxmlformats.org/officeDocument/2006/relationships/font" Target="fonts/SourceCodePro-boldItalic.fntdata"/><Relationship Id="rId21" Type="http://schemas.openxmlformats.org/officeDocument/2006/relationships/slide" Target="slides/slide15.xml"/><Relationship Id="rId43" Type="http://schemas.openxmlformats.org/officeDocument/2006/relationships/font" Target="fonts/SourceCodePro-italic.fntdata"/><Relationship Id="rId24" Type="http://schemas.openxmlformats.org/officeDocument/2006/relationships/slide" Target="slides/slide18.xml"/><Relationship Id="rId46" Type="http://schemas.openxmlformats.org/officeDocument/2006/relationships/font" Target="fonts/Oswald-bold.fntdata"/><Relationship Id="rId23" Type="http://schemas.openxmlformats.org/officeDocument/2006/relationships/slide" Target="slides/slide17.xml"/><Relationship Id="rId45"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ProximaNova-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ProximaNova-italic.fntdata"/><Relationship Id="rId16" Type="http://schemas.openxmlformats.org/officeDocument/2006/relationships/slide" Target="slides/slide10.xml"/><Relationship Id="rId38" Type="http://schemas.openxmlformats.org/officeDocument/2006/relationships/font" Target="fonts/ProximaNova-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ba7074d7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ba7074d7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2eb89f78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2eb89f78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ba7074d7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ba7074d7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3373f0bb3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3373f0bb3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3373f0bb3_0_9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3373f0bb3_0_9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3373f0bb3_0_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3373f0bb3_0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3373f0bb3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3373f0bb3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3373f0bb3_0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3373f0bb3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3373f0bb3_0_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3373f0bb3_0_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3373f0bb3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3373f0bb3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bf08e862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bf08e862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3373f0bb3_0_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3373f0bb3_0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3373f0bb3_0_8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3373f0bb3_0_8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3373f0bb3_0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3373f0bb3_0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6227b67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6227b67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3373f0bb3_0_8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3373f0bb3_0_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6227b67a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6227b67a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6227b67a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06227b67a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06227b67a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06227b67a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06227b67a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06227b67a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03373f0bb3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03373f0bb3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bf08e86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bf08e86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3373f0bb3_0_9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03373f0bb3_0_9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bf08e862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bf08e862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2eb89f78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2eb89f78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1a5d175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1a5d175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1a5d1750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1a5d1750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1a5d1750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1a5d1750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ba7074d7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ba7074d7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3.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Oferta y Demanda</a:t>
            </a:r>
            <a:endParaRPr/>
          </a:p>
        </p:txBody>
      </p:sp>
      <p:sp>
        <p:nvSpPr>
          <p:cNvPr id="60" name="Google Shape;60;p13"/>
          <p:cNvSpPr txBox="1"/>
          <p:nvPr>
            <p:ph idx="1" type="subTitle"/>
          </p:nvPr>
        </p:nvSpPr>
        <p:spPr>
          <a:xfrm>
            <a:off x="510450" y="3856013"/>
            <a:ext cx="8123100" cy="6300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lang="en" sz="2080"/>
              <a:t>Cutire, Fernando (8-972-906)</a:t>
            </a:r>
            <a:endParaRPr sz="2080"/>
          </a:p>
          <a:p>
            <a:pPr indent="0" lvl="0" marL="0" rtl="0" algn="l">
              <a:lnSpc>
                <a:spcPct val="80000"/>
              </a:lnSpc>
              <a:spcBef>
                <a:spcPts val="0"/>
              </a:spcBef>
              <a:spcAft>
                <a:spcPts val="0"/>
              </a:spcAft>
              <a:buSzPts val="770"/>
              <a:buNone/>
            </a:pPr>
            <a:r>
              <a:rPr lang="en" sz="2080"/>
              <a:t>St Rose, Hellynger </a:t>
            </a:r>
            <a:r>
              <a:rPr lang="en" sz="2080"/>
              <a:t>(8-963-372)</a:t>
            </a:r>
            <a:endParaRPr sz="20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ctr">
              <a:lnSpc>
                <a:spcPct val="115000"/>
              </a:lnSpc>
              <a:spcBef>
                <a:spcPts val="1200"/>
              </a:spcBef>
              <a:spcAft>
                <a:spcPts val="1200"/>
              </a:spcAft>
              <a:buNone/>
            </a:pPr>
            <a:r>
              <a:rPr b="1" lang="en" sz="3600"/>
              <a:t>Desplazamientos de una curva y movimientos a lo largo de la misma</a:t>
            </a:r>
            <a:endParaRPr sz="3600"/>
          </a:p>
        </p:txBody>
      </p:sp>
      <p:sp>
        <p:nvSpPr>
          <p:cNvPr id="122" name="Google Shape;122;p22"/>
          <p:cNvSpPr txBox="1"/>
          <p:nvPr>
            <p:ph idx="1" type="body"/>
          </p:nvPr>
        </p:nvSpPr>
        <p:spPr>
          <a:xfrm>
            <a:off x="311700" y="2228425"/>
            <a:ext cx="8520600" cy="23406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sz="1600">
                <a:solidFill>
                  <a:srgbClr val="000000"/>
                </a:solidFill>
                <a:latin typeface="Arial"/>
                <a:ea typeface="Arial"/>
                <a:cs typeface="Arial"/>
                <a:sym typeface="Arial"/>
              </a:rPr>
              <a:t>Centrándonos inicialmente en el caso de la demanda, conviene destacar la diferencia entre un desplazamiento de la curva de demanda respectiva y un aumento de la cantidad demandada.</a:t>
            </a:r>
            <a:endParaRPr sz="1600">
              <a:solidFill>
                <a:srgbClr val="000000"/>
              </a:solidFill>
              <a:latin typeface="Arial"/>
              <a:ea typeface="Arial"/>
              <a:cs typeface="Arial"/>
              <a:sym typeface="Arial"/>
            </a:endParaRPr>
          </a:p>
          <a:p>
            <a:pPr indent="0" lvl="0" marL="0" rtl="0" algn="just">
              <a:lnSpc>
                <a:spcPct val="115000"/>
              </a:lnSpc>
              <a:spcBef>
                <a:spcPts val="1200"/>
              </a:spcBef>
              <a:spcAft>
                <a:spcPts val="0"/>
              </a:spcAft>
              <a:buNone/>
            </a:pPr>
            <a:r>
              <a:rPr lang="en" sz="1600">
                <a:solidFill>
                  <a:srgbClr val="000000"/>
                </a:solidFill>
                <a:latin typeface="Arial"/>
                <a:ea typeface="Arial"/>
                <a:cs typeface="Arial"/>
                <a:sym typeface="Arial"/>
              </a:rPr>
              <a:t>Los movimientos a lo largo de la curva de demanda de un bien, como, por ejemplo, la mantequilla, se producen como consecuencia de un cambio en el precio de la mantequilla.</a:t>
            </a:r>
            <a:endParaRPr sz="1900">
              <a:solidFill>
                <a:srgbClr val="000000"/>
              </a:solidFill>
              <a:latin typeface="Arial"/>
              <a:ea typeface="Arial"/>
              <a:cs typeface="Arial"/>
              <a:sym typeface="Arial"/>
            </a:endParaRPr>
          </a:p>
          <a:p>
            <a:pPr indent="0" lvl="0" marL="0" rtl="0" algn="just">
              <a:lnSpc>
                <a:spcPct val="115000"/>
              </a:lnSpc>
              <a:spcBef>
                <a:spcPts val="1200"/>
              </a:spcBef>
              <a:spcAft>
                <a:spcPts val="0"/>
              </a:spcAft>
              <a:buNone/>
            </a:pPr>
            <a:r>
              <a:t/>
            </a:r>
            <a:endParaRPr sz="1800">
              <a:solidFill>
                <a:srgbClr val="000000"/>
              </a:solidFill>
              <a:latin typeface="Arial"/>
              <a:ea typeface="Arial"/>
              <a:cs typeface="Arial"/>
              <a:sym typeface="Arial"/>
            </a:endParaRPr>
          </a:p>
          <a:p>
            <a:pPr indent="0" lvl="0" marL="0" rtl="0" algn="just">
              <a:lnSpc>
                <a:spcPct val="115000"/>
              </a:lnSpc>
              <a:spcBef>
                <a:spcPts val="1200"/>
              </a:spcBef>
              <a:spcAft>
                <a:spcPts val="1200"/>
              </a:spcAft>
              <a:buNone/>
            </a:pPr>
            <a:r>
              <a:t/>
            </a:r>
            <a:endParaRPr sz="2400">
              <a:solidFill>
                <a:srgbClr val="000000"/>
              </a:solidFill>
              <a:latin typeface="Arial"/>
              <a:ea typeface="Arial"/>
              <a:cs typeface="Arial"/>
              <a:sym typeface="Arial"/>
            </a:endParaRPr>
          </a:p>
        </p:txBody>
      </p:sp>
      <p:sp>
        <p:nvSpPr>
          <p:cNvPr id="123" name="Google Shape;123;p22"/>
          <p:cNvSpPr txBox="1"/>
          <p:nvPr/>
        </p:nvSpPr>
        <p:spPr>
          <a:xfrm>
            <a:off x="1100100" y="418500"/>
            <a:ext cx="323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265500" y="1205825"/>
            <a:ext cx="4045200" cy="1509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La elasticidad de la demanda y el ingreso total</a:t>
            </a:r>
            <a:endParaRPr/>
          </a:p>
        </p:txBody>
      </p:sp>
      <p:sp>
        <p:nvSpPr>
          <p:cNvPr id="129" name="Google Shape;129;p2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20000"/>
          </a:bodyPr>
          <a:lstStyle/>
          <a:p>
            <a:pPr indent="0" lvl="0" marL="0" rtl="0" algn="just">
              <a:spcBef>
                <a:spcPts val="1200"/>
              </a:spcBef>
              <a:spcAft>
                <a:spcPts val="0"/>
              </a:spcAft>
              <a:buNone/>
            </a:pPr>
            <a:r>
              <a:t/>
            </a:r>
            <a:endParaRPr sz="1708">
              <a:solidFill>
                <a:srgbClr val="000000"/>
              </a:solidFill>
              <a:latin typeface="Arial"/>
              <a:ea typeface="Arial"/>
              <a:cs typeface="Arial"/>
              <a:sym typeface="Arial"/>
            </a:endParaRPr>
          </a:p>
          <a:p>
            <a:pPr indent="-337065" lvl="0" marL="457200" rtl="0" algn="just">
              <a:spcBef>
                <a:spcPts val="1200"/>
              </a:spcBef>
              <a:spcAft>
                <a:spcPts val="0"/>
              </a:spcAft>
              <a:buSzPts val="1708"/>
              <a:buFont typeface="Arial"/>
              <a:buChar char="●"/>
            </a:pPr>
            <a:r>
              <a:rPr lang="en" sz="1300">
                <a:latin typeface="Arial"/>
                <a:ea typeface="Arial"/>
                <a:cs typeface="Arial"/>
                <a:sym typeface="Arial"/>
              </a:rPr>
              <a:t>La elasticidad de la demanda es un concepto importante para los vendedores porque les permite saber si, al reducir o aumentar el precio en un determinado porcentaje, el ingreso total, esto es, el precio multiplicado por la cantidad vendida, aumentará, disminuirá o permanecerá inalterado. Conociendo la elasticidad de la demanda de un bien, podremos saber en qué sentido variará el ingreso cuando lo haga el precio.</a:t>
            </a:r>
            <a:endParaRPr sz="1300">
              <a:latin typeface="Arial"/>
              <a:ea typeface="Arial"/>
              <a:cs typeface="Arial"/>
              <a:sym typeface="Arial"/>
            </a:endParaRPr>
          </a:p>
          <a:p>
            <a:pPr indent="-337065" lvl="0" marL="457200" rtl="0" algn="just">
              <a:lnSpc>
                <a:spcPct val="132954"/>
              </a:lnSpc>
              <a:spcBef>
                <a:spcPts val="0"/>
              </a:spcBef>
              <a:spcAft>
                <a:spcPts val="0"/>
              </a:spcAft>
              <a:buClr>
                <a:srgbClr val="000000"/>
              </a:buClr>
              <a:buSzPts val="1708"/>
              <a:buFont typeface="Arial"/>
              <a:buChar char="●"/>
            </a:pPr>
            <a:r>
              <a:t/>
            </a:r>
            <a:endParaRPr sz="1708">
              <a:solidFill>
                <a:srgbClr val="000000"/>
              </a:solidFill>
              <a:latin typeface="Arial"/>
              <a:ea typeface="Arial"/>
              <a:cs typeface="Arial"/>
              <a:sym typeface="Arial"/>
            </a:endParaRPr>
          </a:p>
          <a:p>
            <a:pPr indent="0" lvl="0" marL="0" rtl="0" algn="l">
              <a:spcBef>
                <a:spcPts val="2100"/>
              </a:spcBef>
              <a:spcAft>
                <a:spcPts val="1200"/>
              </a:spcAft>
              <a:buNone/>
            </a:pPr>
            <a:r>
              <a:t/>
            </a:r>
            <a:endParaRPr/>
          </a:p>
        </p:txBody>
      </p:sp>
      <p:sp>
        <p:nvSpPr>
          <p:cNvPr id="130" name="Google Shape;130;p23"/>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sz="1300">
                <a:solidFill>
                  <a:schemeClr val="dk1"/>
                </a:solidFill>
                <a:latin typeface="Arial"/>
                <a:ea typeface="Arial"/>
                <a:cs typeface="Arial"/>
                <a:sym typeface="Arial"/>
              </a:rPr>
              <a:t>Cuando la demanda es elástica, una reducción del precio incrementará el ingreso total y un aumento lo reducirá.</a:t>
            </a:r>
            <a:endParaRPr sz="1300">
              <a:solidFill>
                <a:schemeClr val="dk1"/>
              </a:solidFill>
              <a:latin typeface="Arial"/>
              <a:ea typeface="Arial"/>
              <a:cs typeface="Arial"/>
              <a:sym typeface="Arial"/>
            </a:endParaRPr>
          </a:p>
          <a:p>
            <a:pPr indent="0" lvl="0" marL="0" rtl="0" algn="just">
              <a:lnSpc>
                <a:spcPct val="115000"/>
              </a:lnSpc>
              <a:spcBef>
                <a:spcPts val="1200"/>
              </a:spcBef>
              <a:spcAft>
                <a:spcPts val="1200"/>
              </a:spcAft>
              <a:buNone/>
            </a:pPr>
            <a:r>
              <a:rPr lang="en" sz="1300">
                <a:solidFill>
                  <a:schemeClr val="dk1"/>
                </a:solidFill>
                <a:latin typeface="Arial"/>
                <a:ea typeface="Arial"/>
                <a:cs typeface="Arial"/>
                <a:sym typeface="Arial"/>
              </a:rPr>
              <a:t>Cuando la demanda es inelástica, una reducción en el precio disminuirá el ingreso total y un aumento lo incrementará.</a:t>
            </a:r>
            <a:endParaRPr sz="1300">
              <a:solidFill>
                <a:schemeClr val="dk1"/>
              </a:solidFill>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La elasticidad de la oferta</a:t>
            </a:r>
            <a:endParaRPr/>
          </a:p>
        </p:txBody>
      </p:sp>
      <p:sp>
        <p:nvSpPr>
          <p:cNvPr id="136" name="Google Shape;136;p2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just">
              <a:spcBef>
                <a:spcPts val="1200"/>
              </a:spcBef>
              <a:spcAft>
                <a:spcPts val="0"/>
              </a:spcAft>
              <a:buNone/>
            </a:pPr>
            <a:r>
              <a:t/>
            </a:r>
            <a:endParaRPr sz="1708">
              <a:solidFill>
                <a:srgbClr val="000000"/>
              </a:solidFill>
              <a:latin typeface="Arial"/>
              <a:ea typeface="Arial"/>
              <a:cs typeface="Arial"/>
              <a:sym typeface="Arial"/>
            </a:endParaRPr>
          </a:p>
          <a:p>
            <a:pPr indent="-337065" lvl="0" marL="457200" rtl="0" algn="just">
              <a:spcBef>
                <a:spcPts val="1200"/>
              </a:spcBef>
              <a:spcAft>
                <a:spcPts val="0"/>
              </a:spcAft>
              <a:buClr>
                <a:srgbClr val="F3F3F3"/>
              </a:buClr>
              <a:buSzPts val="1708"/>
              <a:buFont typeface="Arial"/>
              <a:buChar char="●"/>
            </a:pPr>
            <a:r>
              <a:rPr lang="en" sz="1300">
                <a:solidFill>
                  <a:srgbClr val="F3F3F3"/>
                </a:solidFill>
                <a:latin typeface="Arial"/>
                <a:ea typeface="Arial"/>
                <a:cs typeface="Arial"/>
                <a:sym typeface="Arial"/>
              </a:rPr>
              <a:t>La elasticidad de la oferta es la variación porcentual que experimenta la cantidad ofrecida de un bien cuando varía su precio un 1 %, permaneciendo los demás factores constantes. Depende de la flexibilidad de los vendedores para alterar la cantidad que producen del bien.</a:t>
            </a:r>
            <a:endParaRPr>
              <a:solidFill>
                <a:srgbClr val="F3F3F3"/>
              </a:solidFill>
            </a:endParaRPr>
          </a:p>
        </p:txBody>
      </p:sp>
      <p:sp>
        <p:nvSpPr>
          <p:cNvPr id="137" name="Google Shape;137;p24"/>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1200"/>
              </a:spcAft>
              <a:buNone/>
            </a:pPr>
            <a:r>
              <a:rPr lang="en" sz="2400"/>
              <a:t>Concepto</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245100" y="1010550"/>
            <a:ext cx="8653800" cy="3606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Modelo de Simulación de Oferta y Demanda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245100" y="1010550"/>
            <a:ext cx="8653800" cy="3606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Modelo de Simulación de Oferta y Demanda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Nombre claro del ejemplo</a:t>
            </a:r>
            <a:endParaRPr/>
          </a:p>
        </p:txBody>
      </p:sp>
      <p:sp>
        <p:nvSpPr>
          <p:cNvPr id="153" name="Google Shape;153;p2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000"/>
              <a:t>Simulación de oferta y demanda del consumo de gasolina</a:t>
            </a:r>
            <a:endParaRPr sz="30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252550" y="1816950"/>
            <a:ext cx="4045200" cy="1509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Objetivos Generales de la simulación</a:t>
            </a:r>
            <a:endParaRPr/>
          </a:p>
        </p:txBody>
      </p:sp>
      <p:sp>
        <p:nvSpPr>
          <p:cNvPr id="159" name="Google Shape;159;p2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en" sz="2500"/>
              <a:t>Simular un modelo de oferta y demanda de la gasolina utilizando Montecarlo en Excel para identificar el beneficio según el pedido de los clientes.</a:t>
            </a:r>
            <a:endParaRPr sz="2500"/>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252550" y="1816950"/>
            <a:ext cx="4045200" cy="1509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Objetivos Específicos de la Simulación</a:t>
            </a:r>
            <a:endParaRPr/>
          </a:p>
        </p:txBody>
      </p:sp>
      <p:sp>
        <p:nvSpPr>
          <p:cNvPr id="165" name="Google Shape;165;p29"/>
          <p:cNvSpPr txBox="1"/>
          <p:nvPr>
            <p:ph idx="2" type="body"/>
          </p:nvPr>
        </p:nvSpPr>
        <p:spPr>
          <a:xfrm>
            <a:off x="4939500" y="876600"/>
            <a:ext cx="3837000" cy="3695100"/>
          </a:xfrm>
          <a:prstGeom prst="rect">
            <a:avLst/>
          </a:prstGeom>
        </p:spPr>
        <p:txBody>
          <a:bodyPr anchorCtr="0" anchor="ctr" bIns="91425" lIns="91425" spcFirstLastPara="1" rIns="91425" wrap="square" tIns="91425">
            <a:normAutofit fontScale="77500" lnSpcReduction="20000"/>
          </a:bodyPr>
          <a:lstStyle/>
          <a:p>
            <a:pPr indent="-351631" lvl="0" marL="457200" rtl="0" algn="l">
              <a:spcBef>
                <a:spcPts val="0"/>
              </a:spcBef>
              <a:spcAft>
                <a:spcPts val="0"/>
              </a:spcAft>
              <a:buSzPct val="100000"/>
              <a:buAutoNum type="arabicPeriod"/>
            </a:pPr>
            <a:r>
              <a:rPr lang="en" sz="2500"/>
              <a:t>Conocer el beneficio que se gana según el pedido de los clientes de 95 octanos.</a:t>
            </a:r>
            <a:endParaRPr sz="2500"/>
          </a:p>
          <a:p>
            <a:pPr indent="0" lvl="0" marL="457200" rtl="0" algn="l">
              <a:spcBef>
                <a:spcPts val="1200"/>
              </a:spcBef>
              <a:spcAft>
                <a:spcPts val="0"/>
              </a:spcAft>
              <a:buNone/>
            </a:pPr>
            <a:r>
              <a:t/>
            </a:r>
            <a:endParaRPr sz="2500"/>
          </a:p>
          <a:p>
            <a:pPr indent="-351631" lvl="0" marL="457200" rtl="0" algn="l">
              <a:spcBef>
                <a:spcPts val="1200"/>
              </a:spcBef>
              <a:spcAft>
                <a:spcPts val="0"/>
              </a:spcAft>
              <a:buSzPct val="100000"/>
              <a:buAutoNum type="arabicPeriod"/>
            </a:pPr>
            <a:r>
              <a:rPr lang="en" sz="2500"/>
              <a:t>Utilizar las estadísticas y la simulación Montecarlo para conocer las ganancias adquiridas</a:t>
            </a:r>
            <a:endParaRPr sz="2500"/>
          </a:p>
          <a:p>
            <a:pPr indent="0" lvl="0" marL="0" rtl="0" algn="l">
              <a:spcBef>
                <a:spcPts val="1200"/>
              </a:spcBef>
              <a:spcAft>
                <a:spcPts val="0"/>
              </a:spcAft>
              <a:buNone/>
            </a:pPr>
            <a:r>
              <a:t/>
            </a:r>
            <a:endParaRPr sz="2500"/>
          </a:p>
          <a:p>
            <a:pPr indent="0" lvl="0" marL="0" rtl="0" algn="l">
              <a:spcBef>
                <a:spcPts val="1200"/>
              </a:spcBef>
              <a:spcAft>
                <a:spcPts val="1200"/>
              </a:spcAft>
              <a:buNone/>
            </a:pPr>
            <a:r>
              <a:t/>
            </a:r>
            <a:endParaRPr sz="2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Simulación en Excel</a:t>
            </a:r>
            <a:endParaRPr/>
          </a:p>
        </p:txBody>
      </p:sp>
      <p:sp>
        <p:nvSpPr>
          <p:cNvPr id="171" name="Google Shape;171;p30"/>
          <p:cNvSpPr txBox="1"/>
          <p:nvPr>
            <p:ph idx="1" type="body"/>
          </p:nvPr>
        </p:nvSpPr>
        <p:spPr>
          <a:xfrm>
            <a:off x="311700" y="3718350"/>
            <a:ext cx="8520600" cy="8292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t/>
            </a:r>
            <a:endParaRPr sz="2500"/>
          </a:p>
          <a:p>
            <a:pPr indent="0" lvl="0" marL="0" rtl="0" algn="l">
              <a:spcBef>
                <a:spcPts val="1200"/>
              </a:spcBef>
              <a:spcAft>
                <a:spcPts val="1200"/>
              </a:spcAft>
              <a:buNone/>
            </a:pPr>
            <a:r>
              <a:rPr lang="en" sz="2500"/>
              <a:t>Aqui va una pequeña descripcion</a:t>
            </a:r>
            <a:endParaRPr sz="2500"/>
          </a:p>
        </p:txBody>
      </p:sp>
      <p:pic>
        <p:nvPicPr>
          <p:cNvPr id="172" name="Google Shape;172;p30"/>
          <p:cNvPicPr preferRelativeResize="0"/>
          <p:nvPr/>
        </p:nvPicPr>
        <p:blipFill>
          <a:blip r:embed="rId3">
            <a:alphaModFix/>
          </a:blip>
          <a:stretch>
            <a:fillRect/>
          </a:stretch>
        </p:blipFill>
        <p:spPr>
          <a:xfrm>
            <a:off x="777452" y="923875"/>
            <a:ext cx="7589074" cy="2584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Componentes de la simulación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78" name="Google Shape;178;p31"/>
          <p:cNvSpPr txBox="1"/>
          <p:nvPr>
            <p:ph idx="1" type="body"/>
          </p:nvPr>
        </p:nvSpPr>
        <p:spPr>
          <a:xfrm>
            <a:off x="311700" y="3718350"/>
            <a:ext cx="8520600" cy="8292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t/>
            </a:r>
            <a:endParaRPr sz="2500"/>
          </a:p>
          <a:p>
            <a:pPr indent="0" lvl="0" marL="0" rtl="0" algn="l">
              <a:spcBef>
                <a:spcPts val="1200"/>
              </a:spcBef>
              <a:spcAft>
                <a:spcPts val="1200"/>
              </a:spcAft>
              <a:buNone/>
            </a:pPr>
            <a:r>
              <a:rPr lang="en" sz="2500"/>
              <a:t>Aqui va una pequeña descripcion. Este cuadro esta incompleto por ahi lo coloco</a:t>
            </a:r>
            <a:endParaRPr sz="2500"/>
          </a:p>
        </p:txBody>
      </p:sp>
      <p:pic>
        <p:nvPicPr>
          <p:cNvPr id="179" name="Google Shape;179;p31"/>
          <p:cNvPicPr preferRelativeResize="0"/>
          <p:nvPr/>
        </p:nvPicPr>
        <p:blipFill>
          <a:blip r:embed="rId3">
            <a:alphaModFix/>
          </a:blip>
          <a:stretch>
            <a:fillRect/>
          </a:stretch>
        </p:blipFill>
        <p:spPr>
          <a:xfrm>
            <a:off x="2280975" y="941525"/>
            <a:ext cx="4582058" cy="2624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Introducción</a:t>
            </a:r>
            <a:endParaRPr/>
          </a:p>
        </p:txBody>
      </p:sp>
      <p:sp>
        <p:nvSpPr>
          <p:cNvPr id="66" name="Google Shape;66;p14"/>
          <p:cNvSpPr txBox="1"/>
          <p:nvPr>
            <p:ph idx="1" type="body"/>
          </p:nvPr>
        </p:nvSpPr>
        <p:spPr>
          <a:xfrm>
            <a:off x="311700" y="1451075"/>
            <a:ext cx="8520600" cy="31179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1200"/>
              </a:spcAft>
              <a:buNone/>
            </a:pPr>
            <a:r>
              <a:rPr lang="en">
                <a:latin typeface="Arial"/>
                <a:ea typeface="Arial"/>
                <a:cs typeface="Arial"/>
                <a:sym typeface="Arial"/>
              </a:rPr>
              <a:t>El efecto que tiene la oferta y la demanda sobre la gasolina es el principal catalizador para la fluctuación de los precios de la gasolina, como se sabe y se observa los principios básicos de la oferta y la demanda económica es si la demanda de la gasolina aumenta en relación con la oferta los precios del combustible suben, si la demanda cae los precios bajan, así del mismo modo si la oferta sube o baja los precios también, se moverán respectivamente.</a:t>
            </a:r>
            <a:endParaRPr sz="23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Beneficio </a:t>
            </a:r>
            <a:r>
              <a:rPr lang="en"/>
              <a:t>según</a:t>
            </a:r>
            <a:r>
              <a:rPr lang="en"/>
              <a:t> el volumen de venta de gasolina</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85" name="Google Shape;185;p32"/>
          <p:cNvSpPr txBox="1"/>
          <p:nvPr>
            <p:ph idx="1" type="body"/>
          </p:nvPr>
        </p:nvSpPr>
        <p:spPr>
          <a:xfrm>
            <a:off x="311700" y="3718350"/>
            <a:ext cx="8520600" cy="8292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t/>
            </a:r>
            <a:endParaRPr sz="2500"/>
          </a:p>
          <a:p>
            <a:pPr indent="0" lvl="0" marL="0" rtl="0" algn="l">
              <a:spcBef>
                <a:spcPts val="1200"/>
              </a:spcBef>
              <a:spcAft>
                <a:spcPts val="1200"/>
              </a:spcAft>
              <a:buNone/>
            </a:pPr>
            <a:r>
              <a:rPr lang="en" sz="2500"/>
              <a:t>Aqui va una pequeña descripcion. Este cuadro esta incompleto por ahi lo coloco</a:t>
            </a:r>
            <a:endParaRPr sz="2500"/>
          </a:p>
        </p:txBody>
      </p:sp>
      <p:pic>
        <p:nvPicPr>
          <p:cNvPr descr="Tabla&#10;&#10;Descripción generada automáticamente" id="186" name="Google Shape;186;p32"/>
          <p:cNvPicPr preferRelativeResize="0"/>
          <p:nvPr/>
        </p:nvPicPr>
        <p:blipFill>
          <a:blip r:embed="rId3">
            <a:alphaModFix/>
          </a:blip>
          <a:stretch>
            <a:fillRect/>
          </a:stretch>
        </p:blipFill>
        <p:spPr>
          <a:xfrm>
            <a:off x="448000" y="928575"/>
            <a:ext cx="8248000" cy="3048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265500" y="1205825"/>
            <a:ext cx="4045200" cy="1509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Beneficio según el volumen de venta de gasolina</a:t>
            </a:r>
            <a:endParaRPr/>
          </a:p>
        </p:txBody>
      </p:sp>
      <p:sp>
        <p:nvSpPr>
          <p:cNvPr id="192" name="Google Shape;192;p33"/>
          <p:cNvSpPr txBox="1"/>
          <p:nvPr>
            <p:ph idx="2" type="body"/>
          </p:nvPr>
        </p:nvSpPr>
        <p:spPr>
          <a:xfrm>
            <a:off x="265500" y="3052275"/>
            <a:ext cx="3511800" cy="1704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sz="2500"/>
          </a:p>
          <a:p>
            <a:pPr indent="0" lvl="0" marL="0" rtl="0" algn="l">
              <a:spcBef>
                <a:spcPts val="1200"/>
              </a:spcBef>
              <a:spcAft>
                <a:spcPts val="1200"/>
              </a:spcAft>
              <a:buNone/>
            </a:pPr>
            <a:r>
              <a:rPr lang="en" sz="2500">
                <a:solidFill>
                  <a:schemeClr val="dk1"/>
                </a:solidFill>
              </a:rPr>
              <a:t>Aqui va una pequeña descripcion. </a:t>
            </a:r>
            <a:endParaRPr sz="2500">
              <a:solidFill>
                <a:schemeClr val="dk1"/>
              </a:solidFill>
            </a:endParaRPr>
          </a:p>
        </p:txBody>
      </p:sp>
      <p:pic>
        <p:nvPicPr>
          <p:cNvPr id="193" name="Google Shape;193;p33"/>
          <p:cNvPicPr preferRelativeResize="0"/>
          <p:nvPr/>
        </p:nvPicPr>
        <p:blipFill>
          <a:blip r:embed="rId3">
            <a:alphaModFix/>
          </a:blip>
          <a:stretch>
            <a:fillRect/>
          </a:stretch>
        </p:blipFill>
        <p:spPr>
          <a:xfrm>
            <a:off x="5950775" y="193601"/>
            <a:ext cx="2066600" cy="44453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Grafica de beneficios obtenidos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99" name="Google Shape;199;p34"/>
          <p:cNvSpPr txBox="1"/>
          <p:nvPr>
            <p:ph idx="1" type="body"/>
          </p:nvPr>
        </p:nvSpPr>
        <p:spPr>
          <a:xfrm>
            <a:off x="311700" y="3718350"/>
            <a:ext cx="8520600" cy="8292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t/>
            </a:r>
            <a:endParaRPr sz="2500"/>
          </a:p>
          <a:p>
            <a:pPr indent="0" lvl="0" marL="0" rtl="0" algn="l">
              <a:spcBef>
                <a:spcPts val="1200"/>
              </a:spcBef>
              <a:spcAft>
                <a:spcPts val="1200"/>
              </a:spcAft>
              <a:buNone/>
            </a:pPr>
            <a:r>
              <a:rPr lang="en" sz="2500"/>
              <a:t>Aqui va una pequeña descripcion</a:t>
            </a:r>
            <a:endParaRPr sz="2500"/>
          </a:p>
        </p:txBody>
      </p:sp>
      <p:pic>
        <p:nvPicPr>
          <p:cNvPr id="200" name="Google Shape;200;p34"/>
          <p:cNvPicPr preferRelativeResize="0"/>
          <p:nvPr/>
        </p:nvPicPr>
        <p:blipFill>
          <a:blip r:embed="rId3">
            <a:alphaModFix/>
          </a:blip>
          <a:stretch>
            <a:fillRect/>
          </a:stretch>
        </p:blipFill>
        <p:spPr>
          <a:xfrm>
            <a:off x="1551725" y="789125"/>
            <a:ext cx="6040550" cy="3048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Modelo de Simulación de Gasolinera en ARENA</a:t>
            </a:r>
            <a:endParaRPr/>
          </a:p>
        </p:txBody>
      </p:sp>
      <p:pic>
        <p:nvPicPr>
          <p:cNvPr id="206" name="Google Shape;206;p35"/>
          <p:cNvPicPr preferRelativeResize="0"/>
          <p:nvPr/>
        </p:nvPicPr>
        <p:blipFill>
          <a:blip r:embed="rId3">
            <a:alphaModFix/>
          </a:blip>
          <a:stretch>
            <a:fillRect/>
          </a:stretch>
        </p:blipFill>
        <p:spPr>
          <a:xfrm>
            <a:off x="1638050" y="1017725"/>
            <a:ext cx="5400949" cy="377830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Análisis de Resultados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pic>
        <p:nvPicPr>
          <p:cNvPr id="212" name="Google Shape;212;p36"/>
          <p:cNvPicPr preferRelativeResize="0"/>
          <p:nvPr/>
        </p:nvPicPr>
        <p:blipFill>
          <a:blip r:embed="rId3">
            <a:alphaModFix/>
          </a:blip>
          <a:stretch>
            <a:fillRect/>
          </a:stretch>
        </p:blipFill>
        <p:spPr>
          <a:xfrm>
            <a:off x="5368850" y="870900"/>
            <a:ext cx="3526675" cy="2633550"/>
          </a:xfrm>
          <a:prstGeom prst="rect">
            <a:avLst/>
          </a:prstGeom>
          <a:noFill/>
          <a:ln cap="flat" cmpd="sng" w="25400">
            <a:solidFill>
              <a:srgbClr val="000000"/>
            </a:solidFill>
            <a:prstDash val="solid"/>
            <a:miter lim="8000"/>
            <a:headEnd len="sm" w="sm" type="none"/>
            <a:tailEnd len="sm" w="sm" type="none"/>
          </a:ln>
        </p:spPr>
      </p:pic>
      <p:sp>
        <p:nvSpPr>
          <p:cNvPr id="213" name="Google Shape;213;p36"/>
          <p:cNvSpPr txBox="1"/>
          <p:nvPr/>
        </p:nvSpPr>
        <p:spPr>
          <a:xfrm>
            <a:off x="102450" y="870900"/>
            <a:ext cx="3791100" cy="246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800"/>
              <a:t>El análisis de resultados en Arena dicta la información como tiempo de simulación, la cantidad de vehículos que salen y los vehículos despachados por tipo de gasolina de cada isla.</a:t>
            </a:r>
            <a:endParaRPr sz="1300"/>
          </a:p>
          <a:p>
            <a:pPr indent="0" lvl="0" marL="0" rtl="0" algn="l">
              <a:spcBef>
                <a:spcPts val="1200"/>
              </a:spcBef>
              <a:spcAft>
                <a:spcPts val="0"/>
              </a:spcAft>
              <a:buNone/>
            </a:pPr>
            <a:r>
              <a:t/>
            </a:r>
            <a:endParaRPr>
              <a:latin typeface="Proxima Nova"/>
              <a:ea typeface="Proxima Nova"/>
              <a:cs typeface="Proxima Nova"/>
              <a:sym typeface="Proxima Nova"/>
            </a:endParaRPr>
          </a:p>
        </p:txBody>
      </p:sp>
      <p:pic>
        <p:nvPicPr>
          <p:cNvPr id="214" name="Google Shape;214;p36"/>
          <p:cNvPicPr preferRelativeResize="0"/>
          <p:nvPr/>
        </p:nvPicPr>
        <p:blipFill>
          <a:blip r:embed="rId4">
            <a:alphaModFix/>
          </a:blip>
          <a:stretch>
            <a:fillRect/>
          </a:stretch>
        </p:blipFill>
        <p:spPr>
          <a:xfrm>
            <a:off x="786400" y="2829250"/>
            <a:ext cx="4490325" cy="211630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Análisis de Resultados de </a:t>
            </a:r>
            <a:r>
              <a:rPr b="1" lang="en"/>
              <a:t>ARENA</a:t>
            </a:r>
            <a:endParaRPr b="1"/>
          </a:p>
        </p:txBody>
      </p:sp>
      <p:pic>
        <p:nvPicPr>
          <p:cNvPr id="220" name="Google Shape;220;p37"/>
          <p:cNvPicPr preferRelativeResize="0"/>
          <p:nvPr/>
        </p:nvPicPr>
        <p:blipFill>
          <a:blip r:embed="rId3">
            <a:alphaModFix/>
          </a:blip>
          <a:stretch>
            <a:fillRect/>
          </a:stretch>
        </p:blipFill>
        <p:spPr>
          <a:xfrm>
            <a:off x="5056925" y="1259613"/>
            <a:ext cx="3673975" cy="2624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38"/>
          <p:cNvPicPr preferRelativeResize="0"/>
          <p:nvPr/>
        </p:nvPicPr>
        <p:blipFill rotWithShape="1">
          <a:blip r:embed="rId3">
            <a:alphaModFix/>
          </a:blip>
          <a:srcRect b="9373" l="0" r="0" t="52888"/>
          <a:stretch/>
        </p:blipFill>
        <p:spPr>
          <a:xfrm>
            <a:off x="1218313" y="73350"/>
            <a:ext cx="6707375" cy="3102900"/>
          </a:xfrm>
          <a:prstGeom prst="rect">
            <a:avLst/>
          </a:prstGeom>
          <a:noFill/>
          <a:ln cap="flat" cmpd="sng" w="25400">
            <a:solidFill>
              <a:srgbClr val="000000"/>
            </a:solidFill>
            <a:prstDash val="solid"/>
            <a:miter lim="8000"/>
            <a:headEnd len="sm" w="sm" type="none"/>
            <a:tailEnd len="sm" w="sm" type="none"/>
          </a:ln>
        </p:spPr>
      </p:pic>
      <p:pic>
        <p:nvPicPr>
          <p:cNvPr id="226" name="Google Shape;226;p38"/>
          <p:cNvPicPr preferRelativeResize="0"/>
          <p:nvPr/>
        </p:nvPicPr>
        <p:blipFill rotWithShape="1">
          <a:blip r:embed="rId4">
            <a:alphaModFix/>
          </a:blip>
          <a:srcRect b="0" l="2123" r="0" t="0"/>
          <a:stretch/>
        </p:blipFill>
        <p:spPr>
          <a:xfrm>
            <a:off x="436800" y="3533825"/>
            <a:ext cx="2347600" cy="1415000"/>
          </a:xfrm>
          <a:prstGeom prst="rect">
            <a:avLst/>
          </a:prstGeom>
          <a:noFill/>
          <a:ln cap="flat" cmpd="sng" w="25400">
            <a:solidFill>
              <a:srgbClr val="000000"/>
            </a:solidFill>
            <a:prstDash val="solid"/>
            <a:miter lim="8000"/>
            <a:headEnd len="sm" w="sm" type="none"/>
            <a:tailEnd len="sm" w="sm" type="none"/>
          </a:ln>
        </p:spPr>
      </p:pic>
      <p:sp>
        <p:nvSpPr>
          <p:cNvPr id="227" name="Google Shape;227;p38"/>
          <p:cNvSpPr txBox="1"/>
          <p:nvPr/>
        </p:nvSpPr>
        <p:spPr>
          <a:xfrm>
            <a:off x="3657850" y="3487300"/>
            <a:ext cx="5399700" cy="1881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lang="en" sz="2500"/>
              <a:t>Reporte de Arena sobre el modelo que compara el tiempo de cada tipo de gasolina</a:t>
            </a:r>
            <a:endParaRPr b="1" sz="2500"/>
          </a:p>
          <a:p>
            <a:pPr indent="0" lvl="0" marL="0" rtl="0" algn="l">
              <a:spcBef>
                <a:spcPts val="120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39"/>
          <p:cNvPicPr preferRelativeResize="0"/>
          <p:nvPr/>
        </p:nvPicPr>
        <p:blipFill>
          <a:blip r:embed="rId3">
            <a:alphaModFix/>
          </a:blip>
          <a:stretch>
            <a:fillRect/>
          </a:stretch>
        </p:blipFill>
        <p:spPr>
          <a:xfrm>
            <a:off x="152400" y="152400"/>
            <a:ext cx="5476875" cy="4638675"/>
          </a:xfrm>
          <a:prstGeom prst="rect">
            <a:avLst/>
          </a:prstGeom>
          <a:noFill/>
          <a:ln cap="flat" cmpd="sng" w="25400">
            <a:solidFill>
              <a:srgbClr val="000000"/>
            </a:solidFill>
            <a:prstDash val="solid"/>
            <a:miter lim="8000"/>
            <a:headEnd len="sm" w="sm" type="none"/>
            <a:tailEnd len="sm" w="sm" type="none"/>
          </a:ln>
        </p:spPr>
      </p:pic>
      <p:sp>
        <p:nvSpPr>
          <p:cNvPr id="233" name="Google Shape;233;p39"/>
          <p:cNvSpPr txBox="1"/>
          <p:nvPr/>
        </p:nvSpPr>
        <p:spPr>
          <a:xfrm>
            <a:off x="6018950" y="901650"/>
            <a:ext cx="2639100" cy="366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2500"/>
              <a:t>Reporte de Arena sobre el modelo que compara el tiempo de cada tipo de gasolina</a:t>
            </a:r>
            <a:endParaRPr b="1" sz="2500"/>
          </a:p>
          <a:p>
            <a:pPr indent="0" lvl="0" marL="0" rtl="0" algn="l">
              <a:lnSpc>
                <a:spcPct val="115000"/>
              </a:lnSpc>
              <a:spcBef>
                <a:spcPts val="1200"/>
              </a:spcBef>
              <a:spcAft>
                <a:spcPts val="0"/>
              </a:spcAft>
              <a:buNone/>
            </a:pPr>
            <a:r>
              <a:t/>
            </a:r>
            <a:endParaRPr b="1" sz="1700"/>
          </a:p>
          <a:p>
            <a:pPr indent="0" lvl="0" marL="0" rtl="0" algn="l">
              <a:spcBef>
                <a:spcPts val="120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40"/>
          <p:cNvPicPr preferRelativeResize="0"/>
          <p:nvPr/>
        </p:nvPicPr>
        <p:blipFill rotWithShape="1">
          <a:blip r:embed="rId3">
            <a:alphaModFix/>
          </a:blip>
          <a:srcRect b="9148" l="0" r="0" t="0"/>
          <a:stretch/>
        </p:blipFill>
        <p:spPr>
          <a:xfrm>
            <a:off x="152400" y="152400"/>
            <a:ext cx="5476875" cy="3971925"/>
          </a:xfrm>
          <a:prstGeom prst="rect">
            <a:avLst/>
          </a:prstGeom>
          <a:noFill/>
          <a:ln cap="flat" cmpd="sng" w="25400">
            <a:solidFill>
              <a:srgbClr val="000000"/>
            </a:solidFill>
            <a:prstDash val="solid"/>
            <a:miter lim="8000"/>
            <a:headEnd len="sm" w="sm" type="none"/>
            <a:tailEnd len="sm" w="sm" type="none"/>
          </a:ln>
        </p:spPr>
      </p:pic>
      <p:pic>
        <p:nvPicPr>
          <p:cNvPr id="239" name="Google Shape;239;p40"/>
          <p:cNvPicPr preferRelativeResize="0"/>
          <p:nvPr/>
        </p:nvPicPr>
        <p:blipFill rotWithShape="1">
          <a:blip r:embed="rId4">
            <a:alphaModFix/>
          </a:blip>
          <a:srcRect b="0" l="2123" r="0" t="0"/>
          <a:stretch/>
        </p:blipFill>
        <p:spPr>
          <a:xfrm>
            <a:off x="6324725" y="152400"/>
            <a:ext cx="2085975" cy="1257300"/>
          </a:xfrm>
          <a:prstGeom prst="rect">
            <a:avLst/>
          </a:prstGeom>
          <a:noFill/>
          <a:ln cap="flat" cmpd="sng" w="25400">
            <a:solidFill>
              <a:srgbClr val="000000"/>
            </a:solidFill>
            <a:prstDash val="solid"/>
            <a:miter lim="8000"/>
            <a:headEnd len="sm" w="sm" type="none"/>
            <a:tailEnd len="sm" w="sm" type="none"/>
          </a:ln>
        </p:spPr>
      </p:pic>
      <p:sp>
        <p:nvSpPr>
          <p:cNvPr id="240" name="Google Shape;240;p40"/>
          <p:cNvSpPr txBox="1"/>
          <p:nvPr/>
        </p:nvSpPr>
        <p:spPr>
          <a:xfrm>
            <a:off x="6096163" y="2311125"/>
            <a:ext cx="2543100" cy="275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2500"/>
              <a:t>Reporte de Arena sobre el tipo de gasolina más despachado</a:t>
            </a:r>
            <a:endParaRPr b="1" sz="2500"/>
          </a:p>
          <a:p>
            <a:pPr indent="0" lvl="0" marL="0" rtl="0" algn="ctr">
              <a:lnSpc>
                <a:spcPct val="115000"/>
              </a:lnSpc>
              <a:spcBef>
                <a:spcPts val="1200"/>
              </a:spcBef>
              <a:spcAft>
                <a:spcPts val="1200"/>
              </a:spcAft>
              <a:buNone/>
            </a:pPr>
            <a:r>
              <a:t/>
            </a:r>
            <a:endParaRPr sz="13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1"/>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Recomendaciones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246" name="Google Shape;246;p41"/>
          <p:cNvSpPr txBox="1"/>
          <p:nvPr/>
        </p:nvSpPr>
        <p:spPr>
          <a:xfrm>
            <a:off x="396750" y="973375"/>
            <a:ext cx="8350500" cy="2875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a:t>Recomendamos definir muy bien el tiempo de simulación y el formato. Por ejemplo nosotros empleamos 1 día como tiempo, donde usamos 18 horas como trabajo para el modelo. Si se requiere una simulación más larga se puede editar estos parámetros.</a:t>
            </a:r>
            <a:endParaRPr/>
          </a:p>
          <a:p>
            <a:pPr indent="0" lvl="0" marL="0" rtl="0" algn="just">
              <a:lnSpc>
                <a:spcPct val="115000"/>
              </a:lnSpc>
              <a:spcBef>
                <a:spcPts val="1200"/>
              </a:spcBef>
              <a:spcAft>
                <a:spcPts val="0"/>
              </a:spcAft>
              <a:buNone/>
            </a:pPr>
            <a:r>
              <a:t/>
            </a:r>
            <a:endParaRPr/>
          </a:p>
          <a:p>
            <a:pPr indent="0" lvl="0" marL="0" rtl="0" algn="just">
              <a:lnSpc>
                <a:spcPct val="115000"/>
              </a:lnSpc>
              <a:spcBef>
                <a:spcPts val="1200"/>
              </a:spcBef>
              <a:spcAft>
                <a:spcPts val="0"/>
              </a:spcAft>
              <a:buNone/>
            </a:pPr>
            <a:r>
              <a:rPr lang="en"/>
              <a:t>El modelo presentado en Excel nos muestra los beneficios que puede tener una empresa de gasolina es por eso que se recomienda según nuestro modelo en Montecarlo realizado que se tome en cuenta el volumen de venta como también el precio de venta dado para llegar al punto de equilibrio de la oferta y demanda para conseguir los beneficios deseados.</a:t>
            </a:r>
            <a:endParaRPr/>
          </a:p>
          <a:p>
            <a:pPr indent="0" lvl="0" marL="0" rtl="0" algn="just">
              <a:lnSpc>
                <a:spcPct val="115000"/>
              </a:lnSpc>
              <a:spcBef>
                <a:spcPts val="1200"/>
              </a:spcBef>
              <a:spcAft>
                <a:spcPts val="12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La oferta y la demanda: el equilibrio del mercado</a:t>
            </a:r>
            <a:endParaRPr/>
          </a:p>
        </p:txBody>
      </p:sp>
      <p:sp>
        <p:nvSpPr>
          <p:cNvPr id="72" name="Google Shape;72;p15"/>
          <p:cNvSpPr txBox="1"/>
          <p:nvPr>
            <p:ph idx="1" type="body"/>
          </p:nvPr>
        </p:nvSpPr>
        <p:spPr>
          <a:xfrm>
            <a:off x="311700" y="1762000"/>
            <a:ext cx="8520600" cy="2806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sz="1900">
                <a:latin typeface="Arial"/>
                <a:ea typeface="Arial"/>
                <a:cs typeface="Arial"/>
                <a:sym typeface="Arial"/>
              </a:rPr>
              <a:t>En general, un precio arbitrario no logra que los planes de demanda y de oferta coincidan: sólo en el punto de corte de las curvas de oferta y demanda se dará esta coincidencia, y solo un precio podrá propiciar un pleno acuerdo entre productores y consumidores. A este precio lo denominamos </a:t>
            </a:r>
            <a:r>
              <a:rPr b="1" lang="en" sz="1900">
                <a:latin typeface="Arial"/>
                <a:ea typeface="Arial"/>
                <a:cs typeface="Arial"/>
                <a:sym typeface="Arial"/>
              </a:rPr>
              <a:t>precio de equilibrio, </a:t>
            </a:r>
            <a:r>
              <a:rPr lang="en" sz="1900">
                <a:latin typeface="Arial"/>
                <a:ea typeface="Arial"/>
                <a:cs typeface="Arial"/>
                <a:sym typeface="Arial"/>
              </a:rPr>
              <a:t>y a la cantidad ofrecida y demandada, comprada y vendida a ese precio, </a:t>
            </a:r>
            <a:r>
              <a:rPr b="1" lang="en" sz="1900">
                <a:latin typeface="Arial"/>
                <a:ea typeface="Arial"/>
                <a:cs typeface="Arial"/>
                <a:sym typeface="Arial"/>
              </a:rPr>
              <a:t>cantidad de equilibrio.</a:t>
            </a:r>
            <a:endParaRPr b="1" sz="1900">
              <a:latin typeface="Arial"/>
              <a:ea typeface="Arial"/>
              <a:cs typeface="Arial"/>
              <a:sym typeface="Arial"/>
            </a:endParaRPr>
          </a:p>
          <a:p>
            <a:pPr indent="0" lvl="0" marL="0" rtl="0" algn="just">
              <a:lnSpc>
                <a:spcPct val="115000"/>
              </a:lnSpc>
              <a:spcBef>
                <a:spcPts val="1200"/>
              </a:spcBef>
              <a:spcAft>
                <a:spcPts val="1200"/>
              </a:spcAft>
              <a:buNone/>
            </a:pPr>
            <a:r>
              <a:t/>
            </a:r>
            <a:endParaRPr sz="2400">
              <a:solidFill>
                <a:srgbClr val="000000"/>
              </a:solidFill>
              <a:latin typeface="Arial"/>
              <a:ea typeface="Arial"/>
              <a:cs typeface="Arial"/>
              <a:sym typeface="Arial"/>
            </a:endParaRPr>
          </a:p>
        </p:txBody>
      </p:sp>
      <p:sp>
        <p:nvSpPr>
          <p:cNvPr id="73" name="Google Shape;73;p15"/>
          <p:cNvSpPr txBox="1"/>
          <p:nvPr/>
        </p:nvSpPr>
        <p:spPr>
          <a:xfrm>
            <a:off x="1100100" y="418500"/>
            <a:ext cx="323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2"/>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Conclusiones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252" name="Google Shape;252;p42"/>
          <p:cNvSpPr txBox="1"/>
          <p:nvPr/>
        </p:nvSpPr>
        <p:spPr>
          <a:xfrm>
            <a:off x="573775" y="1055350"/>
            <a:ext cx="790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53" name="Google Shape;253;p42"/>
          <p:cNvSpPr txBox="1"/>
          <p:nvPr/>
        </p:nvSpPr>
        <p:spPr>
          <a:xfrm>
            <a:off x="384200" y="1015650"/>
            <a:ext cx="8099400" cy="3318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SzPts val="1800"/>
              <a:buChar char="●"/>
            </a:pPr>
            <a:r>
              <a:rPr lang="en" sz="1800"/>
              <a:t>Desarrollamos conceptos de oferta y demanda como el exceso de oferta, exceso de demanda, la curva de demanda , la ley de la demanda y el equilibrio.</a:t>
            </a:r>
            <a:endParaRPr sz="1800"/>
          </a:p>
          <a:p>
            <a:pPr indent="-342900" lvl="0" marL="457200" rtl="0" algn="l">
              <a:lnSpc>
                <a:spcPct val="115000"/>
              </a:lnSpc>
              <a:spcBef>
                <a:spcPts val="1200"/>
              </a:spcBef>
              <a:spcAft>
                <a:spcPts val="0"/>
              </a:spcAft>
              <a:buSzPts val="1800"/>
              <a:buChar char="●"/>
            </a:pPr>
            <a:r>
              <a:rPr lang="en" sz="1800"/>
              <a:t>Comprendimos cómo funciona el sistema de oferta y demanda dentro de una organización mediante una simulación de la oferta y demanda de una gasolinera.</a:t>
            </a:r>
            <a:endParaRPr sz="1800"/>
          </a:p>
          <a:p>
            <a:pPr indent="-342900" lvl="0" marL="457200" rtl="0" algn="l">
              <a:lnSpc>
                <a:spcPct val="115000"/>
              </a:lnSpc>
              <a:spcBef>
                <a:spcPts val="1200"/>
              </a:spcBef>
              <a:spcAft>
                <a:spcPts val="1200"/>
              </a:spcAft>
              <a:buSzPts val="1800"/>
              <a:buChar char="●"/>
            </a:pPr>
            <a:r>
              <a:rPr lang="en" sz="1800"/>
              <a:t>Simulamos un modelo de oferta y demanda de la gasolina utilizando Montecarlo en Excel para identificar el beneficio según el pedido de los clientes.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La oferta y la demanda: el equilibrio del mercado </a:t>
            </a:r>
            <a:endParaRPr/>
          </a:p>
        </p:txBody>
      </p:sp>
      <p:sp>
        <p:nvSpPr>
          <p:cNvPr id="79" name="Google Shape;79;p16"/>
          <p:cNvSpPr txBox="1"/>
          <p:nvPr>
            <p:ph idx="1" type="body"/>
          </p:nvPr>
        </p:nvSpPr>
        <p:spPr>
          <a:xfrm>
            <a:off x="311700" y="1943400"/>
            <a:ext cx="8520600" cy="26256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sz="1800">
                <a:solidFill>
                  <a:srgbClr val="000000"/>
                </a:solidFill>
                <a:latin typeface="Arial"/>
                <a:ea typeface="Arial"/>
                <a:cs typeface="Arial"/>
                <a:sym typeface="Arial"/>
              </a:rPr>
              <a:t>El precio de equilibrio o precio que vacía el mercado es aquel para el que la cantidad demandada es igual a la ofrecida. Esta es la cantidad de equilibrio. El equilibrio se encuentra en la intersección de las curvas de oferta y demanda.</a:t>
            </a:r>
            <a:endParaRPr sz="1800">
              <a:solidFill>
                <a:srgbClr val="000000"/>
              </a:solidFill>
              <a:latin typeface="Arial"/>
              <a:ea typeface="Arial"/>
              <a:cs typeface="Arial"/>
              <a:sym typeface="Arial"/>
            </a:endParaRPr>
          </a:p>
          <a:p>
            <a:pPr indent="0" lvl="0" marL="0" rtl="0" algn="just">
              <a:lnSpc>
                <a:spcPct val="115000"/>
              </a:lnSpc>
              <a:spcBef>
                <a:spcPts val="1200"/>
              </a:spcBef>
              <a:spcAft>
                <a:spcPts val="1200"/>
              </a:spcAft>
              <a:buNone/>
            </a:pPr>
            <a:r>
              <a:t/>
            </a:r>
            <a:endParaRPr sz="2400">
              <a:solidFill>
                <a:srgbClr val="000000"/>
              </a:solidFill>
              <a:latin typeface="Arial"/>
              <a:ea typeface="Arial"/>
              <a:cs typeface="Arial"/>
              <a:sym typeface="Arial"/>
            </a:endParaRPr>
          </a:p>
        </p:txBody>
      </p:sp>
      <p:sp>
        <p:nvSpPr>
          <p:cNvPr id="80" name="Google Shape;80;p16"/>
          <p:cNvSpPr txBox="1"/>
          <p:nvPr/>
        </p:nvSpPr>
        <p:spPr>
          <a:xfrm>
            <a:off x="1100100" y="418500"/>
            <a:ext cx="323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Introducción a conceptos de excedente y escasez</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sz="1500">
                <a:solidFill>
                  <a:schemeClr val="dk1"/>
                </a:solidFill>
                <a:latin typeface="Arial"/>
                <a:ea typeface="Arial"/>
                <a:cs typeface="Arial"/>
                <a:sym typeface="Arial"/>
              </a:rPr>
              <a:t>A cualquier precio mayor que el de equilibrio, los productores desearán ofrecer una cantidad que excede la que los demandantes desean adquirir: se producirá un exceso de oferta. En estas condiciones, la presión de las existencias no vendidas y la competencia entre los vendedores hará que el precio descienda hasta la situación de equilibrio.</a:t>
            </a:r>
            <a:endParaRPr sz="1500">
              <a:solidFill>
                <a:schemeClr val="dk1"/>
              </a:solidFill>
              <a:latin typeface="Arial"/>
              <a:ea typeface="Arial"/>
              <a:cs typeface="Arial"/>
              <a:sym typeface="Arial"/>
            </a:endParaRPr>
          </a:p>
          <a:p>
            <a:pPr indent="0" lvl="0" marL="0" rtl="0" algn="just">
              <a:spcBef>
                <a:spcPts val="1200"/>
              </a:spcBef>
              <a:spcAft>
                <a:spcPts val="0"/>
              </a:spcAft>
              <a:buNone/>
            </a:pPr>
            <a:r>
              <a:rPr lang="en" sz="1500">
                <a:solidFill>
                  <a:schemeClr val="dk1"/>
                </a:solidFill>
                <a:latin typeface="Arial"/>
                <a:ea typeface="Arial"/>
                <a:cs typeface="Arial"/>
                <a:sym typeface="Arial"/>
              </a:rPr>
              <a:t>Por el contrario, si el precio es inferior al de equilibrio se produce un exceso de demanda o escasez. En este caso, las fuerzas del mercado impulsarán el precio al alza.</a:t>
            </a:r>
            <a:endParaRPr sz="1500">
              <a:solidFill>
                <a:schemeClr val="dk1"/>
              </a:solidFill>
              <a:latin typeface="Arial"/>
              <a:ea typeface="Arial"/>
              <a:cs typeface="Arial"/>
              <a:sym typeface="Arial"/>
            </a:endParaRPr>
          </a:p>
          <a:p>
            <a:pPr indent="0" lvl="0" marL="0" rtl="0" algn="just">
              <a:spcBef>
                <a:spcPts val="1200"/>
              </a:spcBef>
              <a:spcAft>
                <a:spcPts val="0"/>
              </a:spcAft>
              <a:buNone/>
            </a:pPr>
            <a:r>
              <a:rPr lang="en" sz="1500">
                <a:solidFill>
                  <a:schemeClr val="dk1"/>
                </a:solidFill>
                <a:latin typeface="Arial"/>
                <a:ea typeface="Arial"/>
                <a:cs typeface="Arial"/>
                <a:sym typeface="Arial"/>
              </a:rPr>
              <a:t>Un exceso de oferta o excedente es la situación en la que la cantidad ofrecida es mayor que la demandada.</a:t>
            </a:r>
            <a:endParaRPr sz="1500">
              <a:solidFill>
                <a:schemeClr val="dk1"/>
              </a:solidFill>
              <a:latin typeface="Arial"/>
              <a:ea typeface="Arial"/>
              <a:cs typeface="Arial"/>
              <a:sym typeface="Arial"/>
            </a:endParaRPr>
          </a:p>
          <a:p>
            <a:pPr indent="0" lvl="0" marL="0" rtl="0" algn="just">
              <a:spcBef>
                <a:spcPts val="1200"/>
              </a:spcBef>
              <a:spcAft>
                <a:spcPts val="0"/>
              </a:spcAft>
              <a:buNone/>
            </a:pPr>
            <a:r>
              <a:rPr lang="en" sz="1500">
                <a:solidFill>
                  <a:schemeClr val="dk1"/>
                </a:solidFill>
                <a:latin typeface="Arial"/>
                <a:ea typeface="Arial"/>
                <a:cs typeface="Arial"/>
                <a:sym typeface="Arial"/>
              </a:rPr>
              <a:t>Un exceso de demanda o escasez es la situación en la que la cantidad demandada es mayor que la ofrecida.</a:t>
            </a:r>
            <a:endParaRPr sz="1500">
              <a:solidFill>
                <a:schemeClr val="dk1"/>
              </a:solidFill>
              <a:latin typeface="Arial"/>
              <a:ea typeface="Arial"/>
              <a:cs typeface="Arial"/>
              <a:sym typeface="Arial"/>
            </a:endParaRPr>
          </a:p>
          <a:p>
            <a:pPr indent="0" lvl="0" marL="0" rtl="0" algn="just">
              <a:lnSpc>
                <a:spcPct val="95000"/>
              </a:lnSpc>
              <a:spcBef>
                <a:spcPts val="1200"/>
              </a:spcBef>
              <a:spcAft>
                <a:spcPts val="1200"/>
              </a:spcAft>
              <a:buNone/>
            </a:pPr>
            <a:r>
              <a:t/>
            </a:r>
            <a:endParaRPr sz="20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265500" y="871225"/>
            <a:ext cx="4045200" cy="2209800"/>
          </a:xfrm>
          <a:prstGeom prst="rect">
            <a:avLst/>
          </a:prstGeom>
        </p:spPr>
        <p:txBody>
          <a:bodyPr anchorCtr="0" anchor="b" bIns="91425" lIns="91425" spcFirstLastPara="1" rIns="91425" wrap="square" tIns="91425">
            <a:noAutofit/>
          </a:bodyPr>
          <a:lstStyle/>
          <a:p>
            <a:pPr indent="0" lvl="0" marL="0" rtl="0" algn="ctr">
              <a:lnSpc>
                <a:spcPct val="115000"/>
              </a:lnSpc>
              <a:spcBef>
                <a:spcPts val="1600"/>
              </a:spcBef>
              <a:spcAft>
                <a:spcPts val="600"/>
              </a:spcAft>
              <a:buNone/>
            </a:pPr>
            <a:r>
              <a:rPr lang="en" sz="3500"/>
              <a:t>El concepto de equilibrio: lo que hace un mercado estar equilibrado</a:t>
            </a:r>
            <a:endParaRPr/>
          </a:p>
        </p:txBody>
      </p:sp>
      <p:sp>
        <p:nvSpPr>
          <p:cNvPr id="92" name="Google Shape;92;p18"/>
          <p:cNvSpPr txBox="1"/>
          <p:nvPr>
            <p:ph idx="2" type="body"/>
          </p:nvPr>
        </p:nvSpPr>
        <p:spPr>
          <a:xfrm>
            <a:off x="4939500" y="724200"/>
            <a:ext cx="3837000" cy="4204800"/>
          </a:xfrm>
          <a:prstGeom prst="rect">
            <a:avLst/>
          </a:prstGeom>
        </p:spPr>
        <p:txBody>
          <a:bodyPr anchorCtr="0" anchor="ctr" bIns="91425" lIns="91425" spcFirstLastPara="1" rIns="91425" wrap="square" tIns="91425">
            <a:noAutofit/>
          </a:bodyPr>
          <a:lstStyle/>
          <a:p>
            <a:pPr indent="0" lvl="0" marL="0" rtl="0" algn="just">
              <a:spcBef>
                <a:spcPts val="1200"/>
              </a:spcBef>
              <a:spcAft>
                <a:spcPts val="0"/>
              </a:spcAft>
              <a:buNone/>
            </a:pPr>
            <a:r>
              <a:rPr lang="en" sz="1500">
                <a:solidFill>
                  <a:srgbClr val="F3F3F3"/>
                </a:solidFill>
                <a:latin typeface="Arial"/>
                <a:ea typeface="Arial"/>
                <a:cs typeface="Arial"/>
                <a:sym typeface="Arial"/>
              </a:rPr>
              <a:t>En economía entendemos por equilibrio aquella situación en la que no hay fuerzas inherentes que inciten al cambio. Cambios a partir de una situación de equilibrio ocurrirán sólo como resultado de factores exógenos que alteran el status quo. Así pues, se tendrá una combinación de equilibrio de precio, cantidad ofrecida y demandada, cuando rija en el mercado un precio para el que no haya ni compradores ni vendedores frustrados que tiendan a empujar los precios al alza o a la baja para adquirir las cantidades deseadas o estimular sus ventas.</a:t>
            </a:r>
            <a:endParaRPr sz="1500">
              <a:solidFill>
                <a:srgbClr val="F3F3F3"/>
              </a:solidFill>
              <a:latin typeface="Arial"/>
              <a:ea typeface="Arial"/>
              <a:cs typeface="Arial"/>
              <a:sym typeface="Arial"/>
            </a:endParaRPr>
          </a:p>
          <a:p>
            <a:pPr indent="0" lvl="0" marL="0" rtl="0" algn="just">
              <a:spcBef>
                <a:spcPts val="1200"/>
              </a:spcBef>
              <a:spcAft>
                <a:spcPts val="0"/>
              </a:spcAft>
              <a:buNone/>
            </a:pPr>
            <a:r>
              <a:t/>
            </a:r>
            <a:endParaRPr sz="1300">
              <a:solidFill>
                <a:srgbClr val="000000"/>
              </a:solidFill>
              <a:latin typeface="Arial"/>
              <a:ea typeface="Arial"/>
              <a:cs typeface="Arial"/>
              <a:sym typeface="Arial"/>
            </a:endParaRPr>
          </a:p>
          <a:p>
            <a:pPr indent="0" lvl="0" marL="0" rtl="0" algn="just">
              <a:lnSpc>
                <a:spcPct val="95000"/>
              </a:lnSpc>
              <a:spcBef>
                <a:spcPts val="1200"/>
              </a:spcBef>
              <a:spcAft>
                <a:spcPts val="1200"/>
              </a:spcAft>
              <a:buNone/>
            </a:pPr>
            <a:r>
              <a:t/>
            </a:r>
            <a:endParaRPr sz="2000">
              <a:solidFill>
                <a:srgbClr val="000000"/>
              </a:solidFill>
              <a:latin typeface="Arial"/>
              <a:ea typeface="Arial"/>
              <a:cs typeface="Arial"/>
              <a:sym typeface="Arial"/>
            </a:endParaRPr>
          </a:p>
        </p:txBody>
      </p:sp>
      <p:sp>
        <p:nvSpPr>
          <p:cNvPr id="93" name="Google Shape;93;p18"/>
          <p:cNvSpPr txBox="1"/>
          <p:nvPr>
            <p:ph idx="1" type="subTitle"/>
          </p:nvPr>
        </p:nvSpPr>
        <p:spPr>
          <a:xfrm>
            <a:off x="227875" y="3523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Concepto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1200"/>
              </a:spcBef>
              <a:spcAft>
                <a:spcPts val="1200"/>
              </a:spcAft>
              <a:buNone/>
            </a:pPr>
            <a:r>
              <a:rPr b="1" lang="en" sz="3600"/>
              <a:t>Cambios en las condiciones del mercado: alteraciones que rompen el equilibrio</a:t>
            </a:r>
            <a:endParaRPr sz="3600"/>
          </a:p>
        </p:txBody>
      </p:sp>
      <p:sp>
        <p:nvSpPr>
          <p:cNvPr id="99" name="Google Shape;99;p19"/>
          <p:cNvSpPr txBox="1"/>
          <p:nvPr>
            <p:ph idx="1" type="body"/>
          </p:nvPr>
        </p:nvSpPr>
        <p:spPr>
          <a:xfrm>
            <a:off x="311700" y="2396850"/>
            <a:ext cx="8520600" cy="21723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sz="1600">
                <a:solidFill>
                  <a:srgbClr val="000000"/>
                </a:solidFill>
                <a:latin typeface="Arial"/>
                <a:ea typeface="Arial"/>
                <a:cs typeface="Arial"/>
                <a:sym typeface="Arial"/>
              </a:rPr>
              <a:t>Hemos supuesto que todos los factores que inciden sobre la demanda y la oferta, </a:t>
            </a:r>
            <a:r>
              <a:rPr b="1" lang="en" sz="1600">
                <a:solidFill>
                  <a:srgbClr val="000000"/>
                </a:solidFill>
                <a:latin typeface="Arial"/>
                <a:ea typeface="Arial"/>
                <a:cs typeface="Arial"/>
                <a:sym typeface="Arial"/>
              </a:rPr>
              <a:t>excepto el precio, permanecían constantes</a:t>
            </a:r>
            <a:r>
              <a:rPr lang="en" sz="1600">
                <a:solidFill>
                  <a:srgbClr val="000000"/>
                </a:solidFill>
                <a:latin typeface="Arial"/>
                <a:ea typeface="Arial"/>
                <a:cs typeface="Arial"/>
                <a:sym typeface="Arial"/>
              </a:rPr>
              <a:t>. Pero ahora vamos a analizar los efectos sobre el precio y la cantidad de equilibrio de alteraciones en factores, tales como la renta o los precios de bienes relacionados.</a:t>
            </a:r>
            <a:endParaRPr sz="1600">
              <a:solidFill>
                <a:srgbClr val="000000"/>
              </a:solidFill>
              <a:latin typeface="Arial"/>
              <a:ea typeface="Arial"/>
              <a:cs typeface="Arial"/>
              <a:sym typeface="Arial"/>
            </a:endParaRPr>
          </a:p>
          <a:p>
            <a:pPr indent="0" lvl="0" marL="0" rtl="0" algn="just">
              <a:lnSpc>
                <a:spcPct val="115000"/>
              </a:lnSpc>
              <a:spcBef>
                <a:spcPts val="1200"/>
              </a:spcBef>
              <a:spcAft>
                <a:spcPts val="0"/>
              </a:spcAft>
              <a:buNone/>
            </a:pPr>
            <a:r>
              <a:t/>
            </a:r>
            <a:endParaRPr sz="1800">
              <a:solidFill>
                <a:srgbClr val="000000"/>
              </a:solidFill>
              <a:latin typeface="Arial"/>
              <a:ea typeface="Arial"/>
              <a:cs typeface="Arial"/>
              <a:sym typeface="Arial"/>
            </a:endParaRPr>
          </a:p>
          <a:p>
            <a:pPr indent="0" lvl="0" marL="0" rtl="0" algn="just">
              <a:lnSpc>
                <a:spcPct val="115000"/>
              </a:lnSpc>
              <a:spcBef>
                <a:spcPts val="1200"/>
              </a:spcBef>
              <a:spcAft>
                <a:spcPts val="1200"/>
              </a:spcAft>
              <a:buNone/>
            </a:pPr>
            <a:r>
              <a:t/>
            </a:r>
            <a:endParaRPr sz="2400">
              <a:solidFill>
                <a:srgbClr val="000000"/>
              </a:solidFill>
              <a:latin typeface="Arial"/>
              <a:ea typeface="Arial"/>
              <a:cs typeface="Arial"/>
              <a:sym typeface="Arial"/>
            </a:endParaRPr>
          </a:p>
        </p:txBody>
      </p:sp>
      <p:sp>
        <p:nvSpPr>
          <p:cNvPr id="100" name="Google Shape;100;p19"/>
          <p:cNvSpPr txBox="1"/>
          <p:nvPr/>
        </p:nvSpPr>
        <p:spPr>
          <a:xfrm>
            <a:off x="1100100" y="418500"/>
            <a:ext cx="323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just">
              <a:lnSpc>
                <a:spcPct val="115000"/>
              </a:lnSpc>
              <a:spcBef>
                <a:spcPts val="1600"/>
              </a:spcBef>
              <a:spcAft>
                <a:spcPts val="0"/>
              </a:spcAft>
              <a:buNone/>
            </a:pPr>
            <a:r>
              <a:rPr b="1" lang="en" sz="2400"/>
              <a:t>Desplazamientos de la curva de la demanda</a:t>
            </a:r>
            <a:endParaRPr b="1" sz="2400"/>
          </a:p>
          <a:p>
            <a:pPr indent="0" lvl="0" marL="0" rtl="0" algn="ctr">
              <a:spcBef>
                <a:spcPts val="400"/>
              </a:spcBef>
              <a:spcAft>
                <a:spcPts val="0"/>
              </a:spcAft>
              <a:buNone/>
            </a:pPr>
            <a:r>
              <a:t/>
            </a:r>
            <a:endParaRPr/>
          </a:p>
        </p:txBody>
      </p:sp>
      <p:sp>
        <p:nvSpPr>
          <p:cNvPr id="106" name="Google Shape;106;p20"/>
          <p:cNvSpPr txBox="1"/>
          <p:nvPr>
            <p:ph idx="1" type="subTitle"/>
          </p:nvPr>
        </p:nvSpPr>
        <p:spPr>
          <a:xfrm>
            <a:off x="265500" y="2316025"/>
            <a:ext cx="4045200" cy="2347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sz="1500">
                <a:solidFill>
                  <a:schemeClr val="dk1"/>
                </a:solidFill>
                <a:latin typeface="Arial"/>
                <a:ea typeface="Arial"/>
                <a:cs typeface="Arial"/>
                <a:sym typeface="Arial"/>
              </a:rPr>
              <a:t>La curva de demanda de un bien se traza manteniendo constantes todos los factores que inciden sobre la demanda, excepto el precio del bien. Sin embargo, si se producen cambios en la renta de los consumidores, en sus preferencias o en los precios de los bienes relacionados, se producirán desplazamientos de la curva de demanda.</a:t>
            </a:r>
            <a:endParaRPr sz="1500">
              <a:solidFill>
                <a:schemeClr val="dk1"/>
              </a:solidFill>
              <a:latin typeface="Arial"/>
              <a:ea typeface="Arial"/>
              <a:cs typeface="Arial"/>
              <a:sym typeface="Arial"/>
            </a:endParaRPr>
          </a:p>
          <a:p>
            <a:pPr indent="0" lvl="0" marL="0" rtl="0" algn="ctr">
              <a:spcBef>
                <a:spcPts val="600"/>
              </a:spcBef>
              <a:spcAft>
                <a:spcPts val="0"/>
              </a:spcAft>
              <a:buNone/>
            </a:pPr>
            <a:r>
              <a:t/>
            </a:r>
            <a:endParaRPr/>
          </a:p>
        </p:txBody>
      </p:sp>
      <p:graphicFrame>
        <p:nvGraphicFramePr>
          <p:cNvPr id="107" name="Google Shape;107;p20"/>
          <p:cNvGraphicFramePr/>
          <p:nvPr/>
        </p:nvGraphicFramePr>
        <p:xfrm>
          <a:off x="4828800" y="609700"/>
          <a:ext cx="3000000" cy="3000000"/>
        </p:xfrm>
        <a:graphic>
          <a:graphicData uri="http://schemas.openxmlformats.org/drawingml/2006/table">
            <a:tbl>
              <a:tblPr>
                <a:noFill/>
                <a:tableStyleId>{39326064-97E1-4902-8B76-42A2F0FDBA0A}</a:tableStyleId>
              </a:tblPr>
              <a:tblGrid>
                <a:gridCol w="1348400"/>
                <a:gridCol w="1348400"/>
                <a:gridCol w="1348400"/>
              </a:tblGrid>
              <a:tr h="588725">
                <a:tc gridSpan="3">
                  <a:txBody>
                    <a:bodyPr/>
                    <a:lstStyle/>
                    <a:p>
                      <a:pPr indent="0" lvl="0" marL="0" rtl="0" algn="ctr">
                        <a:spcBef>
                          <a:spcPts val="0"/>
                        </a:spcBef>
                        <a:spcAft>
                          <a:spcPts val="0"/>
                        </a:spcAft>
                        <a:buNone/>
                      </a:pPr>
                      <a:r>
                        <a:rPr b="1" lang="en" sz="1300">
                          <a:solidFill>
                            <a:srgbClr val="FFFFFF"/>
                          </a:solidFill>
                        </a:rPr>
                        <a:t>Factores importantes para el desplazamiento de la curva de la demanda</a:t>
                      </a:r>
                      <a:endParaRPr b="1" sz="13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C78D8"/>
                    </a:solidFill>
                  </a:tcPr>
                </a:tc>
                <a:tc hMerge="1"/>
                <a:tc hMerge="1"/>
              </a:tr>
              <a:tr h="964250">
                <a:tc>
                  <a:txBody>
                    <a:bodyPr/>
                    <a:lstStyle/>
                    <a:p>
                      <a:pPr indent="0" lvl="0" marL="0" rtl="0" algn="ctr">
                        <a:spcBef>
                          <a:spcPts val="0"/>
                        </a:spcBef>
                        <a:spcAft>
                          <a:spcPts val="0"/>
                        </a:spcAft>
                        <a:buNone/>
                      </a:pPr>
                      <a:r>
                        <a:rPr b="1" lang="en" sz="1300">
                          <a:solidFill>
                            <a:srgbClr val="FFFFFF"/>
                          </a:solidFill>
                        </a:rPr>
                        <a:t>La renta de los consumidores</a:t>
                      </a:r>
                      <a:endParaRPr b="1" sz="13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C78D8"/>
                    </a:solidFill>
                  </a:tcPr>
                </a:tc>
                <a:tc>
                  <a:txBody>
                    <a:bodyPr/>
                    <a:lstStyle/>
                    <a:p>
                      <a:pPr indent="0" lvl="0" marL="0" rtl="0" algn="ctr">
                        <a:spcBef>
                          <a:spcPts val="0"/>
                        </a:spcBef>
                        <a:spcAft>
                          <a:spcPts val="0"/>
                        </a:spcAft>
                        <a:buNone/>
                      </a:pPr>
                      <a:r>
                        <a:rPr b="1" lang="en" sz="1300">
                          <a:solidFill>
                            <a:srgbClr val="FFFFFF"/>
                          </a:solidFill>
                        </a:rPr>
                        <a:t>Los precios de los bienes relacionados</a:t>
                      </a:r>
                      <a:endParaRPr b="1" sz="13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C78D8"/>
                    </a:solidFill>
                  </a:tcPr>
                </a:tc>
                <a:tc>
                  <a:txBody>
                    <a:bodyPr/>
                    <a:lstStyle/>
                    <a:p>
                      <a:pPr indent="0" lvl="0" marL="0" rtl="0" algn="ctr">
                        <a:spcBef>
                          <a:spcPts val="0"/>
                        </a:spcBef>
                        <a:spcAft>
                          <a:spcPts val="0"/>
                        </a:spcAft>
                        <a:buNone/>
                      </a:pPr>
                      <a:r>
                        <a:rPr b="1" lang="en" sz="1300">
                          <a:solidFill>
                            <a:srgbClr val="FFFFFF"/>
                          </a:solidFill>
                        </a:rPr>
                        <a:t>Los cambios en los gustos o preferencias de los consumidores</a:t>
                      </a:r>
                      <a:endParaRPr b="1" sz="13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C78D8"/>
                    </a:solidFill>
                  </a:tcPr>
                </a:tc>
              </a:tr>
              <a:tr h="1039550">
                <a:tc>
                  <a:txBody>
                    <a:bodyPr/>
                    <a:lstStyle/>
                    <a:p>
                      <a:pPr indent="0" lvl="0" marL="0" rtl="0" algn="l">
                        <a:spcBef>
                          <a:spcPts val="0"/>
                        </a:spcBef>
                        <a:spcAft>
                          <a:spcPts val="0"/>
                        </a:spcAft>
                        <a:buNone/>
                      </a:pPr>
                      <a:r>
                        <a:rPr b="1" lang="en" sz="1300">
                          <a:solidFill>
                            <a:srgbClr val="F3F3F3"/>
                          </a:solidFill>
                        </a:rPr>
                        <a:t>Bienes normales y bienes inferiores</a:t>
                      </a:r>
                      <a:r>
                        <a:rPr lang="en" sz="1200">
                          <a:solidFill>
                            <a:srgbClr val="F3F3F3"/>
                          </a:solidFill>
                        </a:rPr>
                        <a:t> </a:t>
                      </a:r>
                      <a:endParaRPr sz="1200">
                        <a:solidFill>
                          <a:srgbClr val="F3F3F3"/>
                        </a:solidFill>
                      </a:endParaRPr>
                    </a:p>
                    <a:p>
                      <a:pPr indent="0" lvl="0" marL="0" rtl="0" algn="l">
                        <a:spcBef>
                          <a:spcPts val="0"/>
                        </a:spcBef>
                        <a:spcAft>
                          <a:spcPts val="0"/>
                        </a:spcAft>
                        <a:buNone/>
                      </a:pPr>
                      <a:r>
                        <a:t/>
                      </a:r>
                      <a:endParaRPr sz="1300">
                        <a:solidFill>
                          <a:srgbClr val="F3F3F3"/>
                        </a:solidFill>
                      </a:endParaRPr>
                    </a:p>
                    <a:p>
                      <a:pPr indent="0" lvl="0" marL="0" rtl="0" algn="l">
                        <a:spcBef>
                          <a:spcPts val="0"/>
                        </a:spcBef>
                        <a:spcAft>
                          <a:spcPts val="0"/>
                        </a:spcAft>
                        <a:buNone/>
                      </a:pPr>
                      <a:r>
                        <a:t/>
                      </a:r>
                      <a:endParaRPr sz="1300">
                        <a:solidFill>
                          <a:srgbClr val="F3F3F3"/>
                        </a:solidFill>
                      </a:endParaRPr>
                    </a:p>
                    <a:p>
                      <a:pPr indent="0" lvl="0" marL="0" rtl="0" algn="l">
                        <a:spcBef>
                          <a:spcPts val="0"/>
                        </a:spcBef>
                        <a:spcAft>
                          <a:spcPts val="0"/>
                        </a:spcAft>
                        <a:buNone/>
                      </a:pPr>
                      <a:r>
                        <a:t/>
                      </a:r>
                      <a:endParaRPr>
                        <a:solidFill>
                          <a:srgbClr val="F3F3F3"/>
                        </a:solidFill>
                      </a:endParaRPr>
                    </a:p>
                  </a:txBody>
                  <a:tcPr marT="91425" marB="91425" marR="91425" marL="91425">
                    <a:lnT cap="flat" cmpd="sng" w="1270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b="1" lang="en" sz="1300">
                          <a:solidFill>
                            <a:srgbClr val="F3F3F3"/>
                          </a:solidFill>
                        </a:rPr>
                        <a:t>Bienes sustitutivos y bienes complementarios</a:t>
                      </a:r>
                      <a:endParaRPr b="1" sz="1300">
                        <a:solidFill>
                          <a:srgbClr val="F3F3F3"/>
                        </a:solidFill>
                      </a:endParaRPr>
                    </a:p>
                    <a:p>
                      <a:pPr indent="0" lvl="0" marL="0" rtl="0" algn="l">
                        <a:spcBef>
                          <a:spcPts val="0"/>
                        </a:spcBef>
                        <a:spcAft>
                          <a:spcPts val="0"/>
                        </a:spcAft>
                        <a:buNone/>
                      </a:pPr>
                      <a:r>
                        <a:t/>
                      </a:r>
                      <a:endParaRPr>
                        <a:solidFill>
                          <a:srgbClr val="F3F3F3"/>
                        </a:solidFill>
                      </a:endParaRPr>
                    </a:p>
                  </a:txBody>
                  <a:tcPr marT="91425" marB="91425" marR="91425" marL="91425">
                    <a:lnT cap="flat" cmpd="sng" w="1270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300">
                          <a:solidFill>
                            <a:srgbClr val="F3F3F3"/>
                          </a:solidFill>
                        </a:rPr>
                        <a:t>Los gustos también experimentan alteraciones que pueden ocasionar desplazamientos en la curva de demanda.</a:t>
                      </a:r>
                      <a:endParaRPr>
                        <a:solidFill>
                          <a:srgbClr val="F3F3F3"/>
                        </a:solidFill>
                      </a:endParaRPr>
                    </a:p>
                  </a:txBody>
                  <a:tcPr marT="91425" marB="91425" marR="91425" marL="91425">
                    <a:lnT cap="flat" cmpd="sng" w="12700">
                      <a:solidFill>
                        <a:srgbClr val="000000"/>
                      </a:solidFill>
                      <a:prstDash val="solid"/>
                      <a:round/>
                      <a:headEnd len="sm" w="sm" type="none"/>
                      <a:tailEnd len="sm" w="sm" type="none"/>
                    </a:lnT>
                  </a:tcPr>
                </a:tc>
              </a:tr>
            </a:tbl>
          </a:graphicData>
        </a:graphic>
      </p:graphicFrame>
      <p:sp>
        <p:nvSpPr>
          <p:cNvPr id="108" name="Google Shape;108;p20"/>
          <p:cNvSpPr/>
          <p:nvPr/>
        </p:nvSpPr>
        <p:spPr>
          <a:xfrm>
            <a:off x="4767350" y="4757975"/>
            <a:ext cx="2933700" cy="56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0"/>
          <p:cNvSpPr/>
          <p:nvPr/>
        </p:nvSpPr>
        <p:spPr>
          <a:xfrm>
            <a:off x="366725" y="2096900"/>
            <a:ext cx="3573300" cy="56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265500" y="565700"/>
            <a:ext cx="4045200" cy="1509600"/>
          </a:xfrm>
          <a:prstGeom prst="rect">
            <a:avLst/>
          </a:prstGeom>
        </p:spPr>
        <p:txBody>
          <a:bodyPr anchorCtr="0" anchor="b" bIns="91425" lIns="91425" spcFirstLastPara="1" rIns="91425" wrap="square" tIns="91425">
            <a:normAutofit/>
          </a:bodyPr>
          <a:lstStyle/>
          <a:p>
            <a:pPr indent="0" lvl="0" marL="0" rtl="0" algn="ctr">
              <a:lnSpc>
                <a:spcPct val="115000"/>
              </a:lnSpc>
              <a:spcBef>
                <a:spcPts val="1600"/>
              </a:spcBef>
              <a:spcAft>
                <a:spcPts val="400"/>
              </a:spcAft>
              <a:buNone/>
            </a:pPr>
            <a:r>
              <a:rPr b="1" lang="en" sz="2400">
                <a:latin typeface="Arial"/>
                <a:ea typeface="Arial"/>
                <a:cs typeface="Arial"/>
                <a:sym typeface="Arial"/>
              </a:rPr>
              <a:t>Desplazamientos de la curva de la oferta</a:t>
            </a:r>
            <a:endParaRPr>
              <a:latin typeface="Arial"/>
              <a:ea typeface="Arial"/>
              <a:cs typeface="Arial"/>
              <a:sym typeface="Arial"/>
            </a:endParaRPr>
          </a:p>
        </p:txBody>
      </p:sp>
      <p:sp>
        <p:nvSpPr>
          <p:cNvPr id="115" name="Google Shape;115;p21"/>
          <p:cNvSpPr txBox="1"/>
          <p:nvPr>
            <p:ph idx="1" type="subTitle"/>
          </p:nvPr>
        </p:nvSpPr>
        <p:spPr>
          <a:xfrm>
            <a:off x="265500" y="2643000"/>
            <a:ext cx="4045200" cy="189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latin typeface="Arial"/>
                <a:ea typeface="Arial"/>
                <a:cs typeface="Arial"/>
                <a:sym typeface="Arial"/>
              </a:rPr>
              <a:t>Por su parte, la </a:t>
            </a:r>
            <a:r>
              <a:rPr b="1" lang="en" sz="1500">
                <a:latin typeface="Arial"/>
                <a:ea typeface="Arial"/>
                <a:cs typeface="Arial"/>
                <a:sym typeface="Arial"/>
              </a:rPr>
              <a:t>curva de oferta</a:t>
            </a:r>
            <a:r>
              <a:rPr lang="en" sz="1500">
                <a:latin typeface="Arial"/>
                <a:ea typeface="Arial"/>
                <a:cs typeface="Arial"/>
                <a:sym typeface="Arial"/>
              </a:rPr>
              <a:t> de un bien sufrirá desplazamientos si se altera alguno de los elementos que la condicionan, como los factores productivos, la tecnología, las expectativas sobre el mercado o el precio de otros bienes.</a:t>
            </a:r>
            <a:endParaRPr sz="1500">
              <a:latin typeface="Arial"/>
              <a:ea typeface="Arial"/>
              <a:cs typeface="Arial"/>
              <a:sym typeface="Arial"/>
            </a:endParaRPr>
          </a:p>
          <a:p>
            <a:pPr indent="0" lvl="0" marL="0" rtl="0" algn="ctr">
              <a:lnSpc>
                <a:spcPct val="80000"/>
              </a:lnSpc>
              <a:spcBef>
                <a:spcPts val="0"/>
              </a:spcBef>
              <a:spcAft>
                <a:spcPts val="0"/>
              </a:spcAft>
              <a:buNone/>
            </a:pPr>
            <a:r>
              <a:t/>
            </a:r>
            <a:endParaRPr>
              <a:latin typeface="Arial"/>
              <a:ea typeface="Arial"/>
              <a:cs typeface="Arial"/>
              <a:sym typeface="Arial"/>
            </a:endParaRPr>
          </a:p>
        </p:txBody>
      </p:sp>
      <p:graphicFrame>
        <p:nvGraphicFramePr>
          <p:cNvPr id="116" name="Google Shape;116;p21"/>
          <p:cNvGraphicFramePr/>
          <p:nvPr/>
        </p:nvGraphicFramePr>
        <p:xfrm>
          <a:off x="4731700" y="688425"/>
          <a:ext cx="3000000" cy="3000000"/>
        </p:xfrm>
        <a:graphic>
          <a:graphicData uri="http://schemas.openxmlformats.org/drawingml/2006/table">
            <a:tbl>
              <a:tblPr>
                <a:noFill/>
                <a:tableStyleId>{ED9F72FC-32F8-49D4-AB5D-7CC20160B2AE}</a:tableStyleId>
              </a:tblPr>
              <a:tblGrid>
                <a:gridCol w="1416750"/>
                <a:gridCol w="1416750"/>
                <a:gridCol w="1416750"/>
              </a:tblGrid>
              <a:tr h="414975">
                <a:tc gridSpan="3">
                  <a:txBody>
                    <a:bodyPr/>
                    <a:lstStyle/>
                    <a:p>
                      <a:pPr indent="0" lvl="0" marL="0" rtl="0" algn="ctr">
                        <a:spcBef>
                          <a:spcPts val="0"/>
                        </a:spcBef>
                        <a:spcAft>
                          <a:spcPts val="0"/>
                        </a:spcAft>
                        <a:buNone/>
                      </a:pPr>
                      <a:r>
                        <a:rPr b="1" lang="en" sz="1100">
                          <a:solidFill>
                            <a:srgbClr val="FFFFFF"/>
                          </a:solidFill>
                        </a:rPr>
                        <a:t>Factores importantes para el desplazamiento de la curva de la oferta</a:t>
                      </a:r>
                      <a:endParaRPr b="1" sz="1100">
                        <a:solidFill>
                          <a:srgbClr val="FFFFFF"/>
                        </a:solidFill>
                      </a:endParaRPr>
                    </a:p>
                  </a:txBody>
                  <a:tcPr marT="63500" marB="63500" marR="63500" marL="63500">
                    <a:solidFill>
                      <a:srgbClr val="1155CC"/>
                    </a:solidFill>
                  </a:tcPr>
                </a:tc>
                <a:tc hMerge="1"/>
                <a:tc hMerge="1"/>
              </a:tr>
              <a:tr h="599225">
                <a:tc>
                  <a:txBody>
                    <a:bodyPr/>
                    <a:lstStyle/>
                    <a:p>
                      <a:pPr indent="0" lvl="0" marL="0" rtl="0" algn="ctr">
                        <a:spcBef>
                          <a:spcPts val="0"/>
                        </a:spcBef>
                        <a:spcAft>
                          <a:spcPts val="0"/>
                        </a:spcAft>
                        <a:buNone/>
                      </a:pPr>
                      <a:r>
                        <a:rPr b="1" lang="en" sz="1000">
                          <a:solidFill>
                            <a:srgbClr val="FFFFFF"/>
                          </a:solidFill>
                        </a:rPr>
                        <a:t>Los precios de los factores productivos</a:t>
                      </a:r>
                      <a:endParaRPr b="1" sz="1000">
                        <a:solidFill>
                          <a:srgbClr val="FFFFFF"/>
                        </a:solidFill>
                      </a:endParaRPr>
                    </a:p>
                  </a:txBody>
                  <a:tcPr marT="63500" marB="63500" marR="63500" marL="63500">
                    <a:solidFill>
                      <a:srgbClr val="6D9EEB"/>
                    </a:solidFill>
                  </a:tcPr>
                </a:tc>
                <a:tc>
                  <a:txBody>
                    <a:bodyPr/>
                    <a:lstStyle/>
                    <a:p>
                      <a:pPr indent="0" lvl="0" marL="0" rtl="0" algn="ctr">
                        <a:spcBef>
                          <a:spcPts val="0"/>
                        </a:spcBef>
                        <a:spcAft>
                          <a:spcPts val="0"/>
                        </a:spcAft>
                        <a:buNone/>
                      </a:pPr>
                      <a:r>
                        <a:rPr b="1" lang="en" sz="1000">
                          <a:solidFill>
                            <a:srgbClr val="FFFFFF"/>
                          </a:solidFill>
                        </a:rPr>
                        <a:t>La tecnología disponible</a:t>
                      </a:r>
                      <a:endParaRPr b="1" sz="1000">
                        <a:solidFill>
                          <a:srgbClr val="FFFFFF"/>
                        </a:solidFill>
                      </a:endParaRPr>
                    </a:p>
                  </a:txBody>
                  <a:tcPr marT="63500" marB="63500" marR="63500" marL="63500">
                    <a:solidFill>
                      <a:srgbClr val="6D9EEB"/>
                    </a:solidFill>
                  </a:tcPr>
                </a:tc>
                <a:tc>
                  <a:txBody>
                    <a:bodyPr/>
                    <a:lstStyle/>
                    <a:p>
                      <a:pPr indent="0" lvl="0" marL="0" rtl="0" algn="ctr">
                        <a:spcBef>
                          <a:spcPts val="0"/>
                        </a:spcBef>
                        <a:spcAft>
                          <a:spcPts val="0"/>
                        </a:spcAft>
                        <a:buNone/>
                      </a:pPr>
                      <a:r>
                        <a:rPr b="1" lang="en" sz="1000">
                          <a:solidFill>
                            <a:srgbClr val="FFFFFF"/>
                          </a:solidFill>
                        </a:rPr>
                        <a:t>Un aumento en el número de empresas oferentes</a:t>
                      </a:r>
                      <a:endParaRPr b="1" sz="1000">
                        <a:solidFill>
                          <a:srgbClr val="FFFFFF"/>
                        </a:solidFill>
                      </a:endParaRPr>
                    </a:p>
                  </a:txBody>
                  <a:tcPr marT="63500" marB="63500" marR="63500" marL="63500">
                    <a:solidFill>
                      <a:srgbClr val="6D9EEB"/>
                    </a:solidFill>
                  </a:tcPr>
                </a:tc>
              </a:tr>
              <a:tr h="2577425">
                <a:tc>
                  <a:txBody>
                    <a:bodyPr/>
                    <a:lstStyle/>
                    <a:p>
                      <a:pPr indent="0" lvl="0" marL="0" rtl="0" algn="l">
                        <a:spcBef>
                          <a:spcPts val="0"/>
                        </a:spcBef>
                        <a:spcAft>
                          <a:spcPts val="0"/>
                        </a:spcAft>
                        <a:buNone/>
                      </a:pPr>
                      <a:r>
                        <a:rPr lang="en" sz="1000">
                          <a:solidFill>
                            <a:srgbClr val="F3F3F3"/>
                          </a:solidFill>
                        </a:rPr>
                        <a:t>Una reducción en los salarios de los trabajadores empleados en una fábrica de mante-</a:t>
                      </a:r>
                      <a:endParaRPr sz="1000">
                        <a:solidFill>
                          <a:srgbClr val="F3F3F3"/>
                        </a:solidFill>
                      </a:endParaRPr>
                    </a:p>
                    <a:p>
                      <a:pPr indent="0" lvl="0" marL="0" rtl="0" algn="l">
                        <a:spcBef>
                          <a:spcPts val="0"/>
                        </a:spcBef>
                        <a:spcAft>
                          <a:spcPts val="0"/>
                        </a:spcAft>
                        <a:buNone/>
                      </a:pPr>
                      <a:r>
                        <a:rPr lang="en" sz="1000">
                          <a:solidFill>
                            <a:srgbClr val="F3F3F3"/>
                          </a:solidFill>
                        </a:rPr>
                        <a:t>quilla permitirá que las mismas cantidades de mantequilla que antes se fabricaban se puedan producir a unos precios menores.</a:t>
                      </a:r>
                      <a:endParaRPr sz="1000">
                        <a:solidFill>
                          <a:srgbClr val="F3F3F3"/>
                        </a:solidFill>
                      </a:endParaRPr>
                    </a:p>
                    <a:p>
                      <a:pPr indent="0" lvl="0" marL="0" rtl="0" algn="l">
                        <a:spcBef>
                          <a:spcPts val="0"/>
                        </a:spcBef>
                        <a:spcAft>
                          <a:spcPts val="0"/>
                        </a:spcAft>
                        <a:buNone/>
                      </a:pPr>
                      <a:r>
                        <a:t/>
                      </a:r>
                      <a:endParaRPr sz="1300">
                        <a:solidFill>
                          <a:srgbClr val="F3F3F3"/>
                        </a:solidFill>
                      </a:endParaRPr>
                    </a:p>
                  </a:txBody>
                  <a:tcPr marT="63500" marB="63500" marR="63500" marL="63500"/>
                </a:tc>
                <a:tc>
                  <a:txBody>
                    <a:bodyPr/>
                    <a:lstStyle/>
                    <a:p>
                      <a:pPr indent="0" lvl="0" marL="0" rtl="0" algn="l">
                        <a:spcBef>
                          <a:spcPts val="0"/>
                        </a:spcBef>
                        <a:spcAft>
                          <a:spcPts val="0"/>
                        </a:spcAft>
                        <a:buNone/>
                      </a:pPr>
                      <a:r>
                        <a:rPr lang="en" sz="1000">
                          <a:solidFill>
                            <a:srgbClr val="F3F3F3"/>
                          </a:solidFill>
                        </a:rPr>
                        <a:t>Una mejora en la tecnología utilizada en la fabricación de neumáticos de automóviles</a:t>
                      </a:r>
                      <a:endParaRPr sz="1000">
                        <a:solidFill>
                          <a:srgbClr val="F3F3F3"/>
                        </a:solidFill>
                      </a:endParaRPr>
                    </a:p>
                    <a:p>
                      <a:pPr indent="0" lvl="0" marL="0" rtl="0" algn="l">
                        <a:spcBef>
                          <a:spcPts val="0"/>
                        </a:spcBef>
                        <a:spcAft>
                          <a:spcPts val="0"/>
                        </a:spcAft>
                        <a:buNone/>
                      </a:pPr>
                      <a:r>
                        <a:rPr lang="en" sz="1000">
                          <a:solidFill>
                            <a:srgbClr val="F3F3F3"/>
                          </a:solidFill>
                        </a:rPr>
                        <a:t>puede reducir los costes de producción. Esto permitirá que las empresas puedan ofrecer</a:t>
                      </a:r>
                      <a:endParaRPr sz="1000">
                        <a:solidFill>
                          <a:srgbClr val="F3F3F3"/>
                        </a:solidFill>
                      </a:endParaRPr>
                    </a:p>
                    <a:p>
                      <a:pPr indent="0" lvl="0" marL="0" rtl="0" algn="l">
                        <a:spcBef>
                          <a:spcPts val="0"/>
                        </a:spcBef>
                        <a:spcAft>
                          <a:spcPts val="0"/>
                        </a:spcAft>
                        <a:buNone/>
                      </a:pPr>
                      <a:r>
                        <a:rPr lang="en" sz="1000">
                          <a:solidFill>
                            <a:srgbClr val="F3F3F3"/>
                          </a:solidFill>
                        </a:rPr>
                        <a:t>las mismas cantidades de neumáticos que antes, a unos precios menores.</a:t>
                      </a:r>
                      <a:endParaRPr sz="1000">
                        <a:solidFill>
                          <a:srgbClr val="F3F3F3"/>
                        </a:solidFill>
                      </a:endParaRPr>
                    </a:p>
                    <a:p>
                      <a:pPr indent="0" lvl="0" marL="0" rtl="0" algn="l">
                        <a:spcBef>
                          <a:spcPts val="0"/>
                        </a:spcBef>
                        <a:spcAft>
                          <a:spcPts val="0"/>
                        </a:spcAft>
                        <a:buNone/>
                      </a:pPr>
                      <a:r>
                        <a:t/>
                      </a:r>
                      <a:endParaRPr sz="1000">
                        <a:solidFill>
                          <a:srgbClr val="F3F3F3"/>
                        </a:solidFill>
                      </a:endParaRPr>
                    </a:p>
                  </a:txBody>
                  <a:tcPr marT="63500" marB="63500" marR="63500" marL="63500"/>
                </a:tc>
                <a:tc>
                  <a:txBody>
                    <a:bodyPr/>
                    <a:lstStyle/>
                    <a:p>
                      <a:pPr indent="0" lvl="0" marL="0" rtl="0" algn="l">
                        <a:spcBef>
                          <a:spcPts val="0"/>
                        </a:spcBef>
                        <a:spcAft>
                          <a:spcPts val="0"/>
                        </a:spcAft>
                        <a:buNone/>
                      </a:pPr>
                      <a:r>
                        <a:rPr lang="en" sz="1000">
                          <a:solidFill>
                            <a:srgbClr val="F3F3F3"/>
                          </a:solidFill>
                        </a:rPr>
                        <a:t>La mejora de las expectativas en un sector determinado, como puede ser en el de la producción de energía fotovoltaica, puede impulsar la entrada de empresa en este sector, lo que se traducirá en un aumento en la oferta de energía fotovoltaica.</a:t>
                      </a:r>
                      <a:endParaRPr sz="1000">
                        <a:solidFill>
                          <a:srgbClr val="F3F3F3"/>
                        </a:solidFill>
                      </a:endParaRPr>
                    </a:p>
                    <a:p>
                      <a:pPr indent="0" lvl="0" marL="0" rtl="0" algn="l">
                        <a:spcBef>
                          <a:spcPts val="0"/>
                        </a:spcBef>
                        <a:spcAft>
                          <a:spcPts val="0"/>
                        </a:spcAft>
                        <a:buNone/>
                      </a:pPr>
                      <a:r>
                        <a:t/>
                      </a:r>
                      <a:endParaRPr sz="1000">
                        <a:solidFill>
                          <a:srgbClr val="F3F3F3"/>
                        </a:solidFill>
                      </a:endParaRPr>
                    </a:p>
                  </a:txBody>
                  <a:tcPr marT="63500" marB="63500" marR="63500" marL="6350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