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4" r:id="rId6"/>
    <p:sldId id="261" r:id="rId7"/>
    <p:sldId id="262" r:id="rId8"/>
    <p:sldId id="265" r:id="rId9"/>
    <p:sldId id="263" r:id="rId10"/>
    <p:sldId id="267"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8" d="100"/>
          <a:sy n="78" d="100"/>
        </p:scale>
        <p:origin x="4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7417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99514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19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39777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8564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941876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131002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5952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50860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AACC7-3B3F-47D1-959A-EF58926E955E}"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01744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63440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27921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96150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08524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1EAACC7-3B3F-47D1-959A-EF58926E955E}"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49098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‹Nº›</a:t>
            </a:fld>
            <a:endParaRPr lang="en-US"/>
          </a:p>
        </p:txBody>
      </p:sp>
      <p:sp>
        <p:nvSpPr>
          <p:cNvPr id="5" name="Date Placeholder 4"/>
          <p:cNvSpPr>
            <a:spLocks noGrp="1"/>
          </p:cNvSpPr>
          <p:nvPr>
            <p:ph type="dt" sz="half" idx="10"/>
          </p:nvPr>
        </p:nvSpPr>
        <p:spPr/>
        <p:txBody>
          <a:bodyPr/>
          <a:lstStyle/>
          <a:p>
            <a:fld id="{11EAACC7-3B3F-47D1-959A-EF58926E955E}" type="datetimeFigureOut">
              <a:rPr lang="en-US" smtClean="0"/>
              <a:t>11/15/2020</a:t>
            </a:fld>
            <a:endParaRPr lang="en-US"/>
          </a:p>
        </p:txBody>
      </p:sp>
    </p:spTree>
    <p:extLst>
      <p:ext uri="{BB962C8B-B14F-4D97-AF65-F5344CB8AC3E}">
        <p14:creationId xmlns:p14="http://schemas.microsoft.com/office/powerpoint/2010/main" val="119463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AACC7-3B3F-47D1-959A-EF58926E955E}" type="datetimeFigureOut">
              <a:rPr lang="en-US" smtClean="0"/>
              <a:t>11/15/2020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2CC964-A50B-4C29-B4E4-2C30BB34CCF3}" type="slidenum">
              <a:rPr lang="en-US" smtClean="0"/>
              <a:t>‹Nº›</a:t>
            </a:fld>
            <a:endParaRPr lang="en-US"/>
          </a:p>
        </p:txBody>
      </p:sp>
    </p:spTree>
    <p:extLst>
      <p:ext uri="{BB962C8B-B14F-4D97-AF65-F5344CB8AC3E}">
        <p14:creationId xmlns:p14="http://schemas.microsoft.com/office/powerpoint/2010/main" val="51139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f4LJg4qEp40?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27E77-C0F2-4DBE-8C06-25250EDD0783}"/>
              </a:ext>
            </a:extLst>
          </p:cNvPr>
          <p:cNvSpPr>
            <a:spLocks noGrp="1"/>
          </p:cNvSpPr>
          <p:nvPr>
            <p:ph type="title"/>
          </p:nvPr>
        </p:nvSpPr>
        <p:spPr>
          <a:xfrm>
            <a:off x="677335" y="2406557"/>
            <a:ext cx="8596668" cy="1826581"/>
          </a:xfrm>
        </p:spPr>
        <p:txBody>
          <a:bodyPr>
            <a:noAutofit/>
          </a:bodyPr>
          <a:lstStyle/>
          <a:p>
            <a:pPr algn="l"/>
            <a:r>
              <a:rPr lang="es-MX" sz="4800" dirty="0">
                <a:latin typeface="Bahnschrift Condensed" panose="020B0502040204020203" pitchFamily="34" charset="0"/>
              </a:rPr>
              <a:t>Aseguramiento del Acceso a la Base de Datos:</a:t>
            </a:r>
            <a:br>
              <a:rPr lang="es-MX" sz="4800" dirty="0">
                <a:latin typeface="Bahnschrift Condensed" panose="020B0502040204020203" pitchFamily="34" charset="0"/>
              </a:rPr>
            </a:br>
            <a:r>
              <a:rPr lang="es-MX" sz="4800" dirty="0">
                <a:latin typeface="Bahnschrift Condensed" panose="020B0502040204020203" pitchFamily="34" charset="0"/>
              </a:rPr>
              <a:t>Administración de privilegios y funciones</a:t>
            </a:r>
            <a:endParaRPr lang="es-CO" sz="4800" dirty="0">
              <a:latin typeface="Bahnschrift Condensed" panose="020B0502040204020203" pitchFamily="34" charset="0"/>
            </a:endParaRPr>
          </a:p>
        </p:txBody>
      </p:sp>
      <p:sp>
        <p:nvSpPr>
          <p:cNvPr id="3" name="Subtítulo 2">
            <a:extLst>
              <a:ext uri="{FF2B5EF4-FFF2-40B4-BE49-F238E27FC236}">
                <a16:creationId xmlns:a16="http://schemas.microsoft.com/office/drawing/2014/main" id="{07CDB32F-959D-44F8-8B06-B0CA53A8E9C7}"/>
              </a:ext>
            </a:extLst>
          </p:cNvPr>
          <p:cNvSpPr>
            <a:spLocks noGrp="1"/>
          </p:cNvSpPr>
          <p:nvPr>
            <p:ph type="body" idx="1"/>
          </p:nvPr>
        </p:nvSpPr>
        <p:spPr>
          <a:xfrm>
            <a:off x="677335" y="4527448"/>
            <a:ext cx="7527551" cy="860400"/>
          </a:xfrm>
        </p:spPr>
        <p:txBody>
          <a:bodyPr>
            <a:normAutofit fontScale="25000" lnSpcReduction="20000"/>
          </a:bodyPr>
          <a:lstStyle/>
          <a:p>
            <a:pPr algn="r"/>
            <a:r>
              <a:rPr lang="es-CO" sz="7200" dirty="0">
                <a:solidFill>
                  <a:schemeClr val="bg2">
                    <a:lumMod val="25000"/>
                  </a:schemeClr>
                </a:solidFill>
                <a:latin typeface="Bahnschrift Condensed" panose="020B0502040204020203" pitchFamily="34" charset="0"/>
              </a:rPr>
              <a:t>GRUPO #2:</a:t>
            </a:r>
          </a:p>
          <a:p>
            <a:pPr algn="r"/>
            <a:r>
              <a:rPr lang="es-CO" sz="7200" dirty="0">
                <a:solidFill>
                  <a:schemeClr val="bg2">
                    <a:lumMod val="25000"/>
                  </a:schemeClr>
                </a:solidFill>
                <a:latin typeface="Bahnschrift Condensed" panose="020B0502040204020203" pitchFamily="34" charset="0"/>
              </a:rPr>
              <a:t> Sebastián Zamora 20-15-4392</a:t>
            </a:r>
          </a:p>
          <a:p>
            <a:pPr algn="r"/>
            <a:r>
              <a:rPr lang="es-CO" sz="7200" dirty="0">
                <a:solidFill>
                  <a:schemeClr val="bg2">
                    <a:lumMod val="25000"/>
                  </a:schemeClr>
                </a:solidFill>
                <a:latin typeface="Bahnschrift Condensed" panose="020B0502040204020203" pitchFamily="34" charset="0"/>
              </a:rPr>
              <a:t>Medardo </a:t>
            </a:r>
            <a:r>
              <a:rPr lang="es-CO" sz="7200" dirty="0" err="1">
                <a:solidFill>
                  <a:schemeClr val="bg2">
                    <a:lumMod val="25000"/>
                  </a:schemeClr>
                </a:solidFill>
                <a:latin typeface="Bahnschrift Condensed" panose="020B0502040204020203" pitchFamily="34" charset="0"/>
              </a:rPr>
              <a:t>Logreira</a:t>
            </a:r>
            <a:r>
              <a:rPr lang="es-CO" sz="7200" dirty="0">
                <a:solidFill>
                  <a:schemeClr val="bg2">
                    <a:lumMod val="25000"/>
                  </a:schemeClr>
                </a:solidFill>
                <a:latin typeface="Bahnschrift Condensed" panose="020B0502040204020203" pitchFamily="34" charset="0"/>
              </a:rPr>
              <a:t> 8-879-1679</a:t>
            </a:r>
          </a:p>
          <a:p>
            <a:pPr algn="r"/>
            <a:r>
              <a:rPr lang="es-CO" sz="7200" dirty="0">
                <a:solidFill>
                  <a:schemeClr val="bg2">
                    <a:lumMod val="25000"/>
                  </a:schemeClr>
                </a:solidFill>
                <a:latin typeface="Bahnschrift Condensed" panose="020B0502040204020203" pitchFamily="34" charset="0"/>
              </a:rPr>
              <a:t>Karen Cabrera 20-14-5403</a:t>
            </a:r>
          </a:p>
          <a:p>
            <a:pPr algn="l"/>
            <a:endParaRPr lang="es-CO" dirty="0"/>
          </a:p>
        </p:txBody>
      </p:sp>
      <p:pic>
        <p:nvPicPr>
          <p:cNvPr id="4" name="Picture 3">
            <a:extLst>
              <a:ext uri="{FF2B5EF4-FFF2-40B4-BE49-F238E27FC236}">
                <a16:creationId xmlns:a16="http://schemas.microsoft.com/office/drawing/2014/main" id="{23633930-73BF-4F3F-BBF8-BFEBB0FAC962}"/>
              </a:ext>
            </a:extLst>
          </p:cNvPr>
          <p:cNvPicPr>
            <a:picLocks noChangeAspect="1"/>
          </p:cNvPicPr>
          <p:nvPr/>
        </p:nvPicPr>
        <p:blipFill>
          <a:blip r:embed="rId2">
            <a:extLst>
              <a:ext uri="{28A0092B-C50C-407E-A947-70E740481C1C}">
                <a14:useLocalDpi xmlns:a14="http://schemas.microsoft.com/office/drawing/2010/main" val="0"/>
              </a:ext>
            </a:extLst>
          </a:blip>
          <a:srcRect l="35092" r="35092"/>
          <a:stretch/>
        </p:blipFill>
        <p:spPr>
          <a:xfrm>
            <a:off x="8781794" y="-28079"/>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spTree>
    <p:extLst>
      <p:ext uri="{BB962C8B-B14F-4D97-AF65-F5344CB8AC3E}">
        <p14:creationId xmlns:p14="http://schemas.microsoft.com/office/powerpoint/2010/main" val="295684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CC197B4-087C-47AC-AE58-7FDDE2AFA37A}"/>
              </a:ext>
            </a:extLst>
          </p:cNvPr>
          <p:cNvSpPr>
            <a:spLocks noGrp="1"/>
          </p:cNvSpPr>
          <p:nvPr>
            <p:ph type="title"/>
          </p:nvPr>
        </p:nvSpPr>
        <p:spPr/>
        <p:txBody>
          <a:bodyPr/>
          <a:lstStyle/>
          <a:p>
            <a:r>
              <a:rPr lang="es-CO" dirty="0"/>
              <a:t>roles</a:t>
            </a:r>
          </a:p>
        </p:txBody>
      </p:sp>
      <p:sp>
        <p:nvSpPr>
          <p:cNvPr id="6" name="Marcador de contenido 5">
            <a:extLst>
              <a:ext uri="{FF2B5EF4-FFF2-40B4-BE49-F238E27FC236}">
                <a16:creationId xmlns:a16="http://schemas.microsoft.com/office/drawing/2014/main" id="{66560D9C-A410-455B-9D5B-22336B19085E}"/>
              </a:ext>
            </a:extLst>
          </p:cNvPr>
          <p:cNvSpPr>
            <a:spLocks noGrp="1"/>
          </p:cNvSpPr>
          <p:nvPr>
            <p:ph sz="half" idx="2"/>
          </p:nvPr>
        </p:nvSpPr>
        <p:spPr>
          <a:xfrm>
            <a:off x="675743" y="1877377"/>
            <a:ext cx="4185623" cy="3304117"/>
          </a:xfrm>
        </p:spPr>
        <p:txBody>
          <a:bodyPr>
            <a:normAutofit fontScale="77500" lnSpcReduction="20000"/>
          </a:bodyPr>
          <a:lstStyle/>
          <a:p>
            <a:r>
              <a:rPr lang="es-MX" dirty="0"/>
              <a:t>Disponemos de la instrucción ALTER ROLE permite modificar la configuración del rol. Tiene las mismas opciones que CREATE ROLE y sólo se usa si deseamos establecer un nuevo método para autentificarnos.</a:t>
            </a:r>
          </a:p>
          <a:p>
            <a:endParaRPr lang="es-CO" dirty="0"/>
          </a:p>
        </p:txBody>
      </p:sp>
      <p:sp>
        <p:nvSpPr>
          <p:cNvPr id="7" name="Marcador de texto 6">
            <a:extLst>
              <a:ext uri="{FF2B5EF4-FFF2-40B4-BE49-F238E27FC236}">
                <a16:creationId xmlns:a16="http://schemas.microsoft.com/office/drawing/2014/main" id="{2EE8AD89-F900-4795-AEB5-43F8BCD59870}"/>
              </a:ext>
            </a:extLst>
          </p:cNvPr>
          <p:cNvSpPr>
            <a:spLocks noGrp="1"/>
          </p:cNvSpPr>
          <p:nvPr>
            <p:ph type="body" sz="quarter" idx="3"/>
          </p:nvPr>
        </p:nvSpPr>
        <p:spPr>
          <a:xfrm>
            <a:off x="5088384" y="1589246"/>
            <a:ext cx="4185618" cy="576262"/>
          </a:xfrm>
        </p:spPr>
        <p:txBody>
          <a:bodyPr/>
          <a:lstStyle/>
          <a:p>
            <a:r>
              <a:rPr lang="es-MX" dirty="0">
                <a:solidFill>
                  <a:schemeClr val="accent2">
                    <a:lumMod val="75000"/>
                  </a:schemeClr>
                </a:solidFill>
              </a:rPr>
              <a:t>Asignar Y Retirar Privilegios A Roles</a:t>
            </a:r>
          </a:p>
        </p:txBody>
      </p:sp>
      <p:sp>
        <p:nvSpPr>
          <p:cNvPr id="8" name="Marcador de contenido 7">
            <a:extLst>
              <a:ext uri="{FF2B5EF4-FFF2-40B4-BE49-F238E27FC236}">
                <a16:creationId xmlns:a16="http://schemas.microsoft.com/office/drawing/2014/main" id="{29DFF991-1B0C-40D0-BF4B-02B9EBBC45E1}"/>
              </a:ext>
            </a:extLst>
          </p:cNvPr>
          <p:cNvSpPr>
            <a:spLocks noGrp="1"/>
          </p:cNvSpPr>
          <p:nvPr>
            <p:ph sz="quarter" idx="4"/>
          </p:nvPr>
        </p:nvSpPr>
        <p:spPr>
          <a:xfrm>
            <a:off x="5086799" y="2165508"/>
            <a:ext cx="4185617" cy="3304117"/>
          </a:xfrm>
        </p:spPr>
        <p:txBody>
          <a:bodyPr>
            <a:normAutofit fontScale="77500" lnSpcReduction="20000"/>
          </a:bodyPr>
          <a:lstStyle/>
          <a:p>
            <a:pPr marL="0" indent="0">
              <a:buNone/>
            </a:pPr>
            <a:r>
              <a:rPr lang="es-MX" dirty="0"/>
              <a:t>Se realiza con la instrucción GRANT y se usa igual que cuando establecemos permisos a los usuarios, en la sintaxis de los comandos GRANT y REVOKE vistas anteriormente, simplemente se indicaría un nombre de rol en lugar de un nombre de usuario. Por ejemplo si deseamos asignar los privilegios CREATE TABLE y CONNECT a un rol llamado rol1. Se haría:</a:t>
            </a:r>
          </a:p>
          <a:p>
            <a:endParaRPr lang="es-MX" dirty="0"/>
          </a:p>
          <a:p>
            <a:pPr marL="0" indent="0">
              <a:buNone/>
            </a:pPr>
            <a:r>
              <a:rPr lang="es-MX" dirty="0">
                <a:solidFill>
                  <a:schemeClr val="accent2">
                    <a:lumMod val="75000"/>
                  </a:schemeClr>
                </a:solidFill>
              </a:rPr>
              <a:t>      GRANT CREATE TABLE, CONNECT TO rol1;</a:t>
            </a:r>
          </a:p>
          <a:p>
            <a:pPr marL="0" indent="0">
              <a:buNone/>
            </a:pPr>
            <a:r>
              <a:rPr lang="es-MX" dirty="0"/>
              <a:t>De la misma forma, podemos quitar privilegios asignados a un rol mediante el </a:t>
            </a:r>
            <a:r>
              <a:rPr lang="es-MX" dirty="0" err="1"/>
              <a:t>comandol</a:t>
            </a:r>
            <a:r>
              <a:rPr lang="es-MX" dirty="0"/>
              <a:t> REVOKE:</a:t>
            </a:r>
          </a:p>
          <a:p>
            <a:endParaRPr lang="es-MX" dirty="0"/>
          </a:p>
          <a:p>
            <a:pPr marL="0" indent="0">
              <a:buNone/>
            </a:pPr>
            <a:r>
              <a:rPr lang="es-MX" dirty="0">
                <a:solidFill>
                  <a:schemeClr val="accent2">
                    <a:lumMod val="75000"/>
                  </a:schemeClr>
                </a:solidFill>
              </a:rPr>
              <a:t>REVOKE CREATE TABLE FROM rol1;</a:t>
            </a:r>
            <a:endParaRPr lang="es-CO" dirty="0">
              <a:solidFill>
                <a:schemeClr val="accent2">
                  <a:lumMod val="75000"/>
                </a:schemeClr>
              </a:solidFill>
            </a:endParaRPr>
          </a:p>
        </p:txBody>
      </p:sp>
      <p:sp>
        <p:nvSpPr>
          <p:cNvPr id="12" name="Marcador de texto 11">
            <a:extLst>
              <a:ext uri="{FF2B5EF4-FFF2-40B4-BE49-F238E27FC236}">
                <a16:creationId xmlns:a16="http://schemas.microsoft.com/office/drawing/2014/main" id="{C0B82465-6CB6-4070-ADF8-F424551075A6}"/>
              </a:ext>
            </a:extLst>
          </p:cNvPr>
          <p:cNvSpPr>
            <a:spLocks noGrp="1"/>
          </p:cNvSpPr>
          <p:nvPr>
            <p:ph type="body" idx="1"/>
          </p:nvPr>
        </p:nvSpPr>
        <p:spPr>
          <a:xfrm>
            <a:off x="675744" y="1270000"/>
            <a:ext cx="4185623" cy="576262"/>
          </a:xfrm>
        </p:spPr>
        <p:txBody>
          <a:bodyPr/>
          <a:lstStyle/>
          <a:p>
            <a:r>
              <a:rPr lang="es-CO" dirty="0">
                <a:solidFill>
                  <a:schemeClr val="accent2">
                    <a:lumMod val="75000"/>
                  </a:schemeClr>
                </a:solidFill>
              </a:rPr>
              <a:t>Modificar roles</a:t>
            </a:r>
          </a:p>
        </p:txBody>
      </p:sp>
      <p:pic>
        <p:nvPicPr>
          <p:cNvPr id="8195" name="Picture 3" descr="Private dedicated vLANs | Memset">
            <a:extLst>
              <a:ext uri="{FF2B5EF4-FFF2-40B4-BE49-F238E27FC236}">
                <a16:creationId xmlns:a16="http://schemas.microsoft.com/office/drawing/2014/main" id="{EC019540-8379-4B4B-B879-A10D8B82A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627" y="2834048"/>
            <a:ext cx="3827913" cy="368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9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40DACEB-F966-4946-8966-C31E6B75ED2B}"/>
              </a:ext>
            </a:extLst>
          </p:cNvPr>
          <p:cNvSpPr>
            <a:spLocks noGrp="1"/>
          </p:cNvSpPr>
          <p:nvPr>
            <p:ph type="title"/>
          </p:nvPr>
        </p:nvSpPr>
        <p:spPr/>
        <p:txBody>
          <a:bodyPr/>
          <a:lstStyle/>
          <a:p>
            <a:r>
              <a:rPr lang="es-CO" dirty="0"/>
              <a:t>MOSTRAR INFORMACION SOBRE PRIVILEGIOS</a:t>
            </a:r>
          </a:p>
        </p:txBody>
      </p:sp>
      <p:pic>
        <p:nvPicPr>
          <p:cNvPr id="8" name="Imagen 7">
            <a:extLst>
              <a:ext uri="{FF2B5EF4-FFF2-40B4-BE49-F238E27FC236}">
                <a16:creationId xmlns:a16="http://schemas.microsoft.com/office/drawing/2014/main" id="{B4B9D6A1-D1D2-4743-B04B-371637A66972}"/>
              </a:ext>
            </a:extLst>
          </p:cNvPr>
          <p:cNvPicPr>
            <a:picLocks noChangeAspect="1"/>
          </p:cNvPicPr>
          <p:nvPr/>
        </p:nvPicPr>
        <p:blipFill>
          <a:blip r:embed="rId2"/>
          <a:stretch>
            <a:fillRect/>
          </a:stretch>
        </p:blipFill>
        <p:spPr>
          <a:xfrm>
            <a:off x="677334" y="1930400"/>
            <a:ext cx="8837370" cy="4433330"/>
          </a:xfrm>
          <a:prstGeom prst="rect">
            <a:avLst/>
          </a:prstGeom>
        </p:spPr>
      </p:pic>
    </p:spTree>
    <p:extLst>
      <p:ext uri="{BB962C8B-B14F-4D97-AF65-F5344CB8AC3E}">
        <p14:creationId xmlns:p14="http://schemas.microsoft.com/office/powerpoint/2010/main" val="302438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BAE80A-1E19-4CE4-840C-98001414A4D2}"/>
              </a:ext>
            </a:extLst>
          </p:cNvPr>
          <p:cNvSpPr>
            <a:spLocks noGrp="1"/>
          </p:cNvSpPr>
          <p:nvPr>
            <p:ph type="title"/>
          </p:nvPr>
        </p:nvSpPr>
        <p:spPr/>
        <p:txBody>
          <a:bodyPr/>
          <a:lstStyle/>
          <a:p>
            <a:r>
              <a:rPr lang="es-CO" dirty="0"/>
              <a:t>GRACIAS POR SU ATENCIÓN!!</a:t>
            </a:r>
          </a:p>
        </p:txBody>
      </p:sp>
      <p:pic>
        <p:nvPicPr>
          <p:cNvPr id="2050" name="Picture 2" descr="Challenge: Como conociste piratas del caribe? | Piratas Del Caribe Amino">
            <a:extLst>
              <a:ext uri="{FF2B5EF4-FFF2-40B4-BE49-F238E27FC236}">
                <a16:creationId xmlns:a16="http://schemas.microsoft.com/office/drawing/2014/main" id="{3B54F7A3-333A-4A06-A7C3-B8F6F461E86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4166" y="1604382"/>
            <a:ext cx="47625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56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AB302-BDBA-42C1-B52A-B468F302CA5E}"/>
              </a:ext>
            </a:extLst>
          </p:cNvPr>
          <p:cNvSpPr>
            <a:spLocks noGrp="1"/>
          </p:cNvSpPr>
          <p:nvPr>
            <p:ph type="title"/>
          </p:nvPr>
        </p:nvSpPr>
        <p:spPr/>
        <p:txBody>
          <a:bodyPr>
            <a:normAutofit/>
          </a:bodyPr>
          <a:lstStyle/>
          <a:p>
            <a:r>
              <a:rPr lang="es-MX" dirty="0"/>
              <a:t>ADMINISTRACIÓN DE PRIVILEGIOS Y FUNCIONES</a:t>
            </a:r>
            <a:endParaRPr lang="es-CO" dirty="0"/>
          </a:p>
        </p:txBody>
      </p:sp>
      <p:sp>
        <p:nvSpPr>
          <p:cNvPr id="3" name="Marcador de contenido 2">
            <a:extLst>
              <a:ext uri="{FF2B5EF4-FFF2-40B4-BE49-F238E27FC236}">
                <a16:creationId xmlns:a16="http://schemas.microsoft.com/office/drawing/2014/main" id="{1F69C972-6931-4151-B280-8D2645AF6430}"/>
              </a:ext>
            </a:extLst>
          </p:cNvPr>
          <p:cNvSpPr>
            <a:spLocks noGrp="1"/>
          </p:cNvSpPr>
          <p:nvPr>
            <p:ph idx="1"/>
          </p:nvPr>
        </p:nvSpPr>
        <p:spPr>
          <a:xfrm>
            <a:off x="677333" y="1930400"/>
            <a:ext cx="8596668" cy="3880773"/>
          </a:xfrm>
        </p:spPr>
        <p:txBody>
          <a:bodyPr/>
          <a:lstStyle/>
          <a:p>
            <a:pPr marL="0" indent="0">
              <a:buNone/>
            </a:pPr>
            <a:r>
              <a:rPr lang="es-MX" dirty="0">
                <a:solidFill>
                  <a:schemeClr val="bg2">
                    <a:lumMod val="25000"/>
                  </a:schemeClr>
                </a:solidFill>
              </a:rPr>
              <a:t>Seguridad de Objetos</a:t>
            </a:r>
          </a:p>
          <a:p>
            <a:pPr marL="0" indent="0">
              <a:buNone/>
            </a:pPr>
            <a:r>
              <a:rPr lang="es-MX" dirty="0"/>
              <a:t>El acceso a los objetos de la BD se realiza </a:t>
            </a:r>
            <a:r>
              <a:rPr lang="es-MX" dirty="0" err="1"/>
              <a:t>via</a:t>
            </a:r>
            <a:r>
              <a:rPr lang="es-MX" dirty="0"/>
              <a:t> privilegios. Estos permiten que determinados comandos sean utilizados contra determinados objetos de la BD. Esto se especifica con el comando GRANT, conceder. Los privilegios se pueden agrupar formando lo que se conoce por roles. </a:t>
            </a:r>
          </a:p>
          <a:p>
            <a:pPr marL="0" indent="0">
              <a:buNone/>
            </a:pPr>
            <a:endParaRPr lang="es-CO" dirty="0"/>
          </a:p>
        </p:txBody>
      </p:sp>
      <p:pic>
        <p:nvPicPr>
          <p:cNvPr id="1029" name="Picture 5" descr="Control de acceso basado en roles (descripción general) - Administración de  Oracle Solaris 11.1: servicios de seguridad">
            <a:extLst>
              <a:ext uri="{FF2B5EF4-FFF2-40B4-BE49-F238E27FC236}">
                <a16:creationId xmlns:a16="http://schemas.microsoft.com/office/drawing/2014/main" id="{F5E14724-1A89-4FFF-869D-1813FD2F9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733" y="3590907"/>
            <a:ext cx="515302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9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955064-FFD2-4295-AC2F-D17141E2F820}"/>
              </a:ext>
            </a:extLst>
          </p:cNvPr>
          <p:cNvSpPr>
            <a:spLocks noGrp="1"/>
          </p:cNvSpPr>
          <p:nvPr>
            <p:ph type="title"/>
          </p:nvPr>
        </p:nvSpPr>
        <p:spPr>
          <a:xfrm>
            <a:off x="677334" y="609600"/>
            <a:ext cx="8596668" cy="663146"/>
          </a:xfrm>
        </p:spPr>
        <p:txBody>
          <a:bodyPr/>
          <a:lstStyle/>
          <a:p>
            <a:r>
              <a:rPr lang="es-MX" dirty="0"/>
              <a:t>Tipos de privilegios de base de datos</a:t>
            </a:r>
            <a:endParaRPr lang="es-CO" dirty="0"/>
          </a:p>
        </p:txBody>
      </p:sp>
      <p:pic>
        <p:nvPicPr>
          <p:cNvPr id="4" name="Elementos multimedia en línea 3" title="SQL Tutorial - How to grant System and Object Privileges in Oracle Database">
            <a:hlinkClick r:id="" action="ppaction://media"/>
            <a:extLst>
              <a:ext uri="{FF2B5EF4-FFF2-40B4-BE49-F238E27FC236}">
                <a16:creationId xmlns:a16="http://schemas.microsoft.com/office/drawing/2014/main" id="{9A14680A-4DEA-455F-A4F4-F2957959E6E9}"/>
              </a:ext>
            </a:extLst>
          </p:cNvPr>
          <p:cNvPicPr>
            <a:picLocks noGrp="1" noRot="1" noChangeAspect="1"/>
          </p:cNvPicPr>
          <p:nvPr>
            <p:ph idx="1"/>
            <a:videoFile r:link="rId1"/>
          </p:nvPr>
        </p:nvPicPr>
        <p:blipFill>
          <a:blip r:embed="rId3"/>
          <a:stretch>
            <a:fillRect/>
          </a:stretch>
        </p:blipFill>
        <p:spPr>
          <a:xfrm>
            <a:off x="923925" y="1482725"/>
            <a:ext cx="9085048" cy="5110117"/>
          </a:xfrm>
          <a:prstGeom prst="rect">
            <a:avLst/>
          </a:prstGeom>
        </p:spPr>
      </p:pic>
    </p:spTree>
    <p:extLst>
      <p:ext uri="{BB962C8B-B14F-4D97-AF65-F5344CB8AC3E}">
        <p14:creationId xmlns:p14="http://schemas.microsoft.com/office/powerpoint/2010/main" val="203113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FE5B439-DBDD-42A3-BFA3-89A58FDEE74F}"/>
              </a:ext>
            </a:extLst>
          </p:cNvPr>
          <p:cNvSpPr>
            <a:spLocks noGrp="1"/>
          </p:cNvSpPr>
          <p:nvPr>
            <p:ph type="title"/>
          </p:nvPr>
        </p:nvSpPr>
        <p:spPr>
          <a:xfrm>
            <a:off x="677336" y="989938"/>
            <a:ext cx="8596668" cy="1320800"/>
          </a:xfrm>
        </p:spPr>
        <p:txBody>
          <a:bodyPr/>
          <a:lstStyle/>
          <a:p>
            <a:r>
              <a:rPr lang="es-CO" dirty="0"/>
              <a:t>TIPOS DE PRIVILEGIOS</a:t>
            </a:r>
          </a:p>
        </p:txBody>
      </p:sp>
      <p:sp>
        <p:nvSpPr>
          <p:cNvPr id="5" name="Marcador de contenido 4">
            <a:extLst>
              <a:ext uri="{FF2B5EF4-FFF2-40B4-BE49-F238E27FC236}">
                <a16:creationId xmlns:a16="http://schemas.microsoft.com/office/drawing/2014/main" id="{DB279269-26F7-4E2F-9306-2A583C3ED56D}"/>
              </a:ext>
            </a:extLst>
          </p:cNvPr>
          <p:cNvSpPr>
            <a:spLocks noGrp="1"/>
          </p:cNvSpPr>
          <p:nvPr>
            <p:ph sz="half" idx="1"/>
          </p:nvPr>
        </p:nvSpPr>
        <p:spPr>
          <a:xfrm>
            <a:off x="791633" y="1745048"/>
            <a:ext cx="4184035" cy="3880772"/>
          </a:xfrm>
        </p:spPr>
        <p:txBody>
          <a:bodyPr/>
          <a:lstStyle/>
          <a:p>
            <a:r>
              <a:rPr lang="es-MX" b="1" i="0" dirty="0">
                <a:solidFill>
                  <a:schemeClr val="bg2">
                    <a:lumMod val="25000"/>
                  </a:schemeClr>
                </a:solidFill>
                <a:effectLst/>
              </a:rPr>
              <a:t>Privilegios de sistema</a:t>
            </a:r>
            <a:r>
              <a:rPr lang="es-MX" b="0" i="0" dirty="0">
                <a:solidFill>
                  <a:schemeClr val="bg2">
                    <a:lumMod val="25000"/>
                  </a:schemeClr>
                </a:solidFill>
                <a:effectLst/>
              </a:rPr>
              <a:t>. </a:t>
            </a:r>
            <a:r>
              <a:rPr lang="es-MX" b="0" i="0" dirty="0">
                <a:solidFill>
                  <a:srgbClr val="000000"/>
                </a:solidFill>
                <a:effectLst/>
              </a:rPr>
              <a:t>Son permisos para modificar el funcionamiento de la base de datos. Son cambios, en definitiva, que afectan a todos los usuarios y usuarias</a:t>
            </a:r>
            <a:r>
              <a:rPr lang="es-MX" b="0" i="0" dirty="0">
                <a:solidFill>
                  <a:srgbClr val="000000"/>
                </a:solidFill>
                <a:effectLst/>
                <a:latin typeface="museo-sans"/>
              </a:rPr>
              <a:t>.</a:t>
            </a:r>
          </a:p>
          <a:p>
            <a:endParaRPr lang="es-CO" dirty="0"/>
          </a:p>
        </p:txBody>
      </p:sp>
      <p:sp>
        <p:nvSpPr>
          <p:cNvPr id="6" name="Marcador de contenido 5">
            <a:extLst>
              <a:ext uri="{FF2B5EF4-FFF2-40B4-BE49-F238E27FC236}">
                <a16:creationId xmlns:a16="http://schemas.microsoft.com/office/drawing/2014/main" id="{D85A9CE1-F929-409E-81C1-124867D72A76}"/>
              </a:ext>
            </a:extLst>
          </p:cNvPr>
          <p:cNvSpPr>
            <a:spLocks noGrp="1"/>
          </p:cNvSpPr>
          <p:nvPr>
            <p:ph sz="half" idx="2"/>
          </p:nvPr>
        </p:nvSpPr>
        <p:spPr>
          <a:xfrm>
            <a:off x="5089965" y="1745048"/>
            <a:ext cx="4184034" cy="3880773"/>
          </a:xfrm>
        </p:spPr>
        <p:txBody>
          <a:bodyPr/>
          <a:lstStyle/>
          <a:p>
            <a:r>
              <a:rPr lang="es-MX" b="1" i="0" dirty="0">
                <a:solidFill>
                  <a:schemeClr val="bg2">
                    <a:lumMod val="25000"/>
                  </a:schemeClr>
                </a:solidFill>
                <a:effectLst/>
              </a:rPr>
              <a:t>Privilegios de objeto</a:t>
            </a:r>
            <a:r>
              <a:rPr lang="es-MX" b="0" i="0" dirty="0">
                <a:solidFill>
                  <a:srgbClr val="000000"/>
                </a:solidFill>
                <a:effectLst/>
              </a:rPr>
              <a:t>. Son permisos que se aplican a un objeto concreto de la base de datos.</a:t>
            </a:r>
            <a:endParaRPr lang="es-CO" dirty="0"/>
          </a:p>
        </p:txBody>
      </p:sp>
      <p:pic>
        <p:nvPicPr>
          <p:cNvPr id="3074" name="Picture 2" descr="SQL Server 2016 Administración - Administración de los permisos">
            <a:extLst>
              <a:ext uri="{FF2B5EF4-FFF2-40B4-BE49-F238E27FC236}">
                <a16:creationId xmlns:a16="http://schemas.microsoft.com/office/drawing/2014/main" id="{4065D271-0A9F-4EBF-A2BA-697914DB7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108" y="3065848"/>
            <a:ext cx="30480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25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1EBEC-4A79-4BBE-9C23-AFD08B59E144}"/>
              </a:ext>
            </a:extLst>
          </p:cNvPr>
          <p:cNvSpPr>
            <a:spLocks noGrp="1"/>
          </p:cNvSpPr>
          <p:nvPr>
            <p:ph type="title"/>
          </p:nvPr>
        </p:nvSpPr>
        <p:spPr>
          <a:xfrm>
            <a:off x="518985" y="525624"/>
            <a:ext cx="3854528" cy="1278466"/>
          </a:xfrm>
        </p:spPr>
        <p:txBody>
          <a:bodyPr>
            <a:normAutofit/>
          </a:bodyPr>
          <a:lstStyle/>
          <a:p>
            <a:r>
              <a:rPr lang="es-MX" sz="2800" dirty="0"/>
              <a:t>Conceder privilegios </a:t>
            </a:r>
            <a:endParaRPr lang="es-CO" sz="2800" dirty="0"/>
          </a:p>
        </p:txBody>
      </p:sp>
      <p:sp>
        <p:nvSpPr>
          <p:cNvPr id="10" name="CuadroTexto 9">
            <a:extLst>
              <a:ext uri="{FF2B5EF4-FFF2-40B4-BE49-F238E27FC236}">
                <a16:creationId xmlns:a16="http://schemas.microsoft.com/office/drawing/2014/main" id="{E1C41067-EDB1-4EC9-BD58-D701623D387F}"/>
              </a:ext>
            </a:extLst>
          </p:cNvPr>
          <p:cNvSpPr txBox="1"/>
          <p:nvPr/>
        </p:nvSpPr>
        <p:spPr>
          <a:xfrm>
            <a:off x="518985" y="1793390"/>
            <a:ext cx="6104238" cy="2893100"/>
          </a:xfrm>
          <a:prstGeom prst="rect">
            <a:avLst/>
          </a:prstGeom>
          <a:noFill/>
        </p:spPr>
        <p:txBody>
          <a:bodyPr wrap="square">
            <a:spAutoFit/>
          </a:bodyPr>
          <a:lstStyle/>
          <a:p>
            <a:r>
              <a:rPr lang="es-CO" sz="1400" dirty="0"/>
              <a:t>Se usa con la instrucción GRANT que funciona así:</a:t>
            </a:r>
          </a:p>
          <a:p>
            <a:endParaRPr lang="es-CO" sz="1400" dirty="0"/>
          </a:p>
          <a:p>
            <a:r>
              <a:rPr lang="es-CO" sz="1400" dirty="0">
                <a:solidFill>
                  <a:schemeClr val="accent2">
                    <a:lumMod val="75000"/>
                  </a:schemeClr>
                </a:solidFill>
              </a:rPr>
              <a:t>GRANT privilegio1 [,privilegio2[,…]] TO usuario</a:t>
            </a:r>
          </a:p>
          <a:p>
            <a:r>
              <a:rPr lang="es-CO" sz="1400" dirty="0">
                <a:solidFill>
                  <a:schemeClr val="accent2">
                    <a:lumMod val="75000"/>
                  </a:schemeClr>
                </a:solidFill>
              </a:rPr>
              <a:t>[WITH ADMIN OPTION];</a:t>
            </a:r>
          </a:p>
          <a:p>
            <a:r>
              <a:rPr lang="es-CO" sz="1400" dirty="0"/>
              <a:t>La opción WITH ADMIN OPTION permite que el usuario al que se le concede el privilegio puede conceder dicho privilegio a otros usuarios. </a:t>
            </a:r>
          </a:p>
          <a:p>
            <a:endParaRPr lang="es-CO" sz="1400" dirty="0"/>
          </a:p>
          <a:p>
            <a:r>
              <a:rPr lang="es-CO" sz="1400" dirty="0">
                <a:solidFill>
                  <a:schemeClr val="bg2">
                    <a:lumMod val="50000"/>
                  </a:schemeClr>
                </a:solidFill>
              </a:rPr>
              <a:t>Ejemplo:</a:t>
            </a:r>
          </a:p>
          <a:p>
            <a:endParaRPr lang="es-CO" sz="1400" dirty="0"/>
          </a:p>
          <a:p>
            <a:r>
              <a:rPr lang="es-CO" sz="1400" dirty="0"/>
              <a:t>GRANT   CREATE SESSION, ALTER SESSION, CREATE TABLE, </a:t>
            </a:r>
          </a:p>
          <a:p>
            <a:r>
              <a:rPr lang="es-CO" sz="1400" dirty="0"/>
              <a:t>CREATE VIEW, CREATE SYNONYM, CREATE SEQUENCE, </a:t>
            </a:r>
          </a:p>
          <a:p>
            <a:r>
              <a:rPr lang="es-CO" sz="1400" dirty="0"/>
              <a:t>CREATE TRIGGER, CREATE PROCEDURE, CREATE TYPE </a:t>
            </a:r>
          </a:p>
          <a:p>
            <a:r>
              <a:rPr lang="es-CO" sz="1400" dirty="0"/>
              <a:t>TO </a:t>
            </a:r>
            <a:r>
              <a:rPr lang="es-CO" sz="1400" dirty="0" err="1"/>
              <a:t>Hlezcano</a:t>
            </a:r>
            <a:r>
              <a:rPr lang="es-CO" sz="1400" dirty="0"/>
              <a:t>;</a:t>
            </a:r>
          </a:p>
        </p:txBody>
      </p:sp>
      <p:pic>
        <p:nvPicPr>
          <p:cNvPr id="4101" name="Picture 5" descr="APEX01.SQL01: SQL commands to create a user (schema) and grant roles and  privileges - YouTube">
            <a:extLst>
              <a:ext uri="{FF2B5EF4-FFF2-40B4-BE49-F238E27FC236}">
                <a16:creationId xmlns:a16="http://schemas.microsoft.com/office/drawing/2014/main" id="{02557EC1-BEBB-462A-BFC0-7421849CDE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152" t="42107"/>
          <a:stretch/>
        </p:blipFill>
        <p:spPr bwMode="auto">
          <a:xfrm>
            <a:off x="6211673" y="1164857"/>
            <a:ext cx="4584699" cy="415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2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E15AEC2-B291-4FF4-BD60-6A86BB075DF7}"/>
              </a:ext>
            </a:extLst>
          </p:cNvPr>
          <p:cNvSpPr>
            <a:spLocks noGrp="1"/>
          </p:cNvSpPr>
          <p:nvPr>
            <p:ph type="title"/>
          </p:nvPr>
        </p:nvSpPr>
        <p:spPr/>
        <p:txBody>
          <a:bodyPr>
            <a:normAutofit fontScale="90000"/>
          </a:bodyPr>
          <a:lstStyle/>
          <a:p>
            <a:r>
              <a:rPr lang="es-MX" sz="3600" dirty="0">
                <a:latin typeface="+mn-lt"/>
              </a:rPr>
              <a:t>REVOCAR PRIVILEGIOS</a:t>
            </a:r>
            <a:br>
              <a:rPr lang="es-MX" dirty="0"/>
            </a:br>
            <a:endParaRPr lang="es-CO" dirty="0"/>
          </a:p>
        </p:txBody>
      </p:sp>
      <p:sp>
        <p:nvSpPr>
          <p:cNvPr id="7" name="Marcador de texto 6">
            <a:extLst>
              <a:ext uri="{FF2B5EF4-FFF2-40B4-BE49-F238E27FC236}">
                <a16:creationId xmlns:a16="http://schemas.microsoft.com/office/drawing/2014/main" id="{26B3F2B7-0067-4C5D-9ED7-BC8E6036A72C}"/>
              </a:ext>
            </a:extLst>
          </p:cNvPr>
          <p:cNvSpPr>
            <a:spLocks noGrp="1"/>
          </p:cNvSpPr>
          <p:nvPr>
            <p:ph type="body" sz="half" idx="2"/>
          </p:nvPr>
        </p:nvSpPr>
        <p:spPr/>
        <p:txBody>
          <a:bodyPr/>
          <a:lstStyle/>
          <a:p>
            <a:r>
              <a:rPr lang="es-MX" dirty="0"/>
              <a:t>Retira privilegios concedidos a un usuario. Se realiza con la instrucción REVOKE que funciona de esta forma:</a:t>
            </a:r>
          </a:p>
          <a:p>
            <a:endParaRPr lang="es-MX" dirty="0"/>
          </a:p>
          <a:p>
            <a:r>
              <a:rPr lang="es-MX" dirty="0">
                <a:solidFill>
                  <a:schemeClr val="accent2">
                    <a:lumMod val="75000"/>
                  </a:schemeClr>
                </a:solidFill>
              </a:rPr>
              <a:t>REVOKE privilegio1 [,privilegio2 [,…]]  FROM usuario;</a:t>
            </a:r>
          </a:p>
          <a:p>
            <a:r>
              <a:rPr lang="es-MX" dirty="0"/>
              <a:t>Al revocar los privilegios, las acciones llevadas a cabo con ellos (borrar, modificar,…) no se anulan</a:t>
            </a:r>
            <a:endParaRPr lang="es-CO" dirty="0"/>
          </a:p>
          <a:p>
            <a:endParaRPr lang="es-CO" dirty="0"/>
          </a:p>
        </p:txBody>
      </p:sp>
      <p:pic>
        <p:nvPicPr>
          <p:cNvPr id="5123" name="Picture 3" descr="Oracle Certificación Blog 1Z-052: 8.2. CONCEDER Y REVOCAR PRIVILEGIOS">
            <a:extLst>
              <a:ext uri="{FF2B5EF4-FFF2-40B4-BE49-F238E27FC236}">
                <a16:creationId xmlns:a16="http://schemas.microsoft.com/office/drawing/2014/main" id="{2DBF3C50-D556-4AB0-A62D-711ECF0D50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24"/>
          <a:stretch/>
        </p:blipFill>
        <p:spPr bwMode="auto">
          <a:xfrm>
            <a:off x="4658498" y="1420074"/>
            <a:ext cx="6224202" cy="475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85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3B157-1B97-4D93-97A7-AD558031566A}"/>
              </a:ext>
            </a:extLst>
          </p:cNvPr>
          <p:cNvSpPr>
            <a:spLocks noGrp="1"/>
          </p:cNvSpPr>
          <p:nvPr>
            <p:ph type="title"/>
          </p:nvPr>
        </p:nvSpPr>
        <p:spPr/>
        <p:txBody>
          <a:bodyPr/>
          <a:lstStyle/>
          <a:p>
            <a:r>
              <a:rPr lang="es-CO" dirty="0"/>
              <a:t>PRIVILEGIOS DE SISTEMA </a:t>
            </a:r>
          </a:p>
        </p:txBody>
      </p:sp>
      <p:pic>
        <p:nvPicPr>
          <p:cNvPr id="5" name="Marcador de contenido 4">
            <a:extLst>
              <a:ext uri="{FF2B5EF4-FFF2-40B4-BE49-F238E27FC236}">
                <a16:creationId xmlns:a16="http://schemas.microsoft.com/office/drawing/2014/main" id="{99E55335-D8D1-44A3-BFFC-34CF88A9A1FD}"/>
              </a:ext>
            </a:extLst>
          </p:cNvPr>
          <p:cNvPicPr>
            <a:picLocks noGrp="1" noChangeAspect="1"/>
          </p:cNvPicPr>
          <p:nvPr>
            <p:ph idx="1"/>
          </p:nvPr>
        </p:nvPicPr>
        <p:blipFill>
          <a:blip r:embed="rId2"/>
          <a:stretch>
            <a:fillRect/>
          </a:stretch>
        </p:blipFill>
        <p:spPr>
          <a:xfrm>
            <a:off x="580768" y="1360880"/>
            <a:ext cx="8217243" cy="4742930"/>
          </a:xfrm>
        </p:spPr>
      </p:pic>
    </p:spTree>
    <p:extLst>
      <p:ext uri="{BB962C8B-B14F-4D97-AF65-F5344CB8AC3E}">
        <p14:creationId xmlns:p14="http://schemas.microsoft.com/office/powerpoint/2010/main" val="225086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6A7DE-4472-4BFD-AA7F-0A3042C4318E}"/>
              </a:ext>
            </a:extLst>
          </p:cNvPr>
          <p:cNvSpPr>
            <a:spLocks noGrp="1"/>
          </p:cNvSpPr>
          <p:nvPr>
            <p:ph type="title"/>
          </p:nvPr>
        </p:nvSpPr>
        <p:spPr>
          <a:xfrm>
            <a:off x="590837" y="514924"/>
            <a:ext cx="3854528" cy="1278466"/>
          </a:xfrm>
        </p:spPr>
        <p:txBody>
          <a:bodyPr>
            <a:normAutofit/>
          </a:bodyPr>
          <a:lstStyle/>
          <a:p>
            <a:r>
              <a:rPr lang="es-CO" sz="3200" dirty="0"/>
              <a:t>PRIVILEGIOS DE OBJETO</a:t>
            </a:r>
          </a:p>
        </p:txBody>
      </p:sp>
      <p:sp>
        <p:nvSpPr>
          <p:cNvPr id="3" name="Marcador de contenido 2">
            <a:extLst>
              <a:ext uri="{FF2B5EF4-FFF2-40B4-BE49-F238E27FC236}">
                <a16:creationId xmlns:a16="http://schemas.microsoft.com/office/drawing/2014/main" id="{B241DD36-0BBA-4681-91D9-26EBB7FFB933}"/>
              </a:ext>
            </a:extLst>
          </p:cNvPr>
          <p:cNvSpPr>
            <a:spLocks noGrp="1"/>
          </p:cNvSpPr>
          <p:nvPr>
            <p:ph idx="1"/>
          </p:nvPr>
        </p:nvSpPr>
        <p:spPr/>
        <p:txBody>
          <a:bodyPr/>
          <a:lstStyle/>
          <a:p>
            <a:pPr marL="0" indent="0">
              <a:buNone/>
            </a:pPr>
            <a:endParaRPr lang="es-CO" b="1" i="0" dirty="0">
              <a:solidFill>
                <a:srgbClr val="C08E71"/>
              </a:solidFill>
              <a:effectLst/>
              <a:latin typeface="museo-slab"/>
            </a:endParaRPr>
          </a:p>
          <a:p>
            <a:endParaRPr lang="es-CO" dirty="0"/>
          </a:p>
        </p:txBody>
      </p:sp>
      <p:sp>
        <p:nvSpPr>
          <p:cNvPr id="8" name="CuadroTexto 7">
            <a:extLst>
              <a:ext uri="{FF2B5EF4-FFF2-40B4-BE49-F238E27FC236}">
                <a16:creationId xmlns:a16="http://schemas.microsoft.com/office/drawing/2014/main" id="{50156307-DE41-48ED-89ED-FD9F8EFA9F40}"/>
              </a:ext>
            </a:extLst>
          </p:cNvPr>
          <p:cNvSpPr txBox="1"/>
          <p:nvPr/>
        </p:nvSpPr>
        <p:spPr>
          <a:xfrm>
            <a:off x="590837" y="1773655"/>
            <a:ext cx="6104238" cy="3693319"/>
          </a:xfrm>
          <a:prstGeom prst="rect">
            <a:avLst/>
          </a:prstGeom>
          <a:noFill/>
        </p:spPr>
        <p:txBody>
          <a:bodyPr wrap="square">
            <a:spAutoFit/>
          </a:bodyPr>
          <a:lstStyle/>
          <a:p>
            <a:endParaRPr lang="es-MX" dirty="0"/>
          </a:p>
          <a:p>
            <a:r>
              <a:rPr lang="es-MX" dirty="0"/>
              <a:t>Los privilegios de objeto marcan qué operaciones le están permitidas a un usuario realizar sobre el objeto</a:t>
            </a:r>
          </a:p>
          <a:p>
            <a:endParaRPr lang="es-MX" dirty="0"/>
          </a:p>
          <a:p>
            <a:r>
              <a:rPr lang="es-MX" dirty="0"/>
              <a:t>Sintaxis:</a:t>
            </a:r>
          </a:p>
          <a:p>
            <a:endParaRPr lang="es-MX" dirty="0"/>
          </a:p>
          <a:p>
            <a:r>
              <a:rPr lang="es-MX" dirty="0">
                <a:solidFill>
                  <a:schemeClr val="accent2">
                    <a:lumMod val="75000"/>
                  </a:schemeClr>
                </a:solidFill>
              </a:rPr>
              <a:t>GRANT {privilegio [(</a:t>
            </a:r>
            <a:r>
              <a:rPr lang="es-MX" dirty="0" err="1">
                <a:solidFill>
                  <a:schemeClr val="accent2">
                    <a:lumMod val="75000"/>
                  </a:schemeClr>
                </a:solidFill>
              </a:rPr>
              <a:t>listaColumnas</a:t>
            </a:r>
            <a:r>
              <a:rPr lang="es-MX" dirty="0">
                <a:solidFill>
                  <a:schemeClr val="accent2">
                    <a:lumMod val="75000"/>
                  </a:schemeClr>
                </a:solidFill>
              </a:rPr>
              <a:t>)] [,privilegio [(</a:t>
            </a:r>
            <a:r>
              <a:rPr lang="es-MX" dirty="0" err="1">
                <a:solidFill>
                  <a:schemeClr val="accent2">
                    <a:lumMod val="75000"/>
                  </a:schemeClr>
                </a:solidFill>
              </a:rPr>
              <a:t>listaColumnas</a:t>
            </a:r>
            <a:r>
              <a:rPr lang="es-MX" dirty="0">
                <a:solidFill>
                  <a:schemeClr val="accent2">
                    <a:lumMod val="75000"/>
                  </a:schemeClr>
                </a:solidFill>
              </a:rPr>
              <a:t>)] [,…]] | </a:t>
            </a:r>
          </a:p>
          <a:p>
            <a:r>
              <a:rPr lang="es-MX" dirty="0">
                <a:solidFill>
                  <a:schemeClr val="accent2">
                    <a:lumMod val="75000"/>
                  </a:schemeClr>
                </a:solidFill>
              </a:rPr>
              <a:t>ALL [PRIVILEGES]} </a:t>
            </a:r>
          </a:p>
          <a:p>
            <a:r>
              <a:rPr lang="es-MX" dirty="0">
                <a:solidFill>
                  <a:schemeClr val="accent2">
                    <a:lumMod val="75000"/>
                  </a:schemeClr>
                </a:solidFill>
              </a:rPr>
              <a:t>ON [esquema.]objeto</a:t>
            </a:r>
          </a:p>
          <a:p>
            <a:r>
              <a:rPr lang="es-MX" dirty="0">
                <a:solidFill>
                  <a:schemeClr val="accent2">
                    <a:lumMod val="75000"/>
                  </a:schemeClr>
                </a:solidFill>
              </a:rPr>
              <a:t>TO {usuario | rol | PUBLIC} [,{usuario | rol | PUBLIC} [,…]]</a:t>
            </a:r>
          </a:p>
          <a:p>
            <a:r>
              <a:rPr lang="es-MX" dirty="0">
                <a:solidFill>
                  <a:schemeClr val="accent2">
                    <a:lumMod val="75000"/>
                  </a:schemeClr>
                </a:solidFill>
              </a:rPr>
              <a:t>[WITH GRANT OPTION]</a:t>
            </a:r>
            <a:endParaRPr lang="es-CO" dirty="0">
              <a:solidFill>
                <a:schemeClr val="accent2">
                  <a:lumMod val="75000"/>
                </a:schemeClr>
              </a:solidFill>
            </a:endParaRPr>
          </a:p>
        </p:txBody>
      </p:sp>
      <p:pic>
        <p:nvPicPr>
          <p:cNvPr id="9" name="Marcador de contenido 4">
            <a:extLst>
              <a:ext uri="{FF2B5EF4-FFF2-40B4-BE49-F238E27FC236}">
                <a16:creationId xmlns:a16="http://schemas.microsoft.com/office/drawing/2014/main" id="{B087A60A-5806-48BA-AA63-5955FAF15D16}"/>
              </a:ext>
            </a:extLst>
          </p:cNvPr>
          <p:cNvPicPr>
            <a:picLocks noChangeAspect="1"/>
          </p:cNvPicPr>
          <p:nvPr/>
        </p:nvPicPr>
        <p:blipFill>
          <a:blip r:embed="rId2"/>
          <a:stretch>
            <a:fillRect/>
          </a:stretch>
        </p:blipFill>
        <p:spPr>
          <a:xfrm>
            <a:off x="6125102" y="1353353"/>
            <a:ext cx="5329612" cy="4533922"/>
          </a:xfrm>
          <a:prstGeom prst="rect">
            <a:avLst/>
          </a:prstGeom>
        </p:spPr>
      </p:pic>
    </p:spTree>
    <p:extLst>
      <p:ext uri="{BB962C8B-B14F-4D97-AF65-F5344CB8AC3E}">
        <p14:creationId xmlns:p14="http://schemas.microsoft.com/office/powerpoint/2010/main" val="218332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5BBA2-C536-4DF3-A8C8-3716009C86CC}"/>
              </a:ext>
            </a:extLst>
          </p:cNvPr>
          <p:cNvSpPr>
            <a:spLocks noGrp="1"/>
          </p:cNvSpPr>
          <p:nvPr>
            <p:ph type="title"/>
          </p:nvPr>
        </p:nvSpPr>
        <p:spPr/>
        <p:txBody>
          <a:bodyPr/>
          <a:lstStyle/>
          <a:p>
            <a:r>
              <a:rPr lang="es-CO" dirty="0"/>
              <a:t>CREACIÓN DE ROLES </a:t>
            </a:r>
          </a:p>
        </p:txBody>
      </p:sp>
      <p:sp>
        <p:nvSpPr>
          <p:cNvPr id="11" name="CuadroTexto 10">
            <a:extLst>
              <a:ext uri="{FF2B5EF4-FFF2-40B4-BE49-F238E27FC236}">
                <a16:creationId xmlns:a16="http://schemas.microsoft.com/office/drawing/2014/main" id="{A323D14B-1B1D-4C19-AEFD-F705C8AEB44E}"/>
              </a:ext>
            </a:extLst>
          </p:cNvPr>
          <p:cNvSpPr txBox="1"/>
          <p:nvPr/>
        </p:nvSpPr>
        <p:spPr>
          <a:xfrm>
            <a:off x="896121" y="2093090"/>
            <a:ext cx="8377881" cy="2031325"/>
          </a:xfrm>
          <a:prstGeom prst="rect">
            <a:avLst/>
          </a:prstGeom>
          <a:noFill/>
        </p:spPr>
        <p:txBody>
          <a:bodyPr wrap="square">
            <a:spAutoFit/>
          </a:bodyPr>
          <a:lstStyle/>
          <a:p>
            <a:r>
              <a:rPr lang="es-MX" dirty="0"/>
              <a:t>creación de roles</a:t>
            </a:r>
          </a:p>
          <a:p>
            <a:r>
              <a:rPr lang="es-MX" dirty="0"/>
              <a:t>Los roles se crean usando esta sintaxis</a:t>
            </a:r>
          </a:p>
          <a:p>
            <a:endParaRPr lang="es-MX" dirty="0"/>
          </a:p>
          <a:p>
            <a:r>
              <a:rPr lang="es-MX" dirty="0">
                <a:solidFill>
                  <a:schemeClr val="accent2">
                    <a:lumMod val="75000"/>
                  </a:schemeClr>
                </a:solidFill>
              </a:rPr>
              <a:t>CREATE ROLE rol  [NOT IDENTIFIED | </a:t>
            </a:r>
          </a:p>
          <a:p>
            <a:r>
              <a:rPr lang="es-MX" dirty="0">
                <a:solidFill>
                  <a:schemeClr val="accent2">
                    <a:lumMod val="75000"/>
                  </a:schemeClr>
                </a:solidFill>
              </a:rPr>
              <a:t>	IDENTIFIED {BY </a:t>
            </a:r>
            <a:r>
              <a:rPr lang="es-MX" dirty="0" err="1">
                <a:solidFill>
                  <a:schemeClr val="accent2">
                    <a:lumMod val="75000"/>
                  </a:schemeClr>
                </a:solidFill>
              </a:rPr>
              <a:t>password</a:t>
            </a:r>
            <a:r>
              <a:rPr lang="es-MX" dirty="0">
                <a:solidFill>
                  <a:schemeClr val="accent2">
                    <a:lumMod val="75000"/>
                  </a:schemeClr>
                </a:solidFill>
              </a:rPr>
              <a:t>  | EXTERNALLY | GLOBALLY | USING </a:t>
            </a:r>
            <a:r>
              <a:rPr lang="es-MX" dirty="0" err="1">
                <a:solidFill>
                  <a:schemeClr val="accent2">
                    <a:lumMod val="75000"/>
                  </a:schemeClr>
                </a:solidFill>
              </a:rPr>
              <a:t>package</a:t>
            </a:r>
            <a:r>
              <a:rPr lang="es-MX" dirty="0">
                <a:solidFill>
                  <a:schemeClr val="accent2">
                    <a:lumMod val="75000"/>
                  </a:schemeClr>
                </a:solidFill>
              </a:rPr>
              <a:t>}];</a:t>
            </a:r>
          </a:p>
          <a:p>
            <a:r>
              <a:rPr lang="es-MX" dirty="0"/>
              <a:t>La opción IDENTIFIED hace que el rol sólo pueda utilizarse si el usuario se identifica con el método que indiquemos en esta instrucción.</a:t>
            </a:r>
            <a:endParaRPr lang="es-CO" dirty="0"/>
          </a:p>
        </p:txBody>
      </p:sp>
      <p:pic>
        <p:nvPicPr>
          <p:cNvPr id="7171" name="Picture 3" descr="Rol de la base de datos multidimensional en las organizaciones modernas">
            <a:extLst>
              <a:ext uri="{FF2B5EF4-FFF2-40B4-BE49-F238E27FC236}">
                <a16:creationId xmlns:a16="http://schemas.microsoft.com/office/drawing/2014/main" id="{5FB541B6-1A51-460C-AB6B-54EB63C3B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462" y="4287106"/>
            <a:ext cx="3639965" cy="203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76920"/>
      </p:ext>
    </p:extLst>
  </p:cSld>
  <p:clrMapOvr>
    <a:masterClrMapping/>
  </p:clrMapOvr>
</p:sld>
</file>

<file path=ppt/theme/theme1.xml><?xml version="1.0" encoding="utf-8"?>
<a:theme xmlns:a="http://schemas.openxmlformats.org/drawingml/2006/main" name="Faceta">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252</TotalTime>
  <Words>550</Words>
  <Application>Microsoft Office PowerPoint</Application>
  <PresentationFormat>Panorámica</PresentationFormat>
  <Paragraphs>61</Paragraphs>
  <Slides>12</Slides>
  <Notes>0</Notes>
  <HiddenSlides>0</HiddenSlides>
  <MMClips>1</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Bahnschrift Condensed</vt:lpstr>
      <vt:lpstr>museo-sans</vt:lpstr>
      <vt:lpstr>museo-slab</vt:lpstr>
      <vt:lpstr>Trebuchet MS</vt:lpstr>
      <vt:lpstr>Wingdings 3</vt:lpstr>
      <vt:lpstr>Faceta</vt:lpstr>
      <vt:lpstr>Aseguramiento del Acceso a la Base de Datos: Administración de privilegios y funciones</vt:lpstr>
      <vt:lpstr>ADMINISTRACIÓN DE PRIVILEGIOS Y FUNCIONES</vt:lpstr>
      <vt:lpstr>Tipos de privilegios de base de datos</vt:lpstr>
      <vt:lpstr>TIPOS DE PRIVILEGIOS</vt:lpstr>
      <vt:lpstr>Conceder privilegios </vt:lpstr>
      <vt:lpstr>REVOCAR PRIVILEGIOS </vt:lpstr>
      <vt:lpstr>PRIVILEGIOS DE SISTEMA </vt:lpstr>
      <vt:lpstr>PRIVILEGIOS DE OBJETO</vt:lpstr>
      <vt:lpstr>CREACIÓN DE ROLES </vt:lpstr>
      <vt:lpstr>roles</vt:lpstr>
      <vt:lpstr>MOSTRAR INFORMACION SOBRE PRIVILEGIOS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Tatiana Cubillos</dc:creator>
  <cp:lastModifiedBy>Tatiana Cubillos</cp:lastModifiedBy>
  <cp:revision>17</cp:revision>
  <dcterms:created xsi:type="dcterms:W3CDTF">2020-11-15T19:53:43Z</dcterms:created>
  <dcterms:modified xsi:type="dcterms:W3CDTF">2020-11-16T00:07:19Z</dcterms:modified>
</cp:coreProperties>
</file>