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3" r:id="rId9"/>
    <p:sldId id="264" r:id="rId10"/>
    <p:sldId id="274" r:id="rId11"/>
    <p:sldId id="263" r:id="rId12"/>
    <p:sldId id="275" r:id="rId13"/>
    <p:sldId id="265" r:id="rId14"/>
    <p:sldId id="270" r:id="rId15"/>
    <p:sldId id="271" r:id="rId16"/>
    <p:sldId id="276" r:id="rId17"/>
    <p:sldId id="266" r:id="rId18"/>
    <p:sldId id="267" r:id="rId19"/>
    <p:sldId id="268" r:id="rId20"/>
    <p:sldId id="269"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4B53A7-3209-46A6-9454-F38EAC8F11E7}" type="datetimeFigureOut">
              <a:rPr lang="en-US" smtClean="0"/>
              <a:pPr/>
              <a:t>11/15/2020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37639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39025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15531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‹Nº›</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15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605028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4132249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418437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549984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A4B53A7-3209-46A6-9454-F38EAC8F11E7}" type="datetimeFigureOut">
              <a:rPr lang="en-US" smtClean="0"/>
              <a:pPr/>
              <a:t>11/15/2020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89084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49792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11/15/2020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90589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39508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74212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10109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17397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21585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11/15/2020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79442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4B53A7-3209-46A6-9454-F38EAC8F11E7}" type="datetimeFigureOut">
              <a:rPr lang="en-US" smtClean="0"/>
              <a:pPr/>
              <a:t>11/15/2020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11918084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victorzegarra.net/2014/10/06/gracias-vecinos-y-emprendedor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17A97-BD23-4B7A-87B9-CFB8CC19918B}"/>
              </a:ext>
            </a:extLst>
          </p:cNvPr>
          <p:cNvSpPr>
            <a:spLocks noGrp="1"/>
          </p:cNvSpPr>
          <p:nvPr>
            <p:ph type="ctrTitle"/>
          </p:nvPr>
        </p:nvSpPr>
        <p:spPr>
          <a:xfrm>
            <a:off x="7056808" y="673240"/>
            <a:ext cx="4510994" cy="3446373"/>
          </a:xfrm>
          <a:noFill/>
          <a:ln w="19050">
            <a:noFill/>
            <a:prstDash val="dash"/>
          </a:ln>
        </p:spPr>
        <p:txBody>
          <a:bodyPr>
            <a:normAutofit/>
          </a:bodyPr>
          <a:lstStyle/>
          <a:p>
            <a:pPr algn="r"/>
            <a:r>
              <a:rPr lang="es-419" sz="3700"/>
              <a:t>Administración de Cuentas de Usuarios</a:t>
            </a:r>
          </a:p>
        </p:txBody>
      </p:sp>
      <p:sp>
        <p:nvSpPr>
          <p:cNvPr id="3" name="Subtítulo 2">
            <a:extLst>
              <a:ext uri="{FF2B5EF4-FFF2-40B4-BE49-F238E27FC236}">
                <a16:creationId xmlns:a16="http://schemas.microsoft.com/office/drawing/2014/main" id="{2F4AA236-E37D-49FD-891A-BABA7AB89026}"/>
              </a:ext>
            </a:extLst>
          </p:cNvPr>
          <p:cNvSpPr>
            <a:spLocks noGrp="1"/>
          </p:cNvSpPr>
          <p:nvPr>
            <p:ph type="subTitle" idx="1"/>
          </p:nvPr>
        </p:nvSpPr>
        <p:spPr>
          <a:xfrm>
            <a:off x="7056807" y="4119613"/>
            <a:ext cx="4510993" cy="2058765"/>
          </a:xfrm>
          <a:noFill/>
          <a:ln w="19050">
            <a:noFill/>
            <a:prstDash val="dash"/>
          </a:ln>
        </p:spPr>
        <p:txBody>
          <a:bodyPr>
            <a:normAutofit/>
          </a:bodyPr>
          <a:lstStyle/>
          <a:p>
            <a:pPr algn="r"/>
            <a:r>
              <a:rPr lang="es-419" dirty="0"/>
              <a:t>Stefanie Arosemena</a:t>
            </a:r>
          </a:p>
          <a:p>
            <a:pPr algn="r"/>
            <a:r>
              <a:rPr lang="es-419" dirty="0"/>
              <a:t>Andreina Gómez </a:t>
            </a:r>
          </a:p>
          <a:p>
            <a:pPr algn="r"/>
            <a:r>
              <a:rPr lang="es-419" dirty="0"/>
              <a:t>Emanol González </a:t>
            </a:r>
          </a:p>
          <a:p>
            <a:pPr algn="r"/>
            <a:r>
              <a:rPr lang="es-419" dirty="0"/>
              <a:t>Jose Quintero</a:t>
            </a:r>
          </a:p>
        </p:txBody>
      </p:sp>
      <p:sp useBgFill="1">
        <p:nvSpPr>
          <p:cNvPr id="18" name="Rectangle 17">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9F0245-1955-4751-9041-CD812EBE9AB5}"/>
              </a:ext>
            </a:extLst>
          </p:cNvPr>
          <p:cNvPicPr>
            <a:picLocks noChangeAspect="1"/>
          </p:cNvPicPr>
          <p:nvPr/>
        </p:nvPicPr>
        <p:blipFill rotWithShape="1">
          <a:blip r:embed="rId2"/>
          <a:srcRect t="3609" b="12122"/>
          <a:stretch/>
        </p:blipFill>
        <p:spPr>
          <a:xfrm>
            <a:off x="643468" y="1886916"/>
            <a:ext cx="5475672" cy="3080041"/>
          </a:xfrm>
          <a:prstGeom prst="rect">
            <a:avLst/>
          </a:prstGeom>
        </p:spPr>
      </p:pic>
    </p:spTree>
    <p:extLst>
      <p:ext uri="{BB962C8B-B14F-4D97-AF65-F5344CB8AC3E}">
        <p14:creationId xmlns:p14="http://schemas.microsoft.com/office/powerpoint/2010/main" val="230800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4" name="Picture 23">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a:extLst>
              <a:ext uri="{FF2B5EF4-FFF2-40B4-BE49-F238E27FC236}">
                <a16:creationId xmlns:a16="http://schemas.microsoft.com/office/drawing/2014/main" id="{8214338F-04A5-4042-9CD5-DC5B2D3E0BD3}"/>
              </a:ext>
            </a:extLst>
          </p:cNvPr>
          <p:cNvSpPr>
            <a:spLocks noGrp="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4800"/>
              <a:t>Limites del perfil</a:t>
            </a:r>
          </a:p>
        </p:txBody>
      </p:sp>
      <p:sp useBgFill="1">
        <p:nvSpPr>
          <p:cNvPr id="26" name="Rectangle 25">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Marca de verificación">
            <a:extLst>
              <a:ext uri="{FF2B5EF4-FFF2-40B4-BE49-F238E27FC236}">
                <a16:creationId xmlns:a16="http://schemas.microsoft.com/office/drawing/2014/main" id="{D5067F40-85B8-414A-9A43-7BC61E8C9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8" y="689101"/>
            <a:ext cx="5475672" cy="5475672"/>
          </a:xfrm>
          <a:prstGeom prst="rect">
            <a:avLst/>
          </a:prstGeom>
        </p:spPr>
      </p:pic>
    </p:spTree>
    <p:extLst>
      <p:ext uri="{BB962C8B-B14F-4D97-AF65-F5344CB8AC3E}">
        <p14:creationId xmlns:p14="http://schemas.microsoft.com/office/powerpoint/2010/main" val="155648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4E3B869-3361-4E8C-87BB-27794406A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6A856AB-281D-45B5-B270-8EA6AC0C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99AD1C12-DB3D-4824-A78E-119E7B2B4A33}"/>
              </a:ext>
            </a:extLst>
          </p:cNvPr>
          <p:cNvSpPr>
            <a:spLocks noGrp="1"/>
          </p:cNvSpPr>
          <p:nvPr>
            <p:ph type="title"/>
          </p:nvPr>
        </p:nvSpPr>
        <p:spPr>
          <a:xfrm>
            <a:off x="685799" y="764373"/>
            <a:ext cx="4124396" cy="1600200"/>
          </a:xfrm>
        </p:spPr>
        <p:txBody>
          <a:bodyPr anchor="b">
            <a:normAutofit/>
          </a:bodyPr>
          <a:lstStyle/>
          <a:p>
            <a:pPr algn="l"/>
            <a:r>
              <a:rPr lang="es-419" sz="3200"/>
              <a:t>Limites de los perfiles</a:t>
            </a:r>
          </a:p>
        </p:txBody>
      </p:sp>
      <p:sp>
        <p:nvSpPr>
          <p:cNvPr id="3" name="Marcador de contenido 2">
            <a:extLst>
              <a:ext uri="{FF2B5EF4-FFF2-40B4-BE49-F238E27FC236}">
                <a16:creationId xmlns:a16="http://schemas.microsoft.com/office/drawing/2014/main" id="{E646DF76-8000-4F78-ABCD-773C424A4811}"/>
              </a:ext>
            </a:extLst>
          </p:cNvPr>
          <p:cNvSpPr>
            <a:spLocks noGrp="1"/>
          </p:cNvSpPr>
          <p:nvPr>
            <p:ph idx="1"/>
          </p:nvPr>
        </p:nvSpPr>
        <p:spPr>
          <a:xfrm>
            <a:off x="685800" y="2364573"/>
            <a:ext cx="4124395" cy="3854112"/>
          </a:xfrm>
        </p:spPr>
        <p:txBody>
          <a:bodyPr>
            <a:normAutofit/>
          </a:bodyPr>
          <a:lstStyle/>
          <a:p>
            <a:pPr marL="0" indent="0">
              <a:buNone/>
            </a:pPr>
            <a:r>
              <a:rPr lang="es-419" sz="1200" dirty="0"/>
              <a:t>Como ya hemos dicho anteriormente un perfil se encarga de limitar la cantidad de recursos que pueda tener un usuario en una base de datos pero estos limites pueden adoptar distintos parámetros entre esos limites podemos decir:</a:t>
            </a:r>
          </a:p>
          <a:p>
            <a:pPr marL="0" indent="0">
              <a:buNone/>
            </a:pPr>
            <a:r>
              <a:rPr lang="es-PA" sz="1200" dirty="0"/>
              <a:t>•Tiempo de inactividad en la base de datos</a:t>
            </a:r>
          </a:p>
          <a:p>
            <a:pPr marL="0" indent="0">
              <a:buNone/>
            </a:pPr>
            <a:r>
              <a:rPr lang="es-PA" sz="1200" dirty="0"/>
              <a:t>•Cantidad de intentos fallidos de conexión por contraseña </a:t>
            </a:r>
          </a:p>
          <a:p>
            <a:pPr marL="0" indent="0">
              <a:buNone/>
            </a:pPr>
            <a:r>
              <a:rPr lang="es-PA" sz="1200" dirty="0"/>
              <a:t>•Cantidad de sesiones del usuario </a:t>
            </a:r>
          </a:p>
          <a:p>
            <a:pPr marL="0" indent="0">
              <a:buNone/>
            </a:pPr>
            <a:r>
              <a:rPr lang="es-PA" sz="1200" dirty="0"/>
              <a:t>•Tiempo para cambiar alguna contraseña </a:t>
            </a:r>
          </a:p>
          <a:p>
            <a:pPr marL="0" indent="0">
              <a:buNone/>
            </a:pPr>
            <a:r>
              <a:rPr lang="es-PA" sz="1200" dirty="0"/>
              <a:t>•Máxima cantidad de bytes de espacio privado reservado en la SGA.</a:t>
            </a:r>
          </a:p>
          <a:p>
            <a:pPr marL="0" indent="0">
              <a:buNone/>
            </a:pPr>
            <a:r>
              <a:rPr lang="es-PA" sz="1200" dirty="0"/>
              <a:t>•Máximo numero de bloques de base de datos leídos por sesión.</a:t>
            </a:r>
          </a:p>
          <a:p>
            <a:endParaRPr lang="es-419" sz="1200" dirty="0"/>
          </a:p>
        </p:txBody>
      </p:sp>
      <p:pic>
        <p:nvPicPr>
          <p:cNvPr id="4098" name="Picture 2" descr="Limite el acceso a Páginas Web para aumentar la productividad">
            <a:extLst>
              <a:ext uri="{FF2B5EF4-FFF2-40B4-BE49-F238E27FC236}">
                <a16:creationId xmlns:a16="http://schemas.microsoft.com/office/drawing/2014/main" id="{EB68C630-9624-4513-807B-C47D52461B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01" r="17738" b="4"/>
          <a:stretch/>
        </p:blipFill>
        <p:spPr bwMode="auto">
          <a:xfrm>
            <a:off x="5349607" y="746125"/>
            <a:ext cx="3314451" cy="3358380"/>
          </a:xfrm>
          <a:prstGeom prst="rect">
            <a:avLst/>
          </a:prstGeom>
          <a:noFill/>
          <a:extLst>
            <a:ext uri="{909E8E84-426E-40DD-AFC4-6F175D3DCCD1}">
              <a14:hiddenFill xmlns:a14="http://schemas.microsoft.com/office/drawing/2010/main">
                <a:solidFill>
                  <a:srgbClr val="FFFFFF"/>
                </a:solidFill>
              </a14:hiddenFill>
            </a:ext>
          </a:extLst>
        </p:spPr>
      </p:pic>
      <p:sp>
        <p:nvSpPr>
          <p:cNvPr id="77" name="Round Single Corner Rectangle 17">
            <a:extLst>
              <a:ext uri="{FF2B5EF4-FFF2-40B4-BE49-F238E27FC236}">
                <a16:creationId xmlns:a16="http://schemas.microsoft.com/office/drawing/2014/main" id="{76B44A81-87EC-416C-8094-359C84FEF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0817" y="1002026"/>
            <a:ext cx="2309217" cy="1684338"/>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 Single Corner Rectangle 16">
            <a:extLst>
              <a:ext uri="{FF2B5EF4-FFF2-40B4-BE49-F238E27FC236}">
                <a16:creationId xmlns:a16="http://schemas.microsoft.com/office/drawing/2014/main" id="{0C371495-4807-437C-B138-97390839F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241840" y="4259603"/>
            <a:ext cx="2417253" cy="184084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ontroles y límites son necesarios para el acceso de niños a Internet -  eleconomistaamerica.com">
            <a:extLst>
              <a:ext uri="{FF2B5EF4-FFF2-40B4-BE49-F238E27FC236}">
                <a16:creationId xmlns:a16="http://schemas.microsoft.com/office/drawing/2014/main" id="{2C4C530F-21AB-452E-87A1-D23216CC21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626" r="26599" b="2"/>
          <a:stretch/>
        </p:blipFill>
        <p:spPr bwMode="auto">
          <a:xfrm>
            <a:off x="8810817" y="2822889"/>
            <a:ext cx="2695383" cy="353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19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1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5" name="Picture 2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3" name="Rectangle 22">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B1502E-3A00-4BE6-80BF-8753F5613B6F}"/>
              </a:ext>
            </a:extLst>
          </p:cNvPr>
          <p:cNvPicPr>
            <a:picLocks noChangeAspect="1"/>
          </p:cNvPicPr>
          <p:nvPr/>
        </p:nvPicPr>
        <p:blipFill rotWithShape="1">
          <a:blip r:embed="rId4">
            <a:alphaModFix amt="40000"/>
          </a:blip>
          <a:srcRect t="2428" b="13303"/>
          <a:stretch/>
        </p:blipFill>
        <p:spPr>
          <a:xfrm>
            <a:off x="20" y="10"/>
            <a:ext cx="12191980" cy="6857990"/>
          </a:xfrm>
          <a:prstGeom prst="rect">
            <a:avLst/>
          </a:prstGeom>
        </p:spPr>
      </p:pic>
      <p:sp>
        <p:nvSpPr>
          <p:cNvPr id="2" name="Título 1">
            <a:extLst>
              <a:ext uri="{FF2B5EF4-FFF2-40B4-BE49-F238E27FC236}">
                <a16:creationId xmlns:a16="http://schemas.microsoft.com/office/drawing/2014/main" id="{9F152C15-44B4-4D70-BF0C-767130B1DA76}"/>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a:t>Parámetros de un perfil</a:t>
            </a:r>
          </a:p>
        </p:txBody>
      </p:sp>
    </p:spTree>
    <p:extLst>
      <p:ext uri="{BB962C8B-B14F-4D97-AF65-F5344CB8AC3E}">
        <p14:creationId xmlns:p14="http://schemas.microsoft.com/office/powerpoint/2010/main" val="249763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A9C36-2073-4B1B-9543-47072E57DFF6}"/>
              </a:ext>
            </a:extLst>
          </p:cNvPr>
          <p:cNvSpPr>
            <a:spLocks noGrp="1"/>
          </p:cNvSpPr>
          <p:nvPr>
            <p:ph type="title"/>
          </p:nvPr>
        </p:nvSpPr>
        <p:spPr>
          <a:xfrm>
            <a:off x="2895600" y="764373"/>
            <a:ext cx="8610600" cy="1293028"/>
          </a:xfrm>
        </p:spPr>
        <p:txBody>
          <a:bodyPr>
            <a:normAutofit/>
          </a:bodyPr>
          <a:lstStyle/>
          <a:p>
            <a:r>
              <a:rPr lang="es-419" dirty="0"/>
              <a:t>Parámetros de un perfil</a:t>
            </a:r>
          </a:p>
        </p:txBody>
      </p:sp>
      <p:sp>
        <p:nvSpPr>
          <p:cNvPr id="3" name="Marcador de contenido 2">
            <a:extLst>
              <a:ext uri="{FF2B5EF4-FFF2-40B4-BE49-F238E27FC236}">
                <a16:creationId xmlns:a16="http://schemas.microsoft.com/office/drawing/2014/main" id="{10AD15F5-168D-4DEF-91A0-C0A03CCB9187}"/>
              </a:ext>
            </a:extLst>
          </p:cNvPr>
          <p:cNvSpPr>
            <a:spLocks noGrp="1"/>
          </p:cNvSpPr>
          <p:nvPr>
            <p:ph idx="1"/>
          </p:nvPr>
        </p:nvSpPr>
        <p:spPr>
          <a:xfrm>
            <a:off x="685800" y="2194560"/>
            <a:ext cx="6071461" cy="4024125"/>
          </a:xfrm>
        </p:spPr>
        <p:txBody>
          <a:bodyPr>
            <a:normAutofit/>
          </a:bodyPr>
          <a:lstStyle/>
          <a:p>
            <a:pPr marL="0" indent="0">
              <a:spcAft>
                <a:spcPts val="800"/>
              </a:spcAft>
              <a:buNone/>
            </a:pPr>
            <a:r>
              <a:rPr lang="es-419">
                <a:effectLst/>
                <a:latin typeface="Arial" panose="020B0604020202020204" pitchFamily="34" charset="0"/>
                <a:ea typeface="Calibri" panose="020F0502020204030204" pitchFamily="34" charset="0"/>
                <a:cs typeface="Arial" panose="020B0604020202020204" pitchFamily="34" charset="0"/>
              </a:rPr>
              <a:t>existen 2 tipos de parámetros que se pueden aplicar a los perfiles que son:</a:t>
            </a:r>
            <a:endParaRPr lang="es-419">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s-419" b="1">
                <a:effectLst/>
                <a:latin typeface="Arial" panose="020B0604020202020204" pitchFamily="34" charset="0"/>
                <a:ea typeface="Calibri" panose="020F0502020204030204" pitchFamily="34" charset="0"/>
                <a:cs typeface="Arial" panose="020B0604020202020204" pitchFamily="34" charset="0"/>
              </a:rPr>
              <a:t>Perfiles de manejo de contraseñas</a:t>
            </a:r>
            <a:r>
              <a:rPr lang="es-419">
                <a:effectLst/>
                <a:latin typeface="Arial" panose="020B0604020202020204" pitchFamily="34" charset="0"/>
                <a:ea typeface="Calibri" panose="020F0502020204030204" pitchFamily="34" charset="0"/>
                <a:cs typeface="Arial" panose="020B0604020202020204" pitchFamily="34" charset="0"/>
              </a:rPr>
              <a:t>:</a:t>
            </a:r>
            <a:r>
              <a:rPr lang="es-419">
                <a:effectLst/>
                <a:latin typeface="Calibri" panose="020F0502020204030204" pitchFamily="34" charset="0"/>
                <a:ea typeface="Calibri" panose="020F0502020204030204" pitchFamily="34" charset="0"/>
                <a:cs typeface="Arial" panose="020B0604020202020204" pitchFamily="34" charset="0"/>
              </a:rPr>
              <a:t> </a:t>
            </a:r>
            <a:r>
              <a:rPr lang="es-419">
                <a:effectLst/>
                <a:latin typeface="Arial" panose="020B0604020202020204" pitchFamily="34" charset="0"/>
                <a:ea typeface="Calibri" panose="020F0502020204030204" pitchFamily="34" charset="0"/>
                <a:cs typeface="Arial" panose="020B0604020202020204" pitchFamily="34" charset="0"/>
              </a:rPr>
              <a:t>Gestionan el funcionamiento de las contraseñas para el usuario.</a:t>
            </a:r>
            <a:endParaRPr lang="es-419">
              <a:effectLst/>
              <a:latin typeface="Calibri" panose="020F0502020204030204" pitchFamily="34" charset="0"/>
              <a:ea typeface="Calibri" panose="020F0502020204030204" pitchFamily="34" charset="0"/>
              <a:cs typeface="Arial" panose="020B0604020202020204" pitchFamily="34" charset="0"/>
            </a:endParaRPr>
          </a:p>
          <a:p>
            <a:r>
              <a:rPr lang="es-419" b="1">
                <a:effectLst/>
                <a:latin typeface="Arial" panose="020B0604020202020204" pitchFamily="34" charset="0"/>
                <a:ea typeface="Calibri" panose="020F0502020204030204" pitchFamily="34" charset="0"/>
              </a:rPr>
              <a:t>Perfiles relacionados con el uso de recursos</a:t>
            </a:r>
            <a:r>
              <a:rPr lang="es-419">
                <a:effectLst/>
                <a:latin typeface="Arial" panose="020B0604020202020204" pitchFamily="34" charset="0"/>
                <a:ea typeface="Calibri" panose="020F0502020204030204" pitchFamily="34" charset="0"/>
              </a:rPr>
              <a:t>: Establecen el máximo o mínimo uso de recursos de la base de datos por parte del usuario.</a:t>
            </a:r>
            <a:endParaRPr lang="es-419" dirty="0"/>
          </a:p>
        </p:txBody>
      </p:sp>
      <p:pic>
        <p:nvPicPr>
          <p:cNvPr id="5124" name="Picture 4" descr="Cómo hacer una base de datos de Recursos Humanos">
            <a:extLst>
              <a:ext uri="{FF2B5EF4-FFF2-40B4-BE49-F238E27FC236}">
                <a16:creationId xmlns:a16="http://schemas.microsoft.com/office/drawing/2014/main" id="{848BCFDE-1773-404F-9583-AFCBC25745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1" r="3" b="14103"/>
          <a:stretch/>
        </p:blipFill>
        <p:spPr bwMode="auto">
          <a:xfrm>
            <a:off x="7291754" y="2229566"/>
            <a:ext cx="4085492" cy="192024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Tips para el manejo de cuentas de usuario y contraseñas de dispositivos de  video IP de">
            <a:extLst>
              <a:ext uri="{FF2B5EF4-FFF2-40B4-BE49-F238E27FC236}">
                <a16:creationId xmlns:a16="http://schemas.microsoft.com/office/drawing/2014/main" id="{A4E5561B-FF96-41B6-94D7-16A12F0178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08" r="3" b="12537"/>
          <a:stretch/>
        </p:blipFill>
        <p:spPr bwMode="auto">
          <a:xfrm>
            <a:off x="7291754" y="4298445"/>
            <a:ext cx="4085492"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6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E67C02-0EDE-4678-B225-D68CBB81B874}"/>
              </a:ext>
            </a:extLst>
          </p:cNvPr>
          <p:cNvSpPr>
            <a:spLocks noGrp="1"/>
          </p:cNvSpPr>
          <p:nvPr>
            <p:ph type="title"/>
          </p:nvPr>
        </p:nvSpPr>
        <p:spPr>
          <a:xfrm>
            <a:off x="685800" y="1066163"/>
            <a:ext cx="3306744" cy="5148371"/>
          </a:xfrm>
        </p:spPr>
        <p:txBody>
          <a:bodyPr>
            <a:normAutofit/>
          </a:bodyPr>
          <a:lstStyle/>
          <a:p>
            <a:r>
              <a:rPr lang="es-419" sz="3200"/>
              <a:t>Parámetros de manejo de contraseñas</a:t>
            </a:r>
          </a:p>
        </p:txBody>
      </p:sp>
      <p:graphicFrame>
        <p:nvGraphicFramePr>
          <p:cNvPr id="4" name="Marcador de contenido 3">
            <a:extLst>
              <a:ext uri="{FF2B5EF4-FFF2-40B4-BE49-F238E27FC236}">
                <a16:creationId xmlns:a16="http://schemas.microsoft.com/office/drawing/2014/main" id="{D14CF8D2-BF2C-42B8-8436-8A8C9CDE560A}"/>
              </a:ext>
            </a:extLst>
          </p:cNvPr>
          <p:cNvGraphicFramePr>
            <a:graphicFrameLocks noGrp="1"/>
          </p:cNvGraphicFramePr>
          <p:nvPr>
            <p:ph idx="1"/>
            <p:extLst>
              <p:ext uri="{D42A27DB-BD31-4B8C-83A1-F6EECF244321}">
                <p14:modId xmlns:p14="http://schemas.microsoft.com/office/powerpoint/2010/main" val="2970594349"/>
              </p:ext>
            </p:extLst>
          </p:nvPr>
        </p:nvGraphicFramePr>
        <p:xfrm>
          <a:off x="4678344" y="1616916"/>
          <a:ext cx="6403994" cy="4107831"/>
        </p:xfrm>
        <a:graphic>
          <a:graphicData uri="http://schemas.openxmlformats.org/drawingml/2006/table">
            <a:tbl>
              <a:tblPr firstRow="1" firstCol="1" bandRow="1">
                <a:tableStyleId>{5C22544A-7EE6-4342-B048-85BDC9FD1C3A}</a:tableStyleId>
              </a:tblPr>
              <a:tblGrid>
                <a:gridCol w="2708057">
                  <a:extLst>
                    <a:ext uri="{9D8B030D-6E8A-4147-A177-3AD203B41FA5}">
                      <a16:colId xmlns:a16="http://schemas.microsoft.com/office/drawing/2014/main" val="2473585894"/>
                    </a:ext>
                  </a:extLst>
                </a:gridCol>
                <a:gridCol w="3695937">
                  <a:extLst>
                    <a:ext uri="{9D8B030D-6E8A-4147-A177-3AD203B41FA5}">
                      <a16:colId xmlns:a16="http://schemas.microsoft.com/office/drawing/2014/main" val="2775314014"/>
                    </a:ext>
                  </a:extLst>
                </a:gridCol>
              </a:tblGrid>
              <a:tr h="246303">
                <a:tc>
                  <a:txBody>
                    <a:bodyPr/>
                    <a:lstStyle/>
                    <a:p>
                      <a:pPr algn="ctr">
                        <a:lnSpc>
                          <a:spcPct val="107000"/>
                        </a:lnSpc>
                        <a:spcAft>
                          <a:spcPts val="800"/>
                        </a:spcAft>
                      </a:pPr>
                      <a:r>
                        <a:rPr lang="es-419" sz="1300">
                          <a:effectLst/>
                        </a:rPr>
                        <a:t>Variable de perfil</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ctr">
                        <a:lnSpc>
                          <a:spcPct val="107000"/>
                        </a:lnSpc>
                        <a:spcAft>
                          <a:spcPts val="800"/>
                        </a:spcAft>
                      </a:pPr>
                      <a:r>
                        <a:rPr lang="es-419" sz="1300">
                          <a:effectLst/>
                        </a:rPr>
                        <a:t>Significado</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1818275003"/>
                  </a:ext>
                </a:extLst>
              </a:tr>
              <a:tr h="679705">
                <a:tc>
                  <a:txBody>
                    <a:bodyPr/>
                    <a:lstStyle/>
                    <a:p>
                      <a:pPr algn="just">
                        <a:lnSpc>
                          <a:spcPct val="107000"/>
                        </a:lnSpc>
                        <a:spcAft>
                          <a:spcPts val="800"/>
                        </a:spcAft>
                      </a:pPr>
                      <a:r>
                        <a:rPr lang="es-419" sz="1300">
                          <a:effectLst/>
                        </a:rPr>
                        <a:t>FAILED_LOGIN_ATTEMPTS</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just">
                        <a:lnSpc>
                          <a:spcPct val="107000"/>
                        </a:lnSpc>
                        <a:spcAft>
                          <a:spcPts val="800"/>
                        </a:spcAft>
                      </a:pPr>
                      <a:r>
                        <a:rPr lang="es-419" sz="1300">
                          <a:effectLst/>
                        </a:rPr>
                        <a:t>Número consecutivo de errores en las contraseñas antes de bloquear la cuenta. Por defecto son 10</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692858889"/>
                  </a:ext>
                </a:extLst>
              </a:tr>
              <a:tr h="679705">
                <a:tc>
                  <a:txBody>
                    <a:bodyPr/>
                    <a:lstStyle/>
                    <a:p>
                      <a:pPr algn="just">
                        <a:lnSpc>
                          <a:spcPct val="107000"/>
                        </a:lnSpc>
                        <a:spcAft>
                          <a:spcPts val="800"/>
                        </a:spcAft>
                      </a:pPr>
                      <a:r>
                        <a:rPr lang="es-419" sz="1300">
                          <a:effectLst/>
                        </a:rPr>
                        <a:t>PASSWORD_LOCK_TIME</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just">
                        <a:lnSpc>
                          <a:spcPct val="107000"/>
                        </a:lnSpc>
                        <a:spcAft>
                          <a:spcPts val="800"/>
                        </a:spcAft>
                      </a:pPr>
                      <a:r>
                        <a:rPr lang="es-419" sz="1300">
                          <a:effectLst/>
                        </a:rPr>
                        <a:t>Número de días hasta que se bloquea una cuenta si se supera el límite de intentos al meter una contraseña. Por defecto es uno</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2940147235"/>
                  </a:ext>
                </a:extLst>
              </a:tr>
              <a:tr h="463004">
                <a:tc>
                  <a:txBody>
                    <a:bodyPr/>
                    <a:lstStyle/>
                    <a:p>
                      <a:pPr algn="just">
                        <a:lnSpc>
                          <a:spcPct val="107000"/>
                        </a:lnSpc>
                        <a:spcAft>
                          <a:spcPts val="800"/>
                        </a:spcAft>
                      </a:pPr>
                      <a:r>
                        <a:rPr lang="es-419" sz="1300">
                          <a:effectLst/>
                        </a:rPr>
                        <a:t>PASSWORD_LIFE_TIME</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just">
                        <a:lnSpc>
                          <a:spcPct val="107000"/>
                        </a:lnSpc>
                        <a:spcAft>
                          <a:spcPts val="800"/>
                        </a:spcAft>
                      </a:pPr>
                      <a:r>
                        <a:rPr lang="es-419" sz="1300">
                          <a:effectLst/>
                        </a:rPr>
                        <a:t>Números de días que tiene vigencia una contraseña. Por defecto es 180</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2230963931"/>
                  </a:ext>
                </a:extLst>
              </a:tr>
              <a:tr h="679705">
                <a:tc>
                  <a:txBody>
                    <a:bodyPr/>
                    <a:lstStyle/>
                    <a:p>
                      <a:pPr algn="just">
                        <a:lnSpc>
                          <a:spcPct val="107000"/>
                        </a:lnSpc>
                        <a:spcAft>
                          <a:spcPts val="800"/>
                        </a:spcAft>
                      </a:pPr>
                      <a:r>
                        <a:rPr lang="es-419" sz="1300">
                          <a:effectLst/>
                        </a:rPr>
                        <a:t>PASSWORD_GRACE_TIME</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just">
                        <a:lnSpc>
                          <a:spcPct val="107000"/>
                        </a:lnSpc>
                        <a:spcAft>
                          <a:spcPts val="800"/>
                        </a:spcAft>
                      </a:pPr>
                      <a:r>
                        <a:rPr lang="es-419" sz="1300">
                          <a:effectLst/>
                        </a:rPr>
                        <a:t>Días que la contraseña se la concede un periodo extra de gracia tras consumir su tiempo de vida. Por defecto es 7</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1321259423"/>
                  </a:ext>
                </a:extLst>
              </a:tr>
              <a:tr h="463004">
                <a:tc>
                  <a:txBody>
                    <a:bodyPr/>
                    <a:lstStyle/>
                    <a:p>
                      <a:pPr algn="just">
                        <a:lnSpc>
                          <a:spcPct val="107000"/>
                        </a:lnSpc>
                        <a:spcAft>
                          <a:spcPts val="800"/>
                        </a:spcAft>
                      </a:pPr>
                      <a:r>
                        <a:rPr lang="es-419" sz="1300">
                          <a:effectLst/>
                        </a:rPr>
                        <a:t>PASSWORD_REUSE_TIME</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just">
                        <a:lnSpc>
                          <a:spcPct val="107000"/>
                        </a:lnSpc>
                        <a:spcAft>
                          <a:spcPts val="800"/>
                        </a:spcAft>
                      </a:pPr>
                      <a:r>
                        <a:rPr lang="es-419" sz="1300">
                          <a:effectLst/>
                        </a:rPr>
                        <a:t>Número de días que una contraseña puede ser reutilizada</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617006577"/>
                  </a:ext>
                </a:extLst>
              </a:tr>
              <a:tr h="896405">
                <a:tc>
                  <a:txBody>
                    <a:bodyPr/>
                    <a:lstStyle/>
                    <a:p>
                      <a:pPr algn="just">
                        <a:lnSpc>
                          <a:spcPct val="107000"/>
                        </a:lnSpc>
                        <a:spcAft>
                          <a:spcPts val="800"/>
                        </a:spcAft>
                      </a:pPr>
                      <a:r>
                        <a:rPr lang="es-419" sz="1300">
                          <a:effectLst/>
                        </a:rPr>
                        <a:t>PASSWORD_VERIFY_FUNCTION</a:t>
                      </a:r>
                      <a:endParaRPr lang="es-419" sz="120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tc>
                  <a:txBody>
                    <a:bodyPr/>
                    <a:lstStyle/>
                    <a:p>
                      <a:pPr algn="just">
                        <a:lnSpc>
                          <a:spcPct val="107000"/>
                        </a:lnSpc>
                        <a:spcAft>
                          <a:spcPts val="800"/>
                        </a:spcAft>
                      </a:pPr>
                      <a:r>
                        <a:rPr lang="es-419" sz="1300" dirty="0">
                          <a:effectLst/>
                        </a:rPr>
                        <a:t>Función a la que se invoca cuando se modifica una contraseña con el fin de verificar su validez en base a las reglas de complejidad que deseemos</a:t>
                      </a:r>
                      <a:endParaRPr lang="es-419" sz="1200" dirty="0">
                        <a:effectLst/>
                        <a:latin typeface="Calibri" panose="020F0502020204030204" pitchFamily="34" charset="0"/>
                        <a:ea typeface="Calibri" panose="020F0502020204030204" pitchFamily="34" charset="0"/>
                        <a:cs typeface="Arial" panose="020B0604020202020204" pitchFamily="34" charset="0"/>
                      </a:endParaRPr>
                    </a:p>
                  </a:txBody>
                  <a:tcPr marL="75937" marR="75937" marT="0" marB="0"/>
                </a:tc>
                <a:extLst>
                  <a:ext uri="{0D108BD9-81ED-4DB2-BD59-A6C34878D82A}">
                    <a16:rowId xmlns:a16="http://schemas.microsoft.com/office/drawing/2014/main" val="3160902064"/>
                  </a:ext>
                </a:extLst>
              </a:tr>
            </a:tbl>
          </a:graphicData>
        </a:graphic>
      </p:graphicFrame>
    </p:spTree>
    <p:extLst>
      <p:ext uri="{BB962C8B-B14F-4D97-AF65-F5344CB8AC3E}">
        <p14:creationId xmlns:p14="http://schemas.microsoft.com/office/powerpoint/2010/main" val="20818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DBC4E070-F771-4431-B474-9398EEE8747A}"/>
              </a:ext>
            </a:extLst>
          </p:cNvPr>
          <p:cNvSpPr>
            <a:spLocks noGrp="1"/>
          </p:cNvSpPr>
          <p:nvPr>
            <p:ph type="title"/>
          </p:nvPr>
        </p:nvSpPr>
        <p:spPr>
          <a:xfrm>
            <a:off x="685800" y="1066163"/>
            <a:ext cx="3306744" cy="5148371"/>
          </a:xfrm>
        </p:spPr>
        <p:txBody>
          <a:bodyPr>
            <a:normAutofit/>
          </a:bodyPr>
          <a:lstStyle/>
          <a:p>
            <a:r>
              <a:rPr lang="es-419" sz="3000"/>
              <a:t>Parámetros </a:t>
            </a:r>
            <a:r>
              <a:rPr lang="es-PA" sz="3000"/>
              <a:t>relacionados con el uso de recursos</a:t>
            </a:r>
            <a:endParaRPr lang="es-419" sz="3000"/>
          </a:p>
        </p:txBody>
      </p:sp>
      <p:graphicFrame>
        <p:nvGraphicFramePr>
          <p:cNvPr id="20" name="Marcador de contenido 3">
            <a:extLst>
              <a:ext uri="{FF2B5EF4-FFF2-40B4-BE49-F238E27FC236}">
                <a16:creationId xmlns:a16="http://schemas.microsoft.com/office/drawing/2014/main" id="{11F92035-D046-4EB0-B228-AE3516E1BB05}"/>
              </a:ext>
            </a:extLst>
          </p:cNvPr>
          <p:cNvGraphicFramePr>
            <a:graphicFrameLocks noGrp="1"/>
          </p:cNvGraphicFramePr>
          <p:nvPr>
            <p:ph idx="1"/>
          </p:nvPr>
        </p:nvGraphicFramePr>
        <p:xfrm>
          <a:off x="4678344" y="1584458"/>
          <a:ext cx="6403994" cy="4299840"/>
        </p:xfrm>
        <a:graphic>
          <a:graphicData uri="http://schemas.openxmlformats.org/drawingml/2006/table">
            <a:tbl>
              <a:tblPr firstRow="1" firstCol="1" bandRow="1">
                <a:solidFill>
                  <a:srgbClr val="F2F2F2">
                    <a:alpha val="30196"/>
                  </a:srgbClr>
                </a:solidFill>
                <a:tableStyleId>{5C22544A-7EE6-4342-B048-85BDC9FD1C3A}</a:tableStyleId>
              </a:tblPr>
              <a:tblGrid>
                <a:gridCol w="2730327">
                  <a:extLst>
                    <a:ext uri="{9D8B030D-6E8A-4147-A177-3AD203B41FA5}">
                      <a16:colId xmlns:a16="http://schemas.microsoft.com/office/drawing/2014/main" val="295197013"/>
                    </a:ext>
                  </a:extLst>
                </a:gridCol>
                <a:gridCol w="3673667">
                  <a:extLst>
                    <a:ext uri="{9D8B030D-6E8A-4147-A177-3AD203B41FA5}">
                      <a16:colId xmlns:a16="http://schemas.microsoft.com/office/drawing/2014/main" val="3140217021"/>
                    </a:ext>
                  </a:extLst>
                </a:gridCol>
              </a:tblGrid>
              <a:tr h="317567">
                <a:tc>
                  <a:txBody>
                    <a:bodyPr/>
                    <a:lstStyle/>
                    <a:p>
                      <a:pPr algn="ctr">
                        <a:lnSpc>
                          <a:spcPct val="107000"/>
                        </a:lnSpc>
                        <a:spcAft>
                          <a:spcPts val="800"/>
                        </a:spcAft>
                      </a:pPr>
                      <a:r>
                        <a:rPr lang="es-419" sz="1000" b="0" cap="none" spc="0">
                          <a:solidFill>
                            <a:schemeClr val="bg1"/>
                          </a:solidFill>
                          <a:effectLst/>
                        </a:rPr>
                        <a:t>Variable de perfil</a:t>
                      </a:r>
                      <a:endParaRPr lang="es-419" sz="1000" b="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a:lnSpc>
                          <a:spcPct val="107000"/>
                        </a:lnSpc>
                        <a:spcAft>
                          <a:spcPts val="800"/>
                        </a:spcAft>
                      </a:pPr>
                      <a:r>
                        <a:rPr lang="es-419" sz="1000" b="0" cap="none" spc="0">
                          <a:solidFill>
                            <a:schemeClr val="bg1"/>
                          </a:solidFill>
                          <a:effectLst/>
                        </a:rPr>
                        <a:t>Significado</a:t>
                      </a:r>
                      <a:endParaRPr lang="es-419" sz="1000" b="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656365146"/>
                  </a:ext>
                </a:extLst>
              </a:tr>
              <a:tr h="483747">
                <a:tc>
                  <a:txBody>
                    <a:bodyPr/>
                    <a:lstStyle/>
                    <a:p>
                      <a:pPr algn="just">
                        <a:lnSpc>
                          <a:spcPct val="107000"/>
                        </a:lnSpc>
                        <a:spcAft>
                          <a:spcPts val="800"/>
                        </a:spcAft>
                      </a:pPr>
                      <a:r>
                        <a:rPr lang="es-419" sz="1000" cap="none" spc="0">
                          <a:solidFill>
                            <a:schemeClr val="tx1"/>
                          </a:solidFill>
                          <a:effectLst/>
                        </a:rPr>
                        <a:t>SESSIONS_PER_USER</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just">
                        <a:lnSpc>
                          <a:spcPct val="107000"/>
                        </a:lnSpc>
                        <a:spcAft>
                          <a:spcPts val="800"/>
                        </a:spcAft>
                      </a:pPr>
                      <a:r>
                        <a:rPr lang="es-419" sz="1000" cap="none" spc="0">
                          <a:solidFill>
                            <a:schemeClr val="tx1"/>
                          </a:solidFill>
                          <a:effectLst/>
                        </a:rPr>
                        <a:t>Número de conexiones de usuario concurrentes que se permiten.</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733998367"/>
                  </a:ext>
                </a:extLst>
              </a:tr>
              <a:tr h="649926">
                <a:tc>
                  <a:txBody>
                    <a:bodyPr/>
                    <a:lstStyle/>
                    <a:p>
                      <a:pPr algn="just">
                        <a:lnSpc>
                          <a:spcPct val="107000"/>
                        </a:lnSpc>
                        <a:spcAft>
                          <a:spcPts val="800"/>
                        </a:spcAft>
                      </a:pPr>
                      <a:r>
                        <a:rPr lang="es-419" sz="1000" cap="none" spc="0">
                          <a:solidFill>
                            <a:schemeClr val="tx1"/>
                          </a:solidFill>
                          <a:effectLst/>
                        </a:rPr>
                        <a:t>CPU_PER_SESSION</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lnSpc>
                          <a:spcPct val="107000"/>
                        </a:lnSpc>
                        <a:spcAft>
                          <a:spcPts val="800"/>
                        </a:spcAft>
                      </a:pPr>
                      <a:r>
                        <a:rPr lang="es-419" sz="1000" cap="none" spc="0">
                          <a:solidFill>
                            <a:schemeClr val="tx1"/>
                          </a:solidFill>
                          <a:effectLst/>
                        </a:rPr>
                        <a:t>Límite de tiempo (en centésimas de segundo) que se permite a un usuario utilizar la CPU antes de ser echado del sistema. De esa forma se evitan peligros de rendimiento</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60725300"/>
                  </a:ext>
                </a:extLst>
              </a:tr>
              <a:tr h="317567">
                <a:tc>
                  <a:txBody>
                    <a:bodyPr/>
                    <a:lstStyle/>
                    <a:p>
                      <a:pPr algn="just">
                        <a:lnSpc>
                          <a:spcPct val="107000"/>
                        </a:lnSpc>
                        <a:spcAft>
                          <a:spcPts val="800"/>
                        </a:spcAft>
                      </a:pPr>
                      <a:r>
                        <a:rPr lang="es-419" sz="1000" cap="none" spc="0">
                          <a:solidFill>
                            <a:schemeClr val="tx1"/>
                          </a:solidFill>
                          <a:effectLst/>
                        </a:rPr>
                        <a:t>CPU_PER_CALL</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lnSpc>
                          <a:spcPct val="107000"/>
                        </a:lnSpc>
                        <a:spcAft>
                          <a:spcPts val="800"/>
                        </a:spcAft>
                      </a:pPr>
                      <a:r>
                        <a:rPr lang="es-419" sz="1000" cap="none" spc="0">
                          <a:solidFill>
                            <a:schemeClr val="tx1"/>
                          </a:solidFill>
                          <a:effectLst/>
                        </a:rPr>
                        <a:t>Como la anterior pero referida a cada proceso</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622047887"/>
                  </a:ext>
                </a:extLst>
              </a:tr>
              <a:tr h="649926">
                <a:tc>
                  <a:txBody>
                    <a:bodyPr/>
                    <a:lstStyle/>
                    <a:p>
                      <a:pPr algn="just">
                        <a:lnSpc>
                          <a:spcPct val="107000"/>
                        </a:lnSpc>
                        <a:spcAft>
                          <a:spcPts val="800"/>
                        </a:spcAft>
                      </a:pPr>
                      <a:r>
                        <a:rPr lang="es-419" sz="1000" cap="none" spc="0">
                          <a:solidFill>
                            <a:schemeClr val="tx1"/>
                          </a:solidFill>
                          <a:effectLst/>
                        </a:rPr>
                        <a:t>PRIVATE_SGA</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lnSpc>
                          <a:spcPct val="107000"/>
                        </a:lnSpc>
                        <a:spcAft>
                          <a:spcPts val="800"/>
                        </a:spcAft>
                      </a:pPr>
                      <a:r>
                        <a:rPr lang="es-419" sz="1000" cap="none" spc="0">
                          <a:solidFill>
                            <a:schemeClr val="tx1"/>
                          </a:solidFill>
                          <a:effectLst/>
                        </a:rPr>
                        <a:t>Para conexiones en instalaciones de servidor compartido, número de KB que puede consumir cada sesión en la zona de memoria compartida (SGA)</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4255603"/>
                  </a:ext>
                </a:extLst>
              </a:tr>
              <a:tr h="317567">
                <a:tc>
                  <a:txBody>
                    <a:bodyPr/>
                    <a:lstStyle/>
                    <a:p>
                      <a:pPr algn="just">
                        <a:lnSpc>
                          <a:spcPct val="107000"/>
                        </a:lnSpc>
                        <a:spcAft>
                          <a:spcPts val="800"/>
                        </a:spcAft>
                      </a:pPr>
                      <a:r>
                        <a:rPr lang="es-419" sz="1000" cap="none" spc="0">
                          <a:solidFill>
                            <a:schemeClr val="tx1"/>
                          </a:solidFill>
                          <a:effectLst/>
                        </a:rPr>
                        <a:t>CONNECT_TIME</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lnSpc>
                          <a:spcPct val="107000"/>
                        </a:lnSpc>
                        <a:spcAft>
                          <a:spcPts val="800"/>
                        </a:spcAft>
                      </a:pPr>
                      <a:r>
                        <a:rPr lang="es-419" sz="1000" cap="none" spc="0">
                          <a:solidFill>
                            <a:schemeClr val="tx1"/>
                          </a:solidFill>
                          <a:effectLst/>
                        </a:rPr>
                        <a:t>Minutos como máximo que se permite a una sesión</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502103848"/>
                  </a:ext>
                </a:extLst>
              </a:tr>
              <a:tr h="317567">
                <a:tc>
                  <a:txBody>
                    <a:bodyPr/>
                    <a:lstStyle/>
                    <a:p>
                      <a:pPr algn="just">
                        <a:lnSpc>
                          <a:spcPct val="107000"/>
                        </a:lnSpc>
                        <a:spcAft>
                          <a:spcPts val="800"/>
                        </a:spcAft>
                      </a:pPr>
                      <a:r>
                        <a:rPr lang="es-419" sz="1000" cap="none" spc="0">
                          <a:solidFill>
                            <a:schemeClr val="tx1"/>
                          </a:solidFill>
                          <a:effectLst/>
                        </a:rPr>
                        <a:t>IDLE_TIME</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lnSpc>
                          <a:spcPct val="107000"/>
                        </a:lnSpc>
                        <a:spcAft>
                          <a:spcPts val="800"/>
                        </a:spcAft>
                      </a:pPr>
                      <a:r>
                        <a:rPr lang="es-419" sz="1000" cap="none" spc="0">
                          <a:solidFill>
                            <a:schemeClr val="tx1"/>
                          </a:solidFill>
                          <a:effectLst/>
                        </a:rPr>
                        <a:t>Minutos máximos de inactividad de una sesión</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8389506"/>
                  </a:ext>
                </a:extLst>
              </a:tr>
              <a:tr h="317567">
                <a:tc>
                  <a:txBody>
                    <a:bodyPr/>
                    <a:lstStyle/>
                    <a:p>
                      <a:pPr algn="just">
                        <a:lnSpc>
                          <a:spcPct val="107000"/>
                        </a:lnSpc>
                        <a:spcAft>
                          <a:spcPts val="800"/>
                        </a:spcAft>
                      </a:pPr>
                      <a:r>
                        <a:rPr lang="es-419" sz="1000" cap="none" spc="0">
                          <a:solidFill>
                            <a:schemeClr val="tx1"/>
                          </a:solidFill>
                          <a:effectLst/>
                        </a:rPr>
                        <a:t>LOGICAL_READS_PER_SESSION</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lnSpc>
                          <a:spcPct val="107000"/>
                        </a:lnSpc>
                        <a:spcAft>
                          <a:spcPts val="800"/>
                        </a:spcAft>
                      </a:pPr>
                      <a:r>
                        <a:rPr lang="es-419" sz="1000" cap="none" spc="0">
                          <a:solidFill>
                            <a:schemeClr val="tx1"/>
                          </a:solidFill>
                          <a:effectLst/>
                        </a:rPr>
                        <a:t>Máximo número de bloques leídos en una sesión</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20298887"/>
                  </a:ext>
                </a:extLst>
              </a:tr>
              <a:tr h="317567">
                <a:tc>
                  <a:txBody>
                    <a:bodyPr/>
                    <a:lstStyle/>
                    <a:p>
                      <a:pPr algn="just">
                        <a:lnSpc>
                          <a:spcPct val="107000"/>
                        </a:lnSpc>
                        <a:spcAft>
                          <a:spcPts val="800"/>
                        </a:spcAft>
                      </a:pPr>
                      <a:r>
                        <a:rPr lang="es-419" sz="1000" cap="none" spc="0">
                          <a:solidFill>
                            <a:schemeClr val="tx1"/>
                          </a:solidFill>
                          <a:effectLst/>
                        </a:rPr>
                        <a:t>LOGICAL_READS_PER_CALL</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lnSpc>
                          <a:spcPct val="107000"/>
                        </a:lnSpc>
                        <a:spcAft>
                          <a:spcPts val="800"/>
                        </a:spcAft>
                      </a:pPr>
                      <a:r>
                        <a:rPr lang="es-419" sz="1000" cap="none" spc="0">
                          <a:solidFill>
                            <a:schemeClr val="tx1"/>
                          </a:solidFill>
                          <a:effectLst/>
                        </a:rPr>
                        <a:t>Máximo número de bloques leídos por un proceso</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14275883"/>
                  </a:ext>
                </a:extLst>
              </a:tr>
              <a:tr h="483747">
                <a:tc>
                  <a:txBody>
                    <a:bodyPr/>
                    <a:lstStyle/>
                    <a:p>
                      <a:pPr algn="just">
                        <a:lnSpc>
                          <a:spcPct val="107000"/>
                        </a:lnSpc>
                        <a:spcAft>
                          <a:spcPts val="800"/>
                        </a:spcAft>
                      </a:pPr>
                      <a:r>
                        <a:rPr lang="es-419" sz="1000" cap="none" spc="0">
                          <a:solidFill>
                            <a:schemeClr val="tx1"/>
                          </a:solidFill>
                          <a:effectLst/>
                        </a:rPr>
                        <a:t>COMPOSITE_LIMIT</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just">
                        <a:lnSpc>
                          <a:spcPct val="107000"/>
                        </a:lnSpc>
                        <a:spcAft>
                          <a:spcPts val="800"/>
                        </a:spcAft>
                      </a:pPr>
                      <a:r>
                        <a:rPr lang="es-419" sz="1000" cap="none" spc="0">
                          <a:solidFill>
                            <a:schemeClr val="tx1"/>
                          </a:solidFill>
                          <a:effectLst/>
                        </a:rPr>
                        <a:t>Máximo número de recursos consumidos por una sesión. Es la media ponderada de varios parámetros anteriores</a:t>
                      </a:r>
                      <a:endParaRPr lang="es-419"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6533" marR="49923" marT="66564" marB="66564">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4289277551"/>
                  </a:ext>
                </a:extLst>
              </a:tr>
            </a:tbl>
          </a:graphicData>
        </a:graphic>
      </p:graphicFrame>
    </p:spTree>
    <p:extLst>
      <p:ext uri="{BB962C8B-B14F-4D97-AF65-F5344CB8AC3E}">
        <p14:creationId xmlns:p14="http://schemas.microsoft.com/office/powerpoint/2010/main" val="369672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a:extLst>
              <a:ext uri="{FF2B5EF4-FFF2-40B4-BE49-F238E27FC236}">
                <a16:creationId xmlns:a16="http://schemas.microsoft.com/office/drawing/2014/main" id="{F8BCD0E6-28E1-412A-94A4-9C53175F2D21}"/>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4200"/>
              <a:t>Crear, modificar y asignar un perfil</a:t>
            </a:r>
          </a:p>
        </p:txBody>
      </p:sp>
      <p:pic>
        <p:nvPicPr>
          <p:cNvPr id="6" name="Graphic 5" descr="Marca de verificación">
            <a:extLst>
              <a:ext uri="{FF2B5EF4-FFF2-40B4-BE49-F238E27FC236}">
                <a16:creationId xmlns:a16="http://schemas.microsoft.com/office/drawing/2014/main" id="{0548894D-CE31-4414-A41F-39ABC0C412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118950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Picture 20">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FD2CCC23-71C6-4C52-98C4-C5D9ACD913BA}"/>
              </a:ext>
            </a:extLst>
          </p:cNvPr>
          <p:cNvSpPr>
            <a:spLocks noGrp="1"/>
          </p:cNvSpPr>
          <p:nvPr>
            <p:ph type="title"/>
          </p:nvPr>
        </p:nvSpPr>
        <p:spPr>
          <a:xfrm>
            <a:off x="685800" y="764373"/>
            <a:ext cx="4753466" cy="1293028"/>
          </a:xfrm>
        </p:spPr>
        <p:txBody>
          <a:bodyPr>
            <a:normAutofit/>
          </a:bodyPr>
          <a:lstStyle/>
          <a:p>
            <a:r>
              <a:rPr lang="es-419">
                <a:solidFill>
                  <a:schemeClr val="bg1"/>
                </a:solidFill>
              </a:rPr>
              <a:t>Creación de Un perfil </a:t>
            </a:r>
          </a:p>
        </p:txBody>
      </p:sp>
      <p:sp>
        <p:nvSpPr>
          <p:cNvPr id="3" name="Marcador de contenido 2">
            <a:extLst>
              <a:ext uri="{FF2B5EF4-FFF2-40B4-BE49-F238E27FC236}">
                <a16:creationId xmlns:a16="http://schemas.microsoft.com/office/drawing/2014/main" id="{2EE5F296-36FA-48F3-B1ED-D597EF609BB0}"/>
              </a:ext>
            </a:extLst>
          </p:cNvPr>
          <p:cNvSpPr>
            <a:spLocks noGrp="1"/>
          </p:cNvSpPr>
          <p:nvPr>
            <p:ph idx="1"/>
          </p:nvPr>
        </p:nvSpPr>
        <p:spPr>
          <a:xfrm>
            <a:off x="685801" y="2194560"/>
            <a:ext cx="4753466" cy="4024125"/>
          </a:xfrm>
        </p:spPr>
        <p:txBody>
          <a:bodyPr>
            <a:normAutofit/>
          </a:bodyPr>
          <a:lstStyle/>
          <a:p>
            <a:pPr marL="0" indent="0">
              <a:buNone/>
            </a:pPr>
            <a:r>
              <a:rPr lang="es-419"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Para crear un perfil con los parámetros que nosotros deseemos deberemos de seguir la siguiente sintaxis:</a:t>
            </a:r>
          </a:p>
          <a:p>
            <a:r>
              <a:rPr lang="es-419"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CREATE PROFILE perfil LIMIT PARAMETRO1 VALOR1 PARAMETRO2 VALOR2…</a:t>
            </a:r>
          </a:p>
          <a:p>
            <a:pPr marL="0" indent="0">
              <a:buNone/>
            </a:pPr>
            <a:r>
              <a:rPr lang="es-419"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A cada parámetro se le indica un valor, o bien la palabra DEFAULT si deseamos que tome su valor por defecto, o bien UNLIMITED para indicar que el parámetro tomará un valor de infinito.</a:t>
            </a:r>
            <a:endParaRPr lang="es-419"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419"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s-419" sz="1800" dirty="0">
              <a:solidFill>
                <a:schemeClr val="bg1"/>
              </a:solidFill>
            </a:endParaRPr>
          </a:p>
        </p:txBody>
      </p:sp>
      <p:sp useBgFill="1">
        <p:nvSpPr>
          <p:cNvPr id="27"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149E0ED-ABCE-4B11-8522-1F6684B40A23}"/>
              </a:ext>
            </a:extLst>
          </p:cNvPr>
          <p:cNvPicPr/>
          <p:nvPr/>
        </p:nvPicPr>
        <p:blipFill>
          <a:blip r:embed="rId3"/>
          <a:stretch>
            <a:fillRect/>
          </a:stretch>
        </p:blipFill>
        <p:spPr>
          <a:xfrm>
            <a:off x="6407004" y="2721404"/>
            <a:ext cx="4683948" cy="1837891"/>
          </a:xfrm>
          <a:prstGeom prst="rect">
            <a:avLst/>
          </a:prstGeom>
        </p:spPr>
      </p:pic>
    </p:spTree>
    <p:extLst>
      <p:ext uri="{BB962C8B-B14F-4D97-AF65-F5344CB8AC3E}">
        <p14:creationId xmlns:p14="http://schemas.microsoft.com/office/powerpoint/2010/main" val="361834926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F8DBE-CDC8-4E1A-9614-372FBB52498C}"/>
              </a:ext>
            </a:extLst>
          </p:cNvPr>
          <p:cNvSpPr>
            <a:spLocks noGrp="1"/>
          </p:cNvSpPr>
          <p:nvPr>
            <p:ph type="title"/>
          </p:nvPr>
        </p:nvSpPr>
        <p:spPr>
          <a:xfrm>
            <a:off x="542170" y="1260627"/>
            <a:ext cx="3521830" cy="4953741"/>
          </a:xfrm>
        </p:spPr>
        <p:txBody>
          <a:bodyPr anchor="t">
            <a:normAutofit/>
          </a:bodyPr>
          <a:lstStyle/>
          <a:p>
            <a:r>
              <a:rPr lang="es-419"/>
              <a:t>Borrar perfil</a:t>
            </a:r>
          </a:p>
        </p:txBody>
      </p:sp>
      <p:sp>
        <p:nvSpPr>
          <p:cNvPr id="3" name="Marcador de contenido 2">
            <a:extLst>
              <a:ext uri="{FF2B5EF4-FFF2-40B4-BE49-F238E27FC236}">
                <a16:creationId xmlns:a16="http://schemas.microsoft.com/office/drawing/2014/main" id="{108E1464-4AB3-4A14-A3C8-62DB6DDCA035}"/>
              </a:ext>
            </a:extLst>
          </p:cNvPr>
          <p:cNvSpPr>
            <a:spLocks noGrp="1"/>
          </p:cNvSpPr>
          <p:nvPr>
            <p:ph idx="1"/>
          </p:nvPr>
        </p:nvSpPr>
        <p:spPr>
          <a:xfrm>
            <a:off x="4501610" y="1260628"/>
            <a:ext cx="7004590" cy="2890619"/>
          </a:xfrm>
        </p:spPr>
        <p:txBody>
          <a:bodyPr>
            <a:normAutofit/>
          </a:bodyPr>
          <a:lstStyle/>
          <a:p>
            <a:pPr marL="0" indent="0">
              <a:buNone/>
            </a:pPr>
            <a:r>
              <a:rPr lang="es-419">
                <a:effectLst/>
                <a:latin typeface="Arial" panose="020B0604020202020204" pitchFamily="34" charset="0"/>
                <a:ea typeface="Calibri" panose="020F0502020204030204" pitchFamily="34" charset="0"/>
                <a:cs typeface="Arial" panose="020B0604020202020204" pitchFamily="34" charset="0"/>
              </a:rPr>
              <a:t>Además, también podemos modificar estos perfiles con el comando “Alter profile” que sigue la misma sintaxis que el comando “Create profile”. Y si deseamos borrar algún perfil también podemos hacerlo con el comando “Drop profile”.</a:t>
            </a:r>
            <a:r>
              <a:rPr lang="es-419">
                <a:effectLst/>
                <a:latin typeface="Calibri" panose="020F0502020204030204" pitchFamily="34" charset="0"/>
                <a:ea typeface="Calibri" panose="020F0502020204030204" pitchFamily="34" charset="0"/>
                <a:cs typeface="Arial" panose="020B0604020202020204" pitchFamily="34" charset="0"/>
              </a:rPr>
              <a:t> </a:t>
            </a:r>
            <a:r>
              <a:rPr lang="es-419">
                <a:effectLst/>
                <a:latin typeface="Arial" panose="020B0604020202020204" pitchFamily="34" charset="0"/>
                <a:ea typeface="Calibri" panose="020F0502020204030204" pitchFamily="34" charset="0"/>
                <a:cs typeface="Arial" panose="020B0604020202020204" pitchFamily="34" charset="0"/>
              </a:rPr>
              <a:t>En este caso es DROP PROFILE seguida del nombre del perfil a eliminar. Se puede usar la palabra CASCADE para eliminar todas las restricciones que impidan borrar el perfil.</a:t>
            </a:r>
            <a:endParaRPr lang="es-419">
              <a:effectLst/>
              <a:latin typeface="Calibri" panose="020F0502020204030204" pitchFamily="34" charset="0"/>
              <a:ea typeface="Calibri" panose="020F0502020204030204" pitchFamily="34" charset="0"/>
              <a:cs typeface="Arial" panose="020B0604020202020204" pitchFamily="34" charset="0"/>
            </a:endParaRPr>
          </a:p>
          <a:p>
            <a:endParaRPr lang="es-419"/>
          </a:p>
        </p:txBody>
      </p:sp>
      <p:pic>
        <p:nvPicPr>
          <p:cNvPr id="6" name="Imagen 5">
            <a:extLst>
              <a:ext uri="{FF2B5EF4-FFF2-40B4-BE49-F238E27FC236}">
                <a16:creationId xmlns:a16="http://schemas.microsoft.com/office/drawing/2014/main" id="{3EC902CA-831D-43C2-A69D-EDEEC5A17722}"/>
              </a:ext>
            </a:extLst>
          </p:cNvPr>
          <p:cNvPicPr>
            <a:picLocks noChangeAspect="1"/>
          </p:cNvPicPr>
          <p:nvPr/>
        </p:nvPicPr>
        <p:blipFill>
          <a:blip r:embed="rId2"/>
          <a:stretch>
            <a:fillRect/>
          </a:stretch>
        </p:blipFill>
        <p:spPr>
          <a:xfrm>
            <a:off x="4501610" y="4292724"/>
            <a:ext cx="7004590" cy="735482"/>
          </a:xfrm>
          <a:prstGeom prst="rect">
            <a:avLst/>
          </a:prstGeom>
        </p:spPr>
      </p:pic>
    </p:spTree>
    <p:extLst>
      <p:ext uri="{BB962C8B-B14F-4D97-AF65-F5344CB8AC3E}">
        <p14:creationId xmlns:p14="http://schemas.microsoft.com/office/powerpoint/2010/main" val="307014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EA2AB64D-1E57-48F3-A977-4CC03FEFFF12}"/>
              </a:ext>
            </a:extLst>
          </p:cNvPr>
          <p:cNvSpPr>
            <a:spLocks noGrp="1"/>
          </p:cNvSpPr>
          <p:nvPr>
            <p:ph type="title"/>
          </p:nvPr>
        </p:nvSpPr>
        <p:spPr>
          <a:xfrm>
            <a:off x="2186153" y="764373"/>
            <a:ext cx="9320048" cy="1293028"/>
          </a:xfrm>
        </p:spPr>
        <p:txBody>
          <a:bodyPr>
            <a:normAutofit/>
          </a:bodyPr>
          <a:lstStyle/>
          <a:p>
            <a:r>
              <a:rPr lang="es-PA">
                <a:solidFill>
                  <a:schemeClr val="bg1"/>
                </a:solidFill>
              </a:rPr>
              <a:t>Asignación de un perfil a un usuario </a:t>
            </a:r>
            <a:endParaRPr lang="es-419">
              <a:solidFill>
                <a:schemeClr val="bg1"/>
              </a:solidFill>
            </a:endParaRPr>
          </a:p>
        </p:txBody>
      </p:sp>
      <p:sp>
        <p:nvSpPr>
          <p:cNvPr id="3" name="Marcador de contenido 2">
            <a:extLst>
              <a:ext uri="{FF2B5EF4-FFF2-40B4-BE49-F238E27FC236}">
                <a16:creationId xmlns:a16="http://schemas.microsoft.com/office/drawing/2014/main" id="{0DFBE0C0-2B6B-4E23-8912-FF917592A524}"/>
              </a:ext>
            </a:extLst>
          </p:cNvPr>
          <p:cNvSpPr>
            <a:spLocks noGrp="1"/>
          </p:cNvSpPr>
          <p:nvPr>
            <p:ph idx="1"/>
          </p:nvPr>
        </p:nvSpPr>
        <p:spPr>
          <a:xfrm>
            <a:off x="685800" y="2743200"/>
            <a:ext cx="10820400" cy="3475485"/>
          </a:xfrm>
        </p:spPr>
        <p:txBody>
          <a:bodyPr>
            <a:normAutofit/>
          </a:bodyPr>
          <a:lstStyle/>
          <a:p>
            <a:pPr>
              <a:spcAft>
                <a:spcPts val="800"/>
              </a:spcAft>
            </a:pPr>
            <a:r>
              <a:rPr lang="es-419" dirty="0">
                <a:effectLst/>
                <a:latin typeface="Arial" panose="020B0604020202020204" pitchFamily="34" charset="0"/>
                <a:ea typeface="Calibri" panose="020F0502020204030204" pitchFamily="34" charset="0"/>
                <a:cs typeface="Arial" panose="020B0604020202020204" pitchFamily="34" charset="0"/>
              </a:rPr>
              <a:t>Cada usuario tiene un solo perfil. La instrucción de creación de usuarios (</a:t>
            </a:r>
            <a:r>
              <a:rPr lang="es-419" dirty="0" err="1">
                <a:effectLst/>
                <a:latin typeface="Arial" panose="020B0604020202020204" pitchFamily="34" charset="0"/>
                <a:ea typeface="Calibri" panose="020F0502020204030204" pitchFamily="34" charset="0"/>
                <a:cs typeface="Arial" panose="020B0604020202020204" pitchFamily="34" charset="0"/>
              </a:rPr>
              <a:t>Create</a:t>
            </a:r>
            <a:r>
              <a:rPr lang="es-419" dirty="0">
                <a:effectLst/>
                <a:latin typeface="Arial" panose="020B0604020202020204" pitchFamily="34" charset="0"/>
                <a:ea typeface="Calibri" panose="020F0502020204030204" pitchFamily="34" charset="0"/>
                <a:cs typeface="Arial" panose="020B0604020202020204" pitchFamily="34" charset="0"/>
              </a:rPr>
              <a:t> </a:t>
            </a:r>
            <a:r>
              <a:rPr lang="es-419" dirty="0" err="1">
                <a:effectLst/>
                <a:latin typeface="Arial" panose="020B0604020202020204" pitchFamily="34" charset="0"/>
                <a:ea typeface="Calibri" panose="020F0502020204030204" pitchFamily="34" charset="0"/>
                <a:cs typeface="Arial" panose="020B0604020202020204" pitchFamily="34" charset="0"/>
              </a:rPr>
              <a:t>User</a:t>
            </a:r>
            <a:r>
              <a:rPr lang="es-419" dirty="0">
                <a:effectLst/>
                <a:latin typeface="Arial" panose="020B0604020202020204" pitchFamily="34" charset="0"/>
                <a:ea typeface="Calibri" panose="020F0502020204030204" pitchFamily="34" charset="0"/>
                <a:cs typeface="Arial" panose="020B0604020202020204" pitchFamily="34" charset="0"/>
              </a:rPr>
              <a:t>) dispone de la cláusula “</a:t>
            </a:r>
            <a:r>
              <a:rPr lang="es-419" dirty="0" err="1">
                <a:effectLst/>
                <a:latin typeface="Arial" panose="020B0604020202020204" pitchFamily="34" charset="0"/>
                <a:ea typeface="Calibri" panose="020F0502020204030204" pitchFamily="34" charset="0"/>
                <a:cs typeface="Arial" panose="020B0604020202020204" pitchFamily="34" charset="0"/>
              </a:rPr>
              <a:t>Profile</a:t>
            </a:r>
            <a:r>
              <a:rPr lang="es-419" dirty="0">
                <a:effectLst/>
                <a:latin typeface="Arial" panose="020B0604020202020204" pitchFamily="34" charset="0"/>
                <a:ea typeface="Calibri" panose="020F0502020204030204" pitchFamily="34" charset="0"/>
                <a:cs typeface="Arial" panose="020B0604020202020204" pitchFamily="34" charset="0"/>
              </a:rPr>
              <a:t>” para indicar el perfil que se asigna a ese usuario.</a:t>
            </a:r>
            <a:endParaRPr lang="es-419"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s-419" dirty="0">
                <a:effectLst/>
                <a:latin typeface="Arial" panose="020B0604020202020204" pitchFamily="34" charset="0"/>
                <a:ea typeface="Calibri" panose="020F0502020204030204" pitchFamily="34" charset="0"/>
                <a:cs typeface="Arial" panose="020B0604020202020204" pitchFamily="34" charset="0"/>
              </a:rPr>
              <a:t>Si lo que deseamos es asignar un perfil a un usuario después de haberle creado, disponemos de la instrucción “Alter </a:t>
            </a:r>
            <a:r>
              <a:rPr lang="es-419" dirty="0" err="1">
                <a:effectLst/>
                <a:latin typeface="Arial" panose="020B0604020202020204" pitchFamily="34" charset="0"/>
                <a:ea typeface="Calibri" panose="020F0502020204030204" pitchFamily="34" charset="0"/>
                <a:cs typeface="Arial" panose="020B0604020202020204" pitchFamily="34" charset="0"/>
              </a:rPr>
              <a:t>User</a:t>
            </a:r>
            <a:r>
              <a:rPr lang="es-419" dirty="0">
                <a:effectLst/>
                <a:latin typeface="Arial" panose="020B0604020202020204" pitchFamily="34" charset="0"/>
                <a:ea typeface="Calibri" panose="020F0502020204030204" pitchFamily="34" charset="0"/>
                <a:cs typeface="Arial" panose="020B0604020202020204" pitchFamily="34" charset="0"/>
              </a:rPr>
              <a:t>” con la que podemos indicar el perfil.</a:t>
            </a:r>
            <a:endParaRPr lang="es-419" dirty="0">
              <a:effectLst/>
              <a:latin typeface="Calibri" panose="020F0502020204030204" pitchFamily="34" charset="0"/>
              <a:ea typeface="Calibri" panose="020F0502020204030204" pitchFamily="34" charset="0"/>
              <a:cs typeface="Arial" panose="020B0604020202020204" pitchFamily="34" charset="0"/>
            </a:endParaRPr>
          </a:p>
          <a:p>
            <a:endParaRPr lang="es-419" dirty="0"/>
          </a:p>
        </p:txBody>
      </p:sp>
      <p:pic>
        <p:nvPicPr>
          <p:cNvPr id="7" name="Imagen 6">
            <a:extLst>
              <a:ext uri="{FF2B5EF4-FFF2-40B4-BE49-F238E27FC236}">
                <a16:creationId xmlns:a16="http://schemas.microsoft.com/office/drawing/2014/main" id="{1FB2D426-ADE3-4296-B86C-7558DE1F4F64}"/>
              </a:ext>
            </a:extLst>
          </p:cNvPr>
          <p:cNvPicPr>
            <a:picLocks noChangeAspect="1"/>
          </p:cNvPicPr>
          <p:nvPr/>
        </p:nvPicPr>
        <p:blipFill>
          <a:blip r:embed="rId3"/>
          <a:stretch>
            <a:fillRect/>
          </a:stretch>
        </p:blipFill>
        <p:spPr>
          <a:xfrm>
            <a:off x="971550" y="4946196"/>
            <a:ext cx="10248900" cy="971550"/>
          </a:xfrm>
          <a:prstGeom prst="rect">
            <a:avLst/>
          </a:prstGeom>
        </p:spPr>
      </p:pic>
    </p:spTree>
    <p:extLst>
      <p:ext uri="{BB962C8B-B14F-4D97-AF65-F5344CB8AC3E}">
        <p14:creationId xmlns:p14="http://schemas.microsoft.com/office/powerpoint/2010/main" val="37767148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E524D040-818E-4213-BC82-024F25CFE645}"/>
              </a:ext>
            </a:extLst>
          </p:cNvPr>
          <p:cNvPicPr>
            <a:picLocks noChangeAspect="1"/>
          </p:cNvPicPr>
          <p:nvPr/>
        </p:nvPicPr>
        <p:blipFill rotWithShape="1">
          <a:blip r:embed="rId2"/>
          <a:srcRect t="25743"/>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80C991E-F2B1-46E7-82C2-2D62C7831428}"/>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b="1" i="0" kern="1200" cap="all" baseline="0">
                <a:solidFill>
                  <a:schemeClr val="tx1"/>
                </a:solidFill>
                <a:latin typeface="+mj-lt"/>
                <a:ea typeface="+mj-ea"/>
                <a:cs typeface="+mj-cs"/>
              </a:rPr>
              <a:t>Control de acceso</a:t>
            </a:r>
          </a:p>
        </p:txBody>
      </p:sp>
    </p:spTree>
    <p:extLst>
      <p:ext uri="{BB962C8B-B14F-4D97-AF65-F5344CB8AC3E}">
        <p14:creationId xmlns:p14="http://schemas.microsoft.com/office/powerpoint/2010/main" val="104424676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ítulo 1">
            <a:extLst>
              <a:ext uri="{FF2B5EF4-FFF2-40B4-BE49-F238E27FC236}">
                <a16:creationId xmlns:a16="http://schemas.microsoft.com/office/drawing/2014/main" id="{86B32E64-B64F-4F5C-ACA1-62765576F0B3}"/>
              </a:ext>
            </a:extLst>
          </p:cNvPr>
          <p:cNvSpPr>
            <a:spLocks noGrp="1"/>
          </p:cNvSpPr>
          <p:nvPr>
            <p:ph type="title"/>
          </p:nvPr>
        </p:nvSpPr>
        <p:spPr>
          <a:xfrm>
            <a:off x="643466" y="804334"/>
            <a:ext cx="3471333" cy="5249333"/>
          </a:xfrm>
        </p:spPr>
        <p:txBody>
          <a:bodyPr>
            <a:normAutofit/>
          </a:bodyPr>
          <a:lstStyle/>
          <a:p>
            <a:r>
              <a:rPr lang="es-419" sz="3700">
                <a:solidFill>
                  <a:srgbClr val="FFFFFF"/>
                </a:solidFill>
              </a:rPr>
              <a:t>Conclusión</a:t>
            </a:r>
          </a:p>
        </p:txBody>
      </p:sp>
      <p:sp>
        <p:nvSpPr>
          <p:cNvPr id="3" name="Marcador de contenido 2">
            <a:extLst>
              <a:ext uri="{FF2B5EF4-FFF2-40B4-BE49-F238E27FC236}">
                <a16:creationId xmlns:a16="http://schemas.microsoft.com/office/drawing/2014/main" id="{1F2E7B98-C194-47C7-9148-ADC69E16EBD2}"/>
              </a:ext>
            </a:extLst>
          </p:cNvPr>
          <p:cNvSpPr>
            <a:spLocks noGrp="1"/>
          </p:cNvSpPr>
          <p:nvPr>
            <p:ph idx="1"/>
          </p:nvPr>
        </p:nvSpPr>
        <p:spPr>
          <a:xfrm>
            <a:off x="5234722" y="804334"/>
            <a:ext cx="6271477" cy="5249333"/>
          </a:xfrm>
        </p:spPr>
        <p:txBody>
          <a:bodyPr anchor="ctr">
            <a:normAutofit/>
          </a:bodyPr>
          <a:lstStyle/>
          <a:p>
            <a:r>
              <a:rPr lang="es-PA">
                <a:solidFill>
                  <a:schemeClr val="tx2"/>
                </a:solidFill>
              </a:rPr>
              <a:t>Los perfiles son muy útiles para validar y manejar el comportamiento de los usuarios/esquemas en la base de datos. El uso de los perfiles hoy en día es una necesidad practica que nos permitirá tener un mejor control de nuestras bases de datos y nos ayudaran a formar buenas prácticas de administración y gestión de los datos en torno a las relación de los usuarios con los datos</a:t>
            </a:r>
            <a:endParaRPr lang="es-419">
              <a:solidFill>
                <a:schemeClr val="tx2"/>
              </a:solidFill>
            </a:endParaRPr>
          </a:p>
        </p:txBody>
      </p:sp>
    </p:spTree>
    <p:extLst>
      <p:ext uri="{BB962C8B-B14F-4D97-AF65-F5344CB8AC3E}">
        <p14:creationId xmlns:p14="http://schemas.microsoft.com/office/powerpoint/2010/main" val="326285838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FBDED38-E809-47DF-A501-94A1EC4CF7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9" name="Rectangle 18">
            <a:extLst>
              <a:ext uri="{FF2B5EF4-FFF2-40B4-BE49-F238E27FC236}">
                <a16:creationId xmlns:a16="http://schemas.microsoft.com/office/drawing/2014/main" id="{7D3066CB-F1D7-4B22-AAD8-EDDB625F9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11">
            <a:extLst>
              <a:ext uri="{FF2B5EF4-FFF2-40B4-BE49-F238E27FC236}">
                <a16:creationId xmlns:a16="http://schemas.microsoft.com/office/drawing/2014/main" id="{39634629-2027-4274-B784-6089326A1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08" y="562356"/>
            <a:ext cx="11073384"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1">
            <a:extLst>
              <a:ext uri="{FF2B5EF4-FFF2-40B4-BE49-F238E27FC236}">
                <a16:creationId xmlns:a16="http://schemas.microsoft.com/office/drawing/2014/main" id="{0381B5E6-EFDB-41ED-B736-AF2A52C5F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magen que contiene dibujo&#10;&#10;Descripción generada automáticamente">
            <a:extLst>
              <a:ext uri="{FF2B5EF4-FFF2-40B4-BE49-F238E27FC236}">
                <a16:creationId xmlns:a16="http://schemas.microsoft.com/office/drawing/2014/main" id="{E4E9AE4C-9D34-4C6E-9AE0-27DE0D35253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676" r="8023" b="-1"/>
          <a:stretch/>
        </p:blipFill>
        <p:spPr>
          <a:xfrm>
            <a:off x="870204" y="873252"/>
            <a:ext cx="10451592" cy="5111496"/>
          </a:xfrm>
          <a:prstGeom prst="rect">
            <a:avLst/>
          </a:prstGeom>
          <a:ln w="31750" cap="sq">
            <a:noFill/>
            <a:miter lim="800000"/>
          </a:ln>
        </p:spPr>
      </p:pic>
    </p:spTree>
    <p:extLst>
      <p:ext uri="{BB962C8B-B14F-4D97-AF65-F5344CB8AC3E}">
        <p14:creationId xmlns:p14="http://schemas.microsoft.com/office/powerpoint/2010/main" val="136851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 importancia del control de acceso">
            <a:extLst>
              <a:ext uri="{FF2B5EF4-FFF2-40B4-BE49-F238E27FC236}">
                <a16:creationId xmlns:a16="http://schemas.microsoft.com/office/drawing/2014/main" id="{FA73A91F-3A4C-436C-A745-8B52F482BA4A}"/>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t="10770" b="741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C9EBE1E-DB2B-4785-822E-B54FCB6DD406}"/>
              </a:ext>
            </a:extLst>
          </p:cNvPr>
          <p:cNvSpPr>
            <a:spLocks noGrp="1"/>
          </p:cNvSpPr>
          <p:nvPr>
            <p:ph type="title"/>
          </p:nvPr>
        </p:nvSpPr>
        <p:spPr>
          <a:xfrm>
            <a:off x="2895600" y="764373"/>
            <a:ext cx="8610600" cy="1293028"/>
          </a:xfrm>
        </p:spPr>
        <p:txBody>
          <a:bodyPr>
            <a:normAutofit/>
          </a:bodyPr>
          <a:lstStyle/>
          <a:p>
            <a:r>
              <a:rPr lang="es-419"/>
              <a:t>Control de Acceso</a:t>
            </a:r>
          </a:p>
        </p:txBody>
      </p:sp>
      <p:sp>
        <p:nvSpPr>
          <p:cNvPr id="3" name="Marcador de contenido 2">
            <a:extLst>
              <a:ext uri="{FF2B5EF4-FFF2-40B4-BE49-F238E27FC236}">
                <a16:creationId xmlns:a16="http://schemas.microsoft.com/office/drawing/2014/main" id="{54CEA7AA-35FF-49DD-8BF1-FE949BF8D3CD}"/>
              </a:ext>
            </a:extLst>
          </p:cNvPr>
          <p:cNvSpPr>
            <a:spLocks noGrp="1"/>
          </p:cNvSpPr>
          <p:nvPr>
            <p:ph idx="1"/>
          </p:nvPr>
        </p:nvSpPr>
        <p:spPr>
          <a:xfrm>
            <a:off x="685800" y="2194560"/>
            <a:ext cx="10820400" cy="4024125"/>
          </a:xfrm>
        </p:spPr>
        <p:txBody>
          <a:bodyPr>
            <a:normAutofit/>
          </a:bodyPr>
          <a:lstStyle/>
          <a:p>
            <a:pPr marL="0" indent="0">
              <a:buNone/>
            </a:pPr>
            <a:r>
              <a:rPr lang="es-419">
                <a:effectLst/>
                <a:latin typeface="Arial" panose="020B0604020202020204" pitchFamily="34" charset="0"/>
                <a:ea typeface="Calibri" panose="020F0502020204030204" pitchFamily="34" charset="0"/>
                <a:cs typeface="Arial" panose="020B0604020202020204" pitchFamily="34" charset="0"/>
              </a:rPr>
              <a:t>La definición más generalizada de un sistema de control de acceso hace referencia al mecanismo que en función de la identificación ya autentificada permite acceder a datos o recursos. Básicamente encontramos sistemas de controles de acceso en múltiples formas y para diversas aplicaciones.</a:t>
            </a:r>
            <a:endParaRPr lang="es-419">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419"/>
          </a:p>
        </p:txBody>
      </p:sp>
    </p:spTree>
    <p:extLst>
      <p:ext uri="{BB962C8B-B14F-4D97-AF65-F5344CB8AC3E}">
        <p14:creationId xmlns:p14="http://schemas.microsoft.com/office/powerpoint/2010/main" val="5254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74">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D08C1028-67EC-4481-B5C5-1C3258A34B07}"/>
              </a:ext>
            </a:extLst>
          </p:cNvPr>
          <p:cNvSpPr>
            <a:spLocks noGrp="1"/>
          </p:cNvSpPr>
          <p:nvPr>
            <p:ph type="title"/>
          </p:nvPr>
        </p:nvSpPr>
        <p:spPr>
          <a:xfrm>
            <a:off x="685800" y="764373"/>
            <a:ext cx="3306744" cy="1293028"/>
          </a:xfrm>
        </p:spPr>
        <p:txBody>
          <a:bodyPr>
            <a:normAutofit/>
          </a:bodyPr>
          <a:lstStyle/>
          <a:p>
            <a:r>
              <a:rPr lang="es-PA" sz="2700"/>
              <a:t>Administración de Cuentas de Usuario</a:t>
            </a:r>
            <a:endParaRPr lang="es-419" sz="2700"/>
          </a:p>
        </p:txBody>
      </p:sp>
      <p:sp>
        <p:nvSpPr>
          <p:cNvPr id="3" name="Marcador de contenido 2">
            <a:extLst>
              <a:ext uri="{FF2B5EF4-FFF2-40B4-BE49-F238E27FC236}">
                <a16:creationId xmlns:a16="http://schemas.microsoft.com/office/drawing/2014/main" id="{4FB37EAA-8A38-466B-AC5D-91ABFADB6971}"/>
              </a:ext>
            </a:extLst>
          </p:cNvPr>
          <p:cNvSpPr>
            <a:spLocks noGrp="1"/>
          </p:cNvSpPr>
          <p:nvPr>
            <p:ph idx="1"/>
          </p:nvPr>
        </p:nvSpPr>
        <p:spPr>
          <a:xfrm>
            <a:off x="685801" y="2194560"/>
            <a:ext cx="3306742" cy="4024125"/>
          </a:xfrm>
        </p:spPr>
        <p:txBody>
          <a:bodyPr>
            <a:normAutofit/>
          </a:bodyPr>
          <a:lstStyle/>
          <a:p>
            <a:pPr marL="0" indent="0">
              <a:spcAft>
                <a:spcPts val="800"/>
              </a:spcAft>
              <a:buNone/>
            </a:pPr>
            <a:r>
              <a:rPr lang="es-419" sz="1600">
                <a:effectLst/>
                <a:latin typeface="Arial" panose="020B0604020202020204" pitchFamily="34" charset="0"/>
                <a:ea typeface="Calibri" panose="020F0502020204030204" pitchFamily="34" charset="0"/>
                <a:cs typeface="Arial" panose="020B0604020202020204" pitchFamily="34" charset="0"/>
              </a:rPr>
              <a:t>La administración de cuentas de usuario y grupos es una parte esencial de la administración de sistemas dentro de una organización.La razón principal para las cuentas de usuario es verificar la identidad de cada individuo utilizando un computador. Una razón secundaria (pero aún importante) es la de permitir la utilización personalizada de recursos y privilegios de acceso.</a:t>
            </a:r>
            <a:endParaRPr lang="es-419" sz="1600">
              <a:effectLst/>
              <a:latin typeface="Calibri" panose="020F0502020204030204" pitchFamily="34" charset="0"/>
              <a:ea typeface="Calibri" panose="020F0502020204030204" pitchFamily="34" charset="0"/>
              <a:cs typeface="Arial" panose="020B0604020202020204" pitchFamily="34" charset="0"/>
            </a:endParaRPr>
          </a:p>
          <a:p>
            <a:endParaRPr lang="es-419" sz="1600"/>
          </a:p>
        </p:txBody>
      </p:sp>
      <p:sp>
        <p:nvSpPr>
          <p:cNvPr id="205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pos de Usuarios en la Informática y en Internet con Ejemplos">
            <a:extLst>
              <a:ext uri="{FF2B5EF4-FFF2-40B4-BE49-F238E27FC236}">
                <a16:creationId xmlns:a16="http://schemas.microsoft.com/office/drawing/2014/main" id="{1C918465-47AC-483B-BC75-C9DC7039B7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76" r="12932" b="-1"/>
          <a:stretch/>
        </p:blipFill>
        <p:spPr bwMode="auto">
          <a:xfrm>
            <a:off x="4955339" y="1336566"/>
            <a:ext cx="6127287" cy="46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72">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2F079D89-EEF6-4E4A-B82B-6F56F9CA64E3}"/>
              </a:ext>
            </a:extLst>
          </p:cNvPr>
          <p:cNvSpPr>
            <a:spLocks noGrp="1"/>
          </p:cNvSpPr>
          <p:nvPr>
            <p:ph type="title"/>
          </p:nvPr>
        </p:nvSpPr>
        <p:spPr>
          <a:xfrm>
            <a:off x="685800" y="764373"/>
            <a:ext cx="3306744" cy="1293028"/>
          </a:xfrm>
        </p:spPr>
        <p:txBody>
          <a:bodyPr>
            <a:normAutofit/>
          </a:bodyPr>
          <a:lstStyle/>
          <a:p>
            <a:r>
              <a:rPr lang="es-419" sz="3200"/>
              <a:t>Perfiles de Usuario</a:t>
            </a:r>
          </a:p>
        </p:txBody>
      </p:sp>
      <p:sp>
        <p:nvSpPr>
          <p:cNvPr id="3" name="Marcador de contenido 2">
            <a:extLst>
              <a:ext uri="{FF2B5EF4-FFF2-40B4-BE49-F238E27FC236}">
                <a16:creationId xmlns:a16="http://schemas.microsoft.com/office/drawing/2014/main" id="{E5968837-B093-48D9-A25B-F7ADA39CE604}"/>
              </a:ext>
            </a:extLst>
          </p:cNvPr>
          <p:cNvSpPr>
            <a:spLocks noGrp="1"/>
          </p:cNvSpPr>
          <p:nvPr>
            <p:ph idx="1"/>
          </p:nvPr>
        </p:nvSpPr>
        <p:spPr>
          <a:xfrm>
            <a:off x="685801" y="2194560"/>
            <a:ext cx="3306742" cy="4024125"/>
          </a:xfrm>
        </p:spPr>
        <p:txBody>
          <a:bodyPr>
            <a:normAutofit/>
          </a:bodyPr>
          <a:lstStyle/>
          <a:p>
            <a:pPr marL="0" indent="0" algn="just">
              <a:buNone/>
            </a:pPr>
            <a:r>
              <a:rPr lang="es-PA" sz="1600" dirty="0"/>
              <a:t>Los perfiles se utilizan para limitar la cantidad de recursos del sistema y de la BD disponibles para un usuario. Si no se definen perfiles para un usuario se utiliza el perfil por defecto, que especifica recursos ilimitados.</a:t>
            </a:r>
            <a:endParaRPr lang="es-419" sz="1600" dirty="0"/>
          </a:p>
        </p:txBody>
      </p:sp>
      <p:sp>
        <p:nvSpPr>
          <p:cNvPr id="3078"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l modelo y el perfil en el Email Marketing | Servicios de Email Marketing.  Agencia de Email Marketing">
            <a:extLst>
              <a:ext uri="{FF2B5EF4-FFF2-40B4-BE49-F238E27FC236}">
                <a16:creationId xmlns:a16="http://schemas.microsoft.com/office/drawing/2014/main" id="{23488BF8-07D3-432E-9463-52B82B913D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202" b="-1"/>
          <a:stretch/>
        </p:blipFill>
        <p:spPr bwMode="auto">
          <a:xfrm>
            <a:off x="4955339" y="1336566"/>
            <a:ext cx="6127287" cy="46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14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 name="Picture 3">
            <a:extLst>
              <a:ext uri="{FF2B5EF4-FFF2-40B4-BE49-F238E27FC236}">
                <a16:creationId xmlns:a16="http://schemas.microsoft.com/office/drawing/2014/main" id="{8647816E-200B-4211-9FDC-000A5366274A}"/>
              </a:ext>
            </a:extLst>
          </p:cNvPr>
          <p:cNvPicPr>
            <a:picLocks noChangeAspect="1"/>
          </p:cNvPicPr>
          <p:nvPr/>
        </p:nvPicPr>
        <p:blipFill rotWithShape="1">
          <a:blip r:embed="rId4">
            <a:alphaModFix amt="40000"/>
          </a:blip>
          <a:srcRect t="19239" b="576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25D7F927-4423-4A6B-B665-0082E05088C9}"/>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a:t>Perfil VS Rol</a:t>
            </a:r>
          </a:p>
        </p:txBody>
      </p:sp>
    </p:spTree>
    <p:extLst>
      <p:ext uri="{BB962C8B-B14F-4D97-AF65-F5344CB8AC3E}">
        <p14:creationId xmlns:p14="http://schemas.microsoft.com/office/powerpoint/2010/main" val="25256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B47EE-791C-408B-9BF7-66560D9DF1B2}"/>
              </a:ext>
            </a:extLst>
          </p:cNvPr>
          <p:cNvSpPr>
            <a:spLocks noGrp="1"/>
          </p:cNvSpPr>
          <p:nvPr>
            <p:ph type="title"/>
          </p:nvPr>
        </p:nvSpPr>
        <p:spPr>
          <a:xfrm>
            <a:off x="619760" y="764373"/>
            <a:ext cx="6832600" cy="1293028"/>
          </a:xfrm>
        </p:spPr>
        <p:txBody>
          <a:bodyPr>
            <a:normAutofit/>
          </a:bodyPr>
          <a:lstStyle/>
          <a:p>
            <a:r>
              <a:rPr lang="es-419" dirty="0"/>
              <a:t>Perfil VS rol</a:t>
            </a:r>
          </a:p>
        </p:txBody>
      </p:sp>
      <p:sp>
        <p:nvSpPr>
          <p:cNvPr id="3" name="Marcador de contenido 2">
            <a:extLst>
              <a:ext uri="{FF2B5EF4-FFF2-40B4-BE49-F238E27FC236}">
                <a16:creationId xmlns:a16="http://schemas.microsoft.com/office/drawing/2014/main" id="{ABFA68D9-3E91-4336-9907-9A83C4EF2A49}"/>
              </a:ext>
            </a:extLst>
          </p:cNvPr>
          <p:cNvSpPr>
            <a:spLocks noGrp="1"/>
          </p:cNvSpPr>
          <p:nvPr>
            <p:ph idx="1"/>
          </p:nvPr>
        </p:nvSpPr>
        <p:spPr>
          <a:xfrm>
            <a:off x="619760" y="2194560"/>
            <a:ext cx="6832600" cy="4024125"/>
          </a:xfrm>
        </p:spPr>
        <p:txBody>
          <a:bodyPr>
            <a:normAutofit/>
          </a:bodyPr>
          <a:lstStyle/>
          <a:p>
            <a:pPr marL="0" indent="0">
              <a:buNone/>
            </a:pPr>
            <a:r>
              <a:rPr lang="es-419" sz="2000">
                <a:effectLst/>
                <a:latin typeface="Arial" panose="020B0604020202020204" pitchFamily="34" charset="0"/>
                <a:ea typeface="Calibri" panose="020F0502020204030204" pitchFamily="34" charset="0"/>
              </a:rPr>
              <a:t>Aunque a primera vista los términos de rol y perfil parezcan semejantes en realidad estos 2 difieren en su aplicación técnica a la hora que nos adentramos mas en lo que son las bases de datos.</a:t>
            </a:r>
          </a:p>
          <a:p>
            <a:r>
              <a:rPr lang="es-PA" sz="2000">
                <a:effectLst/>
                <a:latin typeface="Arial" panose="020B0604020202020204" pitchFamily="34" charset="0"/>
                <a:ea typeface="Calibri" panose="020F0502020204030204" pitchFamily="34" charset="0"/>
              </a:rPr>
              <a:t>•Un perfil es un conjunto de límites a los recursos de la base de datos.</a:t>
            </a:r>
          </a:p>
          <a:p>
            <a:r>
              <a:rPr lang="es-PA" sz="2000">
                <a:effectLst/>
                <a:latin typeface="Arial" panose="020B0604020202020204" pitchFamily="34" charset="0"/>
                <a:ea typeface="Calibri" panose="020F0502020204030204" pitchFamily="34" charset="0"/>
              </a:rPr>
              <a:t>•Un rol es conjunto de privilegios agrupados.</a:t>
            </a:r>
          </a:p>
          <a:p>
            <a:pPr marL="0" indent="0">
              <a:buNone/>
            </a:pPr>
            <a:r>
              <a:rPr lang="es-419" sz="2000">
                <a:effectLst/>
                <a:latin typeface="Arial" panose="020B0604020202020204" pitchFamily="34" charset="0"/>
                <a:ea typeface="Calibri" panose="020F0502020204030204" pitchFamily="34" charset="0"/>
              </a:rPr>
              <a:t>Podemos decir que un perfil es aquel que administra una serie de recursos de las bases de datos mientras que el rol es aquel brinda los permisos de accesos a ciertos perfiles para que estos no puedan a acceder a todos los recursos de la base de datos sino a los necesarios.</a:t>
            </a:r>
            <a:endParaRPr lang="es-PA" sz="2000">
              <a:effectLst/>
              <a:latin typeface="Arial" panose="020B0604020202020204" pitchFamily="34" charset="0"/>
              <a:ea typeface="Calibri" panose="020F0502020204030204" pitchFamily="34" charset="0"/>
            </a:endParaRPr>
          </a:p>
          <a:p>
            <a:endParaRPr lang="es-419" sz="2000">
              <a:effectLst/>
              <a:latin typeface="Arial" panose="020B0604020202020204" pitchFamily="34" charset="0"/>
              <a:ea typeface="Calibri" panose="020F0502020204030204" pitchFamily="34" charset="0"/>
            </a:endParaRPr>
          </a:p>
          <a:p>
            <a:endParaRPr lang="es-419" sz="2000"/>
          </a:p>
        </p:txBody>
      </p:sp>
      <p:pic>
        <p:nvPicPr>
          <p:cNvPr id="4" name="Imagen 3" descr="Aspectos básicos del usuario y derechos de procesos - Protección de los  usuarios y los procesos en Oracle® Solaris 11.2">
            <a:extLst>
              <a:ext uri="{FF2B5EF4-FFF2-40B4-BE49-F238E27FC236}">
                <a16:creationId xmlns:a16="http://schemas.microsoft.com/office/drawing/2014/main" id="{B75D6312-DECB-4712-88FB-334CDDAB3C9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861238" y="1138379"/>
            <a:ext cx="3644962" cy="4688051"/>
          </a:xfrm>
          <a:prstGeom prst="rect">
            <a:avLst/>
          </a:prstGeom>
          <a:noFill/>
        </p:spPr>
      </p:pic>
    </p:spTree>
    <p:extLst>
      <p:ext uri="{BB962C8B-B14F-4D97-AF65-F5344CB8AC3E}">
        <p14:creationId xmlns:p14="http://schemas.microsoft.com/office/powerpoint/2010/main" val="155022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a:extLst>
              <a:ext uri="{FF2B5EF4-FFF2-40B4-BE49-F238E27FC236}">
                <a16:creationId xmlns:a16="http://schemas.microsoft.com/office/drawing/2014/main" id="{0099A472-F6F5-4B5D-88B5-47097AC773BD}"/>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r>
              <a:rPr lang="en-US" sz="4800"/>
              <a:t>Perfil default</a:t>
            </a:r>
          </a:p>
        </p:txBody>
      </p:sp>
      <p:pic>
        <p:nvPicPr>
          <p:cNvPr id="4" name="Picture 3">
            <a:extLst>
              <a:ext uri="{FF2B5EF4-FFF2-40B4-BE49-F238E27FC236}">
                <a16:creationId xmlns:a16="http://schemas.microsoft.com/office/drawing/2014/main" id="{3A56586D-6B14-4FC9-8509-583E3FC925E9}"/>
              </a:ext>
            </a:extLst>
          </p:cNvPr>
          <p:cNvPicPr>
            <a:picLocks noChangeAspect="1"/>
          </p:cNvPicPr>
          <p:nvPr/>
        </p:nvPicPr>
        <p:blipFill rotWithShape="1">
          <a:blip r:embed="rId4"/>
          <a:srcRect l="391" r="23745" b="-1"/>
          <a:stretch/>
        </p:blipFill>
        <p:spPr>
          <a:xfrm>
            <a:off x="2405" y="10"/>
            <a:ext cx="7794245" cy="6857990"/>
          </a:xfrm>
          <a:prstGeom prst="rect">
            <a:avLst/>
          </a:prstGeom>
        </p:spPr>
      </p:pic>
      <p:sp>
        <p:nvSpPr>
          <p:cNvPr id="12" name="Rectangle 11">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01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CDA208D0-A4F1-47C8-95E5-C0DCD35689D7}"/>
              </a:ext>
            </a:extLst>
          </p:cNvPr>
          <p:cNvSpPr>
            <a:spLocks noGrp="1"/>
          </p:cNvSpPr>
          <p:nvPr>
            <p:ph type="title"/>
          </p:nvPr>
        </p:nvSpPr>
        <p:spPr>
          <a:xfrm>
            <a:off x="685800" y="764373"/>
            <a:ext cx="3306744" cy="1293028"/>
          </a:xfrm>
        </p:spPr>
        <p:txBody>
          <a:bodyPr>
            <a:normAutofit/>
          </a:bodyPr>
          <a:lstStyle/>
          <a:p>
            <a:r>
              <a:rPr lang="es-419" sz="1800">
                <a:solidFill>
                  <a:schemeClr val="bg1"/>
                </a:solidFill>
              </a:rPr>
              <a:t>Perfil default(Predeterminado)</a:t>
            </a:r>
          </a:p>
        </p:txBody>
      </p:sp>
      <p:sp>
        <p:nvSpPr>
          <p:cNvPr id="3" name="Marcador de contenido 2">
            <a:extLst>
              <a:ext uri="{FF2B5EF4-FFF2-40B4-BE49-F238E27FC236}">
                <a16:creationId xmlns:a16="http://schemas.microsoft.com/office/drawing/2014/main" id="{C6832270-0232-4133-8150-BCCC064BA0A2}"/>
              </a:ext>
            </a:extLst>
          </p:cNvPr>
          <p:cNvSpPr>
            <a:spLocks noGrp="1"/>
          </p:cNvSpPr>
          <p:nvPr>
            <p:ph idx="1"/>
          </p:nvPr>
        </p:nvSpPr>
        <p:spPr>
          <a:xfrm>
            <a:off x="685801" y="2194560"/>
            <a:ext cx="3306742" cy="4024125"/>
          </a:xfrm>
        </p:spPr>
        <p:txBody>
          <a:bodyPr>
            <a:normAutofit/>
          </a:bodyPr>
          <a:lstStyle/>
          <a:p>
            <a:r>
              <a:rPr lang="es-419" sz="1600">
                <a:solidFill>
                  <a:schemeClr val="bg1"/>
                </a:solidFill>
                <a:effectLst/>
                <a:latin typeface="Arial" panose="020B0604020202020204" pitchFamily="34" charset="0"/>
                <a:ea typeface="Calibri" panose="020F0502020204030204" pitchFamily="34" charset="0"/>
              </a:rPr>
              <a:t>Hay un perfil llamado DEFAULT que se aplica automáticamente a todos los usuarios y que les da recursos ilimitados sobre la base de datos. Para limitar el número de recursos se debe de activar (poniéndola el valor TRUE) la variable de sistema RESOURCE_LIMIT (que por defecto está a FALSE). Para activarlo escribiríamos lo siguiente:</a:t>
            </a:r>
            <a:endParaRPr lang="es-419" sz="1600">
              <a:solidFill>
                <a:schemeClr val="bg1"/>
              </a:solidFill>
            </a:endParaRPr>
          </a:p>
        </p:txBody>
      </p:sp>
      <p:sp useBgFill="1">
        <p:nvSpPr>
          <p:cNvPr id="14"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uario">
            <a:extLst>
              <a:ext uri="{FF2B5EF4-FFF2-40B4-BE49-F238E27FC236}">
                <a16:creationId xmlns:a16="http://schemas.microsoft.com/office/drawing/2014/main" id="{F29968EB-423C-42A7-953F-130EF33389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199" y="1336566"/>
            <a:ext cx="4607567" cy="4607567"/>
          </a:xfrm>
          <a:prstGeom prst="rect">
            <a:avLst/>
          </a:prstGeom>
        </p:spPr>
      </p:pic>
      <p:pic>
        <p:nvPicPr>
          <p:cNvPr id="11" name="Imagen 10">
            <a:extLst>
              <a:ext uri="{FF2B5EF4-FFF2-40B4-BE49-F238E27FC236}">
                <a16:creationId xmlns:a16="http://schemas.microsoft.com/office/drawing/2014/main" id="{3870150C-4DC7-4FFD-9F8B-B6E6F4AD7CC7}"/>
              </a:ext>
            </a:extLst>
          </p:cNvPr>
          <p:cNvPicPr/>
          <p:nvPr/>
        </p:nvPicPr>
        <p:blipFill>
          <a:blip r:embed="rId5"/>
          <a:stretch>
            <a:fillRect/>
          </a:stretch>
        </p:blipFill>
        <p:spPr>
          <a:xfrm>
            <a:off x="4951617" y="2919624"/>
            <a:ext cx="6134730" cy="1441450"/>
          </a:xfrm>
          <a:prstGeom prst="rect">
            <a:avLst/>
          </a:prstGeom>
        </p:spPr>
      </p:pic>
    </p:spTree>
    <p:extLst>
      <p:ext uri="{BB962C8B-B14F-4D97-AF65-F5344CB8AC3E}">
        <p14:creationId xmlns:p14="http://schemas.microsoft.com/office/powerpoint/2010/main" val="40503577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TotalTime>
  <Words>1158</Words>
  <Application>Microsoft Office PowerPoint</Application>
  <PresentationFormat>Panorámica</PresentationFormat>
  <Paragraphs>83</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Century Gothic</vt:lpstr>
      <vt:lpstr>Symbol</vt:lpstr>
      <vt:lpstr>Estela de condensación</vt:lpstr>
      <vt:lpstr>Administración de Cuentas de Usuarios</vt:lpstr>
      <vt:lpstr>Control de acceso</vt:lpstr>
      <vt:lpstr>Control de Acceso</vt:lpstr>
      <vt:lpstr>Administración de Cuentas de Usuario</vt:lpstr>
      <vt:lpstr>Perfiles de Usuario</vt:lpstr>
      <vt:lpstr>Perfil VS Rol</vt:lpstr>
      <vt:lpstr>Perfil VS rol</vt:lpstr>
      <vt:lpstr>Perfil default</vt:lpstr>
      <vt:lpstr>Perfil default(Predeterminado)</vt:lpstr>
      <vt:lpstr>Limites del perfil</vt:lpstr>
      <vt:lpstr>Limites de los perfiles</vt:lpstr>
      <vt:lpstr>Parámetros de un perfil</vt:lpstr>
      <vt:lpstr>Parámetros de un perfil</vt:lpstr>
      <vt:lpstr>Parámetros de manejo de contraseñas</vt:lpstr>
      <vt:lpstr>Parámetros relacionados con el uso de recursos</vt:lpstr>
      <vt:lpstr>Crear, modificar y asignar un perfil</vt:lpstr>
      <vt:lpstr>Creación de Un perfil </vt:lpstr>
      <vt:lpstr>Borrar perfil</vt:lpstr>
      <vt:lpstr>Asignación de un perfil a un usuario </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Cuentas de Usuarios</dc:title>
  <dc:creator>Jose Gabriel Quintero Batista</dc:creator>
  <cp:lastModifiedBy>Jose Gabriel Quintero Batista</cp:lastModifiedBy>
  <cp:revision>1</cp:revision>
  <dcterms:created xsi:type="dcterms:W3CDTF">2020-11-17T01:24:46Z</dcterms:created>
  <dcterms:modified xsi:type="dcterms:W3CDTF">2020-11-17T01:26:56Z</dcterms:modified>
</cp:coreProperties>
</file>