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26"/>
  </p:notesMasterIdLst>
  <p:sldIdLst>
    <p:sldId id="256" r:id="rId2"/>
    <p:sldId id="405" r:id="rId3"/>
    <p:sldId id="427" r:id="rId4"/>
    <p:sldId id="438" r:id="rId5"/>
    <p:sldId id="421" r:id="rId6"/>
    <p:sldId id="422" r:id="rId7"/>
    <p:sldId id="423" r:id="rId8"/>
    <p:sldId id="424" r:id="rId9"/>
    <p:sldId id="425" r:id="rId10"/>
    <p:sldId id="426" r:id="rId11"/>
    <p:sldId id="440" r:id="rId12"/>
    <p:sldId id="441" r:id="rId13"/>
    <p:sldId id="428" r:id="rId14"/>
    <p:sldId id="429" r:id="rId15"/>
    <p:sldId id="430" r:id="rId16"/>
    <p:sldId id="431" r:id="rId17"/>
    <p:sldId id="432" r:id="rId18"/>
    <p:sldId id="442" r:id="rId19"/>
    <p:sldId id="443" r:id="rId20"/>
    <p:sldId id="433" r:id="rId21"/>
    <p:sldId id="434" r:id="rId22"/>
    <p:sldId id="435" r:id="rId23"/>
    <p:sldId id="437" r:id="rId24"/>
    <p:sldId id="35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E605D-A8AB-4F59-8687-F0CBDB39AC9F}" type="datetimeFigureOut">
              <a:rPr lang="es-PA" smtClean="0"/>
              <a:t>05/07/2017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45FE5-1834-4F86-B506-54CF727C9AF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5868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algn="just">
              <a:spcBef>
                <a:spcPts val="0"/>
              </a:spcBef>
              <a:buFont typeface="Arial" charset="0"/>
              <a:buChar char="•"/>
            </a:pPr>
            <a:r>
              <a:rPr lang="es-PA" sz="1200" dirty="0"/>
              <a:t>Aprender a diseñar interfaces de usuario siguiendo un modelo centrado en el usuario.</a:t>
            </a:r>
          </a:p>
          <a:p>
            <a:pPr marL="171450" lvl="0" indent="-171450" algn="just">
              <a:spcBef>
                <a:spcPts val="0"/>
              </a:spcBef>
              <a:buFont typeface="Arial" charset="0"/>
              <a:buChar char="•"/>
            </a:pPr>
            <a:r>
              <a:rPr lang="es-PA" sz="1200" dirty="0"/>
              <a:t>Conocer las guías generales para el buen diseño de interfaces de las aplicaciones desde el punto de vista visual pero también de interacción.</a:t>
            </a:r>
          </a:p>
          <a:p>
            <a:pPr marL="171450" lvl="0" indent="-171450" algn="just">
              <a:spcBef>
                <a:spcPts val="0"/>
              </a:spcBef>
              <a:buFont typeface="Arial" charset="0"/>
              <a:buChar char="•"/>
            </a:pPr>
            <a:r>
              <a:rPr lang="es-PA" sz="1200" dirty="0"/>
              <a:t>Ser capaz de integrar y aplicar las recomendaciones y guías de diseño de interfaces e interacción en la  implementación de dichas interfaces tanto para desktop como Web a lo largo del curso.</a:t>
            </a:r>
          </a:p>
          <a:p>
            <a:pPr marL="171450" lvl="0" indent="-171450" algn="just">
              <a:spcBef>
                <a:spcPts val="0"/>
              </a:spcBef>
              <a:buFont typeface="Arial" charset="0"/>
              <a:buChar char="•"/>
            </a:pPr>
            <a:r>
              <a:rPr lang="es-PA" sz="1200" dirty="0"/>
              <a:t>Aprender a diseñar e implementar páginas WEB.</a:t>
            </a:r>
          </a:p>
          <a:p>
            <a:pPr marL="171450" lvl="0" indent="-171450" algn="just">
              <a:spcBef>
                <a:spcPts val="0"/>
              </a:spcBef>
              <a:buFont typeface="Arial" charset="0"/>
              <a:buChar char="•"/>
            </a:pPr>
            <a:r>
              <a:rPr lang="es-PA" sz="1200" dirty="0"/>
              <a:t>Aprender  y entender  la sintaxis básica del lenguaje de  marcado HTML. </a:t>
            </a:r>
          </a:p>
          <a:p>
            <a:pPr marL="171450" lvl="0" indent="-171450" algn="just">
              <a:spcBef>
                <a:spcPts val="0"/>
              </a:spcBef>
              <a:buFont typeface="Arial" charset="0"/>
              <a:buChar char="•"/>
            </a:pPr>
            <a:r>
              <a:rPr lang="es-PA" sz="1200" dirty="0"/>
              <a:t>Entender la sintaxis básica de las hojas estilo Cascada (CSS). </a:t>
            </a:r>
          </a:p>
          <a:p>
            <a:pPr marL="171450" lvl="0" indent="-171450" algn="just">
              <a:spcBef>
                <a:spcPts val="0"/>
              </a:spcBef>
              <a:buFont typeface="Arial" charset="0"/>
              <a:buChar char="•"/>
            </a:pPr>
            <a:r>
              <a:rPr lang="es-PA" sz="1200" dirty="0"/>
              <a:t>Saber organizar contenido en  páginas web utilizando CSS.</a:t>
            </a:r>
          </a:p>
          <a:p>
            <a:pPr marL="171450" lvl="0" indent="-171450" algn="just">
              <a:spcBef>
                <a:spcPts val="0"/>
              </a:spcBef>
              <a:buFont typeface="Arial" charset="0"/>
              <a:buChar char="•"/>
            </a:pPr>
            <a:r>
              <a:rPr lang="es-PA" sz="2400" dirty="0"/>
              <a:t>Ser capaz de diseñar  e implementar  interfaces para páginas web usando CSS.</a:t>
            </a:r>
          </a:p>
          <a:p>
            <a:pPr marL="171450" lvl="0" indent="-171450" algn="just">
              <a:spcBef>
                <a:spcPts val="0"/>
              </a:spcBef>
              <a:buFont typeface="Arial" charset="0"/>
              <a:buChar char="•"/>
            </a:pPr>
            <a:r>
              <a:rPr lang="es-ES" sz="2400" dirty="0"/>
              <a:t>Conocer de diferentes estrategias para el  diseños de  páginas web con CSS.</a:t>
            </a:r>
            <a:endParaRPr lang="es-PA" sz="2400" dirty="0"/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s-ES" sz="1200" dirty="0"/>
              <a:t>Saber crear interacciones fluidas para agregar dinamismo e interactividad en  los sitios web a través de las transiciones y transformaciones en CSS.</a:t>
            </a:r>
            <a:endParaRPr lang="es-PA" sz="1200" dirty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45FE5-1834-4F86-B506-54CF727C9AFC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8904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45FE5-1834-4F86-B506-54CF727C9AFC}" type="slidenum">
              <a:rPr lang="es-PA" smtClean="0"/>
              <a:t>17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1126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45FE5-1834-4F86-B506-54CF727C9AFC}" type="slidenum">
              <a:rPr lang="es-PA" smtClean="0"/>
              <a:t>18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71045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45FE5-1834-4F86-B506-54CF727C9AFC}" type="slidenum">
              <a:rPr lang="es-PA" smtClean="0"/>
              <a:t>19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74295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primer lugar, el valor </a:t>
            </a:r>
            <a:r>
              <a:rPr lang="es-P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es-P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permite mostrar una lista en la que sus elementos no contienen viñetas, números o letras. Se trata de un valor muy utilizado, ya que es imprescindible para los menús de navegación creados con listas, como se verá más adelante.</a:t>
            </a:r>
          </a:p>
          <a:p>
            <a:r>
              <a:rPr lang="es-P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resto de valores de la propiedad </a:t>
            </a:r>
            <a:r>
              <a:rPr lang="es-P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list-style-type</a:t>
            </a:r>
            <a:r>
              <a:rPr lang="es-P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dividen en tres tipos: gráficos, numéricos y alfabéticos.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45FE5-1834-4F86-B506-54CF727C9AFC}" type="slidenum">
              <a:rPr lang="es-PA" smtClean="0"/>
              <a:t>20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93416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Utilizando las propiedades anteriores (</a:t>
            </a:r>
            <a:r>
              <a:rPr lang="es-PA" dirty="0" err="1"/>
              <a:t>list-style-type</a:t>
            </a:r>
            <a:r>
              <a:rPr lang="es-P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 </a:t>
            </a:r>
            <a:r>
              <a:rPr lang="es-PA" dirty="0" err="1"/>
              <a:t>list</a:t>
            </a:r>
            <a:r>
              <a:rPr lang="es-PA" dirty="0"/>
              <a:t>-</a:t>
            </a:r>
            <a:r>
              <a:rPr lang="es-PA" dirty="0" err="1"/>
              <a:t>style</a:t>
            </a:r>
            <a:r>
              <a:rPr lang="es-PA" dirty="0"/>
              <a:t>-position</a:t>
            </a:r>
            <a:r>
              <a:rPr lang="es-P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se puede seleccionar el tipo de viñeta y su posición, pero no es posible personalizar algunas de sus características básicas como su color y tamaño.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45FE5-1834-4F86-B506-54CF727C9AFC}" type="slidenum">
              <a:rPr lang="es-PA" smtClean="0"/>
              <a:t>21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02832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45FE5-1834-4F86-B506-54CF727C9AFC}" type="slidenum">
              <a:rPr lang="es-PA" smtClean="0"/>
              <a:t>22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9990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45FE5-1834-4F86-B506-54CF727C9AFC}" type="slidenum">
              <a:rPr lang="es-PA" smtClean="0"/>
              <a:t>23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2749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45FE5-1834-4F86-B506-54CF727C9AFC}" type="slidenum">
              <a:rPr lang="es-PA" smtClean="0"/>
              <a:t>3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0285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45FE5-1834-4F86-B506-54CF727C9AFC}" type="slidenum">
              <a:rPr lang="es-PA" smtClean="0"/>
              <a:t>5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94806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45FE5-1834-4F86-B506-54CF727C9AFC}" type="slidenum">
              <a:rPr lang="es-PA" smtClean="0"/>
              <a:t>6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14604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una regla de CSS está formada por una parte llamada "selector" y otra parte llamada "declaración". 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declaración indica </a:t>
            </a:r>
            <a:r>
              <a:rPr lang="es-ES_tradnl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"qué hay que hacer"</a:t>
            </a:r>
            <a:r>
              <a:rPr lang="es-ES_tradnl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el selector indica </a:t>
            </a:r>
            <a:r>
              <a:rPr lang="es-ES_tradnl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"a quién hay que hacérselo"</a:t>
            </a:r>
            <a:r>
              <a:rPr lang="es-ES_tradnl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Por lo tanto, los selectores son imprescindibles para aplicar de forma correcta los estilos CSS en una página.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45FE5-1834-4F86-B506-54CF727C9AFC}" type="slidenum">
              <a:rPr lang="es-PA" smtClean="0"/>
              <a:t>7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0479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 el margen y el relleno de todos los elementos HTML.</a:t>
            </a:r>
          </a:p>
          <a:p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h1 {</a:t>
            </a:r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color: #8A8E27;</a:t>
            </a:r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font-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normal;</a:t>
            </a:r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font-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family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Arial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Helvetica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sans-serif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is-I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h2 {</a:t>
            </a:r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color: #8A8E27;</a:t>
            </a:r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font-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normal;</a:t>
            </a:r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font-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family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Arial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Helvetica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sans-serif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ro-RO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h1, h2, {</a:t>
            </a:r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color: #8A8E27;</a:t>
            </a:r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font-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normal;</a:t>
            </a:r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font-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family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Arial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Helvetica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o-RO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sans-serif</a:t>
            </a:r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ro-R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45FE5-1834-4F86-B506-54CF727C9AFC}" type="slidenum">
              <a:rPr lang="es-PA" smtClean="0"/>
              <a:t>8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5402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estilos de la regla se</a:t>
            </a:r>
            <a:r>
              <a:rPr lang="es-ES_trad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aplican a los elementos de tipo &lt;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que se encuentren dentro de elementos de tipo &lt;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&gt;, que a su vez se encuentren dentro de elementos de tipo &lt;a&gt; que se encuentren dentro de elementos de tipo &lt;p&gt;.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45FE5-1834-4F86-B506-54CF727C9AFC}" type="slidenum">
              <a:rPr lang="es-PA" smtClean="0"/>
              <a:t>9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64288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recomendación general es la de utilizar el selector de ID cuando se quiere aplicar un estilo a un solo elemento específico de la página y utilizar el selector de clase cuando se quiere aplicar un estilo a varios elementos diferentes de la página HTML.</a:t>
            </a:r>
          </a:p>
          <a:p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Todos los elementos de tipo "p" con atributo id="aviso" */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p#aviso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... }</a:t>
            </a:r>
          </a:p>
          <a:p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Todos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elementos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atributo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id="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aviso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estén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dentro</a:t>
            </a:r>
            <a:endParaRPr lang="sk-S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de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cualquier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elemento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tipo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"p" */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#aviso { ... }</a:t>
            </a:r>
          </a:p>
          <a:p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Todos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elementos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"p" de la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página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todos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elementos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</a:t>
            </a:r>
            <a:endParaRPr lang="sk-S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atributo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id="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aviso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de la </a:t>
            </a:r>
            <a:r>
              <a:rPr lang="sk-S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página</a:t>
            </a:r>
            <a:r>
              <a:rPr lang="sk-S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</a:p>
          <a:p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#aviso { ... }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45FE5-1834-4F86-B506-54CF727C9AFC}" type="slidenum">
              <a:rPr lang="es-PA" smtClean="0"/>
              <a:t>10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33811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45FE5-1834-4F86-B506-54CF727C9AFC}" type="slidenum">
              <a:rPr lang="es-PA" smtClean="0"/>
              <a:t>16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6374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5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62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5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5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95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32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0DBE609-F3F2-45E6-BD6A-E03A8C86C1AE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74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A24AD68-089C-4467-A8F3-EA2BBCA6B44E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2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4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8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4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8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7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6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6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9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457200" y="1509623"/>
            <a:ext cx="11248845" cy="3267758"/>
          </a:xfrm>
        </p:spPr>
        <p:txBody>
          <a:bodyPr anchor="t"/>
          <a:lstStyle/>
          <a:p>
            <a:pPr algn="ctr"/>
            <a:r>
              <a:rPr lang="es-MX" sz="2600" dirty="0">
                <a:solidFill>
                  <a:schemeClr val="bg1"/>
                </a:solidFill>
              </a:rPr>
              <a:t>Universidad Tecnológica de Panamá </a:t>
            </a:r>
            <a:br>
              <a:rPr lang="es-MX" sz="2600" dirty="0">
                <a:solidFill>
                  <a:schemeClr val="bg1"/>
                </a:solidFill>
              </a:rPr>
            </a:br>
            <a:br>
              <a:rPr lang="es-MX" sz="2600" dirty="0">
                <a:solidFill>
                  <a:schemeClr val="bg1"/>
                </a:solidFill>
              </a:rPr>
            </a:br>
            <a:r>
              <a:rPr lang="es-MX" sz="2600" dirty="0">
                <a:solidFill>
                  <a:schemeClr val="bg1"/>
                </a:solidFill>
              </a:rPr>
              <a:t>Facultad de Ingeniería de Sistemas Computacionales</a:t>
            </a:r>
            <a:br>
              <a:rPr lang="es-MX" sz="2600" dirty="0">
                <a:solidFill>
                  <a:schemeClr val="bg1"/>
                </a:solidFill>
              </a:rPr>
            </a:br>
            <a:br>
              <a:rPr lang="es-MX" sz="2600" dirty="0">
                <a:solidFill>
                  <a:schemeClr val="bg1"/>
                </a:solidFill>
              </a:rPr>
            </a:br>
            <a:r>
              <a:rPr lang="es-MX" sz="2600" dirty="0">
                <a:solidFill>
                  <a:schemeClr val="bg1"/>
                </a:solidFill>
              </a:rPr>
              <a:t>Departamento de Programación de Computadoras</a:t>
            </a:r>
            <a:br>
              <a:rPr lang="es-MX" sz="2600" dirty="0">
                <a:solidFill>
                  <a:schemeClr val="bg1"/>
                </a:solidFill>
              </a:rPr>
            </a:br>
            <a:br>
              <a:rPr lang="es-MX" sz="2600" dirty="0">
                <a:solidFill>
                  <a:schemeClr val="bg1"/>
                </a:solidFill>
              </a:rPr>
            </a:br>
            <a:r>
              <a:rPr lang="es-ES" sz="28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Desarrollo de Software IV</a:t>
            </a:r>
            <a:endParaRPr lang="es-PA" sz="2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6075" y="4777381"/>
            <a:ext cx="8716584" cy="861420"/>
          </a:xfrm>
        </p:spPr>
        <p:txBody>
          <a:bodyPr>
            <a:normAutofit/>
          </a:bodyPr>
          <a:lstStyle/>
          <a:p>
            <a:pPr algn="ctr"/>
            <a:r>
              <a:rPr lang="es-PA" sz="2400" dirty="0"/>
              <a:t>PÁGINAS WEB (HTML Y CSS)</a:t>
            </a:r>
          </a:p>
        </p:txBody>
      </p:sp>
      <p:pic>
        <p:nvPicPr>
          <p:cNvPr id="5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659" y="1233909"/>
            <a:ext cx="922834" cy="926538"/>
          </a:xfrm>
          <a:prstGeom prst="rect">
            <a:avLst/>
          </a:prstGeom>
        </p:spPr>
      </p:pic>
      <p:pic>
        <p:nvPicPr>
          <p:cNvPr id="6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55" y="1233808"/>
            <a:ext cx="926620" cy="9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Selectores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9339" y="2609107"/>
            <a:ext cx="9803219" cy="382919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/>
              <a:t>ID</a:t>
            </a:r>
          </a:p>
          <a:p>
            <a:pPr lvl="1" algn="just"/>
            <a:r>
              <a:rPr lang="es-ES_tradnl" dirty="0"/>
              <a:t>Permite seleccionar un elemento de la página a través del valor de su atributo id. </a:t>
            </a:r>
          </a:p>
          <a:p>
            <a:pPr lvl="1" algn="just"/>
            <a:r>
              <a:rPr lang="es-ES_tradnl" dirty="0"/>
              <a:t>Este tipo de selectores sólo seleccionan un elemento de la página porque el valor del atributo id no se puede repetir en dos elementos diferentes de una misma página. </a:t>
            </a:r>
          </a:p>
          <a:p>
            <a:pPr lvl="1" algn="just"/>
            <a:r>
              <a:rPr lang="es-ES_tradnl" dirty="0"/>
              <a:t>La sintaxis de los selectores de ID es muy parecida a la de los selectores de clase, salvo que se utiliza el símbolo # en vez del punto (.).</a:t>
            </a:r>
          </a:p>
          <a:p>
            <a:pPr lvl="1" algn="just"/>
            <a:r>
              <a:rPr lang="es-ES_tradnl" dirty="0"/>
              <a:t>Ejemplo:</a:t>
            </a:r>
          </a:p>
          <a:p>
            <a:pPr marL="800100" lvl="2" indent="0">
              <a:buNone/>
            </a:pPr>
            <a:r>
              <a:rPr lang="es-ES_tradnl" dirty="0"/>
              <a:t>#destacado { color: red; }</a:t>
            </a:r>
          </a:p>
          <a:p>
            <a:pPr marL="800100" lvl="2" indent="0">
              <a:buNone/>
            </a:pPr>
            <a:r>
              <a:rPr lang="sk-SK" dirty="0"/>
              <a:t> </a:t>
            </a:r>
          </a:p>
          <a:p>
            <a:pPr marL="800100" lvl="2" indent="0">
              <a:buNone/>
            </a:pPr>
            <a:r>
              <a:rPr lang="sk-SK" dirty="0"/>
              <a:t>&lt;p&gt;</a:t>
            </a:r>
            <a:r>
              <a:rPr lang="sk-SK" dirty="0" err="1"/>
              <a:t>Primer</a:t>
            </a:r>
            <a:r>
              <a:rPr lang="sk-SK" dirty="0"/>
              <a:t> </a:t>
            </a:r>
            <a:r>
              <a:rPr lang="sk-SK" dirty="0" err="1"/>
              <a:t>párrafo</a:t>
            </a:r>
            <a:r>
              <a:rPr lang="sk-SK" dirty="0"/>
              <a:t>&lt;/p&gt;</a:t>
            </a:r>
          </a:p>
          <a:p>
            <a:pPr marL="800100" lvl="2" indent="0">
              <a:buNone/>
            </a:pPr>
            <a:r>
              <a:rPr lang="sk-SK" dirty="0"/>
              <a:t>&lt;p id="</a:t>
            </a:r>
            <a:r>
              <a:rPr lang="sk-SK" dirty="0" err="1"/>
              <a:t>destacado</a:t>
            </a:r>
            <a:r>
              <a:rPr lang="sk-SK" dirty="0"/>
              <a:t>"&gt;</a:t>
            </a:r>
            <a:r>
              <a:rPr lang="sk-SK" dirty="0" err="1"/>
              <a:t>Segundo</a:t>
            </a:r>
            <a:r>
              <a:rPr lang="sk-SK" dirty="0"/>
              <a:t> </a:t>
            </a:r>
            <a:r>
              <a:rPr lang="sk-SK" dirty="0" err="1"/>
              <a:t>párrafo</a:t>
            </a:r>
            <a:r>
              <a:rPr lang="sk-SK" dirty="0"/>
              <a:t>&lt;/p&gt;</a:t>
            </a:r>
          </a:p>
          <a:p>
            <a:pPr marL="800100" lvl="2" indent="0">
              <a:buNone/>
            </a:pPr>
            <a:r>
              <a:rPr lang="sk-SK" dirty="0"/>
              <a:t>&lt;p&gt;</a:t>
            </a:r>
            <a:r>
              <a:rPr lang="sk-SK" dirty="0" err="1"/>
              <a:t>Tercer</a:t>
            </a:r>
            <a:r>
              <a:rPr lang="sk-SK" dirty="0"/>
              <a:t> </a:t>
            </a:r>
            <a:r>
              <a:rPr lang="sk-SK" dirty="0" err="1"/>
              <a:t>párrafo</a:t>
            </a:r>
            <a:r>
              <a:rPr lang="sk-SK" dirty="0"/>
              <a:t>&lt;/p&gt;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8845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7703286" y="3258162"/>
            <a:ext cx="10953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i="1" dirty="0">
                <a:latin typeface="Times New Roman"/>
                <a:cs typeface="Times New Roman"/>
              </a:rPr>
              <a:t>e</a:t>
            </a:r>
            <a:r>
              <a:rPr sz="2400" i="1" spc="-5" dirty="0">
                <a:latin typeface="Times New Roman"/>
                <a:cs typeface="Times New Roman"/>
              </a:rPr>
              <a:t>lati</a:t>
            </a:r>
            <a:r>
              <a:rPr sz="2400" i="1" dirty="0">
                <a:latin typeface="Times New Roman"/>
                <a:cs typeface="Times New Roman"/>
              </a:rPr>
              <a:t>vas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03286" y="5000654"/>
            <a:ext cx="119570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i="1" dirty="0">
                <a:latin typeface="Times New Roman"/>
                <a:cs typeface="Times New Roman"/>
              </a:rPr>
              <a:t>ab</a:t>
            </a:r>
            <a:r>
              <a:rPr sz="2400" i="1" spc="5" dirty="0">
                <a:latin typeface="Times New Roman"/>
                <a:cs typeface="Times New Roman"/>
              </a:rPr>
              <a:t>s</a:t>
            </a:r>
            <a:r>
              <a:rPr sz="2400" i="1" spc="-5" dirty="0">
                <a:latin typeface="Times New Roman"/>
                <a:cs typeface="Times New Roman"/>
              </a:rPr>
              <a:t>olut</a:t>
            </a:r>
            <a:r>
              <a:rPr sz="2400" i="1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Título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spc="-10" dirty="0"/>
              <a:t>P</a:t>
            </a:r>
            <a:r>
              <a:rPr lang="es-PA" spc="-5" dirty="0"/>
              <a:t>R</a:t>
            </a:r>
            <a:r>
              <a:rPr lang="es-PA" spc="10" dirty="0"/>
              <a:t>O</a:t>
            </a:r>
            <a:r>
              <a:rPr lang="es-PA" dirty="0"/>
              <a:t>P</a:t>
            </a:r>
            <a:r>
              <a:rPr lang="es-PA" spc="-5" dirty="0"/>
              <a:t>I</a:t>
            </a:r>
            <a:r>
              <a:rPr lang="es-PA" dirty="0"/>
              <a:t>EDADES</a:t>
            </a:r>
          </a:p>
        </p:txBody>
      </p:sp>
      <p:sp>
        <p:nvSpPr>
          <p:cNvPr id="19" name="object 6"/>
          <p:cNvSpPr txBox="1"/>
          <p:nvPr/>
        </p:nvSpPr>
        <p:spPr>
          <a:xfrm>
            <a:off x="1264551" y="2351884"/>
            <a:ext cx="8761413" cy="544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0100" lvl="1" indent="-34290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lvl="2" indent="-2286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s-PA" spc="-10" dirty="0">
                <a:cs typeface="Arial"/>
              </a:rPr>
              <a:t>Lon</a:t>
            </a:r>
            <a:r>
              <a:rPr lang="es-PA" dirty="0">
                <a:cs typeface="Arial"/>
              </a:rPr>
              <a:t>g</a:t>
            </a:r>
            <a:r>
              <a:rPr lang="es-PA" spc="-15" dirty="0">
                <a:cs typeface="Arial"/>
              </a:rPr>
              <a:t>i</a:t>
            </a:r>
            <a:r>
              <a:rPr lang="es-PA" dirty="0">
                <a:cs typeface="Arial"/>
              </a:rPr>
              <a:t>t</a:t>
            </a:r>
            <a:r>
              <a:rPr lang="es-PA" spc="-10" dirty="0">
                <a:cs typeface="Arial"/>
              </a:rPr>
              <a:t>u</a:t>
            </a:r>
            <a:r>
              <a:rPr lang="es-PA" dirty="0">
                <a:cs typeface="Arial"/>
              </a:rPr>
              <a:t>d</a:t>
            </a:r>
            <a:r>
              <a:rPr lang="es-PA" spc="-5" dirty="0">
                <a:cs typeface="Arial"/>
              </a:rPr>
              <a:t> </a:t>
            </a:r>
            <a:r>
              <a:rPr lang="es-PA" dirty="0">
                <a:cs typeface="Arial"/>
              </a:rPr>
              <a:t>(p</a:t>
            </a:r>
            <a:r>
              <a:rPr lang="es-PA" spc="-10" dirty="0">
                <a:cs typeface="Arial"/>
              </a:rPr>
              <a:t>o</a:t>
            </a:r>
            <a:r>
              <a:rPr lang="es-PA" dirty="0">
                <a:cs typeface="Arial"/>
              </a:rPr>
              <a:t>r</a:t>
            </a:r>
            <a:r>
              <a:rPr lang="es-PA" spc="10" dirty="0">
                <a:cs typeface="Arial"/>
              </a:rPr>
              <a:t> </a:t>
            </a:r>
            <a:r>
              <a:rPr lang="es-PA" spc="-10" dirty="0">
                <a:cs typeface="Arial"/>
              </a:rPr>
              <a:t>e</a:t>
            </a:r>
            <a:r>
              <a:rPr lang="es-PA" spc="5" dirty="0">
                <a:cs typeface="Arial"/>
              </a:rPr>
              <a:t>j</a:t>
            </a:r>
            <a:r>
              <a:rPr lang="es-PA" spc="-5" dirty="0">
                <a:cs typeface="Arial"/>
              </a:rPr>
              <a:t>.,</a:t>
            </a:r>
            <a:r>
              <a:rPr lang="es-PA" spc="5" dirty="0">
                <a:cs typeface="Arial"/>
              </a:rPr>
              <a:t> </a:t>
            </a:r>
            <a:r>
              <a:rPr lang="es-PA" spc="30" dirty="0">
                <a:cs typeface="Arial"/>
              </a:rPr>
              <a:t>m</a:t>
            </a:r>
            <a:r>
              <a:rPr lang="es-PA" spc="-10" dirty="0">
                <a:cs typeface="Arial"/>
              </a:rPr>
              <a:t>á</a:t>
            </a:r>
            <a:r>
              <a:rPr lang="es-PA" spc="10" dirty="0">
                <a:cs typeface="Arial"/>
              </a:rPr>
              <a:t>r</a:t>
            </a:r>
            <a:r>
              <a:rPr lang="es-PA" spc="-10" dirty="0">
                <a:cs typeface="Arial"/>
              </a:rPr>
              <a:t>gen</a:t>
            </a:r>
            <a:r>
              <a:rPr lang="es-PA" dirty="0">
                <a:cs typeface="Arial"/>
              </a:rPr>
              <a:t>e</a:t>
            </a:r>
            <a:r>
              <a:rPr lang="es-PA" spc="-10" dirty="0">
                <a:cs typeface="Arial"/>
              </a:rPr>
              <a:t>s</a:t>
            </a:r>
            <a:r>
              <a:rPr lang="es-PA" spc="10" dirty="0">
                <a:cs typeface="Arial"/>
              </a:rPr>
              <a:t>)</a:t>
            </a:r>
            <a:endParaRPr lang="es-PA" dirty="0">
              <a:cs typeface="Arial"/>
            </a:endParaRPr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/>
          </p:nvPr>
        </p:nvGraphicFramePr>
        <p:xfrm>
          <a:off x="2896334" y="2995773"/>
          <a:ext cx="462057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0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413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Verdana"/>
                        <a:buChar char="–"/>
                        <a:tabLst>
                          <a:tab pos="241300" algn="l"/>
                        </a:tabLst>
                        <a:defRPr/>
                      </a:pPr>
                      <a:r>
                        <a:rPr lang="es-PA" sz="1800" spc="-5" dirty="0" err="1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lang="es-PA" sz="1800" dirty="0" err="1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m</a:t>
                      </a:r>
                      <a:r>
                        <a:rPr lang="es-PA" sz="1800" spc="1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s-PA" sz="1800" spc="-1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(</a:t>
                      </a:r>
                      <a:r>
                        <a:rPr lang="es-PA" sz="1800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</a:t>
                      </a:r>
                      <a:r>
                        <a:rPr lang="es-PA" sz="1800" spc="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s-PA" sz="1800" spc="-1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a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lto</a:t>
                      </a:r>
                      <a:r>
                        <a:rPr lang="es-PA" sz="1800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d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lang="es-PA" sz="1800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la</a:t>
                      </a:r>
                      <a:r>
                        <a:rPr lang="es-PA" sz="1800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M</a:t>
                      </a:r>
                      <a:r>
                        <a:rPr lang="es-PA" sz="1800" spc="-3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s-PA" sz="1800" spc="1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m</a:t>
                      </a:r>
                      <a:r>
                        <a:rPr lang="es-PA" sz="1800" spc="-1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a</a:t>
                      </a:r>
                      <a:r>
                        <a:rPr lang="es-PA" sz="1800" spc="-2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y</a:t>
                      </a:r>
                      <a:r>
                        <a:rPr lang="es-PA" sz="1800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ú</a:t>
                      </a:r>
                      <a:r>
                        <a:rPr lang="es-PA" sz="1800" spc="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s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cul</a:t>
                      </a:r>
                      <a:r>
                        <a:rPr lang="es-PA" sz="1800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a)</a:t>
                      </a:r>
                    </a:p>
                    <a:p>
                      <a:pPr marL="2413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Verdana"/>
                        <a:buChar char="–"/>
                        <a:tabLst>
                          <a:tab pos="241300" algn="l"/>
                        </a:tabLst>
                        <a:defRPr/>
                      </a:pPr>
                      <a:r>
                        <a:rPr lang="es-PA" sz="1800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x</a:t>
                      </a:r>
                      <a:r>
                        <a:rPr lang="es-PA" sz="1800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s-PA" sz="1800" spc="-1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(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la </a:t>
                      </a:r>
                      <a:r>
                        <a:rPr lang="es-PA" sz="1800" spc="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m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i</a:t>
                      </a:r>
                      <a:r>
                        <a:rPr lang="es-PA" sz="1800" spc="-1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lang="es-PA" sz="1800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a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d</a:t>
                      </a:r>
                      <a:r>
                        <a:rPr lang="es-PA" sz="1800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d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lang="es-PA" sz="1800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la </a:t>
                      </a:r>
                      <a:r>
                        <a:rPr lang="es-PA" sz="1800" spc="-1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a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lt</a:t>
                      </a:r>
                      <a:r>
                        <a:rPr lang="es-PA" sz="1800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</a:t>
                      </a:r>
                      <a:r>
                        <a:rPr lang="es-PA" sz="1800" spc="-1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r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a</a:t>
                      </a:r>
                      <a:r>
                        <a:rPr lang="es-PA" sz="1800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d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lang="es-PA" sz="1800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la M</a:t>
                      </a:r>
                      <a:r>
                        <a:rPr lang="es-PA" sz="1800" spc="-3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s-PA" sz="1800" spc="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m</a:t>
                      </a:r>
                      <a:r>
                        <a:rPr lang="es-PA" sz="1800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a</a:t>
                      </a:r>
                      <a:r>
                        <a:rPr lang="es-PA" sz="1800" spc="-2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y</a:t>
                      </a:r>
                      <a:r>
                        <a:rPr lang="es-PA" sz="1800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ús</a:t>
                      </a:r>
                      <a:r>
                        <a:rPr lang="es-PA" sz="1800" spc="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c</a:t>
                      </a:r>
                      <a:r>
                        <a:rPr lang="es-PA" sz="1800" spc="-5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u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l</a:t>
                      </a:r>
                      <a:r>
                        <a:rPr lang="es-PA" sz="1800" spc="-1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a</a:t>
                      </a:r>
                      <a:r>
                        <a:rPr lang="es-PA" sz="1800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)</a:t>
                      </a:r>
                      <a:endParaRPr lang="es-PA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413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Verdana"/>
                        <a:buChar char="–"/>
                        <a:tabLst>
                          <a:tab pos="241300" algn="l"/>
                        </a:tabLst>
                        <a:defRPr/>
                      </a:pPr>
                      <a:r>
                        <a:rPr lang="es-PA" sz="1800" spc="-5" dirty="0" err="1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p</a:t>
                      </a:r>
                      <a:r>
                        <a:rPr lang="es-PA" sz="1800" dirty="0" err="1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x</a:t>
                      </a:r>
                      <a:r>
                        <a:rPr lang="es-PA" sz="1800" spc="-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s-PA" sz="1800" spc="-1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(</a:t>
                      </a:r>
                      <a:r>
                        <a:rPr lang="es-PA" sz="1800" spc="-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p</a:t>
                      </a:r>
                      <a:r>
                        <a:rPr lang="es-PA" sz="1800" spc="-1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í</a:t>
                      </a:r>
                      <a:r>
                        <a:rPr lang="es-PA" sz="1800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x</a:t>
                      </a:r>
                      <a:r>
                        <a:rPr lang="es-PA" sz="1800" spc="-10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lang="es-PA" sz="1800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l) </a:t>
                      </a:r>
                    </a:p>
                    <a:p>
                      <a:pPr marL="2413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Verdana"/>
                        <a:buChar char="–"/>
                        <a:tabLst>
                          <a:tab pos="241300" algn="l"/>
                        </a:tabLst>
                        <a:defRPr/>
                      </a:pPr>
                      <a:r>
                        <a:rPr lang="es-PA" sz="1800" spc="-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p</a:t>
                      </a:r>
                      <a:r>
                        <a:rPr lang="es-PA" sz="1800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t </a:t>
                      </a:r>
                      <a:r>
                        <a:rPr lang="es-PA" sz="1800" spc="-1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(</a:t>
                      </a:r>
                      <a:r>
                        <a:rPr lang="es-PA" sz="1800" spc="-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puntos)</a:t>
                      </a:r>
                    </a:p>
                    <a:p>
                      <a:pPr marL="241300" indent="-2286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Verdana"/>
                        <a:buChar char="–"/>
                        <a:tabLst>
                          <a:tab pos="241300" algn="l"/>
                        </a:tabLst>
                      </a:pPr>
                      <a:r>
                        <a:rPr lang="es-PA" sz="1800" spc="-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p</a:t>
                      </a:r>
                      <a:r>
                        <a:rPr lang="es-PA" sz="1800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c</a:t>
                      </a:r>
                      <a:r>
                        <a:rPr lang="es-PA" sz="1800" spc="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s-PA" sz="1800" spc="-1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(</a:t>
                      </a:r>
                      <a:r>
                        <a:rPr lang="es-PA" sz="1800" spc="-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p</a:t>
                      </a:r>
                      <a:r>
                        <a:rPr lang="es-PA" sz="1800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i</a:t>
                      </a:r>
                      <a:r>
                        <a:rPr lang="es-PA" sz="1800" spc="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c</a:t>
                      </a:r>
                      <a:r>
                        <a:rPr lang="es-PA" sz="1800" spc="-10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a</a:t>
                      </a:r>
                      <a:r>
                        <a:rPr lang="es-PA" sz="1800" spc="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s</a:t>
                      </a:r>
                      <a:r>
                        <a:rPr lang="es-PA" sz="1800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)</a:t>
                      </a:r>
                    </a:p>
                    <a:p>
                      <a:pPr marL="241300" indent="-2286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Verdana"/>
                        <a:buChar char="–"/>
                        <a:tabLst>
                          <a:tab pos="241300" algn="l"/>
                        </a:tabLst>
                      </a:pPr>
                      <a:r>
                        <a:rPr lang="es-PA" sz="1800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in</a:t>
                      </a:r>
                      <a:r>
                        <a:rPr lang="es-PA" sz="1800" spc="-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 (</a:t>
                      </a:r>
                      <a:r>
                        <a:rPr lang="es-PA" sz="1800" dirty="0" err="1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i</a:t>
                      </a:r>
                      <a:r>
                        <a:rPr lang="es-PA" sz="1800" spc="-5" dirty="0" err="1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nches</a:t>
                      </a:r>
                      <a:r>
                        <a:rPr lang="es-PA" sz="1800" spc="-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)</a:t>
                      </a:r>
                      <a:endParaRPr lang="es-PA" sz="1800" dirty="0">
                        <a:solidFill>
                          <a:schemeClr val="accent1"/>
                        </a:solidFill>
                        <a:latin typeface="+mn-lt"/>
                        <a:cs typeface="Arial"/>
                      </a:endParaRPr>
                    </a:p>
                    <a:p>
                      <a:pPr marL="241300" indent="-2286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Verdana"/>
                        <a:buChar char="–"/>
                        <a:tabLst>
                          <a:tab pos="241300" algn="l"/>
                        </a:tabLst>
                      </a:pPr>
                      <a:r>
                        <a:rPr lang="es-PA" sz="1800" spc="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m</a:t>
                      </a:r>
                      <a:r>
                        <a:rPr lang="es-PA" sz="1800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m</a:t>
                      </a:r>
                      <a:r>
                        <a:rPr lang="es-PA" sz="1800" spc="10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s-PA" sz="1800" spc="-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(</a:t>
                      </a:r>
                      <a:r>
                        <a:rPr lang="es-PA" sz="1800" spc="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m</a:t>
                      </a:r>
                      <a:r>
                        <a:rPr lang="es-PA" sz="1800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il</a:t>
                      </a:r>
                      <a:r>
                        <a:rPr lang="es-PA" sz="1800" spc="-20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í</a:t>
                      </a:r>
                      <a:r>
                        <a:rPr lang="es-PA" sz="1800" spc="1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m</a:t>
                      </a:r>
                      <a:r>
                        <a:rPr lang="es-PA" sz="1800" spc="-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etros)</a:t>
                      </a:r>
                      <a:endParaRPr lang="es-PA" sz="1800" dirty="0">
                        <a:solidFill>
                          <a:schemeClr val="accent1"/>
                        </a:solidFill>
                        <a:latin typeface="+mn-lt"/>
                        <a:cs typeface="Arial"/>
                      </a:endParaRPr>
                    </a:p>
                    <a:p>
                      <a:pPr marL="241300" indent="-22860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Verdana"/>
                        <a:buChar char="–"/>
                        <a:tabLst>
                          <a:tab pos="241300" algn="l"/>
                        </a:tabLst>
                      </a:pPr>
                      <a:r>
                        <a:rPr lang="es-PA" sz="1800" spc="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c</a:t>
                      </a:r>
                      <a:r>
                        <a:rPr lang="es-PA" sz="1800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m </a:t>
                      </a:r>
                      <a:r>
                        <a:rPr lang="es-PA" sz="1800" spc="-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(</a:t>
                      </a:r>
                      <a:r>
                        <a:rPr lang="es-PA" sz="1800" spc="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c</a:t>
                      </a:r>
                      <a:r>
                        <a:rPr lang="es-PA" sz="1800" spc="-10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e</a:t>
                      </a:r>
                      <a:r>
                        <a:rPr lang="es-PA" sz="1800" spc="-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n</a:t>
                      </a:r>
                      <a:r>
                        <a:rPr lang="es-PA" sz="1800" spc="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lang="es-PA" sz="1800" spc="-20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í</a:t>
                      </a:r>
                      <a:r>
                        <a:rPr lang="es-PA" sz="1800" spc="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m</a:t>
                      </a:r>
                      <a:r>
                        <a:rPr lang="es-PA" sz="1800" spc="-5" dirty="0">
                          <a:solidFill>
                            <a:schemeClr val="accent1"/>
                          </a:solidFill>
                          <a:latin typeface="+mn-lt"/>
                          <a:cs typeface="Arial"/>
                        </a:rPr>
                        <a:t>etros).</a:t>
                      </a:r>
                      <a:endParaRPr lang="es-PA" sz="1800" dirty="0">
                        <a:solidFill>
                          <a:schemeClr val="accent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00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5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s-PA" spc="-10" dirty="0"/>
              <a:t>P</a:t>
            </a:r>
            <a:r>
              <a:rPr lang="es-PA" spc="-5" dirty="0"/>
              <a:t>R</a:t>
            </a:r>
            <a:r>
              <a:rPr lang="es-PA" spc="10" dirty="0"/>
              <a:t>O</a:t>
            </a:r>
            <a:r>
              <a:rPr lang="es-PA" dirty="0"/>
              <a:t>P</a:t>
            </a:r>
            <a:r>
              <a:rPr lang="es-PA" spc="-5" dirty="0"/>
              <a:t>I</a:t>
            </a:r>
            <a:r>
              <a:rPr lang="es-PA" dirty="0"/>
              <a:t>EDADES</a:t>
            </a:r>
          </a:p>
        </p:txBody>
      </p:sp>
      <p:sp>
        <p:nvSpPr>
          <p:cNvPr id="16" name="object 6"/>
          <p:cNvSpPr txBox="1"/>
          <p:nvPr/>
        </p:nvSpPr>
        <p:spPr>
          <a:xfrm>
            <a:off x="1264551" y="2432566"/>
            <a:ext cx="9923402" cy="3900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0100" lvl="1" indent="-34290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lvl="2" indent="-2286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s-PA" spc="-10" dirty="0">
                <a:cs typeface="Arial"/>
              </a:rPr>
              <a:t>Color:</a:t>
            </a:r>
          </a:p>
          <a:p>
            <a:pPr marL="635000" marR="508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PA" spc="-5" dirty="0">
                <a:latin typeface="Arial"/>
                <a:cs typeface="Arial"/>
              </a:rPr>
              <a:t>N</a:t>
            </a:r>
            <a:r>
              <a:rPr lang="es-PA" spc="-15" dirty="0">
                <a:latin typeface="Arial"/>
                <a:cs typeface="Arial"/>
              </a:rPr>
              <a:t>o</a:t>
            </a:r>
            <a:r>
              <a:rPr lang="es-PA" spc="-5" dirty="0">
                <a:latin typeface="Arial"/>
                <a:cs typeface="Arial"/>
              </a:rPr>
              <a:t>taci</a:t>
            </a:r>
            <a:r>
              <a:rPr lang="es-PA" spc="-15" dirty="0">
                <a:latin typeface="Arial"/>
                <a:cs typeface="Arial"/>
              </a:rPr>
              <a:t>ó</a:t>
            </a:r>
            <a:r>
              <a:rPr lang="es-PA" dirty="0">
                <a:latin typeface="Arial"/>
                <a:cs typeface="Arial"/>
              </a:rPr>
              <a:t>n</a:t>
            </a:r>
            <a:r>
              <a:rPr lang="es-PA" spc="-5" dirty="0">
                <a:latin typeface="Arial"/>
                <a:cs typeface="Arial"/>
              </a:rPr>
              <a:t> </a:t>
            </a:r>
            <a:r>
              <a:rPr lang="es-PA" spc="-5" dirty="0">
                <a:solidFill>
                  <a:schemeClr val="accent1"/>
                </a:solidFill>
                <a:latin typeface="Arial"/>
                <a:cs typeface="Arial"/>
              </a:rPr>
              <a:t>#R</a:t>
            </a:r>
            <a:r>
              <a:rPr lang="es-PA" spc="-1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lang="es-PA" spc="-5" dirty="0">
                <a:solidFill>
                  <a:schemeClr val="accent1"/>
                </a:solidFill>
                <a:latin typeface="Arial"/>
                <a:cs typeface="Arial"/>
              </a:rPr>
              <a:t>G</a:t>
            </a:r>
            <a:r>
              <a:rPr lang="es-PA" dirty="0">
                <a:solidFill>
                  <a:schemeClr val="accent1"/>
                </a:solidFill>
                <a:latin typeface="Arial"/>
                <a:cs typeface="Arial"/>
              </a:rPr>
              <a:t>GB</a:t>
            </a:r>
            <a:r>
              <a:rPr lang="es-PA" spc="-5" dirty="0">
                <a:solidFill>
                  <a:schemeClr val="accent1"/>
                </a:solidFill>
                <a:latin typeface="Arial"/>
                <a:cs typeface="Arial"/>
              </a:rPr>
              <a:t>B</a:t>
            </a:r>
            <a:r>
              <a:rPr lang="es-PA" spc="-5" dirty="0">
                <a:latin typeface="Arial"/>
                <a:cs typeface="Arial"/>
              </a:rPr>
              <a:t>,</a:t>
            </a:r>
            <a:r>
              <a:rPr lang="es-PA" spc="5" dirty="0">
                <a:latin typeface="Arial"/>
                <a:cs typeface="Arial"/>
              </a:rPr>
              <a:t> </a:t>
            </a:r>
            <a:r>
              <a:rPr lang="es-PA" dirty="0">
                <a:latin typeface="Arial"/>
                <a:cs typeface="Arial"/>
              </a:rPr>
              <a:t>s</a:t>
            </a:r>
            <a:r>
              <a:rPr lang="es-PA" spc="-10" dirty="0">
                <a:latin typeface="Arial"/>
                <a:cs typeface="Arial"/>
              </a:rPr>
              <a:t>i</a:t>
            </a:r>
            <a:r>
              <a:rPr lang="es-PA" spc="-5" dirty="0">
                <a:latin typeface="Arial"/>
                <a:cs typeface="Arial"/>
              </a:rPr>
              <a:t>en</a:t>
            </a:r>
            <a:r>
              <a:rPr lang="es-PA" spc="-15" dirty="0">
                <a:latin typeface="Arial"/>
                <a:cs typeface="Arial"/>
              </a:rPr>
              <a:t>d</a:t>
            </a:r>
            <a:r>
              <a:rPr lang="es-PA" dirty="0">
                <a:latin typeface="Arial"/>
                <a:cs typeface="Arial"/>
              </a:rPr>
              <a:t>o</a:t>
            </a:r>
            <a:r>
              <a:rPr lang="es-PA" spc="-5" dirty="0">
                <a:latin typeface="Arial"/>
                <a:cs typeface="Arial"/>
              </a:rPr>
              <a:t> R</a:t>
            </a:r>
            <a:r>
              <a:rPr lang="es-PA" spc="-10" dirty="0">
                <a:latin typeface="Arial"/>
                <a:cs typeface="Arial"/>
              </a:rPr>
              <a:t>R</a:t>
            </a:r>
            <a:r>
              <a:rPr lang="es-PA" spc="-5" dirty="0">
                <a:latin typeface="Arial"/>
                <a:cs typeface="Arial"/>
              </a:rPr>
              <a:t>,</a:t>
            </a:r>
            <a:r>
              <a:rPr lang="es-PA" spc="5" dirty="0">
                <a:latin typeface="Arial"/>
                <a:cs typeface="Arial"/>
              </a:rPr>
              <a:t> </a:t>
            </a:r>
            <a:r>
              <a:rPr lang="es-PA" spc="-5" dirty="0">
                <a:latin typeface="Arial"/>
                <a:cs typeface="Arial"/>
              </a:rPr>
              <a:t>G</a:t>
            </a:r>
            <a:r>
              <a:rPr lang="es-PA" dirty="0">
                <a:latin typeface="Arial"/>
                <a:cs typeface="Arial"/>
              </a:rPr>
              <a:t>G</a:t>
            </a:r>
            <a:r>
              <a:rPr lang="es-PA" spc="-5" dirty="0">
                <a:latin typeface="Arial"/>
                <a:cs typeface="Arial"/>
              </a:rPr>
              <a:t>,</a:t>
            </a:r>
            <a:r>
              <a:rPr lang="es-PA" spc="5" dirty="0">
                <a:latin typeface="Arial"/>
                <a:cs typeface="Arial"/>
              </a:rPr>
              <a:t> </a:t>
            </a:r>
            <a:r>
              <a:rPr lang="es-PA" dirty="0">
                <a:latin typeface="Arial"/>
                <a:cs typeface="Arial"/>
              </a:rPr>
              <a:t>BB </a:t>
            </a:r>
            <a:r>
              <a:rPr lang="es-PA" spc="-5" dirty="0">
                <a:latin typeface="Arial"/>
                <a:cs typeface="Arial"/>
              </a:rPr>
              <a:t>l</a:t>
            </a:r>
            <a:r>
              <a:rPr lang="es-PA" spc="-15" dirty="0">
                <a:latin typeface="Arial"/>
                <a:cs typeface="Arial"/>
              </a:rPr>
              <a:t>o</a:t>
            </a:r>
            <a:r>
              <a:rPr lang="es-PA" dirty="0">
                <a:latin typeface="Arial"/>
                <a:cs typeface="Arial"/>
              </a:rPr>
              <a:t>s</a:t>
            </a:r>
            <a:r>
              <a:rPr lang="es-PA" spc="5" dirty="0">
                <a:latin typeface="Arial"/>
                <a:cs typeface="Arial"/>
              </a:rPr>
              <a:t> </a:t>
            </a:r>
            <a:r>
              <a:rPr lang="es-PA" dirty="0">
                <a:latin typeface="Arial"/>
                <a:cs typeface="Arial"/>
              </a:rPr>
              <a:t>v</a:t>
            </a:r>
            <a:r>
              <a:rPr lang="es-PA" spc="-15" dirty="0">
                <a:latin typeface="Arial"/>
                <a:cs typeface="Arial"/>
              </a:rPr>
              <a:t>a</a:t>
            </a:r>
            <a:r>
              <a:rPr lang="es-PA" spc="-5" dirty="0">
                <a:latin typeface="Arial"/>
                <a:cs typeface="Arial"/>
              </a:rPr>
              <a:t>l</a:t>
            </a:r>
            <a:r>
              <a:rPr lang="es-PA" spc="-15" dirty="0">
                <a:latin typeface="Arial"/>
                <a:cs typeface="Arial"/>
              </a:rPr>
              <a:t>o</a:t>
            </a:r>
            <a:r>
              <a:rPr lang="es-PA" spc="10" dirty="0">
                <a:latin typeface="Arial"/>
                <a:cs typeface="Arial"/>
              </a:rPr>
              <a:t>r</a:t>
            </a:r>
            <a:r>
              <a:rPr lang="es-PA" spc="-15" dirty="0">
                <a:latin typeface="Arial"/>
                <a:cs typeface="Arial"/>
              </a:rPr>
              <a:t>e</a:t>
            </a:r>
            <a:r>
              <a:rPr lang="es-PA" dirty="0">
                <a:latin typeface="Arial"/>
                <a:cs typeface="Arial"/>
              </a:rPr>
              <a:t>s </a:t>
            </a:r>
            <a:r>
              <a:rPr lang="es-PA" spc="-5" dirty="0">
                <a:latin typeface="Arial"/>
                <a:cs typeface="Arial"/>
              </a:rPr>
              <a:t>e</a:t>
            </a:r>
            <a:r>
              <a:rPr lang="es-PA" dirty="0">
                <a:latin typeface="Arial"/>
                <a:cs typeface="Arial"/>
              </a:rPr>
              <a:t>n </a:t>
            </a:r>
            <a:r>
              <a:rPr lang="es-PA" spc="-5" dirty="0">
                <a:latin typeface="Arial"/>
                <a:cs typeface="Arial"/>
              </a:rPr>
              <a:t>h</a:t>
            </a:r>
            <a:r>
              <a:rPr lang="es-PA" spc="-15" dirty="0">
                <a:latin typeface="Arial"/>
                <a:cs typeface="Arial"/>
              </a:rPr>
              <a:t>ex</a:t>
            </a:r>
            <a:r>
              <a:rPr lang="es-PA" spc="-5" dirty="0">
                <a:latin typeface="Arial"/>
                <a:cs typeface="Arial"/>
              </a:rPr>
              <a:t>a</a:t>
            </a:r>
            <a:r>
              <a:rPr lang="es-PA" spc="-15" dirty="0">
                <a:latin typeface="Arial"/>
                <a:cs typeface="Arial"/>
              </a:rPr>
              <a:t>d</a:t>
            </a:r>
            <a:r>
              <a:rPr lang="es-PA" spc="-5" dirty="0">
                <a:latin typeface="Arial"/>
                <a:cs typeface="Arial"/>
              </a:rPr>
              <a:t>ec</a:t>
            </a:r>
            <a:r>
              <a:rPr lang="es-PA" spc="-10" dirty="0">
                <a:latin typeface="Arial"/>
                <a:cs typeface="Arial"/>
              </a:rPr>
              <a:t>i</a:t>
            </a:r>
            <a:r>
              <a:rPr lang="es-PA" dirty="0">
                <a:latin typeface="Arial"/>
                <a:cs typeface="Arial"/>
              </a:rPr>
              <a:t>mal </a:t>
            </a:r>
            <a:r>
              <a:rPr lang="es-PA" spc="-15" dirty="0">
                <a:latin typeface="Arial"/>
                <a:cs typeface="Arial"/>
              </a:rPr>
              <a:t>d</a:t>
            </a:r>
            <a:r>
              <a:rPr lang="es-PA" dirty="0">
                <a:latin typeface="Arial"/>
                <a:cs typeface="Arial"/>
              </a:rPr>
              <a:t>e</a:t>
            </a:r>
            <a:r>
              <a:rPr lang="es-PA" spc="5" dirty="0">
                <a:latin typeface="Arial"/>
                <a:cs typeface="Arial"/>
              </a:rPr>
              <a:t> </a:t>
            </a:r>
            <a:r>
              <a:rPr lang="es-PA" spc="-10" dirty="0">
                <a:latin typeface="Arial"/>
                <a:cs typeface="Arial"/>
              </a:rPr>
              <a:t>l</a:t>
            </a:r>
            <a:r>
              <a:rPr lang="es-PA" spc="-5" dirty="0">
                <a:latin typeface="Arial"/>
                <a:cs typeface="Arial"/>
              </a:rPr>
              <a:t>a</a:t>
            </a:r>
            <a:r>
              <a:rPr lang="es-PA" dirty="0">
                <a:latin typeface="Arial"/>
                <a:cs typeface="Arial"/>
              </a:rPr>
              <a:t>s com</a:t>
            </a:r>
            <a:r>
              <a:rPr lang="es-PA" spc="-15" dirty="0">
                <a:latin typeface="Arial"/>
                <a:cs typeface="Arial"/>
              </a:rPr>
              <a:t>p</a:t>
            </a:r>
            <a:r>
              <a:rPr lang="es-PA" spc="-5" dirty="0">
                <a:latin typeface="Arial"/>
                <a:cs typeface="Arial"/>
              </a:rPr>
              <a:t>on</a:t>
            </a:r>
            <a:r>
              <a:rPr lang="es-PA" spc="-15" dirty="0">
                <a:latin typeface="Arial"/>
                <a:cs typeface="Arial"/>
              </a:rPr>
              <a:t>e</a:t>
            </a:r>
            <a:r>
              <a:rPr lang="es-PA" spc="-5" dirty="0">
                <a:latin typeface="Arial"/>
                <a:cs typeface="Arial"/>
              </a:rPr>
              <a:t>n</a:t>
            </a:r>
            <a:r>
              <a:rPr lang="es-PA" dirty="0">
                <a:latin typeface="Arial"/>
                <a:cs typeface="Arial"/>
              </a:rPr>
              <a:t>t</a:t>
            </a:r>
            <a:r>
              <a:rPr lang="es-PA" spc="-5" dirty="0">
                <a:latin typeface="Arial"/>
                <a:cs typeface="Arial"/>
              </a:rPr>
              <a:t>e</a:t>
            </a:r>
            <a:r>
              <a:rPr lang="es-PA" dirty="0">
                <a:latin typeface="Arial"/>
                <a:cs typeface="Arial"/>
              </a:rPr>
              <a:t>s ro</a:t>
            </a:r>
            <a:r>
              <a:rPr lang="es-PA" spc="-10" dirty="0">
                <a:latin typeface="Arial"/>
                <a:cs typeface="Arial"/>
              </a:rPr>
              <a:t>j</a:t>
            </a:r>
            <a:r>
              <a:rPr lang="es-PA" spc="-5" dirty="0">
                <a:latin typeface="Arial"/>
                <a:cs typeface="Arial"/>
              </a:rPr>
              <a:t>a</a:t>
            </a:r>
            <a:r>
              <a:rPr lang="es-PA" dirty="0">
                <a:latin typeface="Arial"/>
                <a:cs typeface="Arial"/>
              </a:rPr>
              <a:t>,</a:t>
            </a:r>
            <a:r>
              <a:rPr lang="es-PA" spc="5" dirty="0">
                <a:latin typeface="Arial"/>
                <a:cs typeface="Arial"/>
              </a:rPr>
              <a:t> </a:t>
            </a:r>
            <a:r>
              <a:rPr lang="es-PA" dirty="0">
                <a:latin typeface="Arial"/>
                <a:cs typeface="Arial"/>
              </a:rPr>
              <a:t>v</a:t>
            </a:r>
            <a:r>
              <a:rPr lang="es-PA" spc="-15" dirty="0">
                <a:latin typeface="Arial"/>
                <a:cs typeface="Arial"/>
              </a:rPr>
              <a:t>e</a:t>
            </a:r>
            <a:r>
              <a:rPr lang="es-PA" dirty="0">
                <a:latin typeface="Arial"/>
                <a:cs typeface="Arial"/>
              </a:rPr>
              <a:t>rde</a:t>
            </a:r>
            <a:r>
              <a:rPr lang="es-PA" spc="-5" dirty="0">
                <a:latin typeface="Arial"/>
                <a:cs typeface="Arial"/>
              </a:rPr>
              <a:t> </a:t>
            </a:r>
            <a:r>
              <a:rPr lang="es-PA" dirty="0">
                <a:latin typeface="Arial"/>
                <a:cs typeface="Arial"/>
              </a:rPr>
              <a:t>y</a:t>
            </a:r>
            <a:r>
              <a:rPr lang="es-PA" spc="-20" dirty="0">
                <a:latin typeface="Arial"/>
                <a:cs typeface="Arial"/>
              </a:rPr>
              <a:t> </a:t>
            </a:r>
            <a:r>
              <a:rPr lang="es-PA" spc="-15" dirty="0">
                <a:latin typeface="Arial"/>
                <a:cs typeface="Arial"/>
              </a:rPr>
              <a:t>a</a:t>
            </a:r>
            <a:r>
              <a:rPr lang="es-PA" spc="10" dirty="0">
                <a:latin typeface="Arial"/>
                <a:cs typeface="Arial"/>
              </a:rPr>
              <a:t>z</a:t>
            </a:r>
            <a:r>
              <a:rPr lang="es-PA" spc="-15" dirty="0">
                <a:latin typeface="Arial"/>
                <a:cs typeface="Arial"/>
              </a:rPr>
              <a:t>u</a:t>
            </a:r>
            <a:r>
              <a:rPr lang="es-PA" dirty="0">
                <a:latin typeface="Arial"/>
                <a:cs typeface="Arial"/>
              </a:rPr>
              <a:t>l</a:t>
            </a:r>
            <a:r>
              <a:rPr lang="es-PA" spc="-5" dirty="0">
                <a:latin typeface="Arial"/>
                <a:cs typeface="Arial"/>
              </a:rPr>
              <a:t> d</a:t>
            </a:r>
            <a:r>
              <a:rPr lang="es-PA" spc="-15" dirty="0">
                <a:latin typeface="Arial"/>
                <a:cs typeface="Arial"/>
              </a:rPr>
              <a:t>e</a:t>
            </a:r>
            <a:r>
              <a:rPr lang="es-PA" dirty="0">
                <a:latin typeface="Arial"/>
                <a:cs typeface="Arial"/>
              </a:rPr>
              <a:t>l</a:t>
            </a:r>
            <a:r>
              <a:rPr lang="es-PA" spc="-5" dirty="0">
                <a:latin typeface="Arial"/>
                <a:cs typeface="Arial"/>
              </a:rPr>
              <a:t> </a:t>
            </a:r>
            <a:r>
              <a:rPr lang="es-PA" dirty="0">
                <a:latin typeface="Arial"/>
                <a:cs typeface="Arial"/>
              </a:rPr>
              <a:t>co</a:t>
            </a:r>
            <a:r>
              <a:rPr lang="es-PA" spc="-10" dirty="0">
                <a:latin typeface="Arial"/>
                <a:cs typeface="Arial"/>
              </a:rPr>
              <a:t>l</a:t>
            </a:r>
            <a:r>
              <a:rPr lang="es-PA" spc="-5" dirty="0">
                <a:latin typeface="Arial"/>
                <a:cs typeface="Arial"/>
              </a:rPr>
              <a:t>or.</a:t>
            </a:r>
          </a:p>
          <a:p>
            <a:pPr marL="635000" marR="508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PA" spc="-5" dirty="0">
                <a:latin typeface="Arial"/>
                <a:cs typeface="Arial"/>
              </a:rPr>
              <a:t>N</a:t>
            </a:r>
            <a:r>
              <a:rPr lang="es-PA" spc="-15" dirty="0">
                <a:latin typeface="Arial"/>
                <a:cs typeface="Arial"/>
              </a:rPr>
              <a:t>o</a:t>
            </a:r>
            <a:r>
              <a:rPr lang="es-PA" dirty="0">
                <a:latin typeface="Arial"/>
                <a:cs typeface="Arial"/>
              </a:rPr>
              <a:t>mbre</a:t>
            </a:r>
            <a:r>
              <a:rPr lang="es-PA" spc="-5" dirty="0">
                <a:latin typeface="Arial"/>
                <a:cs typeface="Arial"/>
              </a:rPr>
              <a:t> </a:t>
            </a:r>
            <a:r>
              <a:rPr lang="es-PA" spc="-15" dirty="0">
                <a:latin typeface="Arial"/>
                <a:cs typeface="Arial"/>
              </a:rPr>
              <a:t>p</a:t>
            </a:r>
            <a:r>
              <a:rPr lang="es-PA" dirty="0">
                <a:latin typeface="Arial"/>
                <a:cs typeface="Arial"/>
              </a:rPr>
              <a:t>red</a:t>
            </a:r>
            <a:r>
              <a:rPr lang="es-PA" spc="-15" dirty="0">
                <a:latin typeface="Arial"/>
                <a:cs typeface="Arial"/>
              </a:rPr>
              <a:t>e</a:t>
            </a:r>
            <a:r>
              <a:rPr lang="es-PA" dirty="0">
                <a:latin typeface="Arial"/>
                <a:cs typeface="Arial"/>
              </a:rPr>
              <a:t>f</a:t>
            </a:r>
            <a:r>
              <a:rPr lang="es-PA" spc="-10" dirty="0">
                <a:latin typeface="Arial"/>
                <a:cs typeface="Arial"/>
              </a:rPr>
              <a:t>i</a:t>
            </a:r>
            <a:r>
              <a:rPr lang="es-PA" spc="-5" dirty="0">
                <a:latin typeface="Arial"/>
                <a:cs typeface="Arial"/>
              </a:rPr>
              <a:t>n</a:t>
            </a:r>
            <a:r>
              <a:rPr lang="es-PA" spc="-10" dirty="0">
                <a:latin typeface="Arial"/>
                <a:cs typeface="Arial"/>
              </a:rPr>
              <a:t>i</a:t>
            </a:r>
            <a:r>
              <a:rPr lang="es-PA" spc="-5" dirty="0">
                <a:latin typeface="Arial"/>
                <a:cs typeface="Arial"/>
              </a:rPr>
              <a:t>d</a:t>
            </a:r>
            <a:r>
              <a:rPr lang="es-PA" dirty="0">
                <a:latin typeface="Arial"/>
                <a:cs typeface="Arial"/>
              </a:rPr>
              <a:t>o</a:t>
            </a:r>
            <a:r>
              <a:rPr lang="es-PA" spc="-5" dirty="0">
                <a:latin typeface="Arial"/>
                <a:cs typeface="Arial"/>
              </a:rPr>
              <a:t> (</a:t>
            </a:r>
            <a:r>
              <a:rPr lang="es-PA" spc="-40" dirty="0" err="1">
                <a:solidFill>
                  <a:schemeClr val="accent1"/>
                </a:solidFill>
                <a:latin typeface="Arial"/>
                <a:cs typeface="Arial"/>
              </a:rPr>
              <a:t>w</a:t>
            </a:r>
            <a:r>
              <a:rPr lang="es-PA" spc="-5" dirty="0" err="1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lang="es-PA" spc="-10" dirty="0" err="1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lang="es-PA" dirty="0" err="1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lang="es-PA" spc="-15" dirty="0" err="1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lang="es-PA" spc="-5" dirty="0">
                <a:solidFill>
                  <a:schemeClr val="accent1"/>
                </a:solidFill>
                <a:latin typeface="Arial"/>
                <a:cs typeface="Arial"/>
              </a:rPr>
              <a:t>,</a:t>
            </a:r>
            <a:r>
              <a:rPr lang="es-PA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PA" spc="-20" dirty="0" err="1">
                <a:solidFill>
                  <a:schemeClr val="accent1"/>
                </a:solidFill>
                <a:latin typeface="Arial"/>
                <a:cs typeface="Arial"/>
              </a:rPr>
              <a:t>y</a:t>
            </a:r>
            <a:r>
              <a:rPr lang="es-PA" spc="-15" dirty="0" err="1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lang="es-PA" spc="-5" dirty="0" err="1">
                <a:solidFill>
                  <a:schemeClr val="accent1"/>
                </a:solidFill>
                <a:latin typeface="Arial"/>
                <a:cs typeface="Arial"/>
              </a:rPr>
              <a:t>ll</a:t>
            </a:r>
            <a:r>
              <a:rPr lang="es-PA" spc="-15" dirty="0" err="1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lang="es-PA" spc="-40" dirty="0" err="1">
                <a:solidFill>
                  <a:schemeClr val="accent1"/>
                </a:solidFill>
                <a:latin typeface="Arial"/>
                <a:cs typeface="Arial"/>
              </a:rPr>
              <a:t>w</a:t>
            </a:r>
            <a:r>
              <a:rPr lang="es-PA" dirty="0">
                <a:latin typeface="Arial"/>
                <a:cs typeface="Arial"/>
              </a:rPr>
              <a:t>.</a:t>
            </a:r>
            <a:r>
              <a:rPr lang="es-PA" spc="-5" dirty="0">
                <a:latin typeface="Arial"/>
                <a:cs typeface="Arial"/>
              </a:rPr>
              <a:t>..).</a:t>
            </a:r>
          </a:p>
          <a:p>
            <a:pPr marL="635000" marR="508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PA" spc="-5" dirty="0">
                <a:latin typeface="Arial"/>
                <a:cs typeface="Arial"/>
              </a:rPr>
              <a:t>Us</a:t>
            </a:r>
            <a:r>
              <a:rPr lang="es-PA" spc="-15" dirty="0">
                <a:latin typeface="Arial"/>
                <a:cs typeface="Arial"/>
              </a:rPr>
              <a:t>a</a:t>
            </a:r>
            <a:r>
              <a:rPr lang="es-PA" spc="-5" dirty="0">
                <a:latin typeface="Arial"/>
                <a:cs typeface="Arial"/>
              </a:rPr>
              <a:t>n</a:t>
            </a:r>
            <a:r>
              <a:rPr lang="es-PA" spc="-15" dirty="0">
                <a:latin typeface="Arial"/>
                <a:cs typeface="Arial"/>
              </a:rPr>
              <a:t>d</a:t>
            </a:r>
            <a:r>
              <a:rPr lang="es-PA" dirty="0">
                <a:latin typeface="Arial"/>
                <a:cs typeface="Arial"/>
              </a:rPr>
              <a:t>o</a:t>
            </a:r>
            <a:r>
              <a:rPr lang="es-PA" spc="-5" dirty="0">
                <a:latin typeface="Arial"/>
                <a:cs typeface="Arial"/>
              </a:rPr>
              <a:t> l</a:t>
            </a:r>
            <a:r>
              <a:rPr lang="es-PA" dirty="0">
                <a:latin typeface="Arial"/>
                <a:cs typeface="Arial"/>
              </a:rPr>
              <a:t>a </a:t>
            </a:r>
            <a:r>
              <a:rPr lang="es-PA" spc="-5" dirty="0">
                <a:latin typeface="Arial"/>
                <a:cs typeface="Arial"/>
              </a:rPr>
              <a:t>fu</a:t>
            </a:r>
            <a:r>
              <a:rPr lang="es-PA" spc="-15" dirty="0">
                <a:latin typeface="Arial"/>
                <a:cs typeface="Arial"/>
              </a:rPr>
              <a:t>n</a:t>
            </a:r>
            <a:r>
              <a:rPr lang="es-PA" spc="10" dirty="0">
                <a:latin typeface="Arial"/>
                <a:cs typeface="Arial"/>
              </a:rPr>
              <a:t>c</a:t>
            </a:r>
            <a:r>
              <a:rPr lang="es-PA" spc="-10" dirty="0">
                <a:latin typeface="Arial"/>
                <a:cs typeface="Arial"/>
              </a:rPr>
              <a:t>i</a:t>
            </a:r>
            <a:r>
              <a:rPr lang="es-PA" spc="-5" dirty="0">
                <a:latin typeface="Arial"/>
                <a:cs typeface="Arial"/>
              </a:rPr>
              <a:t>ó</a:t>
            </a:r>
            <a:r>
              <a:rPr lang="es-PA" dirty="0">
                <a:latin typeface="Arial"/>
                <a:cs typeface="Arial"/>
              </a:rPr>
              <a:t>n</a:t>
            </a:r>
            <a:r>
              <a:rPr lang="es-PA" spc="-10" dirty="0">
                <a:latin typeface="Arial"/>
                <a:cs typeface="Arial"/>
              </a:rPr>
              <a:t> </a:t>
            </a:r>
            <a:r>
              <a:rPr lang="es-PA" dirty="0" err="1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lang="es-PA" spc="-15" dirty="0" err="1">
                <a:solidFill>
                  <a:schemeClr val="accent1"/>
                </a:solidFill>
                <a:latin typeface="Arial"/>
                <a:cs typeface="Arial"/>
              </a:rPr>
              <a:t>g</a:t>
            </a:r>
            <a:r>
              <a:rPr lang="es-PA" spc="-5" dirty="0" err="1">
                <a:solidFill>
                  <a:schemeClr val="accent1"/>
                </a:solidFill>
                <a:latin typeface="Arial"/>
                <a:cs typeface="Arial"/>
              </a:rPr>
              <a:t>b</a:t>
            </a:r>
            <a:r>
              <a:rPr lang="es-PA" spc="-5" dirty="0">
                <a:solidFill>
                  <a:schemeClr val="accent1"/>
                </a:solidFill>
                <a:latin typeface="Arial"/>
                <a:cs typeface="Arial"/>
              </a:rPr>
              <a:t>(</a:t>
            </a:r>
            <a:r>
              <a:rPr lang="es-PA" spc="-1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lang="es-PA" dirty="0">
                <a:solidFill>
                  <a:schemeClr val="accent1"/>
                </a:solidFill>
                <a:latin typeface="Arial"/>
                <a:cs typeface="Arial"/>
              </a:rPr>
              <a:t>,</a:t>
            </a:r>
            <a:r>
              <a:rPr lang="es-PA" spc="-5" dirty="0">
                <a:solidFill>
                  <a:schemeClr val="accent1"/>
                </a:solidFill>
                <a:latin typeface="Arial"/>
                <a:cs typeface="Arial"/>
              </a:rPr>
              <a:t>G</a:t>
            </a:r>
            <a:r>
              <a:rPr lang="es-PA" dirty="0">
                <a:solidFill>
                  <a:schemeClr val="accent1"/>
                </a:solidFill>
                <a:latin typeface="Arial"/>
                <a:cs typeface="Arial"/>
              </a:rPr>
              <a:t>,B)</a:t>
            </a:r>
            <a:r>
              <a:rPr lang="es-PA" spc="-5" dirty="0">
                <a:latin typeface="Arial"/>
                <a:cs typeface="Arial"/>
              </a:rPr>
              <a:t>,</a:t>
            </a:r>
            <a:r>
              <a:rPr lang="es-PA" spc="5" dirty="0">
                <a:latin typeface="Arial"/>
                <a:cs typeface="Arial"/>
              </a:rPr>
              <a:t> </a:t>
            </a:r>
            <a:r>
              <a:rPr lang="es-PA" spc="-15" dirty="0">
                <a:latin typeface="Arial"/>
                <a:cs typeface="Arial"/>
              </a:rPr>
              <a:t>d</a:t>
            </a:r>
            <a:r>
              <a:rPr lang="es-PA" spc="-5" dirty="0">
                <a:latin typeface="Arial"/>
                <a:cs typeface="Arial"/>
              </a:rPr>
              <a:t>o</a:t>
            </a:r>
            <a:r>
              <a:rPr lang="es-PA" spc="-15" dirty="0">
                <a:latin typeface="Arial"/>
                <a:cs typeface="Arial"/>
              </a:rPr>
              <a:t>n</a:t>
            </a:r>
            <a:r>
              <a:rPr lang="es-PA" spc="-5" dirty="0">
                <a:latin typeface="Arial"/>
                <a:cs typeface="Arial"/>
              </a:rPr>
              <a:t>d</a:t>
            </a:r>
            <a:r>
              <a:rPr lang="es-PA" dirty="0">
                <a:latin typeface="Arial"/>
                <a:cs typeface="Arial"/>
              </a:rPr>
              <a:t>e</a:t>
            </a:r>
            <a:r>
              <a:rPr lang="es-PA" spc="-5" dirty="0">
                <a:latin typeface="Arial"/>
                <a:cs typeface="Arial"/>
              </a:rPr>
              <a:t> </a:t>
            </a:r>
            <a:r>
              <a:rPr lang="es-PA" spc="-10" dirty="0">
                <a:latin typeface="Arial"/>
                <a:cs typeface="Arial"/>
              </a:rPr>
              <a:t>R</a:t>
            </a:r>
            <a:r>
              <a:rPr lang="es-PA" spc="-5" dirty="0">
                <a:latin typeface="Arial"/>
                <a:cs typeface="Arial"/>
              </a:rPr>
              <a:t>,</a:t>
            </a:r>
            <a:r>
              <a:rPr lang="es-PA" spc="5" dirty="0">
                <a:latin typeface="Arial"/>
                <a:cs typeface="Arial"/>
              </a:rPr>
              <a:t> </a:t>
            </a:r>
            <a:r>
              <a:rPr lang="es-PA" dirty="0">
                <a:latin typeface="Arial"/>
                <a:cs typeface="Arial"/>
              </a:rPr>
              <a:t>G</a:t>
            </a:r>
            <a:r>
              <a:rPr lang="es-PA" spc="-5" dirty="0">
                <a:latin typeface="Arial"/>
                <a:cs typeface="Arial"/>
              </a:rPr>
              <a:t>,</a:t>
            </a:r>
            <a:r>
              <a:rPr lang="es-PA" spc="5" dirty="0">
                <a:latin typeface="Arial"/>
                <a:cs typeface="Arial"/>
              </a:rPr>
              <a:t> </a:t>
            </a:r>
            <a:r>
              <a:rPr lang="es-PA" dirty="0">
                <a:latin typeface="Arial"/>
                <a:cs typeface="Arial"/>
              </a:rPr>
              <a:t>B</a:t>
            </a:r>
            <a:r>
              <a:rPr lang="es-PA" spc="-5" dirty="0">
                <a:latin typeface="Arial"/>
                <a:cs typeface="Arial"/>
              </a:rPr>
              <a:t> </a:t>
            </a:r>
            <a:r>
              <a:rPr lang="es-PA" dirty="0">
                <a:latin typeface="Arial"/>
                <a:cs typeface="Arial"/>
              </a:rPr>
              <a:t>son</a:t>
            </a:r>
            <a:r>
              <a:rPr lang="es-PA" spc="-15" dirty="0">
                <a:latin typeface="Arial"/>
                <a:cs typeface="Arial"/>
              </a:rPr>
              <a:t> </a:t>
            </a:r>
            <a:r>
              <a:rPr lang="es-PA" spc="-5" dirty="0">
                <a:latin typeface="Arial"/>
                <a:cs typeface="Arial"/>
              </a:rPr>
              <a:t>lo</a:t>
            </a:r>
            <a:r>
              <a:rPr lang="es-PA" dirty="0">
                <a:latin typeface="Arial"/>
                <a:cs typeface="Arial"/>
              </a:rPr>
              <a:t>s va</a:t>
            </a:r>
            <a:r>
              <a:rPr lang="es-PA" spc="-10" dirty="0">
                <a:latin typeface="Arial"/>
                <a:cs typeface="Arial"/>
              </a:rPr>
              <a:t>l</a:t>
            </a:r>
            <a:r>
              <a:rPr lang="es-PA" spc="-5" dirty="0">
                <a:latin typeface="Arial"/>
                <a:cs typeface="Arial"/>
              </a:rPr>
              <a:t>or</a:t>
            </a:r>
            <a:r>
              <a:rPr lang="es-PA" spc="-15" dirty="0">
                <a:latin typeface="Arial"/>
                <a:cs typeface="Arial"/>
              </a:rPr>
              <a:t>e</a:t>
            </a:r>
            <a:r>
              <a:rPr lang="es-PA" dirty="0">
                <a:latin typeface="Arial"/>
                <a:cs typeface="Arial"/>
              </a:rPr>
              <a:t>s</a:t>
            </a:r>
            <a:r>
              <a:rPr lang="es-PA" spc="10" dirty="0">
                <a:latin typeface="Arial"/>
                <a:cs typeface="Arial"/>
              </a:rPr>
              <a:t> </a:t>
            </a:r>
            <a:r>
              <a:rPr lang="es-PA" spc="-15" dirty="0">
                <a:latin typeface="Arial"/>
                <a:cs typeface="Arial"/>
              </a:rPr>
              <a:t>e</a:t>
            </a:r>
            <a:r>
              <a:rPr lang="es-PA" dirty="0">
                <a:latin typeface="Arial"/>
                <a:cs typeface="Arial"/>
              </a:rPr>
              <a:t>n </a:t>
            </a:r>
            <a:r>
              <a:rPr lang="es-PA" spc="-15" dirty="0">
                <a:latin typeface="Arial"/>
                <a:cs typeface="Arial"/>
              </a:rPr>
              <a:t>d</a:t>
            </a:r>
            <a:r>
              <a:rPr lang="es-PA" spc="-5" dirty="0">
                <a:latin typeface="Arial"/>
                <a:cs typeface="Arial"/>
              </a:rPr>
              <a:t>ecim</a:t>
            </a:r>
            <a:r>
              <a:rPr lang="es-PA" spc="-15" dirty="0">
                <a:latin typeface="Arial"/>
                <a:cs typeface="Arial"/>
              </a:rPr>
              <a:t>a</a:t>
            </a:r>
            <a:r>
              <a:rPr lang="es-PA" spc="-5" dirty="0">
                <a:latin typeface="Arial"/>
                <a:cs typeface="Arial"/>
              </a:rPr>
              <a:t>l.</a:t>
            </a:r>
            <a:endParaRPr lang="es-PA" dirty="0">
              <a:latin typeface="Arial"/>
              <a:cs typeface="Arial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es-PA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39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7442" y="2603500"/>
            <a:ext cx="10653823" cy="3416300"/>
          </a:xfrm>
        </p:spPr>
        <p:txBody>
          <a:bodyPr/>
          <a:lstStyle/>
          <a:p>
            <a:pPr algn="just"/>
            <a:r>
              <a:rPr lang="es-ES_tradnl" dirty="0"/>
              <a:t>CSS define numerosas propiedades para modificar la apariencia del texto. A pesar de que no dispone de tantas posibilidades como los lenguajes y programas específicos para crear documentos impresos, CSS permite aplicar estilos complejos y muy variados al texto de las páginas web.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844500"/>
              </p:ext>
            </p:extLst>
          </p:nvPr>
        </p:nvGraphicFramePr>
        <p:xfrm>
          <a:off x="691116" y="3973229"/>
          <a:ext cx="10866474" cy="2473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6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3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Descripci</a:t>
                      </a:r>
                      <a:r>
                        <a:rPr lang="es-ES" dirty="0" err="1"/>
                        <a:t>ón</a:t>
                      </a:r>
                      <a:r>
                        <a:rPr lang="es-ES" dirty="0"/>
                        <a:t> 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dirty="0" err="1"/>
                        <a:t>Codigo</a:t>
                      </a:r>
                      <a:r>
                        <a:rPr lang="es-ES_tradnl" baseline="0" dirty="0"/>
                        <a:t> hexadecimal: </a:t>
                      </a:r>
                      <a:r>
                        <a:rPr lang="uk-U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#4762B0</a:t>
                      </a:r>
                      <a:endParaRPr lang="es-ES_tradnl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baseline="0" dirty="0" err="1"/>
                        <a:t>Codigo</a:t>
                      </a:r>
                      <a:r>
                        <a:rPr lang="es-ES_tradnl" baseline="0" dirty="0"/>
                        <a:t> </a:t>
                      </a:r>
                      <a:r>
                        <a:rPr lang="es-ES_tradnl" baseline="0" dirty="0" err="1"/>
                        <a:t>rgb</a:t>
                      </a:r>
                      <a:r>
                        <a:rPr lang="es-ES_tradnl" baseline="0" dirty="0"/>
                        <a:t>: </a:t>
                      </a:r>
                      <a:r>
                        <a:rPr lang="is-I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rgb(71, 98, 176)</a:t>
                      </a:r>
                      <a:endParaRPr lang="es-ES_tradnl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baseline="0" dirty="0"/>
                        <a:t>Nombre del color: red, blue, </a:t>
                      </a:r>
                      <a:r>
                        <a:rPr lang="es-ES_tradnl" baseline="0" dirty="0" err="1"/>
                        <a:t>green</a:t>
                      </a:r>
                      <a:r>
                        <a:rPr lang="es-ES_tradnl" baseline="0" dirty="0"/>
                        <a:t>, </a:t>
                      </a:r>
                      <a:r>
                        <a:rPr lang="es-ES_tradnl" baseline="0" dirty="0" err="1"/>
                        <a:t>aqua</a:t>
                      </a:r>
                      <a:r>
                        <a:rPr lang="es-ES_tradnl" baseline="0" dirty="0"/>
                        <a:t>, </a:t>
                      </a:r>
                      <a:r>
                        <a:rPr lang="es-ES_tradnl" baseline="0" dirty="0" err="1"/>
                        <a:t>orange</a:t>
                      </a:r>
                      <a:r>
                        <a:rPr lang="es-ES_tradnl" baseline="0" dirty="0"/>
                        <a:t>, </a:t>
                      </a:r>
                      <a:r>
                        <a:rPr lang="es-ES_tradnl" baseline="0" dirty="0" err="1"/>
                        <a:t>yellow</a:t>
                      </a:r>
                      <a:r>
                        <a:rPr lang="es-ES_tradnl" baseline="0" dirty="0"/>
                        <a:t>, </a:t>
                      </a:r>
                      <a:r>
                        <a:rPr lang="es-ES_tradnl" baseline="0" dirty="0" err="1"/>
                        <a:t>teal</a:t>
                      </a:r>
                      <a:r>
                        <a:rPr lang="es-ES_tradnl" baseline="0" dirty="0"/>
                        <a:t>, </a:t>
                      </a:r>
                      <a:r>
                        <a:rPr lang="es-ES_tradnl" baseline="0" dirty="0" err="1"/>
                        <a:t>navy</a:t>
                      </a:r>
                      <a:r>
                        <a:rPr lang="is-IS" baseline="0" dirty="0"/>
                        <a:t>…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Establece el color de letra utilizado para el texto.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font-family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dirty="0" err="1"/>
                        <a:t>Family-name</a:t>
                      </a:r>
                      <a:r>
                        <a:rPr lang="es-ES_tradnl" dirty="0"/>
                        <a:t>: se define</a:t>
                      </a:r>
                      <a:r>
                        <a:rPr lang="es-ES_tradnl" baseline="0" dirty="0"/>
                        <a:t> por el nombre de la fuente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baseline="0" dirty="0" err="1"/>
                        <a:t>Generic-family</a:t>
                      </a:r>
                      <a:r>
                        <a:rPr lang="es-ES_tradnl" baseline="0" dirty="0"/>
                        <a:t>: se define por el nombre general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Establece el tipo de letra utilizado para el texto.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67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Fuente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02575"/>
              </p:ext>
            </p:extLst>
          </p:nvPr>
        </p:nvGraphicFramePr>
        <p:xfrm>
          <a:off x="765545" y="2761117"/>
          <a:ext cx="10866474" cy="3114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6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3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Descripci</a:t>
                      </a:r>
                      <a:r>
                        <a:rPr lang="es-ES" dirty="0" err="1"/>
                        <a:t>ón</a:t>
                      </a:r>
                      <a:r>
                        <a:rPr lang="es-ES" dirty="0"/>
                        <a:t> 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font-size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dirty="0"/>
                        <a:t>Tamaño absoluto: 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xx-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x-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x-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xx-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smaller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larger</a:t>
                      </a:r>
                      <a:endParaRPr lang="es-ES_tradnl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baseline="0" dirty="0" err="1"/>
                        <a:t>length</a:t>
                      </a:r>
                      <a:r>
                        <a:rPr lang="es-ES_tradnl" baseline="0" dirty="0"/>
                        <a:t>: tamaño en medidas </a:t>
                      </a:r>
                      <a:r>
                        <a:rPr lang="es-ES_tradnl" baseline="0" dirty="0" err="1"/>
                        <a:t>px</a:t>
                      </a:r>
                      <a:r>
                        <a:rPr lang="es-ES_tradnl" baseline="0" dirty="0"/>
                        <a:t>, pt, </a:t>
                      </a:r>
                      <a:r>
                        <a:rPr lang="es-ES_tradnl" baseline="0" dirty="0" err="1"/>
                        <a:t>em</a:t>
                      </a:r>
                      <a:r>
                        <a:rPr lang="es-ES_tradnl" baseline="0" dirty="0"/>
                        <a:t>, cm o % 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Establece el tamaño de letra utilizado para el texto.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font-weight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r>
                        <a:rPr lang="hr-H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hr-H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r>
                        <a:rPr lang="hr-H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hr-H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bolder</a:t>
                      </a:r>
                      <a:r>
                        <a:rPr lang="hr-H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hr-H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lighter</a:t>
                      </a:r>
                      <a:r>
                        <a:rPr lang="hr-H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100 | 200 | 300 | 400 | 500 | 600 | 700 | 800 | 900 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Establece la anchura de letra utilizado para el texto.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font-style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 | 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italic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oblique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Establece el estilo de la letra utilizada para el texto.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9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Fuente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25632"/>
              </p:ext>
            </p:extLst>
          </p:nvPr>
        </p:nvGraphicFramePr>
        <p:xfrm>
          <a:off x="765545" y="2761117"/>
          <a:ext cx="10866474" cy="3571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6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3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Descripci</a:t>
                      </a:r>
                      <a:r>
                        <a:rPr lang="es-ES" dirty="0" err="1"/>
                        <a:t>ón</a:t>
                      </a:r>
                      <a:r>
                        <a:rPr lang="es-ES" dirty="0"/>
                        <a:t> 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font-variant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dirty="0"/>
                        <a:t>Normal: fuente normal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dirty="0"/>
                        <a:t>Small-</a:t>
                      </a:r>
                      <a:r>
                        <a:rPr lang="es-ES_tradnl" dirty="0" err="1"/>
                        <a:t>caps</a:t>
                      </a:r>
                      <a:r>
                        <a:rPr lang="es-ES_tradnl" dirty="0"/>
                        <a:t>: transforma en</a:t>
                      </a:r>
                      <a:r>
                        <a:rPr lang="es-ES_tradnl" baseline="0" dirty="0"/>
                        <a:t> </a:t>
                      </a:r>
                      <a:r>
                        <a:rPr lang="es-ES_tradnl" baseline="0" dirty="0" err="1"/>
                        <a:t>may</a:t>
                      </a:r>
                      <a:r>
                        <a:rPr lang="es-ES" baseline="0" dirty="0" err="1"/>
                        <a:t>úscula</a:t>
                      </a:r>
                      <a:r>
                        <a:rPr lang="es-ES" baseline="0" dirty="0"/>
                        <a:t> de menor altura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Establece el estilo alternativo de la letra utilizada para el texto.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font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primer lugar y de forma opcional se indican el 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font-style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font-variant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en cualquier orden.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continuación, se indica obligatoriamente el valor de 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seguido opcionalmente por el valor de line-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 último, se indica obligatoriamente el tipo de letra a utilizar.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Permite indicar de forma directa todas las propiedades de la tipografía de un texto.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088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Texto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35854"/>
              </p:ext>
            </p:extLst>
          </p:nvPr>
        </p:nvGraphicFramePr>
        <p:xfrm>
          <a:off x="765545" y="2761117"/>
          <a:ext cx="10866474" cy="3479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3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Descripci</a:t>
                      </a:r>
                      <a:r>
                        <a:rPr lang="es-ES" dirty="0" err="1"/>
                        <a:t>ón</a:t>
                      </a:r>
                      <a:r>
                        <a:rPr lang="es-ES" dirty="0"/>
                        <a:t> 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letter-spacing</a:t>
                      </a:r>
                      <a:endParaRPr lang="es-ES_tradnl" dirty="0"/>
                    </a:p>
                    <a:p>
                      <a:r>
                        <a:rPr lang="es-ES_tradnl" dirty="0" err="1"/>
                        <a:t>word</a:t>
                      </a:r>
                      <a:r>
                        <a:rPr lang="es-ES_tradnl" dirty="0"/>
                        <a:t>.-</a:t>
                      </a:r>
                      <a:r>
                        <a:rPr lang="es-ES_tradnl" dirty="0" err="1"/>
                        <a:t>spacing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dirty="0"/>
                        <a:t>Normal: espacio</a:t>
                      </a:r>
                      <a:r>
                        <a:rPr lang="es-ES_tradnl" baseline="0" dirty="0"/>
                        <a:t> </a:t>
                      </a:r>
                      <a:r>
                        <a:rPr lang="es-ES_tradnl" baseline="0" dirty="0" err="1"/>
                        <a:t>estandar</a:t>
                      </a:r>
                      <a:endParaRPr lang="es-ES_tradnl" baseline="0" dirty="0"/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s-ES_tradnl" baseline="0" dirty="0" err="1"/>
                        <a:t>Lenght</a:t>
                      </a:r>
                      <a:r>
                        <a:rPr lang="es-ES_tradnl" baseline="0" dirty="0"/>
                        <a:t>: cantidad de espacio (texto o palabras) en medidas </a:t>
                      </a:r>
                      <a:r>
                        <a:rPr lang="es-ES_tradnl" baseline="0" dirty="0" err="1"/>
                        <a:t>px</a:t>
                      </a:r>
                      <a:r>
                        <a:rPr lang="es-ES_tradnl" baseline="0" dirty="0"/>
                        <a:t>, pt, </a:t>
                      </a:r>
                      <a:r>
                        <a:rPr lang="es-ES_tradnl" baseline="0" dirty="0" err="1"/>
                        <a:t>em</a:t>
                      </a:r>
                      <a:r>
                        <a:rPr lang="es-ES_tradnl" baseline="0" dirty="0"/>
                        <a:t>, cm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Establece el espacio que forman el texto.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text-aling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center | 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justify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Establece la alineación del contenido del elemento.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text-decoration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( 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underline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|| 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overline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|| line-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through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|| </a:t>
                      </a:r>
                      <a:r>
                        <a:rPr lang="es-ES_trad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blink</a:t>
                      </a:r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Establece la decoración del texto.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text-indent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dirty="0" err="1"/>
                        <a:t>Lenght</a:t>
                      </a:r>
                      <a:r>
                        <a:rPr lang="es-ES_tradnl" dirty="0"/>
                        <a:t>: cantidad de espacio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89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Texto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85851"/>
              </p:ext>
            </p:extLst>
          </p:nvPr>
        </p:nvGraphicFramePr>
        <p:xfrm>
          <a:off x="648587" y="2484670"/>
          <a:ext cx="10866474" cy="1559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3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Descripci</a:t>
                      </a:r>
                      <a:r>
                        <a:rPr lang="es-ES" dirty="0" err="1"/>
                        <a:t>ón</a:t>
                      </a:r>
                      <a:r>
                        <a:rPr lang="es-ES" dirty="0"/>
                        <a:t> 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text-transform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dirty="0" err="1"/>
                        <a:t>none</a:t>
                      </a:r>
                      <a:endParaRPr lang="es-ES_tradnl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dirty="0" err="1"/>
                        <a:t>capitalize</a:t>
                      </a:r>
                      <a:r>
                        <a:rPr lang="es-ES_tradnl" dirty="0"/>
                        <a:t>: letras iniciales</a:t>
                      </a:r>
                      <a:r>
                        <a:rPr lang="es-ES_tradnl" baseline="0" dirty="0"/>
                        <a:t> en </a:t>
                      </a:r>
                      <a:r>
                        <a:rPr lang="es-ES_tradnl" baseline="0" dirty="0" err="1"/>
                        <a:t>may</a:t>
                      </a:r>
                      <a:r>
                        <a:rPr lang="es-ES" baseline="0" dirty="0"/>
                        <a:t>ú</a:t>
                      </a:r>
                      <a:r>
                        <a:rPr lang="es-ES_tradnl" baseline="0" dirty="0" err="1"/>
                        <a:t>scula</a:t>
                      </a:r>
                      <a:endParaRPr lang="es-ES_tradnl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baseline="0" dirty="0" err="1"/>
                        <a:t>uppercase</a:t>
                      </a:r>
                      <a:r>
                        <a:rPr lang="es-ES_tradnl" baseline="0" dirty="0"/>
                        <a:t>: todas en </a:t>
                      </a:r>
                      <a:r>
                        <a:rPr lang="es-ES_tradnl" baseline="0" dirty="0" err="1"/>
                        <a:t>may</a:t>
                      </a:r>
                      <a:r>
                        <a:rPr lang="es-ES" baseline="0" dirty="0" err="1"/>
                        <a:t>úscula</a:t>
                      </a:r>
                      <a:endParaRPr lang="es-E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" baseline="0" dirty="0" err="1"/>
                        <a:t>lowercase</a:t>
                      </a:r>
                      <a:r>
                        <a:rPr lang="es-ES" baseline="0" dirty="0"/>
                        <a:t>: todas en minúscula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Transforma el texto original.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1154954" y="4170055"/>
            <a:ext cx="102072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dirty="0">
                <a:solidFill>
                  <a:srgbClr val="944AA9"/>
                </a:solidFill>
                <a:latin typeface="Consolas" charset="0"/>
              </a:rPr>
              <a:t>&lt;div </a:t>
            </a:r>
            <a:r>
              <a:rPr lang="es-ES_tradnl" sz="1400" dirty="0" err="1">
                <a:solidFill>
                  <a:srgbClr val="3C6EB1"/>
                </a:solidFill>
                <a:latin typeface="Consolas" charset="0"/>
              </a:rPr>
              <a:t>style</a:t>
            </a:r>
            <a:r>
              <a:rPr lang="es-ES_tradnl" sz="1400" dirty="0">
                <a:solidFill>
                  <a:srgbClr val="3C6EB1"/>
                </a:solidFill>
                <a:latin typeface="Consolas" charset="0"/>
              </a:rPr>
              <a:t>=</a:t>
            </a:r>
            <a:r>
              <a:rPr lang="es-ES_tradnl" sz="1400" dirty="0">
                <a:solidFill>
                  <a:srgbClr val="14880D"/>
                </a:solidFill>
                <a:latin typeface="Consolas" charset="0"/>
              </a:rPr>
              <a:t>"</a:t>
            </a:r>
            <a:r>
              <a:rPr lang="es-ES_tradnl" sz="1400" dirty="0" err="1">
                <a:solidFill>
                  <a:srgbClr val="14880D"/>
                </a:solidFill>
                <a:latin typeface="Consolas" charset="0"/>
              </a:rPr>
              <a:t>text-transform</a:t>
            </a:r>
            <a:r>
              <a:rPr lang="es-ES_tradnl" sz="1400" dirty="0">
                <a:solidFill>
                  <a:srgbClr val="14880D"/>
                </a:solidFill>
                <a:latin typeface="Consolas" charset="0"/>
              </a:rPr>
              <a:t>: </a:t>
            </a:r>
            <a:r>
              <a:rPr lang="es-ES_tradnl" sz="1400" dirty="0" err="1">
                <a:solidFill>
                  <a:srgbClr val="14880D"/>
                </a:solidFill>
                <a:latin typeface="Consolas" charset="0"/>
              </a:rPr>
              <a:t>none</a:t>
            </a:r>
            <a:r>
              <a:rPr lang="es-ES_tradnl" sz="1400" dirty="0">
                <a:solidFill>
                  <a:srgbClr val="14880D"/>
                </a:solidFill>
                <a:latin typeface="Consolas" charset="0"/>
              </a:rPr>
              <a:t>"</a:t>
            </a:r>
            <a:r>
              <a:rPr lang="es-ES_tradnl" sz="1400" dirty="0">
                <a:solidFill>
                  <a:srgbClr val="944AA9"/>
                </a:solidFill>
                <a:latin typeface="Consolas" charset="0"/>
              </a:rPr>
              <a:t>&gt;&lt;h1&gt;</a:t>
            </a:r>
            <a:r>
              <a:rPr lang="es-ES_tradnl" sz="1400" dirty="0">
                <a:solidFill>
                  <a:srgbClr val="262626"/>
                </a:solidFill>
                <a:latin typeface="Consolas" charset="0"/>
              </a:rPr>
              <a:t>Original</a:t>
            </a:r>
            <a:r>
              <a:rPr lang="es-ES_tradnl" sz="1400" dirty="0">
                <a:solidFill>
                  <a:srgbClr val="944AA9"/>
                </a:solidFill>
                <a:latin typeface="Consolas" charset="0"/>
              </a:rPr>
              <a:t>&lt;/h1&gt;</a:t>
            </a:r>
            <a:r>
              <a:rPr lang="es-ES_tradnl" sz="1400" dirty="0" err="1">
                <a:solidFill>
                  <a:srgbClr val="262626"/>
                </a:solidFill>
                <a:latin typeface="Consolas" charset="0"/>
              </a:rPr>
              <a:t>Lorem</a:t>
            </a:r>
            <a:r>
              <a:rPr lang="es-ES_tradnl" sz="1400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s-ES_tradnl" sz="1400" dirty="0" err="1">
                <a:solidFill>
                  <a:srgbClr val="262626"/>
                </a:solidFill>
                <a:latin typeface="Consolas" charset="0"/>
              </a:rPr>
              <a:t>ipsum</a:t>
            </a:r>
            <a:r>
              <a:rPr lang="es-ES_tradnl" sz="1400" dirty="0">
                <a:solidFill>
                  <a:srgbClr val="262626"/>
                </a:solidFill>
                <a:latin typeface="Consolas" charset="0"/>
              </a:rPr>
              <a:t> dolor </a:t>
            </a:r>
          </a:p>
          <a:p>
            <a:r>
              <a:rPr lang="es-ES_tradnl" sz="1400" dirty="0" err="1">
                <a:solidFill>
                  <a:srgbClr val="262626"/>
                </a:solidFill>
                <a:latin typeface="Consolas" charset="0"/>
              </a:rPr>
              <a:t>sit</a:t>
            </a:r>
            <a:r>
              <a:rPr lang="es-ES_tradnl" sz="1400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es-ES_tradnl" sz="1400" dirty="0" err="1">
                <a:solidFill>
                  <a:srgbClr val="262626"/>
                </a:solidFill>
                <a:latin typeface="Consolas" charset="0"/>
              </a:rPr>
              <a:t>amet</a:t>
            </a:r>
            <a:r>
              <a:rPr lang="es-ES_tradnl" sz="1400" dirty="0">
                <a:solidFill>
                  <a:srgbClr val="262626"/>
                </a:solidFill>
                <a:latin typeface="Consolas" charset="0"/>
              </a:rPr>
              <a:t>...</a:t>
            </a:r>
            <a:r>
              <a:rPr lang="es-ES_tradnl" sz="1400" dirty="0">
                <a:solidFill>
                  <a:srgbClr val="944AA9"/>
                </a:solidFill>
                <a:latin typeface="Consolas" charset="0"/>
              </a:rPr>
              <a:t>&lt;/div&gt;</a:t>
            </a:r>
            <a:endParaRPr lang="es-ES_tradnl" sz="1400" dirty="0">
              <a:solidFill>
                <a:srgbClr val="262626"/>
              </a:solidFill>
              <a:latin typeface="Consolas" charset="0"/>
            </a:endParaRPr>
          </a:p>
          <a:p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 </a:t>
            </a:r>
          </a:p>
          <a:p>
            <a:r>
              <a:rPr lang="sk-SK" sz="1400" dirty="0">
                <a:solidFill>
                  <a:srgbClr val="944AA9"/>
                </a:solidFill>
                <a:latin typeface="Consolas" charset="0"/>
              </a:rPr>
              <a:t>&lt;div </a:t>
            </a:r>
            <a:r>
              <a:rPr lang="sk-SK" sz="1400" dirty="0" err="1">
                <a:solidFill>
                  <a:srgbClr val="3C6EB1"/>
                </a:solidFill>
                <a:latin typeface="Consolas" charset="0"/>
              </a:rPr>
              <a:t>style</a:t>
            </a:r>
            <a:r>
              <a:rPr lang="sk-SK" sz="1400" dirty="0">
                <a:solidFill>
                  <a:srgbClr val="3C6EB1"/>
                </a:solidFill>
                <a:latin typeface="Consolas" charset="0"/>
              </a:rPr>
              <a:t>=</a:t>
            </a:r>
            <a:r>
              <a:rPr lang="sk-SK" sz="1400" dirty="0">
                <a:solidFill>
                  <a:srgbClr val="14880D"/>
                </a:solidFill>
                <a:latin typeface="Consolas" charset="0"/>
              </a:rPr>
              <a:t>"text-</a:t>
            </a:r>
            <a:r>
              <a:rPr lang="sk-SK" sz="1400" dirty="0" err="1">
                <a:solidFill>
                  <a:srgbClr val="14880D"/>
                </a:solidFill>
                <a:latin typeface="Consolas" charset="0"/>
              </a:rPr>
              <a:t>transform</a:t>
            </a:r>
            <a:r>
              <a:rPr lang="sk-SK" sz="1400" dirty="0">
                <a:solidFill>
                  <a:srgbClr val="14880D"/>
                </a:solidFill>
                <a:latin typeface="Consolas" charset="0"/>
              </a:rPr>
              <a:t>: </a:t>
            </a:r>
            <a:r>
              <a:rPr lang="sk-SK" sz="1400" dirty="0" err="1">
                <a:solidFill>
                  <a:srgbClr val="14880D"/>
                </a:solidFill>
                <a:latin typeface="Consolas" charset="0"/>
              </a:rPr>
              <a:t>capitalize</a:t>
            </a:r>
            <a:r>
              <a:rPr lang="sk-SK" sz="1400" dirty="0">
                <a:solidFill>
                  <a:srgbClr val="14880D"/>
                </a:solidFill>
                <a:latin typeface="Consolas" charset="0"/>
              </a:rPr>
              <a:t>"</a:t>
            </a:r>
            <a:r>
              <a:rPr lang="sk-SK" sz="1400" dirty="0">
                <a:solidFill>
                  <a:srgbClr val="944AA9"/>
                </a:solidFill>
                <a:latin typeface="Consolas" charset="0"/>
              </a:rPr>
              <a:t>&gt;&lt;h1&gt;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text-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transform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: 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capitalize</a:t>
            </a:r>
            <a:r>
              <a:rPr lang="sk-SK" sz="1400" dirty="0">
                <a:solidFill>
                  <a:srgbClr val="944AA9"/>
                </a:solidFill>
                <a:latin typeface="Consolas" charset="0"/>
              </a:rPr>
              <a:t>&lt;/h1&gt;</a:t>
            </a:r>
            <a:endParaRPr lang="sk-SK" sz="1400" dirty="0">
              <a:solidFill>
                <a:srgbClr val="262626"/>
              </a:solidFill>
              <a:latin typeface="Consolas" charset="0"/>
            </a:endParaRPr>
          </a:p>
          <a:p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Lorem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ipsum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dolor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sit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amet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...</a:t>
            </a:r>
            <a:r>
              <a:rPr lang="sk-SK" sz="1400" dirty="0">
                <a:solidFill>
                  <a:srgbClr val="944AA9"/>
                </a:solidFill>
                <a:latin typeface="Consolas" charset="0"/>
              </a:rPr>
              <a:t>&lt;/div&gt;</a:t>
            </a:r>
            <a:endParaRPr lang="sk-SK" sz="1400" dirty="0">
              <a:solidFill>
                <a:srgbClr val="262626"/>
              </a:solidFill>
              <a:latin typeface="Consolas" charset="0"/>
            </a:endParaRPr>
          </a:p>
          <a:p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 </a:t>
            </a:r>
          </a:p>
          <a:p>
            <a:r>
              <a:rPr lang="sk-SK" sz="1400" dirty="0">
                <a:solidFill>
                  <a:srgbClr val="944AA9"/>
                </a:solidFill>
                <a:latin typeface="Consolas" charset="0"/>
              </a:rPr>
              <a:t>&lt;div </a:t>
            </a:r>
            <a:r>
              <a:rPr lang="sk-SK" sz="1400" dirty="0" err="1">
                <a:solidFill>
                  <a:srgbClr val="3C6EB1"/>
                </a:solidFill>
                <a:latin typeface="Consolas" charset="0"/>
              </a:rPr>
              <a:t>style</a:t>
            </a:r>
            <a:r>
              <a:rPr lang="sk-SK" sz="1400" dirty="0">
                <a:solidFill>
                  <a:srgbClr val="3C6EB1"/>
                </a:solidFill>
                <a:latin typeface="Consolas" charset="0"/>
              </a:rPr>
              <a:t>=</a:t>
            </a:r>
            <a:r>
              <a:rPr lang="sk-SK" sz="1400" dirty="0">
                <a:solidFill>
                  <a:srgbClr val="14880D"/>
                </a:solidFill>
                <a:latin typeface="Consolas" charset="0"/>
              </a:rPr>
              <a:t>"text-</a:t>
            </a:r>
            <a:r>
              <a:rPr lang="sk-SK" sz="1400" dirty="0" err="1">
                <a:solidFill>
                  <a:srgbClr val="14880D"/>
                </a:solidFill>
                <a:latin typeface="Consolas" charset="0"/>
              </a:rPr>
              <a:t>transform</a:t>
            </a:r>
            <a:r>
              <a:rPr lang="sk-SK" sz="1400" dirty="0">
                <a:solidFill>
                  <a:srgbClr val="14880D"/>
                </a:solidFill>
                <a:latin typeface="Consolas" charset="0"/>
              </a:rPr>
              <a:t>: </a:t>
            </a:r>
            <a:r>
              <a:rPr lang="sk-SK" sz="1400" dirty="0" err="1">
                <a:solidFill>
                  <a:srgbClr val="14880D"/>
                </a:solidFill>
                <a:latin typeface="Consolas" charset="0"/>
              </a:rPr>
              <a:t>lowercase</a:t>
            </a:r>
            <a:r>
              <a:rPr lang="sk-SK" sz="1400" dirty="0">
                <a:solidFill>
                  <a:srgbClr val="14880D"/>
                </a:solidFill>
                <a:latin typeface="Consolas" charset="0"/>
              </a:rPr>
              <a:t>"</a:t>
            </a:r>
            <a:r>
              <a:rPr lang="sk-SK" sz="1400" dirty="0">
                <a:solidFill>
                  <a:srgbClr val="944AA9"/>
                </a:solidFill>
                <a:latin typeface="Consolas" charset="0"/>
              </a:rPr>
              <a:t>&gt;&lt;h1&gt;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text-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transform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: 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lowercase</a:t>
            </a:r>
            <a:r>
              <a:rPr lang="sk-SK" sz="1400" dirty="0">
                <a:solidFill>
                  <a:srgbClr val="944AA9"/>
                </a:solidFill>
                <a:latin typeface="Consolas" charset="0"/>
              </a:rPr>
              <a:t>&lt;/h1&gt;</a:t>
            </a:r>
            <a:endParaRPr lang="sk-SK" sz="1400" dirty="0">
              <a:solidFill>
                <a:srgbClr val="262626"/>
              </a:solidFill>
              <a:latin typeface="Consolas" charset="0"/>
            </a:endParaRPr>
          </a:p>
          <a:p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Lorem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ipsum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dolor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sit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amet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...</a:t>
            </a:r>
            <a:r>
              <a:rPr lang="sk-SK" sz="1400" dirty="0">
                <a:solidFill>
                  <a:srgbClr val="944AA9"/>
                </a:solidFill>
                <a:latin typeface="Consolas" charset="0"/>
              </a:rPr>
              <a:t>&lt;/div&gt;</a:t>
            </a:r>
            <a:endParaRPr lang="sk-SK" sz="1400" dirty="0">
              <a:solidFill>
                <a:srgbClr val="262626"/>
              </a:solidFill>
              <a:latin typeface="Consolas" charset="0"/>
            </a:endParaRPr>
          </a:p>
          <a:p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 </a:t>
            </a:r>
          </a:p>
          <a:p>
            <a:r>
              <a:rPr lang="sk-SK" sz="1400" dirty="0">
                <a:solidFill>
                  <a:srgbClr val="944AA9"/>
                </a:solidFill>
                <a:latin typeface="Consolas" charset="0"/>
              </a:rPr>
              <a:t>&lt;div </a:t>
            </a:r>
            <a:r>
              <a:rPr lang="sk-SK" sz="1400" dirty="0" err="1">
                <a:solidFill>
                  <a:srgbClr val="3C6EB1"/>
                </a:solidFill>
                <a:latin typeface="Consolas" charset="0"/>
              </a:rPr>
              <a:t>style</a:t>
            </a:r>
            <a:r>
              <a:rPr lang="sk-SK" sz="1400" dirty="0">
                <a:solidFill>
                  <a:srgbClr val="3C6EB1"/>
                </a:solidFill>
                <a:latin typeface="Consolas" charset="0"/>
              </a:rPr>
              <a:t>=</a:t>
            </a:r>
            <a:r>
              <a:rPr lang="sk-SK" sz="1400" dirty="0">
                <a:solidFill>
                  <a:srgbClr val="14880D"/>
                </a:solidFill>
                <a:latin typeface="Consolas" charset="0"/>
              </a:rPr>
              <a:t>"text-</a:t>
            </a:r>
            <a:r>
              <a:rPr lang="sk-SK" sz="1400" dirty="0" err="1">
                <a:solidFill>
                  <a:srgbClr val="14880D"/>
                </a:solidFill>
                <a:latin typeface="Consolas" charset="0"/>
              </a:rPr>
              <a:t>transform</a:t>
            </a:r>
            <a:r>
              <a:rPr lang="sk-SK" sz="1400" dirty="0">
                <a:solidFill>
                  <a:srgbClr val="14880D"/>
                </a:solidFill>
                <a:latin typeface="Consolas" charset="0"/>
              </a:rPr>
              <a:t>: </a:t>
            </a:r>
            <a:r>
              <a:rPr lang="sk-SK" sz="1400" dirty="0" err="1">
                <a:solidFill>
                  <a:srgbClr val="14880D"/>
                </a:solidFill>
                <a:latin typeface="Consolas" charset="0"/>
              </a:rPr>
              <a:t>uppercase</a:t>
            </a:r>
            <a:r>
              <a:rPr lang="sk-SK" sz="1400" dirty="0">
                <a:solidFill>
                  <a:srgbClr val="14880D"/>
                </a:solidFill>
                <a:latin typeface="Consolas" charset="0"/>
              </a:rPr>
              <a:t>"</a:t>
            </a:r>
            <a:r>
              <a:rPr lang="sk-SK" sz="1400" dirty="0">
                <a:solidFill>
                  <a:srgbClr val="944AA9"/>
                </a:solidFill>
                <a:latin typeface="Consolas" charset="0"/>
              </a:rPr>
              <a:t>&gt;&lt;h1&gt;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text-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transform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: 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uppercase</a:t>
            </a:r>
            <a:r>
              <a:rPr lang="sk-SK" sz="1400" dirty="0">
                <a:solidFill>
                  <a:srgbClr val="944AA9"/>
                </a:solidFill>
                <a:latin typeface="Consolas" charset="0"/>
              </a:rPr>
              <a:t>&lt;/h1&gt;</a:t>
            </a:r>
            <a:endParaRPr lang="sk-SK" sz="1400" dirty="0">
              <a:solidFill>
                <a:srgbClr val="262626"/>
              </a:solidFill>
              <a:latin typeface="Consolas" charset="0"/>
            </a:endParaRPr>
          </a:p>
          <a:p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Lorem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ipsum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dolor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sit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 </a:t>
            </a:r>
            <a:r>
              <a:rPr lang="sk-SK" sz="1400" dirty="0" err="1">
                <a:solidFill>
                  <a:srgbClr val="262626"/>
                </a:solidFill>
                <a:latin typeface="Consolas" charset="0"/>
              </a:rPr>
              <a:t>amet</a:t>
            </a:r>
            <a:r>
              <a:rPr lang="sk-SK" sz="1400" dirty="0">
                <a:solidFill>
                  <a:srgbClr val="262626"/>
                </a:solidFill>
                <a:latin typeface="Consolas" charset="0"/>
              </a:rPr>
              <a:t>...</a:t>
            </a:r>
            <a:r>
              <a:rPr lang="sk-SK" sz="1400" dirty="0">
                <a:solidFill>
                  <a:srgbClr val="944AA9"/>
                </a:solidFill>
                <a:latin typeface="Consolas" charset="0"/>
              </a:rPr>
              <a:t>&lt;/div&gt;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15526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Fondo y Color de Texto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13608"/>
              </p:ext>
            </p:extLst>
          </p:nvPr>
        </p:nvGraphicFramePr>
        <p:xfrm>
          <a:off x="765545" y="2761117"/>
          <a:ext cx="10866474" cy="2936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3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Descripci</a:t>
                      </a:r>
                      <a:r>
                        <a:rPr lang="es-ES" dirty="0" err="1"/>
                        <a:t>ón</a:t>
                      </a:r>
                      <a:r>
                        <a:rPr lang="es-ES" dirty="0"/>
                        <a:t> 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dirty="0"/>
                        <a:t>Color, nombre o valor 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baseline="0" dirty="0"/>
                        <a:t>Definir color de texto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background</a:t>
                      </a:r>
                      <a:r>
                        <a:rPr lang="es-ES_tradnl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dirty="0"/>
                        <a:t>Color, nombre o valor 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dirty="0"/>
                        <a:t>Definir color de fondo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background</a:t>
                      </a:r>
                      <a:r>
                        <a:rPr lang="es-ES_tradnl" baseline="0" dirty="0"/>
                        <a:t>–</a:t>
                      </a:r>
                      <a:r>
                        <a:rPr lang="es-ES_tradnl" baseline="0" dirty="0" err="1"/>
                        <a:t>image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dirty="0"/>
                        <a:t>URL – nombre de la imagen con </a:t>
                      </a:r>
                      <a:r>
                        <a:rPr lang="es-ES_tradnl" dirty="0" err="1"/>
                        <a:t>path</a:t>
                      </a:r>
                      <a:r>
                        <a:rPr lang="es-ES_tradnl" dirty="0"/>
                        <a:t> relativo o absoluto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dirty="0"/>
                        <a:t>Definir imagen para fondo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Background-repeat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dirty="0" err="1"/>
                        <a:t>repeat</a:t>
                      </a:r>
                      <a:r>
                        <a:rPr lang="es-ES_tradnl" dirty="0"/>
                        <a:t>–x | </a:t>
                      </a:r>
                      <a:r>
                        <a:rPr lang="es-ES_tradnl" dirty="0" err="1"/>
                        <a:t>repeat</a:t>
                      </a:r>
                      <a:r>
                        <a:rPr lang="es-ES_tradnl" dirty="0"/>
                        <a:t>-y | no-</a:t>
                      </a:r>
                      <a:r>
                        <a:rPr lang="es-ES_tradnl" dirty="0" err="1"/>
                        <a:t>repeat</a:t>
                      </a:r>
                      <a:r>
                        <a:rPr lang="es-ES_tradnl" dirty="0"/>
                        <a:t> | </a:t>
                      </a:r>
                      <a:r>
                        <a:rPr lang="es-ES_tradnl" dirty="0" err="1"/>
                        <a:t>repeat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dirty="0"/>
                        <a:t>Definir si la imagen de fondo será desplegada como mosaico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209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Fondo y Color de Texto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87976"/>
              </p:ext>
            </p:extLst>
          </p:nvPr>
        </p:nvGraphicFramePr>
        <p:xfrm>
          <a:off x="765545" y="2761117"/>
          <a:ext cx="10866474" cy="2473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3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Descripci</a:t>
                      </a:r>
                      <a:r>
                        <a:rPr lang="es-ES" dirty="0" err="1"/>
                        <a:t>ón</a:t>
                      </a:r>
                      <a:r>
                        <a:rPr lang="es-ES" dirty="0"/>
                        <a:t> 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background</a:t>
                      </a:r>
                      <a:r>
                        <a:rPr lang="es-ES_tradnl" baseline="0" dirty="0"/>
                        <a:t>–</a:t>
                      </a:r>
                      <a:r>
                        <a:rPr lang="es-ES_tradnl" baseline="0" dirty="0" err="1"/>
                        <a:t>attachment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dirty="0" err="1"/>
                        <a:t>scroll</a:t>
                      </a:r>
                      <a:r>
                        <a:rPr lang="es-ES_tradnl" baseline="0" dirty="0"/>
                        <a:t> | </a:t>
                      </a:r>
                      <a:r>
                        <a:rPr lang="es-ES_tradnl" baseline="0" dirty="0" err="1"/>
                        <a:t>fixed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Estable</a:t>
                      </a:r>
                      <a:r>
                        <a:rPr lang="es-ES_tradnl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 si la imagen de fondo permanece fija o se mueve cuando se hace </a:t>
                      </a:r>
                      <a:r>
                        <a:rPr lang="es-ES_tradnl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scroll</a:t>
                      </a:r>
                      <a:r>
                        <a:rPr lang="es-ES_tradnl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en la ventana del navegador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background</a:t>
                      </a:r>
                      <a:r>
                        <a:rPr lang="es-ES_tradnl" dirty="0"/>
                        <a:t>–position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s-ES_tradnl" dirty="0"/>
                        <a:t>top | center | </a:t>
                      </a:r>
                      <a:r>
                        <a:rPr lang="es-ES_tradnl" dirty="0" err="1"/>
                        <a:t>bottom</a:t>
                      </a:r>
                      <a:r>
                        <a:rPr lang="es-ES_tradnl" dirty="0"/>
                        <a:t> | </a:t>
                      </a:r>
                      <a:r>
                        <a:rPr lang="es-ES_tradnl" dirty="0" err="1"/>
                        <a:t>left</a:t>
                      </a:r>
                      <a:r>
                        <a:rPr lang="es-ES_tradnl" dirty="0"/>
                        <a:t> | </a:t>
                      </a:r>
                      <a:r>
                        <a:rPr lang="es-ES_tradnl" dirty="0" err="1"/>
                        <a:t>right</a:t>
                      </a:r>
                      <a:r>
                        <a:rPr lang="es-ES_tradnl" dirty="0"/>
                        <a:t> | unidades de medida</a:t>
                      </a:r>
                      <a:r>
                        <a:rPr lang="es-ES_tradnl" baseline="0" dirty="0"/>
                        <a:t> de CSS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dirty="0"/>
                        <a:t>Definir posición de la imagen de fondo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97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yudawp.com/wp-content/uploads/2012/09/cs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b="5147"/>
          <a:stretch/>
        </p:blipFill>
        <p:spPr bwMode="auto">
          <a:xfrm>
            <a:off x="2741612" y="1628774"/>
            <a:ext cx="6893224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284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Listas</a:t>
            </a:r>
            <a:endParaRPr lang="es-ES" dirty="0"/>
          </a:p>
        </p:txBody>
      </p:sp>
      <p:pic>
        <p:nvPicPr>
          <p:cNvPr id="1026" name="Picture 2" descr="Ejemplo de propiedad list-style-typ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" t="13901" r="1703" b="3182"/>
          <a:stretch/>
        </p:blipFill>
        <p:spPr bwMode="auto">
          <a:xfrm>
            <a:off x="6349864" y="2568212"/>
            <a:ext cx="5486400" cy="28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53747"/>
              </p:ext>
            </p:extLst>
          </p:nvPr>
        </p:nvGraphicFramePr>
        <p:xfrm>
          <a:off x="513750" y="2544365"/>
          <a:ext cx="5749030" cy="3022600"/>
        </p:xfrm>
        <a:graphic>
          <a:graphicData uri="http://schemas.openxmlformats.org/drawingml/2006/table">
            <a:tbl>
              <a:tblPr firstCol="1" bandRow="1">
                <a:tableStyleId>{616DA210-FB5B-4158-B5E0-FEB733F419BA}</a:tableStyleId>
              </a:tblPr>
              <a:tblGrid>
                <a:gridCol w="1704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Propiedad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err="1"/>
                        <a:t>list-style-type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Valor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 | 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decimal | decimal-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leading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lower-roman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upper-roman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lower-greek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lower-latin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upper-latin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armenian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georgian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lower-alpha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upper-alpha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</a:t>
                      </a:r>
                      <a:r>
                        <a:rPr lang="es-E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inherit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Descripción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 establecer el tipo de viñeta mostrada para una lista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72396" y="5566965"/>
            <a:ext cx="4841335" cy="13053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19AD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960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960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list-style-type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960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960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960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19AD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&lt;li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19AD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663B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list-style-type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19AD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&lt;/li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19AD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&lt;li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19AD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Elemento&lt;/li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19AD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&lt;li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19AD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Elemento&lt;/li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19AD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19AD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8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Listas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55465"/>
              </p:ext>
            </p:extLst>
          </p:nvPr>
        </p:nvGraphicFramePr>
        <p:xfrm>
          <a:off x="496497" y="3724303"/>
          <a:ext cx="5749030" cy="1381760"/>
        </p:xfrm>
        <a:graphic>
          <a:graphicData uri="http://schemas.openxmlformats.org/drawingml/2006/table">
            <a:tbl>
              <a:tblPr firstCol="1" bandRow="1">
                <a:tableStyleId>{616DA210-FB5B-4158-B5E0-FEB733F419BA}</a:tableStyleId>
              </a:tblPr>
              <a:tblGrid>
                <a:gridCol w="1704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Propiedad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err="1"/>
                        <a:t>list</a:t>
                      </a:r>
                      <a:r>
                        <a:rPr lang="es-PA" dirty="0"/>
                        <a:t>-</a:t>
                      </a:r>
                      <a:r>
                        <a:rPr lang="es-PA" dirty="0" err="1"/>
                        <a:t>style</a:t>
                      </a:r>
                      <a:r>
                        <a:rPr lang="es-PA" dirty="0"/>
                        <a:t>-position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Valor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inside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Descripción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 establecer la posición de viñeta mostrada para una lista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 descr="Ejemplo de propiedad list-style-posi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16298" r="5514" b="8849"/>
          <a:stretch/>
        </p:blipFill>
        <p:spPr bwMode="auto">
          <a:xfrm>
            <a:off x="6376966" y="3243120"/>
            <a:ext cx="5328621" cy="24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670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Listas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13414"/>
              </p:ext>
            </p:extLst>
          </p:nvPr>
        </p:nvGraphicFramePr>
        <p:xfrm>
          <a:off x="627936" y="2831674"/>
          <a:ext cx="5749030" cy="1381760"/>
        </p:xfrm>
        <a:graphic>
          <a:graphicData uri="http://schemas.openxmlformats.org/drawingml/2006/table">
            <a:tbl>
              <a:tblPr firstCol="1" bandRow="1">
                <a:tableStyleId>{616DA210-FB5B-4158-B5E0-FEB733F419BA}</a:tableStyleId>
              </a:tblPr>
              <a:tblGrid>
                <a:gridCol w="1704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Propiedad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err="1"/>
                        <a:t>list-style-image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Valor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/>
                        <a:t>Descripción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 remplazar las viñetas por imágenes.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 descr="Ejemplo de propiedad list-style-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" t="24735" r="12843" b="19681"/>
          <a:stretch/>
        </p:blipFill>
        <p:spPr bwMode="auto">
          <a:xfrm>
            <a:off x="6902244" y="2928979"/>
            <a:ext cx="4469409" cy="164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27936" y="4329301"/>
            <a:ext cx="7649790" cy="16131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PA" altLang="es-E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s-PA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PA" altLang="es-E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s-PA" altLang="es-E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s-PA" altLang="es-E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s-PA" altLang="es-E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PA" altLang="es-E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s-PA" altLang="es-E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kumimoji="0" lang="es-PA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ul.ok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663B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list-style-image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19AD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663B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960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960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imagenes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960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/ok.png"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19AD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ul.flecha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663B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list-style-image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19AD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663B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960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960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imagenes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960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/flecha.png"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19AD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ul.circulo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663B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list-style-image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19AD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A663B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960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6960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imagenes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6960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/circulo_rojo.png"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19ADB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6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altLang="es-ES" sz="1600" dirty="0" err="1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s-ES" altLang="es-ES" sz="1600" dirty="0">
                <a:solidFill>
                  <a:srgbClr val="2222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9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Tabla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67731"/>
              </p:ext>
            </p:extLst>
          </p:nvPr>
        </p:nvGraphicFramePr>
        <p:xfrm>
          <a:off x="648587" y="2484670"/>
          <a:ext cx="10866474" cy="4048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Descripci</a:t>
                      </a:r>
                      <a:r>
                        <a:rPr lang="es-ES" dirty="0" err="1"/>
                        <a:t>ón</a:t>
                      </a:r>
                      <a:r>
                        <a:rPr lang="es-ES" dirty="0"/>
                        <a:t> 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border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s-ES_tradnl" dirty="0"/>
                        <a:t>Cantidad de espacio en </a:t>
                      </a:r>
                      <a:r>
                        <a:rPr lang="es-ES_tradnl" dirty="0" err="1"/>
                        <a:t>px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border-collapse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s-ES_tradnl" dirty="0" err="1"/>
                        <a:t>separate</a:t>
                      </a:r>
                      <a:r>
                        <a:rPr lang="es-ES_tradnl" dirty="0"/>
                        <a:t> |</a:t>
                      </a:r>
                      <a:r>
                        <a:rPr lang="es-ES_tradnl" baseline="0" dirty="0"/>
                        <a:t> </a:t>
                      </a:r>
                      <a:r>
                        <a:rPr lang="es-ES_tradnl" baseline="0" dirty="0" err="1"/>
                        <a:t>collapse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el mecanismo de fusión de los bordes de las celdas adyacentes de una tabla.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width</a:t>
                      </a:r>
                      <a:r>
                        <a:rPr lang="es-ES_tradnl" dirty="0"/>
                        <a:t> | </a:t>
                      </a:r>
                      <a:r>
                        <a:rPr lang="es-ES_tradnl" dirty="0" err="1"/>
                        <a:t>height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s-ES_tradnl" dirty="0"/>
                        <a:t># en % para </a:t>
                      </a:r>
                      <a:r>
                        <a:rPr lang="es-ES_tradnl" dirty="0" err="1"/>
                        <a:t>width</a:t>
                      </a:r>
                      <a:r>
                        <a:rPr lang="es-ES_tradnl" dirty="0"/>
                        <a:t> | # en </a:t>
                      </a:r>
                      <a:r>
                        <a:rPr lang="es-ES_tradnl" dirty="0" err="1"/>
                        <a:t>px</a:t>
                      </a:r>
                      <a:r>
                        <a:rPr lang="es-ES_tradnl" dirty="0"/>
                        <a:t> para </a:t>
                      </a:r>
                      <a:r>
                        <a:rPr lang="es-ES_tradnl" dirty="0" err="1"/>
                        <a:t>height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dirty="0"/>
                        <a:t>Establece valor de las propiedades.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text-align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s-ES_tradnl" dirty="0" err="1"/>
                        <a:t>left</a:t>
                      </a:r>
                      <a:r>
                        <a:rPr lang="es-ES_tradnl" dirty="0"/>
                        <a:t> | </a:t>
                      </a:r>
                      <a:r>
                        <a:rPr lang="es-ES_tradnl" dirty="0" err="1"/>
                        <a:t>right</a:t>
                      </a:r>
                      <a:r>
                        <a:rPr lang="es-ES_tradnl" baseline="0" dirty="0"/>
                        <a:t> | center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dirty="0"/>
                        <a:t>Propiedades horizontales de texto.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vertical-</a:t>
                      </a:r>
                      <a:r>
                        <a:rPr lang="es-ES_tradnl" dirty="0" err="1"/>
                        <a:t>align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s-ES_tradnl" dirty="0"/>
                        <a:t>top</a:t>
                      </a:r>
                      <a:r>
                        <a:rPr lang="es-ES_tradnl" baseline="0" dirty="0"/>
                        <a:t> | </a:t>
                      </a:r>
                      <a:r>
                        <a:rPr lang="es-ES_tradnl" baseline="0" dirty="0" err="1"/>
                        <a:t>bottom</a:t>
                      </a:r>
                      <a:r>
                        <a:rPr lang="es-ES_tradnl" baseline="0" dirty="0"/>
                        <a:t> | </a:t>
                      </a:r>
                      <a:r>
                        <a:rPr lang="es-ES_tradnl" baseline="0" dirty="0" err="1"/>
                        <a:t>middle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dirty="0"/>
                        <a:t>Propiedades verticales de texto.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padding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s-ES_tradnl" dirty="0"/>
                        <a:t>Cantidad de espacio en </a:t>
                      </a:r>
                      <a:r>
                        <a:rPr lang="es-ES_tradnl" dirty="0" err="1"/>
                        <a:t>px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dirty="0"/>
                        <a:t>Espacio entre</a:t>
                      </a:r>
                      <a:r>
                        <a:rPr lang="es-ES_tradnl" baseline="0" dirty="0"/>
                        <a:t> el borde y el contenido.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s-ES_tradnl" dirty="0"/>
                        <a:t>Hexadecimal | nombre del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dirty="0"/>
                        <a:t>Aplica para borde,</a:t>
                      </a:r>
                      <a:r>
                        <a:rPr lang="es-ES_tradnl" baseline="0" dirty="0"/>
                        <a:t> texto y fondo.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951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457200" y="1509623"/>
            <a:ext cx="11248845" cy="3267758"/>
          </a:xfrm>
        </p:spPr>
        <p:txBody>
          <a:bodyPr anchor="t"/>
          <a:lstStyle/>
          <a:p>
            <a:pPr algn="ctr"/>
            <a:r>
              <a:rPr lang="es-MX" sz="2600" dirty="0">
                <a:solidFill>
                  <a:schemeClr val="bg1"/>
                </a:solidFill>
              </a:rPr>
              <a:t>Universidad Tecnológica de Panamá </a:t>
            </a:r>
            <a:br>
              <a:rPr lang="es-MX" sz="2600" dirty="0">
                <a:solidFill>
                  <a:schemeClr val="bg1"/>
                </a:solidFill>
              </a:rPr>
            </a:br>
            <a:br>
              <a:rPr lang="es-MX" sz="2600" dirty="0">
                <a:solidFill>
                  <a:schemeClr val="bg1"/>
                </a:solidFill>
              </a:rPr>
            </a:br>
            <a:r>
              <a:rPr lang="es-MX" sz="2600" dirty="0">
                <a:solidFill>
                  <a:schemeClr val="bg1"/>
                </a:solidFill>
              </a:rPr>
              <a:t>Facultad de Ingeniería de Sistemas Computacionales</a:t>
            </a:r>
            <a:br>
              <a:rPr lang="es-MX" sz="2600" dirty="0">
                <a:solidFill>
                  <a:schemeClr val="bg1"/>
                </a:solidFill>
              </a:rPr>
            </a:br>
            <a:br>
              <a:rPr lang="es-MX" sz="2600" dirty="0">
                <a:solidFill>
                  <a:schemeClr val="bg1"/>
                </a:solidFill>
              </a:rPr>
            </a:br>
            <a:r>
              <a:rPr lang="es-MX" sz="2600" dirty="0">
                <a:solidFill>
                  <a:schemeClr val="bg1"/>
                </a:solidFill>
              </a:rPr>
              <a:t>Departamento de Programación de Computadoras</a:t>
            </a:r>
            <a:br>
              <a:rPr lang="es-MX" sz="2600" dirty="0">
                <a:solidFill>
                  <a:schemeClr val="bg1"/>
                </a:solidFill>
              </a:rPr>
            </a:br>
            <a:br>
              <a:rPr lang="es-MX" sz="2600" dirty="0">
                <a:solidFill>
                  <a:schemeClr val="bg1"/>
                </a:solidFill>
              </a:rPr>
            </a:br>
            <a:r>
              <a:rPr lang="es-ES" sz="28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Desarrollo de Software IV</a:t>
            </a:r>
            <a:endParaRPr lang="es-PA" sz="2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6075" y="4777381"/>
            <a:ext cx="8716584" cy="861420"/>
          </a:xfrm>
        </p:spPr>
        <p:txBody>
          <a:bodyPr>
            <a:normAutofit/>
          </a:bodyPr>
          <a:lstStyle/>
          <a:p>
            <a:pPr algn="ctr"/>
            <a:r>
              <a:rPr lang="es-PA" sz="2400" dirty="0"/>
              <a:t>PÁGINAS WEB (HTML Y CSS)</a:t>
            </a:r>
          </a:p>
        </p:txBody>
      </p:sp>
      <p:pic>
        <p:nvPicPr>
          <p:cNvPr id="5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659" y="1233909"/>
            <a:ext cx="922834" cy="926538"/>
          </a:xfrm>
          <a:prstGeom prst="rect">
            <a:avLst/>
          </a:prstGeom>
        </p:spPr>
      </p:pic>
      <p:pic>
        <p:nvPicPr>
          <p:cNvPr id="6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55" y="1233808"/>
            <a:ext cx="926620" cy="9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9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818867"/>
            <a:ext cx="8761413" cy="968990"/>
          </a:xfrm>
        </p:spPr>
        <p:txBody>
          <a:bodyPr/>
          <a:lstStyle/>
          <a:p>
            <a:r>
              <a:rPr lang="es-PA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54954" y="2386013"/>
            <a:ext cx="9860709" cy="4214811"/>
          </a:xfrm>
        </p:spPr>
        <p:txBody>
          <a:bodyPr>
            <a:noAutofit/>
          </a:bodyPr>
          <a:lstStyle/>
          <a:p>
            <a:pPr marL="77788" lvl="1" indent="0" algn="just">
              <a:spcBef>
                <a:spcPts val="0"/>
              </a:spcBef>
              <a:buNone/>
            </a:pPr>
            <a:r>
              <a:rPr lang="es-PA" sz="2000" b="1" dirty="0"/>
              <a:t>Funcionamiento de CSS:</a:t>
            </a:r>
          </a:p>
          <a:p>
            <a:pPr marL="77788" lvl="1" indent="0" algn="just">
              <a:spcBef>
                <a:spcPts val="0"/>
              </a:spcBef>
              <a:buNone/>
            </a:pPr>
            <a:r>
              <a:rPr lang="es-PA" sz="2000" dirty="0"/>
              <a:t>Se puede insertar los estilos de CSS en un documento de tres maneras diferentes:</a:t>
            </a:r>
          </a:p>
          <a:p>
            <a:pPr marL="1085850" lvl="1" indent="-457200" algn="just">
              <a:spcBef>
                <a:spcPts val="0"/>
              </a:spcBef>
              <a:buFont typeface="+mj-lt"/>
              <a:buAutoNum type="arabicPeriod"/>
            </a:pPr>
            <a:r>
              <a:rPr lang="es-PA" sz="2000" b="1" dirty="0"/>
              <a:t>En una etiqueta de HTML: </a:t>
            </a:r>
            <a:r>
              <a:rPr lang="es-PA" sz="2000" dirty="0"/>
              <a:t>dentro de una etiqueta HTML de formato &lt;p </a:t>
            </a:r>
            <a:r>
              <a:rPr lang="en-US" sz="2000" dirty="0"/>
              <a:t>style=”font-family: Arial, Helvetica, </a:t>
            </a:r>
            <a:r>
              <a:rPr lang="en-US" sz="2000" dirty="0" err="1"/>
              <a:t>sansserif</a:t>
            </a:r>
            <a:r>
              <a:rPr lang="en-US" sz="2000" dirty="0"/>
              <a:t>&gt;</a:t>
            </a:r>
            <a:r>
              <a:rPr lang="en-US" sz="2000" dirty="0" err="1"/>
              <a:t>Hola</a:t>
            </a:r>
            <a:r>
              <a:rPr lang="en-US" sz="2000" dirty="0"/>
              <a:t>&lt;/p&gt;</a:t>
            </a:r>
          </a:p>
          <a:p>
            <a:pPr marL="1085850" lvl="1" indent="-457200" algn="just">
              <a:spcBef>
                <a:spcPts val="0"/>
              </a:spcBef>
              <a:buFont typeface="+mj-lt"/>
              <a:buAutoNum type="arabicPeriod"/>
            </a:pPr>
            <a:endParaRPr lang="en-US" sz="2000" dirty="0"/>
          </a:p>
          <a:p>
            <a:pPr marL="1085850" lvl="1" indent="-457200" algn="just">
              <a:spcBef>
                <a:spcPts val="0"/>
              </a:spcBef>
              <a:buFont typeface="+mj-lt"/>
              <a:buAutoNum type="arabicPeriod"/>
            </a:pPr>
            <a:r>
              <a:rPr lang="es-PA" sz="2000" b="1" dirty="0"/>
              <a:t>En una página HTML: </a:t>
            </a:r>
            <a:r>
              <a:rPr lang="es-PA" sz="2000" dirty="0"/>
              <a:t>En el head del documento utilizando la etiqueta &lt;</a:t>
            </a:r>
            <a:r>
              <a:rPr lang="es-PA" sz="2000" dirty="0" err="1"/>
              <a:t>styletype</a:t>
            </a:r>
            <a:r>
              <a:rPr lang="es-PA" sz="2000" dirty="0"/>
              <a:t>=”</a:t>
            </a:r>
            <a:r>
              <a:rPr lang="es-PA" sz="2000" dirty="0" err="1"/>
              <a:t>text</a:t>
            </a:r>
            <a:r>
              <a:rPr lang="es-PA" sz="2000" dirty="0"/>
              <a:t>/</a:t>
            </a:r>
            <a:r>
              <a:rPr lang="es-PA" sz="2000" dirty="0" err="1"/>
              <a:t>css</a:t>
            </a:r>
            <a:r>
              <a:rPr lang="es-PA" sz="2000" dirty="0"/>
              <a:t>”&gt; </a:t>
            </a:r>
            <a:r>
              <a:rPr lang="es-PA" sz="2000" i="1" dirty="0"/>
              <a:t>código CSS </a:t>
            </a:r>
            <a:r>
              <a:rPr lang="es-PA" sz="2000" dirty="0"/>
              <a:t>&lt;/</a:t>
            </a:r>
            <a:r>
              <a:rPr lang="es-PA" sz="2000" dirty="0" err="1"/>
              <a:t>style</a:t>
            </a:r>
            <a:r>
              <a:rPr lang="es-PA" sz="2000" dirty="0"/>
              <a:t>&gt;</a:t>
            </a:r>
          </a:p>
          <a:p>
            <a:pPr marL="1085850" lvl="1" indent="-457200" algn="just">
              <a:spcBef>
                <a:spcPts val="0"/>
              </a:spcBef>
              <a:buFont typeface="+mj-lt"/>
              <a:buAutoNum type="arabicPeriod"/>
            </a:pPr>
            <a:endParaRPr lang="es-PA" sz="2000" dirty="0"/>
          </a:p>
          <a:p>
            <a:pPr marL="1085850" lvl="1" indent="-457200" algn="just">
              <a:spcBef>
                <a:spcPts val="0"/>
              </a:spcBef>
              <a:buFont typeface="+mj-lt"/>
              <a:buAutoNum type="arabicPeriod"/>
            </a:pPr>
            <a:r>
              <a:rPr lang="es-PA" sz="2000" b="1" dirty="0"/>
              <a:t>En un archivo separado:</a:t>
            </a:r>
            <a:r>
              <a:rPr lang="es-PA" sz="2000" dirty="0"/>
              <a:t> el código CSS se guardan en un archivo con extensión “</a:t>
            </a:r>
            <a:r>
              <a:rPr lang="es-PA" sz="2000" dirty="0" err="1"/>
              <a:t>css</a:t>
            </a:r>
            <a:r>
              <a:rPr lang="es-PA" sz="2000" dirty="0"/>
              <a:t>”. En el head del documento se llama a la hoja de estilo de esta forma:</a:t>
            </a:r>
          </a:p>
          <a:p>
            <a:pPr marL="628650" lvl="1" indent="0" algn="just">
              <a:spcBef>
                <a:spcPts val="0"/>
              </a:spcBef>
              <a:buNone/>
            </a:pPr>
            <a:r>
              <a:rPr lang="es-PA" sz="2000" dirty="0"/>
              <a:t>		</a:t>
            </a:r>
            <a:r>
              <a:rPr lang="en-US" sz="1800" dirty="0"/>
              <a:t>&lt;link </a:t>
            </a:r>
            <a:r>
              <a:rPr lang="en-US" sz="1800" dirty="0" err="1"/>
              <a:t>rel</a:t>
            </a:r>
            <a:r>
              <a:rPr lang="en-US" sz="1800" dirty="0"/>
              <a:t>="stylesheet" type="text/</a:t>
            </a:r>
            <a:r>
              <a:rPr lang="en-US" sz="1800" dirty="0" err="1"/>
              <a:t>css</a:t>
            </a:r>
            <a:r>
              <a:rPr lang="en-US" sz="1800" dirty="0"/>
              <a:t>" </a:t>
            </a:r>
            <a:r>
              <a:rPr lang="en-US" sz="1800" dirty="0" err="1"/>
              <a:t>href</a:t>
            </a:r>
            <a:r>
              <a:rPr lang="en-US" sz="1800" dirty="0"/>
              <a:t>="mystyle.css"&gt;</a:t>
            </a:r>
            <a:endParaRPr lang="es-PA" sz="2400" dirty="0"/>
          </a:p>
        </p:txBody>
      </p:sp>
    </p:spTree>
    <p:extLst>
      <p:ext uri="{BB962C8B-B14F-4D97-AF65-F5344CB8AC3E}">
        <p14:creationId xmlns:p14="http://schemas.microsoft.com/office/powerpoint/2010/main" val="104344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sz="4400" dirty="0" err="1"/>
              <a:t>css</a:t>
            </a:r>
            <a:endParaRPr lang="es-PA" sz="44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7965142" y="3850340"/>
            <a:ext cx="1568824" cy="104887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PANTALLA</a:t>
            </a:r>
          </a:p>
        </p:txBody>
      </p:sp>
      <p:sp>
        <p:nvSpPr>
          <p:cNvPr id="32" name="Rectángulo redondeado 31"/>
          <p:cNvSpPr/>
          <p:nvPr/>
        </p:nvSpPr>
        <p:spPr>
          <a:xfrm>
            <a:off x="2864222" y="5230904"/>
            <a:ext cx="1568824" cy="10488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CSS</a:t>
            </a:r>
          </a:p>
        </p:txBody>
      </p:sp>
      <p:sp>
        <p:nvSpPr>
          <p:cNvPr id="33" name="Rectángulo redondeado 32"/>
          <p:cNvSpPr/>
          <p:nvPr/>
        </p:nvSpPr>
        <p:spPr>
          <a:xfrm>
            <a:off x="2864221" y="2433918"/>
            <a:ext cx="1568824" cy="104887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HTML</a:t>
            </a:r>
          </a:p>
        </p:txBody>
      </p:sp>
      <p:sp>
        <p:nvSpPr>
          <p:cNvPr id="34" name="Rectángulo redondeado 33"/>
          <p:cNvSpPr/>
          <p:nvPr/>
        </p:nvSpPr>
        <p:spPr>
          <a:xfrm>
            <a:off x="5284694" y="3850340"/>
            <a:ext cx="1317812" cy="104887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RENDER</a:t>
            </a:r>
          </a:p>
        </p:txBody>
      </p:sp>
      <p:cxnSp>
        <p:nvCxnSpPr>
          <p:cNvPr id="36" name="Conector angular 35"/>
          <p:cNvCxnSpPr>
            <a:stCxn id="33" idx="3"/>
            <a:endCxn id="34" idx="0"/>
          </p:cNvCxnSpPr>
          <p:nvPr/>
        </p:nvCxnSpPr>
        <p:spPr>
          <a:xfrm>
            <a:off x="4433045" y="2958354"/>
            <a:ext cx="1510555" cy="8919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ctor angular 38"/>
          <p:cNvCxnSpPr>
            <a:stCxn id="32" idx="3"/>
            <a:endCxn id="34" idx="2"/>
          </p:cNvCxnSpPr>
          <p:nvPr/>
        </p:nvCxnSpPr>
        <p:spPr>
          <a:xfrm flipV="1">
            <a:off x="4433046" y="4899211"/>
            <a:ext cx="1510554" cy="8561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34" idx="3"/>
            <a:endCxn id="30" idx="1"/>
          </p:cNvCxnSpPr>
          <p:nvPr/>
        </p:nvCxnSpPr>
        <p:spPr>
          <a:xfrm>
            <a:off x="6602506" y="4374776"/>
            <a:ext cx="13626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2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Estructura </a:t>
            </a:r>
            <a:r>
              <a:rPr lang="es-ES" dirty="0"/>
              <a:t>básica de CSS</a:t>
            </a:r>
            <a:endParaRPr lang="es-ES_tradn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5909875" cy="381907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_tradnl" dirty="0"/>
              <a:t>Regla: cada uno de los estilos que componen una hoja de estilos CSS.  Esta compuesta de una parte de </a:t>
            </a:r>
            <a:r>
              <a:rPr lang="es-ES_tradnl" i="1" dirty="0"/>
              <a:t>"selectores"</a:t>
            </a:r>
            <a:r>
              <a:rPr lang="es-ES_tradnl" dirty="0"/>
              <a:t>, un símbolo de </a:t>
            </a:r>
            <a:r>
              <a:rPr lang="es-ES_tradnl" i="1" dirty="0"/>
              <a:t>"llave de apertura"</a:t>
            </a:r>
            <a:r>
              <a:rPr lang="es-ES_tradnl" dirty="0"/>
              <a:t> ({), otra parte denominada </a:t>
            </a:r>
            <a:r>
              <a:rPr lang="es-ES_tradnl" i="1" dirty="0"/>
              <a:t>"declaración"</a:t>
            </a:r>
            <a:r>
              <a:rPr lang="es-ES_tradnl" dirty="0"/>
              <a:t> y por último, un símbolo de </a:t>
            </a:r>
            <a:r>
              <a:rPr lang="es-ES_tradnl" i="1" dirty="0"/>
              <a:t>"llave de cierre"</a:t>
            </a:r>
            <a:r>
              <a:rPr lang="es-ES_tradnl" dirty="0"/>
              <a:t> (}).</a:t>
            </a:r>
          </a:p>
          <a:p>
            <a:pPr algn="just"/>
            <a:r>
              <a:rPr lang="es-ES_tradnl" dirty="0"/>
              <a:t>Selector: indica el elemento o elementos HTML a los que se aplica la regla CSS.</a:t>
            </a:r>
          </a:p>
          <a:p>
            <a:pPr algn="just"/>
            <a:r>
              <a:rPr lang="es-ES_tradnl" dirty="0"/>
              <a:t>Declaración: especifica los estilos que se aplican a los elementos. Está compuesta por una o más propiedades CSS.</a:t>
            </a:r>
          </a:p>
          <a:p>
            <a:pPr lvl="1" algn="just"/>
            <a:r>
              <a:rPr lang="es-ES_tradnl" dirty="0"/>
              <a:t>Propiedad: característica que se modifica en el elemento seleccionado, como por ejemplo su tamaño de letra, su color de fondo, etc.</a:t>
            </a:r>
          </a:p>
          <a:p>
            <a:pPr lvl="1" algn="just"/>
            <a:r>
              <a:rPr lang="es-ES_tradnl" dirty="0"/>
              <a:t>Valor: establece el nuevo valor de la característica modificada en el elemento.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171" y="3223804"/>
            <a:ext cx="4015643" cy="22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4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Estructura </a:t>
            </a:r>
            <a:r>
              <a:rPr lang="es-ES" dirty="0"/>
              <a:t>básica de CSS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78971" y="2603500"/>
            <a:ext cx="5501141" cy="359528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1200" dirty="0"/>
              <a:t>&lt;!DOCTYPE </a:t>
            </a:r>
            <a:r>
              <a:rPr lang="es-ES_tradnl" sz="1200" dirty="0" err="1"/>
              <a:t>html</a:t>
            </a:r>
            <a:r>
              <a:rPr lang="es-ES_tradnl" sz="1200" dirty="0"/>
              <a:t>&gt;</a:t>
            </a:r>
          </a:p>
          <a:p>
            <a:pPr marL="0" indent="0">
              <a:buNone/>
            </a:pPr>
            <a:r>
              <a:rPr lang="es-ES_tradnl" sz="1200" dirty="0"/>
              <a:t>&lt;</a:t>
            </a:r>
            <a:r>
              <a:rPr lang="es-ES_tradnl" sz="1200" dirty="0" err="1"/>
              <a:t>html</a:t>
            </a:r>
            <a:r>
              <a:rPr lang="es-ES_tradnl" sz="1200" dirty="0"/>
              <a:t>&gt;</a:t>
            </a:r>
          </a:p>
          <a:p>
            <a:pPr marL="0" indent="0">
              <a:buNone/>
            </a:pPr>
            <a:r>
              <a:rPr lang="es-ES_tradnl" sz="1200" dirty="0"/>
              <a:t>&lt;head&gt;</a:t>
            </a:r>
          </a:p>
          <a:p>
            <a:pPr marL="0" indent="0">
              <a:buNone/>
            </a:pPr>
            <a:r>
              <a:rPr lang="es-ES_tradnl" sz="1200" dirty="0"/>
              <a:t>  &lt;</a:t>
            </a:r>
            <a:r>
              <a:rPr lang="es-ES_tradnl" sz="1200" dirty="0" err="1"/>
              <a:t>title</a:t>
            </a:r>
            <a:r>
              <a:rPr lang="es-ES_tradnl" sz="1200" dirty="0"/>
              <a:t>&gt;Ejemplo de estilos sin CSS&lt;/</a:t>
            </a:r>
            <a:r>
              <a:rPr lang="es-ES_tradnl" sz="1200" dirty="0" err="1"/>
              <a:t>title</a:t>
            </a:r>
            <a:r>
              <a:rPr lang="es-ES_tradnl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&lt;/head&gt;</a:t>
            </a:r>
          </a:p>
          <a:p>
            <a:pPr marL="0" indent="0">
              <a:buNone/>
            </a:pPr>
            <a:r>
              <a:rPr lang="sk-SK" sz="1200" dirty="0"/>
              <a:t> &lt;body&gt;</a:t>
            </a:r>
          </a:p>
          <a:p>
            <a:pPr marL="0" indent="0">
              <a:buNone/>
            </a:pPr>
            <a:r>
              <a:rPr lang="sk-SK" sz="1200" dirty="0"/>
              <a:t>  &lt;h1&gt;&lt;</a:t>
            </a:r>
            <a:r>
              <a:rPr lang="sk-SK" sz="1200" dirty="0">
                <a:solidFill>
                  <a:srgbClr val="FF0000"/>
                </a:solidFill>
              </a:rPr>
              <a:t>font </a:t>
            </a:r>
            <a:r>
              <a:rPr lang="sk-SK" sz="1200" dirty="0" err="1">
                <a:solidFill>
                  <a:srgbClr val="FF0000"/>
                </a:solidFill>
              </a:rPr>
              <a:t>color</a:t>
            </a:r>
            <a:r>
              <a:rPr lang="sk-SK" sz="1200" dirty="0">
                <a:solidFill>
                  <a:srgbClr val="FF0000"/>
                </a:solidFill>
              </a:rPr>
              <a:t>="</a:t>
            </a:r>
            <a:r>
              <a:rPr lang="sk-SK" sz="1200" dirty="0" err="1">
                <a:solidFill>
                  <a:srgbClr val="FF0000"/>
                </a:solidFill>
              </a:rPr>
              <a:t>red</a:t>
            </a:r>
            <a:r>
              <a:rPr lang="sk-SK" sz="1200" dirty="0">
                <a:solidFill>
                  <a:srgbClr val="FF0000"/>
                </a:solidFill>
              </a:rPr>
              <a:t>" </a:t>
            </a:r>
            <a:r>
              <a:rPr lang="sk-SK" sz="1200" dirty="0" err="1">
                <a:solidFill>
                  <a:srgbClr val="FF0000"/>
                </a:solidFill>
              </a:rPr>
              <a:t>face</a:t>
            </a:r>
            <a:r>
              <a:rPr lang="sk-SK" sz="1200" dirty="0">
                <a:solidFill>
                  <a:srgbClr val="FF0000"/>
                </a:solidFill>
              </a:rPr>
              <a:t>="</a:t>
            </a:r>
            <a:r>
              <a:rPr lang="sk-SK" sz="1200" dirty="0" err="1">
                <a:solidFill>
                  <a:srgbClr val="FF0000"/>
                </a:solidFill>
              </a:rPr>
              <a:t>Arial</a:t>
            </a:r>
            <a:r>
              <a:rPr lang="sk-SK" sz="1200" dirty="0">
                <a:solidFill>
                  <a:srgbClr val="FF0000"/>
                </a:solidFill>
              </a:rPr>
              <a:t>" </a:t>
            </a:r>
            <a:r>
              <a:rPr lang="sk-SK" sz="1200" dirty="0" err="1">
                <a:solidFill>
                  <a:srgbClr val="FF0000"/>
                </a:solidFill>
              </a:rPr>
              <a:t>size</a:t>
            </a:r>
            <a:r>
              <a:rPr lang="sk-SK" sz="1200" dirty="0">
                <a:solidFill>
                  <a:srgbClr val="FF0000"/>
                </a:solidFill>
              </a:rPr>
              <a:t>="5"&gt;</a:t>
            </a:r>
            <a:r>
              <a:rPr lang="sk-SK" sz="1200" dirty="0" err="1">
                <a:solidFill>
                  <a:srgbClr val="FF0000"/>
                </a:solidFill>
              </a:rPr>
              <a:t>Titular</a:t>
            </a:r>
            <a:r>
              <a:rPr lang="sk-SK" sz="1200" dirty="0">
                <a:solidFill>
                  <a:srgbClr val="FF0000"/>
                </a:solidFill>
              </a:rPr>
              <a:t> de la </a:t>
            </a:r>
            <a:r>
              <a:rPr lang="sk-SK" sz="1200" dirty="0" err="1">
                <a:solidFill>
                  <a:srgbClr val="FF0000"/>
                </a:solidFill>
              </a:rPr>
              <a:t>página</a:t>
            </a:r>
            <a:r>
              <a:rPr lang="sk-SK" sz="1200" dirty="0">
                <a:solidFill>
                  <a:srgbClr val="FF0000"/>
                </a:solidFill>
              </a:rPr>
              <a:t>&lt;/font&gt;</a:t>
            </a:r>
            <a:r>
              <a:rPr lang="sk-SK" sz="1200" dirty="0"/>
              <a:t>&lt;/h1&gt;</a:t>
            </a:r>
          </a:p>
          <a:p>
            <a:pPr marL="0" indent="0">
              <a:buNone/>
            </a:pPr>
            <a:r>
              <a:rPr lang="sk-SK" sz="1200" dirty="0"/>
              <a:t>  &lt;p</a:t>
            </a:r>
            <a:r>
              <a:rPr lang="sk-SK" sz="1200" dirty="0">
                <a:solidFill>
                  <a:srgbClr val="FF0000"/>
                </a:solidFill>
              </a:rPr>
              <a:t>&gt;&lt;font </a:t>
            </a:r>
            <a:r>
              <a:rPr lang="sk-SK" sz="1200" dirty="0" err="1">
                <a:solidFill>
                  <a:srgbClr val="FF0000"/>
                </a:solidFill>
              </a:rPr>
              <a:t>color</a:t>
            </a:r>
            <a:r>
              <a:rPr lang="sk-SK" sz="1200" dirty="0">
                <a:solidFill>
                  <a:srgbClr val="FF0000"/>
                </a:solidFill>
              </a:rPr>
              <a:t>="gray" </a:t>
            </a:r>
            <a:r>
              <a:rPr lang="sk-SK" sz="1200" dirty="0" err="1">
                <a:solidFill>
                  <a:srgbClr val="FF0000"/>
                </a:solidFill>
              </a:rPr>
              <a:t>face</a:t>
            </a:r>
            <a:r>
              <a:rPr lang="sk-SK" sz="1200" dirty="0">
                <a:solidFill>
                  <a:srgbClr val="FF0000"/>
                </a:solidFill>
              </a:rPr>
              <a:t>="</a:t>
            </a:r>
            <a:r>
              <a:rPr lang="sk-SK" sz="1200" dirty="0" err="1">
                <a:solidFill>
                  <a:srgbClr val="FF0000"/>
                </a:solidFill>
              </a:rPr>
              <a:t>Verdana</a:t>
            </a:r>
            <a:r>
              <a:rPr lang="sk-SK" sz="1200" dirty="0">
                <a:solidFill>
                  <a:srgbClr val="FF0000"/>
                </a:solidFill>
              </a:rPr>
              <a:t>" </a:t>
            </a:r>
            <a:r>
              <a:rPr lang="sk-SK" sz="1200" dirty="0" err="1">
                <a:solidFill>
                  <a:srgbClr val="FF0000"/>
                </a:solidFill>
              </a:rPr>
              <a:t>size</a:t>
            </a:r>
            <a:r>
              <a:rPr lang="sk-SK" sz="1200" dirty="0">
                <a:solidFill>
                  <a:srgbClr val="FF0000"/>
                </a:solidFill>
              </a:rPr>
              <a:t>="2"&gt;</a:t>
            </a:r>
            <a:r>
              <a:rPr lang="sk-SK" sz="1200" dirty="0" err="1">
                <a:solidFill>
                  <a:srgbClr val="FF0000"/>
                </a:solidFill>
              </a:rPr>
              <a:t>Un</a:t>
            </a:r>
            <a:r>
              <a:rPr lang="sk-SK" sz="1200" dirty="0">
                <a:solidFill>
                  <a:srgbClr val="FF0000"/>
                </a:solidFill>
              </a:rPr>
              <a:t> </a:t>
            </a:r>
            <a:r>
              <a:rPr lang="sk-SK" sz="1200" dirty="0" err="1">
                <a:solidFill>
                  <a:srgbClr val="FF0000"/>
                </a:solidFill>
              </a:rPr>
              <a:t>párrafo</a:t>
            </a:r>
            <a:r>
              <a:rPr lang="sk-SK" sz="1200" dirty="0">
                <a:solidFill>
                  <a:srgbClr val="FF0000"/>
                </a:solidFill>
              </a:rPr>
              <a:t> de </a:t>
            </a:r>
            <a:r>
              <a:rPr lang="sk-SK" sz="1200" dirty="0" err="1">
                <a:solidFill>
                  <a:srgbClr val="FF0000"/>
                </a:solidFill>
              </a:rPr>
              <a:t>texto</a:t>
            </a:r>
            <a:r>
              <a:rPr lang="sk-SK" sz="1200" dirty="0">
                <a:solidFill>
                  <a:srgbClr val="FF0000"/>
                </a:solidFill>
              </a:rPr>
              <a:t> no </a:t>
            </a:r>
            <a:r>
              <a:rPr lang="sk-SK" sz="1200" dirty="0" err="1">
                <a:solidFill>
                  <a:srgbClr val="FF0000"/>
                </a:solidFill>
              </a:rPr>
              <a:t>muy</a:t>
            </a:r>
            <a:r>
              <a:rPr lang="sk-SK" sz="1200" dirty="0">
                <a:solidFill>
                  <a:srgbClr val="FF0000"/>
                </a:solidFill>
              </a:rPr>
              <a:t> largo.&lt;/font&gt;</a:t>
            </a:r>
            <a:r>
              <a:rPr lang="sk-SK" sz="1200" dirty="0"/>
              <a:t>&lt;/p&gt;</a:t>
            </a:r>
          </a:p>
          <a:p>
            <a:pPr marL="0" indent="0">
              <a:buNone/>
            </a:pPr>
            <a:r>
              <a:rPr lang="en-US" sz="1200" dirty="0"/>
              <a:t>&lt;/body&gt;</a:t>
            </a:r>
          </a:p>
          <a:p>
            <a:pPr marL="0" indent="0">
              <a:buNone/>
            </a:pPr>
            <a:r>
              <a:rPr lang="en-US" sz="1200" dirty="0"/>
              <a:t>&lt;/html&gt;</a:t>
            </a:r>
            <a:endParaRPr lang="es-ES_tradnl" sz="12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34716" y="2603499"/>
            <a:ext cx="5056541" cy="404184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1200" dirty="0"/>
              <a:t>&lt;!DOCTYPE </a:t>
            </a:r>
            <a:r>
              <a:rPr lang="es-ES_tradnl" sz="1200" dirty="0" err="1"/>
              <a:t>html</a:t>
            </a:r>
            <a:r>
              <a:rPr lang="es-ES_tradnl" sz="1200" dirty="0"/>
              <a:t>&gt;</a:t>
            </a:r>
          </a:p>
          <a:p>
            <a:pPr marL="0" indent="0">
              <a:buNone/>
            </a:pPr>
            <a:r>
              <a:rPr lang="es-ES_tradnl" sz="1200" dirty="0"/>
              <a:t>&lt;head&gt;</a:t>
            </a:r>
          </a:p>
          <a:p>
            <a:pPr marL="0" indent="0">
              <a:buNone/>
            </a:pPr>
            <a:r>
              <a:rPr lang="es-ES_tradnl" sz="1200" dirty="0"/>
              <a:t>  &lt;</a:t>
            </a:r>
            <a:r>
              <a:rPr lang="es-ES_tradnl" sz="1200" dirty="0" err="1"/>
              <a:t>title</a:t>
            </a:r>
            <a:r>
              <a:rPr lang="es-ES_tradnl" sz="1200" dirty="0"/>
              <a:t>&gt;Ejemplo de estilos con CSS&lt;/</a:t>
            </a:r>
            <a:r>
              <a:rPr lang="es-ES_tradnl" sz="1200" dirty="0" err="1"/>
              <a:t>title</a:t>
            </a:r>
            <a:r>
              <a:rPr lang="es-ES_tradnl" sz="1200" dirty="0"/>
              <a:t>&gt;</a:t>
            </a:r>
          </a:p>
          <a:p>
            <a:pPr marL="0" indent="0">
              <a:buNone/>
            </a:pPr>
            <a:r>
              <a:rPr lang="es-ES_tradnl" sz="1200" dirty="0"/>
              <a:t>  </a:t>
            </a:r>
            <a:r>
              <a:rPr lang="es-ES_tradnl" sz="1200" dirty="0">
                <a:solidFill>
                  <a:srgbClr val="FF0000"/>
                </a:solidFill>
              </a:rPr>
              <a:t>&lt;</a:t>
            </a:r>
            <a:r>
              <a:rPr lang="es-ES_tradnl" sz="1200" dirty="0" err="1">
                <a:solidFill>
                  <a:srgbClr val="FF0000"/>
                </a:solidFill>
              </a:rPr>
              <a:t>style</a:t>
            </a:r>
            <a:r>
              <a:rPr lang="es-ES_tradnl" sz="1200" dirty="0">
                <a:solidFill>
                  <a:srgbClr val="FF0000"/>
                </a:solidFill>
              </a:rPr>
              <a:t> </a:t>
            </a:r>
            <a:r>
              <a:rPr lang="es-ES_tradnl" sz="1200" dirty="0" err="1">
                <a:solidFill>
                  <a:srgbClr val="FF0000"/>
                </a:solidFill>
              </a:rPr>
              <a:t>type</a:t>
            </a:r>
            <a:r>
              <a:rPr lang="es-ES_tradnl" sz="1200" dirty="0">
                <a:solidFill>
                  <a:srgbClr val="FF0000"/>
                </a:solidFill>
              </a:rPr>
              <a:t>="</a:t>
            </a:r>
            <a:r>
              <a:rPr lang="es-ES_tradnl" sz="1200" dirty="0" err="1">
                <a:solidFill>
                  <a:srgbClr val="FF0000"/>
                </a:solidFill>
              </a:rPr>
              <a:t>text</a:t>
            </a:r>
            <a:r>
              <a:rPr lang="es-ES_tradnl" sz="1200" dirty="0">
                <a:solidFill>
                  <a:srgbClr val="FF0000"/>
                </a:solidFill>
              </a:rPr>
              <a:t>/</a:t>
            </a:r>
            <a:r>
              <a:rPr lang="es-ES_tradnl" sz="1200" dirty="0" err="1">
                <a:solidFill>
                  <a:srgbClr val="FF0000"/>
                </a:solidFill>
              </a:rPr>
              <a:t>css</a:t>
            </a:r>
            <a:r>
              <a:rPr lang="es-ES_tradnl" sz="1200" dirty="0">
                <a:solidFill>
                  <a:srgbClr val="FF0000"/>
                </a:solidFill>
              </a:rPr>
              <a:t>”&gt;</a:t>
            </a:r>
          </a:p>
          <a:p>
            <a:pPr marL="0" indent="0">
              <a:buNone/>
            </a:pPr>
            <a:r>
              <a:rPr lang="es-ES_tradnl" sz="1200" dirty="0">
                <a:solidFill>
                  <a:srgbClr val="FF0000"/>
                </a:solidFill>
              </a:rPr>
              <a:t>	h1 { color: red;  </a:t>
            </a:r>
            <a:r>
              <a:rPr lang="es-ES_tradnl" sz="1200" dirty="0" err="1">
                <a:solidFill>
                  <a:srgbClr val="FF0000"/>
                </a:solidFill>
              </a:rPr>
              <a:t>font-family</a:t>
            </a:r>
            <a:r>
              <a:rPr lang="es-ES_tradnl" sz="1200" dirty="0">
                <a:solidFill>
                  <a:srgbClr val="FF0000"/>
                </a:solidFill>
              </a:rPr>
              <a:t>: Arial;   </a:t>
            </a:r>
            <a:r>
              <a:rPr lang="es-ES_tradnl" sz="1200" dirty="0" err="1">
                <a:solidFill>
                  <a:srgbClr val="FF0000"/>
                </a:solidFill>
              </a:rPr>
              <a:t>font-size</a:t>
            </a:r>
            <a:r>
              <a:rPr lang="es-ES_tradnl" sz="1200" dirty="0">
                <a:solidFill>
                  <a:srgbClr val="FF0000"/>
                </a:solidFill>
              </a:rPr>
              <a:t>: </a:t>
            </a:r>
            <a:r>
              <a:rPr lang="es-ES_tradnl" sz="1200" dirty="0" err="1">
                <a:solidFill>
                  <a:srgbClr val="FF0000"/>
                </a:solidFill>
              </a:rPr>
              <a:t>large</a:t>
            </a:r>
            <a:r>
              <a:rPr lang="es-ES_tradnl" sz="1200" dirty="0">
                <a:solidFill>
                  <a:srgbClr val="FF0000"/>
                </a:solidFill>
              </a:rPr>
              <a:t>;  }</a:t>
            </a:r>
          </a:p>
          <a:p>
            <a:pPr marL="0" indent="0">
              <a:buNone/>
            </a:pPr>
            <a:r>
              <a:rPr lang="es-ES_tradnl" sz="1200" dirty="0">
                <a:solidFill>
                  <a:srgbClr val="FF0000"/>
                </a:solidFill>
              </a:rPr>
              <a:t>	p  { color: gray; </a:t>
            </a:r>
            <a:r>
              <a:rPr lang="es-ES_tradnl" sz="1200" dirty="0" err="1">
                <a:solidFill>
                  <a:srgbClr val="FF0000"/>
                </a:solidFill>
              </a:rPr>
              <a:t>font-family</a:t>
            </a:r>
            <a:r>
              <a:rPr lang="es-ES_tradnl" sz="1200" dirty="0">
                <a:solidFill>
                  <a:srgbClr val="FF0000"/>
                </a:solidFill>
              </a:rPr>
              <a:t>: </a:t>
            </a:r>
            <a:r>
              <a:rPr lang="es-ES_tradnl" sz="1200" dirty="0" err="1">
                <a:solidFill>
                  <a:srgbClr val="FF0000"/>
                </a:solidFill>
              </a:rPr>
              <a:t>Verdana</a:t>
            </a:r>
            <a:r>
              <a:rPr lang="es-ES_tradnl" sz="1200" dirty="0">
                <a:solidFill>
                  <a:srgbClr val="FF0000"/>
                </a:solidFill>
              </a:rPr>
              <a:t>; </a:t>
            </a:r>
            <a:r>
              <a:rPr lang="es-ES_tradnl" sz="1200" dirty="0" err="1">
                <a:solidFill>
                  <a:srgbClr val="FF0000"/>
                </a:solidFill>
              </a:rPr>
              <a:t>font-size</a:t>
            </a:r>
            <a:r>
              <a:rPr lang="es-ES_tradnl" sz="1200" dirty="0">
                <a:solidFill>
                  <a:srgbClr val="FF0000"/>
                </a:solidFill>
              </a:rPr>
              <a:t>: </a:t>
            </a:r>
            <a:r>
              <a:rPr lang="es-ES_tradnl" sz="1200" dirty="0" err="1">
                <a:solidFill>
                  <a:srgbClr val="FF0000"/>
                </a:solidFill>
              </a:rPr>
              <a:t>medium</a:t>
            </a:r>
            <a:r>
              <a:rPr lang="es-ES_tradnl" sz="1200" dirty="0">
                <a:solidFill>
                  <a:srgbClr val="FF0000"/>
                </a:solidFill>
              </a:rPr>
              <a:t>; }</a:t>
            </a:r>
          </a:p>
          <a:p>
            <a:pPr marL="0" indent="0">
              <a:buNone/>
            </a:pPr>
            <a:r>
              <a:rPr lang="es-ES_tradnl" sz="1200" dirty="0">
                <a:solidFill>
                  <a:srgbClr val="FF0000"/>
                </a:solidFill>
              </a:rPr>
              <a:t>  &lt;/</a:t>
            </a:r>
            <a:r>
              <a:rPr lang="es-ES_tradnl" sz="1200" dirty="0" err="1">
                <a:solidFill>
                  <a:srgbClr val="FF0000"/>
                </a:solidFill>
              </a:rPr>
              <a:t>style</a:t>
            </a:r>
            <a:r>
              <a:rPr lang="es-ES_tradnl" sz="12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/>
              <a:t>&lt;/head&gt;</a:t>
            </a:r>
            <a:r>
              <a:rPr lang="sk-SK" sz="1200" dirty="0"/>
              <a:t> </a:t>
            </a:r>
          </a:p>
          <a:p>
            <a:pPr marL="0" indent="0">
              <a:buNone/>
            </a:pPr>
            <a:r>
              <a:rPr lang="sk-SK" sz="1200" dirty="0"/>
              <a:t>&lt;body&gt;</a:t>
            </a:r>
          </a:p>
          <a:p>
            <a:pPr marL="0" indent="0">
              <a:buNone/>
            </a:pPr>
            <a:r>
              <a:rPr lang="sk-SK" sz="1200" dirty="0"/>
              <a:t>  &lt;h1&gt;</a:t>
            </a:r>
            <a:r>
              <a:rPr lang="sk-SK" sz="1200" dirty="0" err="1"/>
              <a:t>Titular</a:t>
            </a:r>
            <a:r>
              <a:rPr lang="sk-SK" sz="1200" dirty="0"/>
              <a:t> de la </a:t>
            </a:r>
            <a:r>
              <a:rPr lang="sk-SK" sz="1200" dirty="0" err="1"/>
              <a:t>página</a:t>
            </a:r>
            <a:r>
              <a:rPr lang="sk-SK" sz="1200" dirty="0"/>
              <a:t>&lt;/h1&gt;</a:t>
            </a:r>
          </a:p>
          <a:p>
            <a:pPr marL="0" indent="0">
              <a:buNone/>
            </a:pPr>
            <a:r>
              <a:rPr lang="sk-SK" sz="1200" dirty="0"/>
              <a:t>  &lt;p&gt;</a:t>
            </a:r>
            <a:r>
              <a:rPr lang="sk-SK" sz="1200" dirty="0" err="1"/>
              <a:t>Un</a:t>
            </a:r>
            <a:r>
              <a:rPr lang="sk-SK" sz="1200" dirty="0"/>
              <a:t> </a:t>
            </a:r>
            <a:r>
              <a:rPr lang="sk-SK" sz="1200" dirty="0" err="1"/>
              <a:t>párrafo</a:t>
            </a:r>
            <a:r>
              <a:rPr lang="sk-SK" sz="1200" dirty="0"/>
              <a:t> de </a:t>
            </a:r>
            <a:r>
              <a:rPr lang="sk-SK" sz="1200" dirty="0" err="1"/>
              <a:t>texto</a:t>
            </a:r>
            <a:r>
              <a:rPr lang="sk-SK" sz="1200" dirty="0"/>
              <a:t> no </a:t>
            </a:r>
            <a:r>
              <a:rPr lang="sk-SK" sz="1200" dirty="0" err="1"/>
              <a:t>muy</a:t>
            </a:r>
            <a:r>
              <a:rPr lang="sk-SK" sz="1200" dirty="0"/>
              <a:t> largo.&lt;/p&gt;</a:t>
            </a:r>
          </a:p>
          <a:p>
            <a:pPr marL="0" indent="0">
              <a:buNone/>
            </a:pPr>
            <a:r>
              <a:rPr lang="en-US" sz="1200" dirty="0"/>
              <a:t>&lt;/body&gt;</a:t>
            </a:r>
          </a:p>
          <a:p>
            <a:pPr marL="0" indent="0">
              <a:buNone/>
            </a:pPr>
            <a:r>
              <a:rPr lang="en-US" sz="1200" dirty="0"/>
              <a:t>&lt;/html&gt;</a:t>
            </a:r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14644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Selectores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9977334" cy="34163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/>
              <a:t>Para crear diseños web profesionales, es imprescindible conocer y dominar los selectores de CSS. </a:t>
            </a:r>
          </a:p>
          <a:p>
            <a:pPr algn="just"/>
            <a:r>
              <a:rPr lang="es-ES_tradnl" dirty="0"/>
              <a:t>La sintaxis es un elemento </a:t>
            </a:r>
            <a:r>
              <a:rPr lang="es-ES_tradnl" dirty="0" err="1"/>
              <a:t>html</a:t>
            </a:r>
            <a:r>
              <a:rPr lang="es-ES_tradnl" dirty="0"/>
              <a:t> seguido de un nombre precedido de un punto</a:t>
            </a:r>
          </a:p>
          <a:p>
            <a:pPr marL="457200" lvl="1" indent="0" algn="just">
              <a:buNone/>
            </a:pPr>
            <a:r>
              <a:rPr lang="es-ES_tradnl" dirty="0" err="1"/>
              <a:t>p.rojo</a:t>
            </a:r>
            <a:r>
              <a:rPr lang="es-ES_tradnl" dirty="0"/>
              <a:t> { color: red; } </a:t>
            </a:r>
          </a:p>
          <a:p>
            <a:pPr algn="just"/>
            <a:r>
              <a:rPr lang="es-ES_tradnl" dirty="0"/>
              <a:t>Existen diferentes tipos de selectores:</a:t>
            </a:r>
          </a:p>
          <a:p>
            <a:pPr lvl="1" algn="just"/>
            <a:r>
              <a:rPr lang="es-ES_tradnl" dirty="0"/>
              <a:t>Universal</a:t>
            </a:r>
          </a:p>
          <a:p>
            <a:pPr lvl="1" algn="just"/>
            <a:r>
              <a:rPr lang="es-ES_tradnl" dirty="0"/>
              <a:t>Tipo o etiqueta </a:t>
            </a:r>
          </a:p>
          <a:p>
            <a:pPr lvl="1" algn="just"/>
            <a:r>
              <a:rPr lang="es-ES_tradnl" dirty="0"/>
              <a:t>Descendente</a:t>
            </a:r>
          </a:p>
          <a:p>
            <a:pPr lvl="1" algn="just"/>
            <a:r>
              <a:rPr lang="es-ES_tradnl" dirty="0"/>
              <a:t>Clase</a:t>
            </a:r>
          </a:p>
          <a:p>
            <a:pPr lvl="1" algn="just"/>
            <a:r>
              <a:rPr lang="es-ES_tradnl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85784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Selectores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4712" y="2587842"/>
            <a:ext cx="4884339" cy="3829198"/>
          </a:xfrm>
        </p:spPr>
        <p:txBody>
          <a:bodyPr/>
          <a:lstStyle/>
          <a:p>
            <a:pPr algn="just"/>
            <a:r>
              <a:rPr lang="es-ES_tradnl" dirty="0"/>
              <a:t>Universal</a:t>
            </a:r>
          </a:p>
          <a:p>
            <a:pPr lvl="1" algn="just"/>
            <a:r>
              <a:rPr lang="es-ES_tradnl" dirty="0"/>
              <a:t>Se utiliza para seleccionar todos los elementos de la página.</a:t>
            </a:r>
          </a:p>
          <a:p>
            <a:pPr lvl="1" algn="just"/>
            <a:r>
              <a:rPr lang="es-ES_tradnl" dirty="0"/>
              <a:t>Se indica mediante un asterisco (*).</a:t>
            </a:r>
          </a:p>
          <a:p>
            <a:pPr lvl="1" algn="just"/>
            <a:r>
              <a:rPr lang="es-ES_tradnl" dirty="0"/>
              <a:t>Ejemplo:</a:t>
            </a:r>
          </a:p>
          <a:p>
            <a:pPr marL="800100" lvl="2" indent="0">
              <a:buNone/>
            </a:pPr>
            <a:r>
              <a:rPr lang="bg-BG" dirty="0"/>
              <a:t>* {</a:t>
            </a:r>
          </a:p>
          <a:p>
            <a:pPr marL="800100" lvl="2" indent="0">
              <a:buNone/>
            </a:pPr>
            <a:r>
              <a:rPr lang="ro-RO" dirty="0"/>
              <a:t>  </a:t>
            </a:r>
            <a:r>
              <a:rPr lang="ro-RO" dirty="0" err="1"/>
              <a:t>margin</a:t>
            </a:r>
            <a:r>
              <a:rPr lang="ro-RO" dirty="0"/>
              <a:t>: 0;</a:t>
            </a:r>
          </a:p>
          <a:p>
            <a:pPr marL="800100" lvl="2" indent="0">
              <a:buNone/>
            </a:pPr>
            <a:r>
              <a:rPr lang="en-US" dirty="0"/>
              <a:t>  padding: 0;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  <a:endParaRPr lang="es-ES_tradnl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071191" y="2607042"/>
            <a:ext cx="5528929" cy="3985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_tradnl" sz="2100" dirty="0"/>
              <a:t>Tipo o etiqueta</a:t>
            </a:r>
          </a:p>
          <a:p>
            <a:pPr lvl="1" algn="just"/>
            <a:r>
              <a:rPr lang="es-ES_tradnl" sz="1900" dirty="0"/>
              <a:t>Selecciona todos los elementos de la página cuya etiqueta HTML coincide con el valor del selector.</a:t>
            </a:r>
          </a:p>
          <a:p>
            <a:pPr lvl="1" algn="just"/>
            <a:r>
              <a:rPr lang="es-ES_tradnl" sz="1900" dirty="0"/>
              <a:t>Solamente es necesario indicar el nombre de una etiqueta HTML (sin los caracteres &lt; y &gt;) correspondiente a los elementos que se quieren seleccionar.</a:t>
            </a:r>
          </a:p>
          <a:p>
            <a:pPr lvl="1"/>
            <a:r>
              <a:rPr lang="es-ES_tradnl" sz="1900" dirty="0"/>
              <a:t>Ejemplo:</a:t>
            </a:r>
            <a:r>
              <a:rPr lang="ru-RU" sz="1900" dirty="0"/>
              <a:t> </a:t>
            </a:r>
            <a:endParaRPr lang="es-ES" sz="1900" dirty="0"/>
          </a:p>
          <a:p>
            <a:pPr marL="800100" lvl="2" indent="0">
              <a:buNone/>
            </a:pPr>
            <a:r>
              <a:rPr lang="ru-RU" sz="1500" dirty="0"/>
              <a:t>h1 {</a:t>
            </a:r>
          </a:p>
          <a:p>
            <a:pPr marL="800100" lvl="2" indent="0">
              <a:buNone/>
            </a:pPr>
            <a:r>
              <a:rPr lang="es-ES_tradnl" sz="1500" dirty="0"/>
              <a:t>  color: red;</a:t>
            </a:r>
          </a:p>
          <a:p>
            <a:pPr marL="800100" lvl="2" indent="0">
              <a:buNone/>
            </a:pPr>
            <a:r>
              <a:rPr lang="es-ES_tradnl" sz="1500" dirty="0"/>
              <a:t>}</a:t>
            </a:r>
            <a:endParaRPr lang="sk-SK" sz="1500" dirty="0"/>
          </a:p>
          <a:p>
            <a:pPr marL="800100" lvl="2" indent="0">
              <a:buNone/>
            </a:pPr>
            <a:r>
              <a:rPr lang="is-IS" sz="1500" dirty="0"/>
              <a:t>h2 {</a:t>
            </a:r>
          </a:p>
          <a:p>
            <a:pPr marL="800100" lvl="2" indent="0">
              <a:buNone/>
            </a:pPr>
            <a:r>
              <a:rPr lang="es-ES_tradnl" sz="1500" dirty="0"/>
              <a:t>  color: red;</a:t>
            </a:r>
          </a:p>
          <a:p>
            <a:pPr marL="800100" lvl="2" indent="0">
              <a:buNone/>
            </a:pPr>
            <a:r>
              <a:rPr lang="es-ES_tradnl" sz="1500" dirty="0"/>
              <a:t>}</a:t>
            </a:r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8920717" y="5390707"/>
            <a:ext cx="236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h1, h2 </a:t>
            </a:r>
            <a:r>
              <a:rPr lang="es-ES" sz="1400" dirty="0"/>
              <a:t>{ color: red; }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60322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Selectores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6" y="2587842"/>
            <a:ext cx="5220586" cy="3829198"/>
          </a:xfrm>
        </p:spPr>
        <p:txBody>
          <a:bodyPr>
            <a:normAutofit/>
          </a:bodyPr>
          <a:lstStyle/>
          <a:p>
            <a:pPr algn="just"/>
            <a:r>
              <a:rPr lang="es-ES_tradnl" dirty="0"/>
              <a:t>Descendente</a:t>
            </a:r>
          </a:p>
          <a:p>
            <a:pPr lvl="1" algn="just"/>
            <a:r>
              <a:rPr lang="es-ES_tradnl" dirty="0"/>
              <a:t>Selecciona los elementos que se encuentran dentro de otros elementos.</a:t>
            </a:r>
          </a:p>
          <a:p>
            <a:pPr lvl="1" algn="just"/>
            <a:r>
              <a:rPr lang="es-ES_tradnl" dirty="0"/>
              <a:t>Un elemento es descendiente de otro cuando se encuentra entre las etiquetas de apertura y de cierre del otro elemento. </a:t>
            </a:r>
          </a:p>
          <a:p>
            <a:pPr lvl="1" algn="just"/>
            <a:r>
              <a:rPr lang="es-ES_tradnl" dirty="0"/>
              <a:t>Ejemplo:</a:t>
            </a:r>
          </a:p>
          <a:p>
            <a:pPr marL="800100" lvl="2" indent="0">
              <a:buNone/>
            </a:pPr>
            <a:r>
              <a:rPr lang="es-ES_tradnl" dirty="0"/>
              <a:t>p </a:t>
            </a:r>
            <a:r>
              <a:rPr lang="es-ES_tradnl" dirty="0" err="1"/>
              <a:t>span</a:t>
            </a:r>
            <a:r>
              <a:rPr lang="bg-BG" dirty="0"/>
              <a:t> {</a:t>
            </a:r>
            <a:r>
              <a:rPr lang="es-ES" dirty="0"/>
              <a:t> color: red; }</a:t>
            </a:r>
            <a:endParaRPr lang="bg-BG" dirty="0"/>
          </a:p>
          <a:p>
            <a:pPr marL="800100" lvl="2" indent="0">
              <a:buNone/>
            </a:pPr>
            <a:r>
              <a:rPr lang="es-ES_tradnl" dirty="0"/>
              <a:t>h</a:t>
            </a:r>
            <a:r>
              <a:rPr lang="ro-RO" dirty="0"/>
              <a:t>1 </a:t>
            </a:r>
            <a:r>
              <a:rPr lang="ro-RO" dirty="0" err="1"/>
              <a:t>span</a:t>
            </a:r>
            <a:r>
              <a:rPr lang="ro-RO" dirty="0"/>
              <a:t> { color: </a:t>
            </a:r>
            <a:r>
              <a:rPr lang="ro-RO" dirty="0" err="1"/>
              <a:t>blue</a:t>
            </a:r>
            <a:r>
              <a:rPr lang="ro-RO" dirty="0"/>
              <a:t>; }</a:t>
            </a:r>
          </a:p>
          <a:p>
            <a:pPr marL="800100" lvl="2" indent="0">
              <a:buNone/>
            </a:pPr>
            <a:endParaRPr lang="ro-RO" dirty="0"/>
          </a:p>
          <a:p>
            <a:pPr marL="800100" lvl="2" indent="0">
              <a:buNone/>
            </a:pPr>
            <a:r>
              <a:rPr lang="ro-RO" dirty="0"/>
              <a:t>p a </a:t>
            </a:r>
            <a:r>
              <a:rPr lang="ro-RO" dirty="0" err="1"/>
              <a:t>span</a:t>
            </a:r>
            <a:r>
              <a:rPr lang="ro-RO" dirty="0"/>
              <a:t> </a:t>
            </a:r>
            <a:r>
              <a:rPr lang="ro-RO" dirty="0" err="1"/>
              <a:t>em</a:t>
            </a:r>
            <a:r>
              <a:rPr lang="ro-RO" dirty="0"/>
              <a:t> { text-</a:t>
            </a:r>
            <a:r>
              <a:rPr lang="ro-RO" dirty="0" err="1"/>
              <a:t>decorstion</a:t>
            </a:r>
            <a:r>
              <a:rPr lang="ro-RO" dirty="0"/>
              <a:t>: </a:t>
            </a:r>
            <a:r>
              <a:rPr lang="ro-RO" dirty="0" err="1"/>
              <a:t>underline</a:t>
            </a:r>
            <a:r>
              <a:rPr lang="ro-RO" dirty="0"/>
              <a:t>; }</a:t>
            </a:r>
            <a:endParaRPr lang="es-ES_tradnl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230679" y="2607041"/>
            <a:ext cx="5369441" cy="4070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_tradnl" sz="2100" dirty="0"/>
              <a:t>Clase</a:t>
            </a:r>
          </a:p>
          <a:p>
            <a:pPr lvl="1" algn="just"/>
            <a:r>
              <a:rPr lang="es-ES_tradnl" sz="1700" dirty="0"/>
              <a:t>Son los más utilizados.</a:t>
            </a:r>
          </a:p>
          <a:p>
            <a:pPr lvl="1" algn="just"/>
            <a:r>
              <a:rPr lang="es-ES_tradnl" sz="1700" dirty="0"/>
              <a:t>La principal característica de este selector es que en una misma página HTML varios elementos diferentes pueden utilizar el mismo valor en el atributo </a:t>
            </a:r>
            <a:r>
              <a:rPr lang="es-ES_tradnl" sz="1700" dirty="0" err="1"/>
              <a:t>class</a:t>
            </a:r>
            <a:r>
              <a:rPr lang="es-ES_tradnl" sz="1900" dirty="0"/>
              <a:t>.</a:t>
            </a:r>
          </a:p>
          <a:p>
            <a:pPr lvl="1"/>
            <a:r>
              <a:rPr lang="es-ES_tradnl" dirty="0"/>
              <a:t>Ejemplo:</a:t>
            </a:r>
            <a:r>
              <a:rPr lang="ru-RU" dirty="0"/>
              <a:t> </a:t>
            </a:r>
            <a:endParaRPr lang="es-ES" dirty="0"/>
          </a:p>
          <a:p>
            <a:pPr marL="800100" lvl="2" indent="0">
              <a:buNone/>
            </a:pPr>
            <a:r>
              <a:rPr lang="es-ES" sz="1500" dirty="0"/>
              <a:t>.ejemplo</a:t>
            </a:r>
            <a:r>
              <a:rPr lang="ru-RU" sz="1500" dirty="0"/>
              <a:t> </a:t>
            </a:r>
            <a:r>
              <a:rPr lang="es-ES" sz="1500" dirty="0"/>
              <a:t>{</a:t>
            </a:r>
            <a:r>
              <a:rPr lang="es-ES_tradnl" sz="1500" dirty="0"/>
              <a:t>color: blue; }</a:t>
            </a:r>
            <a:endParaRPr lang="es-ES_tradnl" dirty="0"/>
          </a:p>
          <a:p>
            <a:pPr marL="800100" lvl="2" indent="0">
              <a:buNone/>
            </a:pPr>
            <a:r>
              <a:rPr lang="es-ES_tradnl" dirty="0"/>
              <a:t>&lt;</a:t>
            </a:r>
            <a:r>
              <a:rPr lang="es-ES_tradnl" dirty="0" err="1"/>
              <a:t>body</a:t>
            </a:r>
            <a:r>
              <a:rPr lang="es-ES_tradnl" dirty="0"/>
              <a:t>&gt;</a:t>
            </a:r>
          </a:p>
          <a:p>
            <a:pPr marL="800100" lvl="2" indent="0">
              <a:buNone/>
            </a:pPr>
            <a:r>
              <a:rPr lang="es-ES_tradnl" dirty="0"/>
              <a:t>  &lt;p </a:t>
            </a:r>
            <a:r>
              <a:rPr lang="es-ES_tradnl" dirty="0" err="1"/>
              <a:t>class</a:t>
            </a:r>
            <a:r>
              <a:rPr lang="es-ES_tradnl" dirty="0"/>
              <a:t>=”ejemplo"&gt;Hola...&lt;/p&gt;</a:t>
            </a:r>
          </a:p>
          <a:p>
            <a:pPr marL="800100" lvl="2" indent="0">
              <a:buNone/>
            </a:pPr>
            <a:r>
              <a:rPr lang="es-ES_tradnl" dirty="0"/>
              <a:t>  &lt;p&gt;Como estas?&lt;a </a:t>
            </a:r>
            <a:r>
              <a:rPr lang="es-ES_tradnl" dirty="0" err="1"/>
              <a:t>href</a:t>
            </a:r>
            <a:r>
              <a:rPr lang="es-ES_tradnl" dirty="0"/>
              <a:t>="#" </a:t>
            </a:r>
            <a:r>
              <a:rPr lang="es-ES_tradnl" dirty="0" err="1"/>
              <a:t>class</a:t>
            </a:r>
            <a:r>
              <a:rPr lang="es-ES_tradnl" dirty="0"/>
              <a:t>=”ejemplo"&gt;Todo bien?&lt;/a&gt; Gusto verte...&lt;/p&gt;</a:t>
            </a:r>
          </a:p>
          <a:p>
            <a:pPr marL="800100" lvl="2" indent="0">
              <a:buNone/>
            </a:pPr>
            <a:r>
              <a:rPr lang="es-ES_tradnl" dirty="0"/>
              <a:t>  &lt;p&gt;Hola&lt;</a:t>
            </a:r>
            <a:r>
              <a:rPr lang="es-ES_tradnl" dirty="0" err="1"/>
              <a:t>em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=”ejemplo"&gt;</a:t>
            </a:r>
            <a:r>
              <a:rPr lang="es-ES_tradnl" dirty="0" err="1"/>
              <a:t>Raul</a:t>
            </a:r>
            <a:r>
              <a:rPr lang="es-ES_tradnl" dirty="0"/>
              <a:t>&lt;/</a:t>
            </a:r>
            <a:r>
              <a:rPr lang="es-ES_tradnl" dirty="0" err="1"/>
              <a:t>em</a:t>
            </a:r>
            <a:r>
              <a:rPr lang="es-ES_tradnl" dirty="0"/>
              <a:t>&gt; &lt;/p&gt;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37499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6F39DAB6865644A33AC05E1C7E4D65" ma:contentTypeVersion="7" ma:contentTypeDescription="Crear nuevo documento." ma:contentTypeScope="" ma:versionID="b208568158bfb44382da18eec4fc178d">
  <xsd:schema xmlns:xsd="http://www.w3.org/2001/XMLSchema" xmlns:xs="http://www.w3.org/2001/XMLSchema" xmlns:p="http://schemas.microsoft.com/office/2006/metadata/properties" xmlns:ns2="2988f5c8-777f-407a-8cf3-359a74c32883" targetNamespace="http://schemas.microsoft.com/office/2006/metadata/properties" ma:root="true" ma:fieldsID="2f0157fc8ba72660f5d4ca67cd7f2cf2" ns2:_="">
    <xsd:import namespace="2988f5c8-777f-407a-8cf3-359a74c328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88f5c8-777f-407a-8cf3-359a74c328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B7C4BC-AB7C-4BC8-A323-6176CF4B7F23}"/>
</file>

<file path=customXml/itemProps2.xml><?xml version="1.0" encoding="utf-8"?>
<ds:datastoreItem xmlns:ds="http://schemas.openxmlformats.org/officeDocument/2006/customXml" ds:itemID="{97A6CB9D-3DEA-4E84-A424-2B4575B87D1A}"/>
</file>

<file path=customXml/itemProps3.xml><?xml version="1.0" encoding="utf-8"?>
<ds:datastoreItem xmlns:ds="http://schemas.openxmlformats.org/officeDocument/2006/customXml" ds:itemID="{51F1A8FA-0262-46F7-B82B-95533C403D6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3541</TotalTime>
  <Words>2169</Words>
  <Application>Microsoft Office PowerPoint</Application>
  <PresentationFormat>Panorámica</PresentationFormat>
  <Paragraphs>346</Paragraphs>
  <Slides>24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Times New Roman</vt:lpstr>
      <vt:lpstr>Verdana</vt:lpstr>
      <vt:lpstr>Wingdings 3</vt:lpstr>
      <vt:lpstr>Sala de reuniones Ion</vt:lpstr>
      <vt:lpstr>Universidad Tecnológica de Panamá   Facultad de Ingeniería de Sistemas Computacionales  Departamento de Programación de Computadoras  Desarrollo de Software IV</vt:lpstr>
      <vt:lpstr>Presentación de PowerPoint</vt:lpstr>
      <vt:lpstr>INTRODUCCIÓN</vt:lpstr>
      <vt:lpstr>css</vt:lpstr>
      <vt:lpstr>Estructura básica de CSS</vt:lpstr>
      <vt:lpstr>Estructura básica de CSS</vt:lpstr>
      <vt:lpstr>Selectores</vt:lpstr>
      <vt:lpstr>Selectores</vt:lpstr>
      <vt:lpstr>Selectores</vt:lpstr>
      <vt:lpstr>Selectores</vt:lpstr>
      <vt:lpstr>PROPIEDADES</vt:lpstr>
      <vt:lpstr>PROPIEDADES</vt:lpstr>
      <vt:lpstr>Fuente</vt:lpstr>
      <vt:lpstr>Fuente</vt:lpstr>
      <vt:lpstr>Fuente</vt:lpstr>
      <vt:lpstr>Texto</vt:lpstr>
      <vt:lpstr>Texto</vt:lpstr>
      <vt:lpstr>Fondo y Color de Texto</vt:lpstr>
      <vt:lpstr>Fondo y Color de Texto</vt:lpstr>
      <vt:lpstr>Listas</vt:lpstr>
      <vt:lpstr>Listas</vt:lpstr>
      <vt:lpstr>Listas</vt:lpstr>
      <vt:lpstr>Tabla</vt:lpstr>
      <vt:lpstr>Universidad Tecnológica de Panamá   Facultad de Ingeniería de Sistemas Computacionales  Departamento de Programación de Computadoras  Desarrollo de Software 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de Panamá   Facultad de Ingeniería de Sistemas Computacionales  Departamento de Programación de Computadoras  Lenguajes Formales, Autómatas Y Compiladores</dc:title>
  <dc:creator>Doris Gutierrez</dc:creator>
  <cp:lastModifiedBy>Giankaris Moreno</cp:lastModifiedBy>
  <cp:revision>193</cp:revision>
  <dcterms:created xsi:type="dcterms:W3CDTF">2015-08-06T03:55:55Z</dcterms:created>
  <dcterms:modified xsi:type="dcterms:W3CDTF">2017-05-08T11:59:08Z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0x010100966F39DAB6865644A33AC05E1C7E4D65</vt:lpwstr>
  </property>
</Properties>
</file>