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 1" initials="P1" lastIdx="1" clrIdx="0">
    <p:extLst>
      <p:ext uri="{19B8F6BF-5375-455C-9EA6-DF929625EA0E}">
        <p15:presenceInfo xmlns:p15="http://schemas.microsoft.com/office/powerpoint/2012/main" userId="PC 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1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7990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80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37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2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3310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3218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671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622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6158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4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B4B91E-F87B-4983-9315-E9ECAB2AB9B7}" type="datetimeFigureOut">
              <a:rPr lang="es-PA" smtClean="0"/>
              <a:t>08/02/2016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F979E83-0BF2-4009-8700-BE9A2605A1A0}" type="slidenum">
              <a:rPr lang="es-PA" smtClean="0"/>
              <a:t>‹Nº›</a:t>
            </a:fld>
            <a:endParaRPr lang="es-P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2538943"/>
            <a:ext cx="7773074" cy="146316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701" y="2403177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8304" cy="6845121"/>
          </a:xfrm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678356" y="309736"/>
            <a:ext cx="10715223" cy="1737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A" sz="6000" b="1" dirty="0" smtClean="0">
                <a:solidFill>
                  <a:schemeClr val="accent2">
                    <a:lumMod val="50000"/>
                  </a:schemeClr>
                </a:solidFill>
              </a:rPr>
              <a:t>Arquitectura Empresarial</a:t>
            </a:r>
            <a:endParaRPr lang="es-PA" sz="6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732576" y="1828313"/>
            <a:ext cx="63177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Agenda del día</a:t>
            </a: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Presentación del Profesor</a:t>
            </a: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Presentación de la </a:t>
            </a:r>
            <a:r>
              <a:rPr lang="es-PA" sz="3200" b="1" dirty="0" err="1" smtClean="0">
                <a:solidFill>
                  <a:schemeClr val="accent2">
                    <a:lumMod val="50000"/>
                  </a:schemeClr>
                </a:solidFill>
              </a:rPr>
              <a:t>Catedrá</a:t>
            </a:r>
            <a:endParaRPr lang="es-PA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Presentación de los Estudiantes.</a:t>
            </a: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Objetivo a Alcanzar.</a:t>
            </a: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Evaluación</a:t>
            </a:r>
          </a:p>
          <a:p>
            <a:pPr marL="742950" indent="-742950">
              <a:buAutoNum type="arabicPeriod"/>
            </a:pPr>
            <a:r>
              <a:rPr lang="es-PA" sz="3200" b="1" dirty="0" err="1" smtClean="0">
                <a:solidFill>
                  <a:schemeClr val="accent2">
                    <a:lumMod val="50000"/>
                  </a:schemeClr>
                </a:solidFill>
              </a:rPr>
              <a:t>Bibliografia</a:t>
            </a:r>
            <a:endParaRPr lang="es-PA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42950" indent="-742950">
              <a:buAutoNum type="arabicPeriod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</a:rPr>
              <a:t>Planificación del Semestre</a:t>
            </a:r>
            <a:endParaRPr lang="es-PA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s-PA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7207349" y="5945723"/>
            <a:ext cx="4679851" cy="407229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A" sz="4000" b="1" dirty="0" smtClean="0">
                <a:solidFill>
                  <a:schemeClr val="accent2">
                    <a:lumMod val="75000"/>
                  </a:schemeClr>
                </a:solidFill>
              </a:rPr>
              <a:t>Lic. Carlos Díaz Soto</a:t>
            </a:r>
            <a:endParaRPr lang="es-PA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3" name="Rectángulo 2"/>
          <p:cNvSpPr/>
          <p:nvPr/>
        </p:nvSpPr>
        <p:spPr>
          <a:xfrm>
            <a:off x="3395885" y="146808"/>
            <a:ext cx="57182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A" sz="3200" b="1" i="0" u="none" strike="noStrike" baseline="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1. Presentación del Profesor</a:t>
            </a:r>
            <a:endParaRPr lang="es-PA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3395885" y="963644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A" sz="3200" b="1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Lic. Carlos Díaz</a:t>
            </a:r>
          </a:p>
          <a:p>
            <a:pPr marL="285750" indent="-285750">
              <a:buFontTx/>
              <a:buChar char="-"/>
            </a:pPr>
            <a:r>
              <a:rPr lang="es-PA" sz="3200" b="1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Egresado de la Universidad Tecnológica de Panamá.</a:t>
            </a:r>
          </a:p>
          <a:p>
            <a:pPr marL="285750" indent="-285750">
              <a:buFontTx/>
              <a:buChar char="-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Maestría en Banca y Finanzas de la Universidad Latina de Panamá</a:t>
            </a:r>
          </a:p>
          <a:p>
            <a:pPr marL="285750" indent="-285750">
              <a:buFontTx/>
              <a:buChar char="-"/>
            </a:pPr>
            <a:r>
              <a:rPr lang="es-PA" sz="3200" b="1" i="0" u="none" strike="noStrike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Certificado en ITIL V.3, ISO 31000</a:t>
            </a:r>
          </a:p>
          <a:p>
            <a:pPr marL="285750" indent="-285750">
              <a:buFontTx/>
              <a:buChar char="-"/>
            </a:pPr>
            <a:r>
              <a:rPr lang="es-PA" sz="32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Metodología: PMI, RUP, BSC</a:t>
            </a:r>
          </a:p>
          <a:p>
            <a:pPr marL="285750" indent="-285750">
              <a:buFontTx/>
              <a:buChar char="-"/>
            </a:pPr>
            <a:endParaRPr lang="es-PA" sz="3200" b="1" i="0" u="none" strike="noStrike" dirty="0" smtClean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endParaRPr lang="es-PA" sz="3200" dirty="0"/>
          </a:p>
        </p:txBody>
      </p:sp>
    </p:spTree>
    <p:extLst>
      <p:ext uri="{BB962C8B-B14F-4D97-AF65-F5344CB8AC3E}">
        <p14:creationId xmlns:p14="http://schemas.microsoft.com/office/powerpoint/2010/main" val="19049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168202" y="147334"/>
            <a:ext cx="8693239" cy="6710665"/>
          </a:xfrm>
        </p:spPr>
        <p:txBody>
          <a:bodyPr>
            <a:normAutofit/>
          </a:bodyPr>
          <a:lstStyle/>
          <a:p>
            <a:r>
              <a:rPr lang="es-PA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Arquitectura Empresarial</a:t>
            </a:r>
            <a:br>
              <a:rPr lang="es-PA" sz="32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A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A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curso permite entender la estructura de un negocio para diseñar su arquitectura de Tecnología de Información orientada a las metas y objetivos organizacionales de la mejor manera posible. Para ello, se hace un análisis de los elementos de las arquitecturas de negocio, de información,  de aplicaciones y de infraestructura tecnológica, que están dentro del alcance definido para una Arquitectura Empresarial, y expresarlos con los lenguajes, formalismos y herramientas adecuados. </a:t>
            </a:r>
          </a:p>
        </p:txBody>
      </p:sp>
    </p:spTree>
    <p:extLst>
      <p:ext uri="{BB962C8B-B14F-4D97-AF65-F5344CB8AC3E}">
        <p14:creationId xmlns:p14="http://schemas.microsoft.com/office/powerpoint/2010/main" val="20288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141" y="360608"/>
            <a:ext cx="6660636" cy="410524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5" name="Rectángulo 4"/>
          <p:cNvSpPr/>
          <p:nvPr/>
        </p:nvSpPr>
        <p:spPr>
          <a:xfrm>
            <a:off x="3496658" y="257578"/>
            <a:ext cx="84871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sz="2800" b="1" i="0" u="none" strike="noStrike" dirty="0" smtClean="0">
                <a:solidFill>
                  <a:srgbClr val="000081"/>
                </a:solidFill>
                <a:latin typeface="Arial" panose="020B0604020202020204" pitchFamily="34" charset="0"/>
              </a:rPr>
              <a:t>3. Presentación de los Estudi</a:t>
            </a:r>
            <a:r>
              <a:rPr lang="es-PA" sz="2800" b="1" dirty="0" smtClean="0">
                <a:solidFill>
                  <a:srgbClr val="000081"/>
                </a:solidFill>
                <a:latin typeface="Arial" panose="020B0604020202020204" pitchFamily="34" charset="0"/>
              </a:rPr>
              <a:t>antes</a:t>
            </a:r>
          </a:p>
          <a:p>
            <a:endParaRPr lang="es-PA" sz="2800" b="1" i="0" u="none" strike="noStrike" dirty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r>
              <a:rPr lang="es-PA" sz="2800" dirty="0">
                <a:solidFill>
                  <a:srgbClr val="000081"/>
                </a:solidFill>
                <a:latin typeface="Arial" panose="020B0604020202020204" pitchFamily="34" charset="0"/>
              </a:rPr>
              <a:t>Expectativa del curso por parte del Estudiantado.</a:t>
            </a:r>
          </a:p>
          <a:p>
            <a:endParaRPr lang="es-PA" sz="2800" dirty="0" smtClean="0">
              <a:solidFill>
                <a:srgbClr val="000081"/>
              </a:solidFill>
              <a:latin typeface="Arial" panose="020B0604020202020204" pitchFamily="34" charset="0"/>
            </a:endParaRPr>
          </a:p>
          <a:p>
            <a:r>
              <a:rPr lang="es-PA" sz="2800" dirty="0" smtClean="0">
                <a:solidFill>
                  <a:srgbClr val="000081"/>
                </a:solidFill>
                <a:latin typeface="Arial" panose="020B0604020202020204" pitchFamily="34" charset="0"/>
              </a:rPr>
              <a:t>Dinámica</a:t>
            </a:r>
            <a:endParaRPr lang="es-PA" sz="2800" b="0" i="0" u="none" strike="noStrike" dirty="0" smtClean="0">
              <a:solidFill>
                <a:srgbClr val="00008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3" name="CuadroTexto 2"/>
          <p:cNvSpPr txBox="1"/>
          <p:nvPr/>
        </p:nvSpPr>
        <p:spPr>
          <a:xfrm>
            <a:off x="3503054" y="528034"/>
            <a:ext cx="7843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OBJETIVO </a:t>
            </a:r>
            <a:r>
              <a:rPr lang="es-PA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GENERAL:</a:t>
            </a:r>
          </a:p>
          <a:p>
            <a:endParaRPr lang="es-PA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Diseñar los elementos de la arquitectura de TI del negocio, de información, de aplicaciones y de infraestructura tecnológica, que están dentro del alcance definido de la Arquitectura Empresarial, expresándolos con los lenguajes, formalismos y herramientas adecuados, utilizando la estructura organización actual</a:t>
            </a:r>
            <a:r>
              <a:rPr lang="es-PA" sz="24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3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886537" y="528034"/>
            <a:ext cx="8039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dirty="0" smtClean="0">
                <a:solidFill>
                  <a:srgbClr val="002060"/>
                </a:solidFill>
              </a:rPr>
              <a:t>4. OBJETIVOS </a:t>
            </a:r>
            <a:r>
              <a:rPr lang="es-PA" dirty="0">
                <a:solidFill>
                  <a:srgbClr val="002060"/>
                </a:solidFill>
              </a:rPr>
              <a:t>ESPECÍFICOS:</a:t>
            </a:r>
          </a:p>
          <a:p>
            <a:endParaRPr lang="es-PA" dirty="0">
              <a:solidFill>
                <a:srgbClr val="002060"/>
              </a:solidFill>
            </a:endParaRPr>
          </a:p>
          <a:p>
            <a:r>
              <a:rPr lang="es-PA" dirty="0">
                <a:solidFill>
                  <a:srgbClr val="002060"/>
                </a:solidFill>
              </a:rPr>
              <a:t>•	</a:t>
            </a:r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Comprender el concepto arquitectura empresarial de una empresa.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Identificar  los elementos a considerar al momento de diseñar la arquitectura empresarial de una empresa y 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Evaluar la relación que existen entre los elementos de una arquitectura empresarial desde la perspectiva de tecnologías de información.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Conocer y aplicar técnicas para modelar los procesos del negocio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Definir  los tipos, localizaciones y tiempos de información requeridos para alcanzar los principales objetivos en los procesos y planes de negocio de la compañía.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Identificar la  información  que se necesita compartir y el estado de los datos operacionales.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Analizar el conjunto de aplicaciones requeridas para satisfacer las necesidades del negocio.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Evaluar las tecnologías requeridas para ejecutar las aplicaciones (plataformas, redes, sistemas operativos, sistemas de gestión de bases de datos, dispositivos de almacenamiento y middleware. </a:t>
            </a:r>
          </a:p>
          <a:p>
            <a:r>
              <a:rPr lang="es-PA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Conocer los marcos de Arquitectura Empresarial (AE) más empleados e identificar el más adecuado, según sea el caso</a:t>
            </a:r>
          </a:p>
        </p:txBody>
      </p:sp>
    </p:spTree>
    <p:extLst>
      <p:ext uri="{BB962C8B-B14F-4D97-AF65-F5344CB8AC3E}">
        <p14:creationId xmlns:p14="http://schemas.microsoft.com/office/powerpoint/2010/main" val="324428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3631841" y="1094704"/>
            <a:ext cx="81780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EVALUACIÓN SUGERIDA</a:t>
            </a:r>
          </a:p>
          <a:p>
            <a:endParaRPr lang="es-P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CRITERIOS DE EVALUACIÓN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PORCENTAJE</a:t>
            </a:r>
            <a:endParaRPr lang="es-P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PARCIALES (MIN 2 MAX 4)* : 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%&lt;=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30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SEMESTRAL (33 &lt; % &lt; 50)*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33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PROYECTO FINAL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10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LABORATORIOS Y PROYECTOS CORTOS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15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TAREAS, TALLERES Y EJERCICIOS CORTOS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10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PORTAFOLIO ESTUDIANTIL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2%</a:t>
            </a:r>
          </a:p>
          <a:p>
            <a:endParaRPr lang="es-PA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:	</a:t>
            </a:r>
            <a:r>
              <a:rPr lang="es-PA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100</a:t>
            </a:r>
            <a:r>
              <a:rPr lang="es-PA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18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" y="0"/>
            <a:ext cx="7773074" cy="146316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7" y="5809957"/>
            <a:ext cx="7773074" cy="1463167"/>
          </a:xfrm>
          <a:prstGeom prst="rect">
            <a:avLst/>
          </a:prstGeom>
        </p:spPr>
      </p:pic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96419" cy="6858000"/>
          </a:xfrm>
        </p:spPr>
      </p:pic>
      <p:sp>
        <p:nvSpPr>
          <p:cNvPr id="2" name="CuadroTexto 1"/>
          <p:cNvSpPr txBox="1"/>
          <p:nvPr/>
        </p:nvSpPr>
        <p:spPr>
          <a:xfrm>
            <a:off x="4507606" y="1463167"/>
            <a:ext cx="68258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</a:p>
          <a:p>
            <a:endParaRPr lang="es-PA" sz="24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A" sz="24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Sistema de Información para la gestión empresarial.  Planeamiento, Tecnología y Calidad.  Alberto R. </a:t>
            </a:r>
            <a:r>
              <a:rPr lang="es-PA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Lardent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Prentice Hall, 1ra Edición, 2001</a:t>
            </a:r>
          </a:p>
          <a:p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Sistema de información Gerencial.  James O’Brien y George </a:t>
            </a:r>
            <a:r>
              <a:rPr lang="es-PA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Marakas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Mc Graw Hill, 7ma </a:t>
            </a:r>
            <a:r>
              <a:rPr lang="es-PA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eviction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2006</a:t>
            </a:r>
          </a:p>
          <a:p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	Sistema de Información Gerencial.  Raymond </a:t>
            </a:r>
            <a:r>
              <a:rPr lang="es-PA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McLeod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Jr. Pearson </a:t>
            </a:r>
            <a:r>
              <a:rPr lang="es-PA" sz="2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  <a:r>
              <a:rPr lang="es-PA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7ma Edición, 2000</a:t>
            </a:r>
          </a:p>
        </p:txBody>
      </p:sp>
    </p:spTree>
    <p:extLst>
      <p:ext uri="{BB962C8B-B14F-4D97-AF65-F5344CB8AC3E}">
        <p14:creationId xmlns:p14="http://schemas.microsoft.com/office/powerpoint/2010/main" val="14209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A4C253A75B1548A6D87DFA4D42525E" ma:contentTypeVersion="2" ma:contentTypeDescription="Crear nuevo documento." ma:contentTypeScope="" ma:versionID="373d930f012268b5c127c1f7f109a06f">
  <xsd:schema xmlns:xsd="http://www.w3.org/2001/XMLSchema" xmlns:xs="http://www.w3.org/2001/XMLSchema" xmlns:p="http://schemas.microsoft.com/office/2006/metadata/properties" xmlns:ns2="4e39b76f-8e2e-4f53-aac6-d3f7b842ec7b" targetNamespace="http://schemas.microsoft.com/office/2006/metadata/properties" ma:root="true" ma:fieldsID="6d3e59426583ebd3424c6e7b7c8eb489" ns2:_="">
    <xsd:import namespace="4e39b76f-8e2e-4f53-aac6-d3f7b842ec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39b76f-8e2e-4f53-aac6-d3f7b842e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19CAE2-8715-4575-A8C3-4BC58BCC5A40}"/>
</file>

<file path=customXml/itemProps2.xml><?xml version="1.0" encoding="utf-8"?>
<ds:datastoreItem xmlns:ds="http://schemas.openxmlformats.org/officeDocument/2006/customXml" ds:itemID="{CFA22E50-164A-4129-BADB-45A71C521764}"/>
</file>

<file path=customXml/itemProps3.xml><?xml version="1.0" encoding="utf-8"?>
<ds:datastoreItem xmlns:ds="http://schemas.openxmlformats.org/officeDocument/2006/customXml" ds:itemID="{C951E8DB-70AC-4372-BA61-A4C184383564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155</TotalTime>
  <Words>111</Words>
  <Application>Microsoft Office PowerPoint</Application>
  <PresentationFormat>Panorámica</PresentationFormat>
  <Paragraphs>52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Presentación de PowerPoint</vt:lpstr>
      <vt:lpstr>Presentación de PowerPoint</vt:lpstr>
      <vt:lpstr>2. Arquitectura Empresarial  El curso permite entender la estructura de un negocio para diseñar su arquitectura de Tecnología de Información orientada a las metas y objetivos organizacionales de la mejor manera posible. Para ello, se hace un análisis de los elementos de las arquitecturas de negocio, de información,  de aplicaciones y de infraestructura tecnológica, que están dentro del alcance definido para una Arquitectura Empresarial, y expresarlos con los lenguajes, formalismos y herramientas adecuados.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Alineando la Tecnología al negocio, implementando las mejores Practicas.</dc:title>
  <dc:creator>PC 1</dc:creator>
  <cp:lastModifiedBy>PC 2</cp:lastModifiedBy>
  <cp:revision>26</cp:revision>
  <dcterms:created xsi:type="dcterms:W3CDTF">2016-05-18T14:54:44Z</dcterms:created>
  <dcterms:modified xsi:type="dcterms:W3CDTF">2016-08-02T17:16:55Z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0x0101002CA4C253A75B1548A6D87DFA4D42525E</vt:lpwstr>
  </property>
</Properties>
</file>