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1" initials="P1" lastIdx="1" clrIdx="0">
    <p:extLst>
      <p:ext uri="{19B8F6BF-5375-455C-9EA6-DF929625EA0E}">
        <p15:presenceInfo xmlns:p15="http://schemas.microsoft.com/office/powerpoint/2012/main" xmlns="" userId="PC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08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35799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668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32837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68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0331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4321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5671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0622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32615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03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B4B91E-F87B-4983-9315-E9ECAB2AB9B7}" type="datetimeFigureOut">
              <a:rPr lang="es-PA" smtClean="0"/>
              <a:pPr/>
              <a:t>08/04/2016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979E83-0BF2-4009-8700-BE9A2605A1A0}" type="slidenum">
              <a:rPr lang="es-PA" smtClean="0"/>
              <a:pPr/>
              <a:t>‹#›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90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2538943"/>
            <a:ext cx="7773074" cy="1463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2403177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092"/>
            <a:ext cx="12192000" cy="6794908"/>
          </a:xfr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82580" y="950891"/>
            <a:ext cx="10715223" cy="1737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A" sz="6000" b="1" dirty="0" smtClean="0">
                <a:solidFill>
                  <a:schemeClr val="accent2">
                    <a:lumMod val="50000"/>
                  </a:schemeClr>
                </a:solidFill>
              </a:rPr>
              <a:t>Arquitectura </a:t>
            </a:r>
            <a:r>
              <a:rPr lang="es-PA" sz="6000" b="1" dirty="0" err="1" smtClean="0">
                <a:solidFill>
                  <a:schemeClr val="accent2">
                    <a:lumMod val="50000"/>
                  </a:schemeClr>
                </a:solidFill>
              </a:rPr>
              <a:t>Empesarial</a:t>
            </a:r>
            <a:endParaRPr lang="es-PA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25820" y="3500849"/>
            <a:ext cx="6335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4000" b="1" dirty="0" smtClean="0">
                <a:solidFill>
                  <a:schemeClr val="accent2">
                    <a:lumMod val="50000"/>
                  </a:schemeClr>
                </a:solidFill>
              </a:rPr>
              <a:t>Alineando la Tecnología al negocio, implementando las mejores Prácticas.</a:t>
            </a:r>
            <a:endParaRPr lang="es-PA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7207349" y="5945723"/>
            <a:ext cx="4679851" cy="4072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4000" b="1" dirty="0" smtClean="0">
                <a:solidFill>
                  <a:schemeClr val="accent2">
                    <a:lumMod val="75000"/>
                  </a:schemeClr>
                </a:solidFill>
              </a:rPr>
              <a:t>Lic. Carlos Díaz Soto</a:t>
            </a:r>
            <a:endParaRPr lang="es-P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3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18" y="0"/>
            <a:ext cx="9195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74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18" y="154546"/>
            <a:ext cx="8955175" cy="67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5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18" y="0"/>
            <a:ext cx="9195582" cy="70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2538943"/>
            <a:ext cx="7773074" cy="1463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2403177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337266" y="97412"/>
            <a:ext cx="13529266" cy="6794908"/>
          </a:xfr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82580" y="950891"/>
            <a:ext cx="10715223" cy="1737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A" sz="6000" b="1" dirty="0" smtClean="0">
                <a:solidFill>
                  <a:srgbClr val="2683C6">
                    <a:lumMod val="50000"/>
                  </a:srgbClr>
                </a:solidFill>
              </a:rPr>
              <a:t>Fundamentos de sistemas de Información.</a:t>
            </a:r>
            <a:endParaRPr lang="es-PA" sz="6000" b="1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027840" y="3013656"/>
            <a:ext cx="2759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4800" b="1" dirty="0" smtClean="0">
                <a:solidFill>
                  <a:schemeClr val="accent1"/>
                </a:solidFill>
              </a:rPr>
              <a:t>GRACIAS</a:t>
            </a:r>
            <a:endParaRPr lang="es-PA" sz="4800" dirty="0">
              <a:solidFill>
                <a:schemeClr val="accent1"/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8209172" y="5945723"/>
            <a:ext cx="3678028" cy="4072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CADE4"/>
              </a:buClr>
            </a:pPr>
            <a:r>
              <a:rPr lang="es-PA" sz="3200" b="1" dirty="0" smtClean="0">
                <a:solidFill>
                  <a:srgbClr val="2683C6">
                    <a:lumMod val="75000"/>
                  </a:srgbClr>
                </a:solidFill>
              </a:rPr>
              <a:t>Lic. Carlos Díaz Soto</a:t>
            </a:r>
            <a:endParaRPr lang="es-PA" sz="3200" b="1" dirty="0">
              <a:solidFill>
                <a:srgbClr val="2683C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75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4381355"/>
              </p:ext>
            </p:extLst>
          </p:nvPr>
        </p:nvGraphicFramePr>
        <p:xfrm>
          <a:off x="3868616" y="1685938"/>
          <a:ext cx="6263048" cy="427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71"/>
                <a:gridCol w="5627077"/>
              </a:tblGrid>
              <a:tr h="518292">
                <a:tc>
                  <a:txBody>
                    <a:bodyPr/>
                    <a:lstStyle/>
                    <a:p>
                      <a:r>
                        <a:rPr lang="es-PA" dirty="0" smtClean="0"/>
                        <a:t>1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Optimización de los </a:t>
                      </a:r>
                      <a:r>
                        <a:rPr lang="es-PA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  <a:r>
                        <a:rPr lang="es-PA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 negocio</a:t>
                      </a:r>
                      <a:endParaRPr lang="es-PA" baseline="0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 de costos operativos</a:t>
                      </a:r>
                      <a:endParaRPr lang="es-P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327">
                <a:tc>
                  <a:txBody>
                    <a:bodyPr/>
                    <a:lstStyle/>
                    <a:p>
                      <a:r>
                        <a:rPr lang="es-PA" dirty="0" smtClean="0"/>
                        <a:t>3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Mejora de la eficiencia de la fuerza de trabajo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4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Atracción, retención e incremento relación /cliente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5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Necesidad de crecer las utilidades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6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Mejorar los niveles de competitividad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7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Desarrollo de nuevas capacidades de negocio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8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Mayor uso de la inteligencia para nuevos productos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9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Entrada a nuevos mercados o </a:t>
                      </a:r>
                      <a:r>
                        <a:rPr lang="es-P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servicios</a:t>
                      </a:r>
                      <a:endParaRPr lang="es-PA" dirty="0"/>
                    </a:p>
                  </a:txBody>
                  <a:tcPr/>
                </a:tc>
              </a:tr>
              <a:tr h="414776">
                <a:tc>
                  <a:txBody>
                    <a:bodyPr/>
                    <a:lstStyle/>
                    <a:p>
                      <a:r>
                        <a:rPr lang="es-PA" dirty="0" smtClean="0"/>
                        <a:t>10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Aceleración de los ciclos de vida de los </a:t>
                      </a:r>
                      <a:r>
                        <a:rPr lang="es-PA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servicios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395885" y="146808"/>
            <a:ext cx="5878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sz="3200" b="0" i="0" u="none" strike="noStrike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Las 10 Prioridades del </a:t>
            </a:r>
            <a:r>
              <a:rPr lang="es-PA" sz="3200" b="0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Negocio</a:t>
            </a:r>
            <a:endParaRPr lang="es-P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95885" y="9636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b="1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¿Cuales de las siguientes tendencias que</a:t>
            </a:r>
          </a:p>
          <a:p>
            <a:r>
              <a:rPr lang="es-PA" b="1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Impactaran su negocio?</a:t>
            </a:r>
            <a:r>
              <a:rPr lang="es-PA" b="1" i="0" u="none" strike="noStrike" baseline="0" dirty="0" smtClean="0">
                <a:latin typeface="Arial" panose="020B0604020202020204" pitchFamily="34" charset="0"/>
              </a:rPr>
              <a:t>.</a:t>
            </a:r>
            <a:endParaRPr lang="es-PA" dirty="0"/>
          </a:p>
        </p:txBody>
      </p:sp>
      <p:sp>
        <p:nvSpPr>
          <p:cNvPr id="7" name="Rectángulo 6"/>
          <p:cNvSpPr/>
          <p:nvPr/>
        </p:nvSpPr>
        <p:spPr>
          <a:xfrm>
            <a:off x="3868616" y="6172208"/>
            <a:ext cx="4528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dirty="0" smtClean="0"/>
              <a:t>Fuente: </a:t>
            </a:r>
            <a:r>
              <a:rPr lang="es-PA" dirty="0" err="1" smtClean="0"/>
              <a:t>Gartner</a:t>
            </a:r>
            <a:r>
              <a:rPr lang="es-PA" dirty="0" smtClean="0"/>
              <a:t> “</a:t>
            </a:r>
            <a:r>
              <a:rPr lang="es-PA" dirty="0" err="1" smtClean="0"/>
              <a:t>Creating</a:t>
            </a:r>
            <a:r>
              <a:rPr lang="es-PA" dirty="0" smtClean="0"/>
              <a:t> Enterprise </a:t>
            </a:r>
            <a:r>
              <a:rPr lang="es-PA" dirty="0" err="1" smtClean="0"/>
              <a:t>Leverage</a:t>
            </a:r>
            <a:r>
              <a:rPr lang="es-PA" dirty="0" smtClean="0"/>
              <a:t>: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xmlns="" val="19049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1570" y="263245"/>
            <a:ext cx="7888053" cy="792823"/>
          </a:xfrm>
        </p:spPr>
        <p:txBody>
          <a:bodyPr>
            <a:normAutofit fontScale="90000"/>
          </a:bodyPr>
          <a:lstStyle/>
          <a:p>
            <a:r>
              <a:rPr lang="es-PA" sz="5400" dirty="0">
                <a:solidFill>
                  <a:srgbClr val="000081"/>
                </a:solidFill>
                <a:latin typeface="Arial" panose="020B0604020202020204" pitchFamily="34" charset="0"/>
              </a:rPr>
              <a:t>Definición del Reto</a:t>
            </a:r>
            <a:endParaRPr lang="es-PA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1570" y="1223493"/>
            <a:ext cx="7888053" cy="563450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1.  Gobernabilidad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Corporativa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Entorno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Exterior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Regulaciones</a:t>
            </a:r>
            <a:endParaRPr lang="es-PA" sz="1400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PA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             SOX</a:t>
            </a:r>
            <a:endParaRPr lang="es-PA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s-PA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             CNBV</a:t>
            </a:r>
            <a:endParaRPr lang="es-PA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§  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Entorno Interior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Auditorias</a:t>
            </a:r>
            <a:endParaRPr lang="es-PA" sz="1400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PA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            Financiera </a:t>
            </a:r>
            <a:r>
              <a:rPr lang="es-PA" sz="1400" dirty="0" err="1">
                <a:solidFill>
                  <a:srgbClr val="000000"/>
                </a:solidFill>
                <a:latin typeface="Wingdings" panose="05000000000000000000" pitchFamily="2" charset="2"/>
              </a:rPr>
              <a:t>à</a:t>
            </a:r>
            <a:r>
              <a:rPr lang="es-PA" sz="1400" dirty="0" err="1">
                <a:solidFill>
                  <a:srgbClr val="000000"/>
                </a:solidFill>
                <a:latin typeface="Tahoma" panose="020B0604030504040204" pitchFamily="34" charset="0"/>
              </a:rPr>
              <a:t>COSO</a:t>
            </a:r>
            <a:endParaRPr lang="es-PA" sz="14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s-PA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                   TI </a:t>
            </a:r>
            <a:r>
              <a:rPr lang="es-PA" sz="1400" dirty="0">
                <a:solidFill>
                  <a:srgbClr val="000000"/>
                </a:solidFill>
                <a:latin typeface="Wingdings" panose="05000000000000000000" pitchFamily="2" charset="2"/>
              </a:rPr>
              <a:t>à </a:t>
            </a:r>
            <a:r>
              <a:rPr lang="es-PA" sz="1400" dirty="0" smtClean="0">
                <a:solidFill>
                  <a:srgbClr val="000000"/>
                </a:solidFill>
                <a:latin typeface="Tahoma" panose="020B0604030504040204" pitchFamily="34" charset="0"/>
              </a:rPr>
              <a:t>COBIT</a:t>
            </a:r>
          </a:p>
          <a:p>
            <a:pPr marL="0" indent="0">
              <a:buNone/>
            </a:pPr>
            <a:r>
              <a:rPr lang="es-PA" sz="1400" dirty="0" smtClean="0">
                <a:solidFill>
                  <a:srgbClr val="002060"/>
                </a:solidFill>
                <a:latin typeface="Tahoma" panose="020B0604030504040204" pitchFamily="34" charset="0"/>
              </a:rPr>
              <a:t>2.</a:t>
            </a:r>
            <a:r>
              <a:rPr lang="es-PA" sz="1400" dirty="0" smtClean="0">
                <a:solidFill>
                  <a:srgbClr val="002060"/>
                </a:solidFill>
                <a:latin typeface="Wingdings" panose="05000000000000000000" pitchFamily="2" charset="2"/>
              </a:rPr>
              <a:t>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Requerimientos Negocio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TI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como un diferenciador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Servicios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de TI ligados a los procesos de Negocio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Justificación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de Inversiones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  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Integración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con Proveedores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§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Servicios de TI a Costos justificable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Según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IDC una de las prioridades de los CIO para los siguientes años son: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 smtClean="0">
                <a:solidFill>
                  <a:srgbClr val="FF00FF"/>
                </a:solidFill>
                <a:latin typeface="Wingdings" panose="05000000000000000000" pitchFamily="2" charset="2"/>
              </a:rPr>
              <a:t> 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Mejores Practicas (ITIL, COBIT, ISO 27001)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BPM</a:t>
            </a:r>
            <a:endParaRPr lang="es-PA" sz="1400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PA" sz="1400" dirty="0">
                <a:solidFill>
                  <a:srgbClr val="FF00FF"/>
                </a:solidFill>
                <a:latin typeface="Wingdings" panose="05000000000000000000" pitchFamily="2" charset="2"/>
              </a:rPr>
              <a:t>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Seguridad</a:t>
            </a:r>
            <a:endParaRPr lang="es-PA" sz="1400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4. El 85</a:t>
            </a:r>
            <a:r>
              <a:rPr lang="es-PA" sz="1400" dirty="0">
                <a:solidFill>
                  <a:srgbClr val="000081"/>
                </a:solidFill>
                <a:latin typeface="Arial" panose="020B0604020202020204" pitchFamily="34" charset="0"/>
              </a:rPr>
              <a:t>% de las operaciones del negocio involucran procesos de </a:t>
            </a:r>
            <a:r>
              <a:rPr lang="es-PA" sz="1400" dirty="0" smtClean="0">
                <a:solidFill>
                  <a:srgbClr val="000081"/>
                </a:solidFill>
                <a:latin typeface="Arial" panose="020B0604020202020204" pitchFamily="34" charset="0"/>
              </a:rPr>
              <a:t>TI</a:t>
            </a:r>
          </a:p>
          <a:p>
            <a:pPr marL="0" indent="0">
              <a:buNone/>
            </a:pPr>
            <a:endParaRPr lang="es-PA" sz="1400" dirty="0">
              <a:solidFill>
                <a:srgbClr val="00008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Marcador de conteni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88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ángulo isósceles 16"/>
          <p:cNvSpPr/>
          <p:nvPr/>
        </p:nvSpPr>
        <p:spPr>
          <a:xfrm>
            <a:off x="6568225" y="978081"/>
            <a:ext cx="4443212" cy="5465455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52" y="321972"/>
            <a:ext cx="6660636" cy="410524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5" name="Rectángulo 4"/>
          <p:cNvSpPr/>
          <p:nvPr/>
        </p:nvSpPr>
        <p:spPr>
          <a:xfrm>
            <a:off x="3561052" y="209276"/>
            <a:ext cx="5084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2800" b="0" i="0" u="none" strike="noStrike" dirty="0" smtClean="0">
                <a:solidFill>
                  <a:srgbClr val="000081"/>
                </a:solidFill>
                <a:latin typeface="Arial" panose="020B0604020202020204" pitchFamily="34" charset="0"/>
              </a:rPr>
              <a:t>Integrando al Negocio y TI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31680" y="2299922"/>
            <a:ext cx="2225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 smtClean="0"/>
              <a:t>Objetivos Estratégicos</a:t>
            </a:r>
            <a:endParaRPr lang="es-PA" dirty="0"/>
          </a:p>
        </p:txBody>
      </p:sp>
      <p:sp>
        <p:nvSpPr>
          <p:cNvPr id="11" name="Rectángulo 10"/>
          <p:cNvSpPr/>
          <p:nvPr/>
        </p:nvSpPr>
        <p:spPr>
          <a:xfrm>
            <a:off x="7660037" y="951399"/>
            <a:ext cx="1970467" cy="5537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Visión</a:t>
            </a:r>
          </a:p>
          <a:p>
            <a:pPr algn="ctr"/>
            <a:r>
              <a:rPr lang="es-P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Misión </a:t>
            </a:r>
            <a:endParaRPr lang="es-P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006107" y="1828800"/>
            <a:ext cx="3747752" cy="151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Objetivos Estratégicos del Negocio</a:t>
            </a:r>
          </a:p>
          <a:p>
            <a:pPr lvl="0"/>
            <a:endParaRPr lang="es-PA" sz="12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Diversificación </a:t>
            </a:r>
            <a:r>
              <a:rPr lang="es-PA" sz="1200" b="1" dirty="0">
                <a:solidFill>
                  <a:schemeClr val="bg1"/>
                </a:solidFill>
                <a:latin typeface="Arial" panose="020B0604020202020204" pitchFamily="34" charset="0"/>
              </a:rPr>
              <a:t>de Negocio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Time </a:t>
            </a:r>
            <a:r>
              <a:rPr lang="es-PA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To</a:t>
            </a:r>
            <a:r>
              <a:rPr lang="es-PA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PA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Market</a:t>
            </a:r>
            <a:endParaRPr lang="es-PA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Calidad </a:t>
            </a:r>
            <a:r>
              <a:rPr lang="es-PA" sz="1200" b="1" dirty="0">
                <a:solidFill>
                  <a:schemeClr val="bg1"/>
                </a:solidFill>
                <a:latin typeface="Arial" panose="020B0604020202020204" pitchFamily="34" charset="0"/>
              </a:rPr>
              <a:t>de Servicios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Eficiencia </a:t>
            </a:r>
            <a:r>
              <a:rPr lang="es-PA" sz="1200" b="1" dirty="0">
                <a:solidFill>
                  <a:schemeClr val="bg1"/>
                </a:solidFill>
                <a:latin typeface="Arial" panose="020B0604020202020204" pitchFamily="34" charset="0"/>
              </a:rPr>
              <a:t>Rentabilidad y Control de Riesgo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Expansion</a:t>
            </a: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PA" sz="1200" b="1" dirty="0">
                <a:solidFill>
                  <a:schemeClr val="bg1"/>
                </a:solidFill>
                <a:latin typeface="Arial" panose="020B0604020202020204" pitchFamily="34" charset="0"/>
              </a:rPr>
              <a:t>de Negocio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006107" y="3882501"/>
            <a:ext cx="3747752" cy="115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Procesos Críticos</a:t>
            </a:r>
          </a:p>
          <a:p>
            <a:pPr lvl="0"/>
            <a:endParaRPr lang="es-PA" sz="12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Tiendas / Ventas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Crédito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A" sz="12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Logistica</a:t>
            </a:r>
            <a:endParaRPr lang="es-PA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006107" y="5499279"/>
            <a:ext cx="3747752" cy="94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Gobernabilidad TI</a:t>
            </a:r>
          </a:p>
          <a:p>
            <a:pPr lvl="0" algn="ctr"/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Time </a:t>
            </a:r>
            <a:r>
              <a:rPr lang="es-PA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to</a:t>
            </a:r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PA" sz="16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Market</a:t>
            </a:r>
            <a:endParaRPr lang="es-PA" sz="16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ctr"/>
            <a:r>
              <a:rPr lang="es-PA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Costos Efectivos y Eficientes.</a:t>
            </a:r>
            <a:endParaRPr lang="es-PA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102296" y="3766836"/>
            <a:ext cx="2225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 smtClean="0"/>
              <a:t>Procesos Críticos</a:t>
            </a:r>
            <a:endParaRPr lang="es-PA" dirty="0"/>
          </a:p>
        </p:txBody>
      </p:sp>
      <p:sp>
        <p:nvSpPr>
          <p:cNvPr id="16" name="Rectángulo 15"/>
          <p:cNvSpPr/>
          <p:nvPr/>
        </p:nvSpPr>
        <p:spPr>
          <a:xfrm>
            <a:off x="3131680" y="5683682"/>
            <a:ext cx="2419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 smtClean="0"/>
              <a:t>Objetivos Estratégicos TI</a:t>
            </a:r>
            <a:endParaRPr lang="es-PA" dirty="0"/>
          </a:p>
        </p:txBody>
      </p:sp>
      <p:sp>
        <p:nvSpPr>
          <p:cNvPr id="19" name="Flecha arriba 18"/>
          <p:cNvSpPr/>
          <p:nvPr/>
        </p:nvSpPr>
        <p:spPr>
          <a:xfrm>
            <a:off x="7441096" y="5118909"/>
            <a:ext cx="218941" cy="257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0" name="Flecha arriba 19"/>
          <p:cNvSpPr/>
          <p:nvPr/>
        </p:nvSpPr>
        <p:spPr>
          <a:xfrm>
            <a:off x="9770025" y="5105569"/>
            <a:ext cx="218941" cy="257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1" name="Flecha arriba 20"/>
          <p:cNvSpPr/>
          <p:nvPr/>
        </p:nvSpPr>
        <p:spPr>
          <a:xfrm>
            <a:off x="9341473" y="3488312"/>
            <a:ext cx="218941" cy="257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2" name="Flecha arriba 21"/>
          <p:cNvSpPr/>
          <p:nvPr/>
        </p:nvSpPr>
        <p:spPr>
          <a:xfrm>
            <a:off x="8079345" y="3484640"/>
            <a:ext cx="218941" cy="257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599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70" y="128790"/>
            <a:ext cx="8933913" cy="591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18" y="128788"/>
            <a:ext cx="9195581" cy="6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4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419" y="0"/>
            <a:ext cx="91955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8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3" name="Rectángulo 2"/>
          <p:cNvSpPr/>
          <p:nvPr/>
        </p:nvSpPr>
        <p:spPr>
          <a:xfrm>
            <a:off x="3395885" y="146808"/>
            <a:ext cx="65936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sz="3200" dirty="0" smtClean="0">
                <a:solidFill>
                  <a:srgbClr val="2683C6">
                    <a:lumMod val="50000"/>
                  </a:srgbClr>
                </a:solidFill>
                <a:latin typeface="Arial" panose="020B0604020202020204" pitchFamily="34" charset="0"/>
              </a:rPr>
              <a:t>¿Qué es ITIL (</a:t>
            </a:r>
            <a:r>
              <a:rPr lang="es-PA" sz="3200" b="1" dirty="0" err="1" smtClean="0"/>
              <a:t>I</a:t>
            </a:r>
            <a:r>
              <a:rPr lang="es-PA" sz="3200" b="1" i="1" dirty="0" err="1" smtClean="0"/>
              <a:t>nformation</a:t>
            </a:r>
            <a:r>
              <a:rPr lang="es-PA" sz="3200" b="1" i="1" dirty="0" smtClean="0"/>
              <a:t> </a:t>
            </a:r>
            <a:r>
              <a:rPr lang="es-PA" sz="3200" b="1" dirty="0" err="1"/>
              <a:t>T</a:t>
            </a:r>
            <a:r>
              <a:rPr lang="es-PA" sz="3200" b="1" i="1" dirty="0" err="1"/>
              <a:t>echnology</a:t>
            </a:r>
            <a:endParaRPr lang="es-PA" sz="3200" b="1" i="1" dirty="0"/>
          </a:p>
          <a:p>
            <a:r>
              <a:rPr lang="es-PA" sz="3200" b="1" dirty="0" err="1"/>
              <a:t>I</a:t>
            </a:r>
            <a:r>
              <a:rPr lang="es-PA" sz="3200" b="1" i="1" dirty="0" err="1"/>
              <a:t>nfrastructure</a:t>
            </a:r>
            <a:r>
              <a:rPr lang="es-PA" sz="3200" b="1" i="1" dirty="0"/>
              <a:t> </a:t>
            </a:r>
            <a:r>
              <a:rPr lang="es-PA" sz="3200" b="1" dirty="0" smtClean="0"/>
              <a:t>L</a:t>
            </a:r>
            <a:r>
              <a:rPr lang="es-PA" sz="3200" b="1" i="1" dirty="0" smtClean="0"/>
              <a:t>ibrary)</a:t>
            </a:r>
            <a:r>
              <a:rPr lang="es-PA" sz="3200" dirty="0" smtClean="0">
                <a:solidFill>
                  <a:srgbClr val="2683C6">
                    <a:lumMod val="50000"/>
                  </a:srgbClr>
                </a:solidFill>
                <a:latin typeface="Arial" panose="020B0604020202020204" pitchFamily="34" charset="0"/>
              </a:rPr>
              <a:t>?</a:t>
            </a:r>
            <a:endParaRPr lang="es-PA" dirty="0">
              <a:solidFill>
                <a:srgbClr val="2683C6">
                  <a:lumMod val="50000"/>
                </a:srgb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53303" y="1384246"/>
            <a:ext cx="6078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ITIL es una serie de siete libros que guía a los</a:t>
            </a:r>
          </a:p>
          <a:p>
            <a:r>
              <a:rPr lang="es-PA" dirty="0"/>
              <a:t>proveedores internos en la planeación, entrega y</a:t>
            </a:r>
          </a:p>
          <a:p>
            <a:r>
              <a:rPr lang="es-PA" dirty="0"/>
              <a:t>administración de servicios TI de </a:t>
            </a:r>
            <a:r>
              <a:rPr lang="es-PA" dirty="0" smtClean="0"/>
              <a:t>calidad</a:t>
            </a:r>
          </a:p>
          <a:p>
            <a:endParaRPr lang="es-PA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85" y="2400300"/>
            <a:ext cx="70008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9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62" y="103031"/>
            <a:ext cx="8796270" cy="67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120</TotalTime>
  <Words>324</Words>
  <Application>Microsoft Office PowerPoint</Application>
  <PresentationFormat>Custom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Slide 1</vt:lpstr>
      <vt:lpstr>Slide 2</vt:lpstr>
      <vt:lpstr>Definición del Reto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Alineando la Tecnología al negocio, implementando las mejores Practicas.</dc:title>
  <dc:creator>PC 1</dc:creator>
  <cp:lastModifiedBy>LAB</cp:lastModifiedBy>
  <cp:revision>22</cp:revision>
  <dcterms:created xsi:type="dcterms:W3CDTF">2016-05-18T14:54:44Z</dcterms:created>
  <dcterms:modified xsi:type="dcterms:W3CDTF">2016-08-04T05:03:55Z</dcterms:modified>
</cp:coreProperties>
</file>