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2" r:id="rId5"/>
    <p:sldId id="265" r:id="rId6"/>
    <p:sldId id="266" r:id="rId7"/>
    <p:sldId id="267" r:id="rId8"/>
    <p:sldId id="268" r:id="rId9"/>
    <p:sldId id="269" r:id="rId10"/>
    <p:sldId id="272" r:id="rId11"/>
    <p:sldId id="271" r:id="rId12"/>
    <p:sldId id="270" r:id="rId13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 1" initials="P1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0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FB4B91E-F87B-4983-9315-E9ECAB2AB9B7}" type="datetimeFigureOut">
              <a:rPr lang="es-PA" smtClean="0"/>
              <a:pPr/>
              <a:t>08/16/2016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pPr/>
              <a:t>‹Nº›</a:t>
            </a:fld>
            <a:endParaRPr lang="es-P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1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B91E-F87B-4983-9315-E9ECAB2AB9B7}" type="datetimeFigureOut">
              <a:rPr lang="es-PA" smtClean="0"/>
              <a:pPr/>
              <a:t>08/16/2016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pPr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7990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B91E-F87B-4983-9315-E9ECAB2AB9B7}" type="datetimeFigureOut">
              <a:rPr lang="es-PA" smtClean="0"/>
              <a:pPr/>
              <a:t>08/16/2016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pPr/>
              <a:t>‹Nº›</a:t>
            </a:fld>
            <a:endParaRPr lang="es-P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80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B91E-F87B-4983-9315-E9ECAB2AB9B7}" type="datetimeFigureOut">
              <a:rPr lang="es-PA" smtClean="0"/>
              <a:pPr/>
              <a:t>08/16/2016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pPr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8372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B91E-F87B-4983-9315-E9ECAB2AB9B7}" type="datetimeFigureOut">
              <a:rPr lang="es-PA" smtClean="0"/>
              <a:pPr/>
              <a:t>08/16/2016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pPr/>
              <a:t>‹Nº›</a:t>
            </a:fld>
            <a:endParaRPr lang="es-P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82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B91E-F87B-4983-9315-E9ECAB2AB9B7}" type="datetimeFigureOut">
              <a:rPr lang="es-PA" smtClean="0"/>
              <a:pPr/>
              <a:t>08/16/2016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pPr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3310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B91E-F87B-4983-9315-E9ECAB2AB9B7}" type="datetimeFigureOut">
              <a:rPr lang="es-PA" smtClean="0"/>
              <a:pPr/>
              <a:t>08/16/2016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pPr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3218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B91E-F87B-4983-9315-E9ECAB2AB9B7}" type="datetimeFigureOut">
              <a:rPr lang="es-PA" smtClean="0"/>
              <a:pPr/>
              <a:t>08/16/2016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pPr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671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B91E-F87B-4983-9315-E9ECAB2AB9B7}" type="datetimeFigureOut">
              <a:rPr lang="es-PA" smtClean="0"/>
              <a:pPr/>
              <a:t>08/16/2016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pPr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6229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B91E-F87B-4983-9315-E9ECAB2AB9B7}" type="datetimeFigureOut">
              <a:rPr lang="es-PA" smtClean="0"/>
              <a:pPr/>
              <a:t>08/16/2016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pPr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6158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B91E-F87B-4983-9315-E9ECAB2AB9B7}" type="datetimeFigureOut">
              <a:rPr lang="es-PA" smtClean="0"/>
              <a:pPr/>
              <a:t>08/16/2016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pPr/>
              <a:t>‹Nº›</a:t>
            </a:fld>
            <a:endParaRPr lang="es-P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34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B4B91E-F87B-4983-9315-E9ECAB2AB9B7}" type="datetimeFigureOut">
              <a:rPr lang="es-PA" smtClean="0"/>
              <a:pPr/>
              <a:t>08/16/2016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F979E83-0BF2-4009-8700-BE9A2605A1A0}" type="slidenum">
              <a:rPr lang="es-PA" smtClean="0"/>
              <a:pPr/>
              <a:t>‹Nº›</a:t>
            </a:fld>
            <a:endParaRPr lang="es-P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08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8" y="2538943"/>
            <a:ext cx="7773074" cy="14631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3074" cy="146316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01" y="2403177"/>
            <a:ext cx="7773074" cy="146316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809957"/>
            <a:ext cx="7773074" cy="146316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6 CuadroTexto"/>
          <p:cNvSpPr txBox="1"/>
          <p:nvPr/>
        </p:nvSpPr>
        <p:spPr>
          <a:xfrm>
            <a:off x="2122714" y="685800"/>
            <a:ext cx="8180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4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Arquitectura Empresarial</a:t>
            </a:r>
          </a:p>
          <a:p>
            <a:pPr algn="ctr"/>
            <a:r>
              <a:rPr lang="es-PA" sz="4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Resumen</a:t>
            </a:r>
            <a:endParaRPr lang="es-PA" sz="4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274436" y="2500239"/>
            <a:ext cx="6413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4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Por: Carlos Díaz Soto</a:t>
            </a:r>
            <a:endParaRPr lang="es-PA" sz="4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1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5809957"/>
            <a:ext cx="7773074" cy="146316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6419" cy="6858000"/>
          </a:xfr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019" y="553792"/>
            <a:ext cx="7332507" cy="611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5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5809957"/>
            <a:ext cx="7773074" cy="146316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6419" cy="6858000"/>
          </a:xfrm>
        </p:spPr>
      </p:pic>
      <p:sp>
        <p:nvSpPr>
          <p:cNvPr id="2" name="CuadroTexto 1"/>
          <p:cNvSpPr txBox="1"/>
          <p:nvPr/>
        </p:nvSpPr>
        <p:spPr>
          <a:xfrm>
            <a:off x="3490175" y="2305319"/>
            <a:ext cx="8165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 smtClean="0"/>
              <a:t>AE = E + N + T</a:t>
            </a:r>
          </a:p>
          <a:p>
            <a:pPr algn="ctr"/>
            <a:r>
              <a:rPr lang="es-PA" sz="2400" b="1" dirty="0" smtClean="0"/>
              <a:t>Arquitectura Empresarial = Estrategia + Negocio + Tecnología</a:t>
            </a:r>
            <a:endParaRPr lang="es-PA" sz="2400" b="1" dirty="0"/>
          </a:p>
        </p:txBody>
      </p:sp>
    </p:spTree>
    <p:extLst>
      <p:ext uri="{BB962C8B-B14F-4D97-AF65-F5344CB8AC3E}">
        <p14:creationId xmlns:p14="http://schemas.microsoft.com/office/powerpoint/2010/main" val="31781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5809957"/>
            <a:ext cx="7773074" cy="146316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6419" cy="6858000"/>
          </a:xfrm>
        </p:spPr>
      </p:pic>
    </p:spTree>
    <p:extLst>
      <p:ext uri="{BB962C8B-B14F-4D97-AF65-F5344CB8AC3E}">
        <p14:creationId xmlns:p14="http://schemas.microsoft.com/office/powerpoint/2010/main" val="35023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3074" cy="146316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26" y="4699615"/>
            <a:ext cx="7773074" cy="146316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6419" cy="6858000"/>
          </a:xfrm>
        </p:spPr>
      </p:pic>
      <p:sp>
        <p:nvSpPr>
          <p:cNvPr id="2" name="CuadroTexto 1"/>
          <p:cNvSpPr txBox="1"/>
          <p:nvPr/>
        </p:nvSpPr>
        <p:spPr>
          <a:xfrm>
            <a:off x="3696236" y="135791"/>
            <a:ext cx="7920507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400" dirty="0"/>
              <a:t>Que es Arquitectura Empresarial y como ayuda a mi </a:t>
            </a:r>
            <a:r>
              <a:rPr lang="es-PA" sz="2400" dirty="0" smtClean="0"/>
              <a:t>empresa</a:t>
            </a:r>
          </a:p>
          <a:p>
            <a:endParaRPr lang="es-PA" dirty="0"/>
          </a:p>
          <a:p>
            <a:r>
              <a:rPr lang="es-PA" sz="2000" dirty="0"/>
              <a:t>Podemos definir AE (Arquitectura Empresarial) como la representación de todos los componentes, procesos y políticas de mi empresa.</a:t>
            </a:r>
          </a:p>
          <a:p>
            <a:r>
              <a:rPr lang="es-PA" sz="2000" dirty="0"/>
              <a:t>Según </a:t>
            </a:r>
            <a:r>
              <a:rPr lang="es-PA" sz="2000" dirty="0" err="1"/>
              <a:t>Gartner</a:t>
            </a:r>
            <a:r>
              <a:rPr lang="es-PA" sz="2000" dirty="0"/>
              <a:t>, Arquitectura Empresarial es el proceso de trasladar una visión y estrategia de negocio en un cambio efectivo, comunicando las capacidades actuales y repensando los principios y los modelos que describen el estado futuro de la empresa y facilitan su evolución</a:t>
            </a:r>
            <a:r>
              <a:rPr lang="es-PA" sz="2000" dirty="0" smtClean="0"/>
              <a:t>.</a:t>
            </a:r>
          </a:p>
          <a:p>
            <a:endParaRPr lang="es-PA" sz="2000" dirty="0"/>
          </a:p>
          <a:p>
            <a:r>
              <a:rPr lang="es-PA" sz="2000" dirty="0"/>
              <a:t>Hoy en día las empresas cuentan con una gran variedad de Software, hardware, componentes y elementos que se han implementado para ayudar a las diferentes áreas de las empresas o para mejorar el área de TI; ERP, CRM, Nomina, SOA, BI, sistemas legados, aplicaciones móviles, etc., etc. Alinear estos componentes es un reto fundamental, pero alinearlos con la estrategia de negocios es un reto aún mayor</a:t>
            </a:r>
            <a:r>
              <a:rPr lang="es-PA" sz="2000" dirty="0" smtClean="0"/>
              <a:t>.</a:t>
            </a:r>
          </a:p>
          <a:p>
            <a:endParaRPr lang="es-PA" sz="2000" dirty="0"/>
          </a:p>
          <a:p>
            <a:r>
              <a:rPr lang="es-PA" sz="2000" dirty="0"/>
              <a:t>AE es una práctica estratégica, que permite conectar las relaciones entre las iniciativas de negocio y la tecnología que la apalanca,  permite evaluar las fortalezas y debilidades, y trazar estrategias de transformación, desde la Arquitectura actual hacia un modelo Arquitectónico que represente una visión futura.</a:t>
            </a:r>
          </a:p>
        </p:txBody>
      </p:sp>
    </p:spTree>
    <p:extLst>
      <p:ext uri="{BB962C8B-B14F-4D97-AF65-F5344CB8AC3E}">
        <p14:creationId xmlns:p14="http://schemas.microsoft.com/office/powerpoint/2010/main" val="190498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3074" cy="146316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5809957"/>
            <a:ext cx="7773074" cy="146316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6419" cy="6858000"/>
          </a:xfrm>
        </p:spPr>
      </p:pic>
      <p:sp>
        <p:nvSpPr>
          <p:cNvPr id="2" name="CuadroTexto 1"/>
          <p:cNvSpPr txBox="1"/>
          <p:nvPr/>
        </p:nvSpPr>
        <p:spPr>
          <a:xfrm>
            <a:off x="3348507" y="270456"/>
            <a:ext cx="84871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000" dirty="0"/>
              <a:t>Las empresas tienen una AE, la tengan definida y clara o no, el representarla desde los diferentes aspectos le permitirá a la empresa entender el impacto de cada estrategia de negocio en la tecnología y como la tecnología tiene que adecuarse, modificarse, mejorarse para </a:t>
            </a:r>
            <a:r>
              <a:rPr lang="es-PA" sz="2000" dirty="0" smtClean="0"/>
              <a:t>alcanzar la expectativa del negocio.</a:t>
            </a:r>
          </a:p>
          <a:p>
            <a:endParaRPr lang="es-PA" sz="2000" dirty="0"/>
          </a:p>
          <a:p>
            <a:r>
              <a:rPr lang="es-PA" sz="2000" dirty="0"/>
              <a:t>La AE nos permite observar como las estrategias, metas, componentes y tecnologías están relacionadas y mostrar la interdependencia entre ellas, al final de cuentas los proyectos de tecnología debe existir exclusivamente como parte de las estrategias de negocio de la empresa</a:t>
            </a:r>
            <a:r>
              <a:rPr lang="es-PA" sz="2000" dirty="0" smtClean="0"/>
              <a:t>.</a:t>
            </a:r>
          </a:p>
          <a:p>
            <a:endParaRPr lang="es-PA" sz="2000" dirty="0"/>
          </a:p>
          <a:p>
            <a:r>
              <a:rPr lang="es-PA" sz="2000" dirty="0"/>
              <a:t>EA permite enfocar los problemas de una forma integrada y coherente, al mismo tiempo que ofrece un medio para alcanzar un entendimiento y conceptualización entre todos los involucrados en las decisiones de la empresa</a:t>
            </a:r>
            <a:r>
              <a:rPr lang="es-PA" sz="2000" dirty="0" smtClean="0"/>
              <a:t>.</a:t>
            </a:r>
          </a:p>
          <a:p>
            <a:endParaRPr lang="es-PA" sz="2000" dirty="0"/>
          </a:p>
        </p:txBody>
      </p:sp>
    </p:spTree>
    <p:extLst>
      <p:ext uri="{BB962C8B-B14F-4D97-AF65-F5344CB8AC3E}">
        <p14:creationId xmlns:p14="http://schemas.microsoft.com/office/powerpoint/2010/main" val="399671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5809957"/>
            <a:ext cx="7773074" cy="146316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6419" cy="6858000"/>
          </a:xfrm>
        </p:spPr>
      </p:pic>
      <p:sp>
        <p:nvSpPr>
          <p:cNvPr id="2" name="CuadroTexto 1"/>
          <p:cNvSpPr txBox="1"/>
          <p:nvPr/>
        </p:nvSpPr>
        <p:spPr>
          <a:xfrm>
            <a:off x="3928056" y="489397"/>
            <a:ext cx="78561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000" dirty="0"/>
              <a:t>Los programas de AE son un apoyo para que las empresas que desean iniciar proyectos de Innovación Organizacional, Restructuración Administrativa o Gestión de Procesos de Negocios (BPM</a:t>
            </a:r>
            <a:r>
              <a:rPr lang="es-PA" sz="2000" dirty="0" smtClean="0"/>
              <a:t>).</a:t>
            </a:r>
          </a:p>
          <a:p>
            <a:endParaRPr lang="es-PA" sz="2000" dirty="0"/>
          </a:p>
          <a:p>
            <a:r>
              <a:rPr lang="es-PA" sz="2000" dirty="0"/>
              <a:t>Una muy buena práctica al implementar una AE es usar un modelo de referencia para lo cual TOGAF (</a:t>
            </a:r>
            <a:r>
              <a:rPr lang="es-PA" sz="2000" dirty="0" err="1"/>
              <a:t>The</a:t>
            </a:r>
            <a:r>
              <a:rPr lang="es-PA" sz="2000" dirty="0"/>
              <a:t> Open </a:t>
            </a:r>
            <a:r>
              <a:rPr lang="es-PA" sz="2000" dirty="0" err="1"/>
              <a:t>Group</a:t>
            </a:r>
            <a:r>
              <a:rPr lang="es-PA" sz="2000" dirty="0"/>
              <a:t> </a:t>
            </a:r>
            <a:r>
              <a:rPr lang="es-PA" sz="2000" dirty="0" err="1"/>
              <a:t>Architecture</a:t>
            </a:r>
            <a:r>
              <a:rPr lang="es-PA" sz="2000" dirty="0"/>
              <a:t> Framework) es una excelente alternativa, es un marco de trabajo de Arquitectura Empresarial que proporciona un enfoque para el diseño, planificación, implementación y gobierno de una arquitectura empresarial de información.</a:t>
            </a:r>
          </a:p>
        </p:txBody>
      </p:sp>
    </p:spTree>
    <p:extLst>
      <p:ext uri="{BB962C8B-B14F-4D97-AF65-F5344CB8AC3E}">
        <p14:creationId xmlns:p14="http://schemas.microsoft.com/office/powerpoint/2010/main" val="399671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5809957"/>
            <a:ext cx="7773074" cy="146316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6419" cy="6858000"/>
          </a:xfr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482" y="857249"/>
            <a:ext cx="6684135" cy="556930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353059" y="180304"/>
            <a:ext cx="6284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 smtClean="0">
                <a:solidFill>
                  <a:srgbClr val="002060"/>
                </a:solidFill>
              </a:rPr>
              <a:t>Arquitectura de Negocio</a:t>
            </a:r>
            <a:endParaRPr lang="es-PA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64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5809957"/>
            <a:ext cx="7773074" cy="146316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6419" cy="6858000"/>
          </a:xfr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862" y="180304"/>
            <a:ext cx="8783459" cy="653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2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5809957"/>
            <a:ext cx="7773074" cy="146316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6419" cy="6858000"/>
          </a:xfr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355" y="206062"/>
            <a:ext cx="8551572" cy="634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5809957"/>
            <a:ext cx="7773074" cy="146316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6419" cy="6858000"/>
          </a:xfrm>
        </p:spPr>
      </p:pic>
      <p:sp>
        <p:nvSpPr>
          <p:cNvPr id="2" name="CuadroTexto 1"/>
          <p:cNvSpPr txBox="1"/>
          <p:nvPr/>
        </p:nvSpPr>
        <p:spPr>
          <a:xfrm>
            <a:off x="4069724" y="785611"/>
            <a:ext cx="71735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3200" b="1" dirty="0" smtClean="0"/>
              <a:t>Beneficios de la arquitectura Empresarial</a:t>
            </a:r>
          </a:p>
          <a:p>
            <a:endParaRPr lang="es-PA" sz="3200" dirty="0"/>
          </a:p>
          <a:p>
            <a:pPr marL="342900" indent="-342900">
              <a:buAutoNum type="arabicPeriod"/>
            </a:pPr>
            <a:r>
              <a:rPr lang="es-PA" sz="2800" dirty="0" smtClean="0"/>
              <a:t>Alineación de TI al Negocio</a:t>
            </a:r>
          </a:p>
          <a:p>
            <a:pPr marL="342900" indent="-342900">
              <a:buAutoNum type="arabicPeriod"/>
            </a:pPr>
            <a:r>
              <a:rPr lang="es-PA" sz="2800" dirty="0" smtClean="0"/>
              <a:t>Reducción de Costos</a:t>
            </a:r>
          </a:p>
          <a:p>
            <a:pPr marL="342900" indent="-342900">
              <a:buAutoNum type="arabicPeriod"/>
            </a:pPr>
            <a:r>
              <a:rPr lang="es-PA" sz="2800" dirty="0" smtClean="0"/>
              <a:t>Estandarización / Consolidación</a:t>
            </a:r>
          </a:p>
          <a:p>
            <a:pPr marL="342900" indent="-342900">
              <a:buAutoNum type="arabicPeriod"/>
            </a:pPr>
            <a:r>
              <a:rPr lang="es-PA" sz="2800" dirty="0" smtClean="0"/>
              <a:t>Administración / Gobernabilidad</a:t>
            </a:r>
          </a:p>
          <a:p>
            <a:pPr marL="342900" indent="-342900">
              <a:buAutoNum type="arabicPeriod"/>
            </a:pPr>
            <a:r>
              <a:rPr lang="es-PA" sz="2800" dirty="0" smtClean="0"/>
              <a:t>Agilidad</a:t>
            </a:r>
          </a:p>
          <a:p>
            <a:pPr marL="342900" indent="-342900">
              <a:buAutoNum type="arabicPeriod"/>
            </a:pPr>
            <a:r>
              <a:rPr lang="es-PA" sz="2800" dirty="0" smtClean="0"/>
              <a:t>Innovación</a:t>
            </a:r>
          </a:p>
          <a:p>
            <a:pPr marL="342900" indent="-342900">
              <a:buAutoNum type="arabicPeriod"/>
            </a:pPr>
            <a:r>
              <a:rPr lang="es-PA" sz="2800" dirty="0" smtClean="0"/>
              <a:t>Transparencia</a:t>
            </a:r>
          </a:p>
          <a:p>
            <a:pPr marL="342900" indent="-342900">
              <a:buAutoNum type="arabicPeriod"/>
            </a:pPr>
            <a:r>
              <a:rPr lang="es-PA" sz="2800" dirty="0" smtClean="0"/>
              <a:t>Reducción de Costos de TI</a:t>
            </a:r>
            <a:endParaRPr lang="es-PA" sz="2800" dirty="0"/>
          </a:p>
        </p:txBody>
      </p:sp>
    </p:spTree>
    <p:extLst>
      <p:ext uri="{BB962C8B-B14F-4D97-AF65-F5344CB8AC3E}">
        <p14:creationId xmlns:p14="http://schemas.microsoft.com/office/powerpoint/2010/main" val="2992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5809957"/>
            <a:ext cx="7773074" cy="146316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6419" cy="6858000"/>
          </a:xfr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090" y="1141121"/>
            <a:ext cx="5921867" cy="559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7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ndo de PPT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o de PPT" id="{E8AD8613-7A2B-4364-BE8E-58B73B0A7A48}" vid="{71C11B05-E967-4CB6-B6F0-AE21AB8CDEB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CA4C253A75B1548A6D87DFA4D42525E" ma:contentTypeVersion="2" ma:contentTypeDescription="Crear nuevo documento." ma:contentTypeScope="" ma:versionID="373d930f012268b5c127c1f7f109a06f">
  <xsd:schema xmlns:xsd="http://www.w3.org/2001/XMLSchema" xmlns:xs="http://www.w3.org/2001/XMLSchema" xmlns:p="http://schemas.microsoft.com/office/2006/metadata/properties" xmlns:ns2="4e39b76f-8e2e-4f53-aac6-d3f7b842ec7b" targetNamespace="http://schemas.microsoft.com/office/2006/metadata/properties" ma:root="true" ma:fieldsID="6d3e59426583ebd3424c6e7b7c8eb489" ns2:_="">
    <xsd:import namespace="4e39b76f-8e2e-4f53-aac6-d3f7b842ec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39b76f-8e2e-4f53-aac6-d3f7b842ec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7F0B0B-7BE0-401C-A346-0FD1BBEE1DD9}"/>
</file>

<file path=customXml/itemProps2.xml><?xml version="1.0" encoding="utf-8"?>
<ds:datastoreItem xmlns:ds="http://schemas.openxmlformats.org/officeDocument/2006/customXml" ds:itemID="{36EDD4BD-0B00-4694-93CE-8AEEDC82E57A}"/>
</file>

<file path=customXml/itemProps3.xml><?xml version="1.0" encoding="utf-8"?>
<ds:datastoreItem xmlns:ds="http://schemas.openxmlformats.org/officeDocument/2006/customXml" ds:itemID="{6AE705B3-56EE-4D2F-98DE-FF101451202F}"/>
</file>

<file path=docProps/app.xml><?xml version="1.0" encoding="utf-8"?>
<Properties xmlns="http://schemas.openxmlformats.org/officeDocument/2006/extended-properties" xmlns:vt="http://schemas.openxmlformats.org/officeDocument/2006/docPropsVTypes">
  <Template>fondo de PPT</Template>
  <TotalTime>423</TotalTime>
  <Words>483</Words>
  <Application>Microsoft Office PowerPoint</Application>
  <PresentationFormat>Panorámica</PresentationFormat>
  <Paragraphs>32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Tw Cen MT</vt:lpstr>
      <vt:lpstr>Tw Cen MT Condensed</vt:lpstr>
      <vt:lpstr>Wingdings 3</vt:lpstr>
      <vt:lpstr>fondo de PPT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adm</dc:creator>
  <cp:lastModifiedBy>FISC-UTP06</cp:lastModifiedBy>
  <cp:revision>20</cp:revision>
  <dcterms:created xsi:type="dcterms:W3CDTF">2016-08-09T16:16:42Z</dcterms:created>
  <dcterms:modified xsi:type="dcterms:W3CDTF">2016-08-17T00:34:47Z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0x0101002CA4C253A75B1548A6D87DFA4D42525E</vt:lpwstr>
  </property>
</Properties>
</file>