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8"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858000" cy="9144000"/>
  <p:defaultTextStyle>
    <a:defPPr lvl="0">
      <a:defRPr lang="es-PA"/>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6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íaz Soto" userId="a81326b08ee3fccc" providerId="LiveId" clId="{047E5DC0-59A7-4BC7-AF00-99A36A5A3AA2}"/>
    <pc:docChg chg="addSld">
      <pc:chgData name="Carlos Díaz Soto" userId="a81326b08ee3fccc" providerId="LiveId" clId="{047E5DC0-59A7-4BC7-AF00-99A36A5A3AA2}" dt="2021-09-16T00:39:54.079" v="0" actId="680"/>
      <pc:docMkLst>
        <pc:docMk/>
      </pc:docMkLst>
      <pc:sldChg chg="new">
        <pc:chgData name="Carlos Díaz Soto" userId="a81326b08ee3fccc" providerId="LiveId" clId="{047E5DC0-59A7-4BC7-AF00-99A36A5A3AA2}" dt="2021-09-16T00:39:54.079" v="0" actId="680"/>
        <pc:sldMkLst>
          <pc:docMk/>
          <pc:sldMk cId="4025144634" sldId="29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4FB4B91E-F87B-4983-9315-E9ECAB2AB9B7}" type="datetimeFigureOut">
              <a:rPr lang="es-PA" smtClean="0"/>
              <a:pPr/>
              <a:t>09/13/2021</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2F979E83-0BF2-4009-8700-BE9A2605A1A0}" type="slidenum">
              <a:rPr lang="es-PA" smtClean="0"/>
              <a:pPr/>
              <a:t>‹Nº›</a:t>
            </a:fld>
            <a:endParaRPr lang="es-P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1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357990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2F979E83-0BF2-4009-8700-BE9A2605A1A0}" type="slidenum">
              <a:rPr lang="es-PA" smtClean="0"/>
              <a:pPr/>
              <a:t>‹Nº›</a:t>
            </a:fld>
            <a:endParaRPr lang="es-P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80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32837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2F979E83-0BF2-4009-8700-BE9A2605A1A0}" type="slidenum">
              <a:rPr lang="es-PA" smtClean="0"/>
              <a:pPr/>
              <a:t>‹Nº›</a:t>
            </a:fld>
            <a:endParaRPr lang="es-P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82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10331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143218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15671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106229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2F979E83-0BF2-4009-8700-BE9A2605A1A0}" type="slidenum">
              <a:rPr lang="es-PA" smtClean="0"/>
              <a:pPr/>
              <a:t>‹Nº›</a:t>
            </a:fld>
            <a:endParaRPr lang="es-PA"/>
          </a:p>
        </p:txBody>
      </p:sp>
    </p:spTree>
    <p:extLst>
      <p:ext uri="{BB962C8B-B14F-4D97-AF65-F5344CB8AC3E}">
        <p14:creationId xmlns:p14="http://schemas.microsoft.com/office/powerpoint/2010/main" val="326158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FB4B91E-F87B-4983-9315-E9ECAB2AB9B7}" type="datetimeFigureOut">
              <a:rPr lang="es-PA" smtClean="0"/>
              <a:pPr/>
              <a:t>09/13/2021</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2F979E83-0BF2-4009-8700-BE9A2605A1A0}" type="slidenum">
              <a:rPr lang="es-PA" smtClean="0"/>
              <a:pPr/>
              <a:t>‹Nº›</a:t>
            </a:fld>
            <a:endParaRPr lang="es-P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34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B4B91E-F87B-4983-9315-E9ECAB2AB9B7}" type="datetimeFigureOut">
              <a:rPr lang="es-PA" smtClean="0"/>
              <a:pPr/>
              <a:t>09/13/2021</a:t>
            </a:fld>
            <a:endParaRPr lang="es-P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P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F979E83-0BF2-4009-8700-BE9A2605A1A0}" type="slidenum">
              <a:rPr lang="es-PA" smtClean="0"/>
              <a:pPr/>
              <a:t>‹Nº›</a:t>
            </a:fld>
            <a:endParaRPr lang="es-P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086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s.wikipedia.org/w/index.php?title=Arquitectura_de_Datos&amp;action=edit&amp;redlink=1"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s.wikipedia.org/w/index.php?title=Arquitectura_Tecnol%C3%B3gica&amp;action=edit&amp;redlink=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azure.microsoft.com/es-es/overview/choosing-a-cloud-service-provid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s.wikipedia.org/w/index.php?title=Arquitectura_de_Negocios&amp;action=edit&amp;redlink=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es.wikipedia.org/w/index.php?title=Arquitectura_de_Aplicaciones&amp;action=edit&amp;redlink=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comunidad.iebschool.com/iebs/software-de-gestion/erp-en-la-nub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stretch>
            <a:fillRect/>
          </a:stretch>
        </p:blipFill>
        <p:spPr>
          <a:xfrm>
            <a:off x="436098" y="2538943"/>
            <a:ext cx="7773074" cy="1463167"/>
          </a:xfrm>
          <a:prstGeom prst="rect">
            <a:avLst/>
          </a:prstGeom>
        </p:spPr>
      </p:pic>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9" name="Imagen 8"/>
          <p:cNvPicPr>
            <a:picLocks noChangeAspect="1"/>
          </p:cNvPicPr>
          <p:nvPr/>
        </p:nvPicPr>
        <p:blipFill>
          <a:blip r:embed="rId2" cstate="print"/>
          <a:stretch>
            <a:fillRect/>
          </a:stretch>
        </p:blipFill>
        <p:spPr>
          <a:xfrm>
            <a:off x="1392701" y="2403177"/>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7" name="6 CuadroTexto"/>
          <p:cNvSpPr txBox="1"/>
          <p:nvPr/>
        </p:nvSpPr>
        <p:spPr>
          <a:xfrm>
            <a:off x="1468582" y="685800"/>
            <a:ext cx="9947563" cy="2308324"/>
          </a:xfrm>
          <a:prstGeom prst="rect">
            <a:avLst/>
          </a:prstGeom>
          <a:noFill/>
        </p:spPr>
        <p:txBody>
          <a:bodyPr wrap="square" rtlCol="0">
            <a:spAutoFit/>
          </a:bodyPr>
          <a:lstStyle/>
          <a:p>
            <a:pPr algn="ctr"/>
            <a:r>
              <a:rPr lang="es-PA" sz="4800" dirty="0">
                <a:solidFill>
                  <a:srgbClr val="002060"/>
                </a:solidFill>
                <a:latin typeface="Arial" pitchFamily="34" charset="0"/>
                <a:cs typeface="Arial" pitchFamily="34" charset="0"/>
              </a:rPr>
              <a:t>Arquitectura Empresarial</a:t>
            </a:r>
          </a:p>
          <a:p>
            <a:pPr algn="ctr"/>
            <a:r>
              <a:rPr lang="es-PA" sz="4800" dirty="0">
                <a:solidFill>
                  <a:srgbClr val="002060"/>
                </a:solidFill>
                <a:latin typeface="Arial" pitchFamily="34" charset="0"/>
                <a:cs typeface="Arial" pitchFamily="34" charset="0"/>
              </a:rPr>
              <a:t>Capitulo II. Componentes de la Arquitectura Empresarial</a:t>
            </a:r>
          </a:p>
        </p:txBody>
      </p:sp>
      <p:sp>
        <p:nvSpPr>
          <p:cNvPr id="11" name="10 CuadroTexto"/>
          <p:cNvSpPr txBox="1"/>
          <p:nvPr/>
        </p:nvSpPr>
        <p:spPr>
          <a:xfrm>
            <a:off x="5447127" y="5534385"/>
            <a:ext cx="6413038" cy="830997"/>
          </a:xfrm>
          <a:prstGeom prst="rect">
            <a:avLst/>
          </a:prstGeom>
          <a:noFill/>
        </p:spPr>
        <p:txBody>
          <a:bodyPr wrap="square" rtlCol="0">
            <a:spAutoFit/>
          </a:bodyPr>
          <a:lstStyle/>
          <a:p>
            <a:r>
              <a:rPr lang="es-PA" sz="4800" dirty="0">
                <a:solidFill>
                  <a:srgbClr val="002060"/>
                </a:solidFill>
                <a:latin typeface="Arial" pitchFamily="34" charset="0"/>
                <a:cs typeface="Arial" pitchFamily="34" charset="0"/>
              </a:rPr>
              <a:t>Por: Carlos Díaz Soto</a:t>
            </a:r>
          </a:p>
        </p:txBody>
      </p:sp>
    </p:spTree>
    <p:extLst>
      <p:ext uri="{BB962C8B-B14F-4D97-AF65-F5344CB8AC3E}">
        <p14:creationId xmlns:p14="http://schemas.microsoft.com/office/powerpoint/2010/main" val="265131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953840"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3241964" y="332510"/>
            <a:ext cx="8742218" cy="6186309"/>
          </a:xfrm>
          <a:prstGeom prst="rect">
            <a:avLst/>
          </a:prstGeom>
          <a:noFill/>
        </p:spPr>
        <p:txBody>
          <a:bodyPr wrap="square" rtlCol="0">
            <a:spAutoFit/>
          </a:bodyPr>
          <a:lstStyle/>
          <a:p>
            <a:pPr fontAlgn="base"/>
            <a:r>
              <a:rPr lang="es-PA" b="1" dirty="0"/>
              <a:t>VENTAJAS DEL USO DE SISTEMAS </a:t>
            </a:r>
            <a:r>
              <a:rPr lang="es-PA" b="1" dirty="0" err="1"/>
              <a:t>SaaS</a:t>
            </a:r>
            <a:endParaRPr lang="es-PA" b="1" dirty="0"/>
          </a:p>
          <a:p>
            <a:pPr fontAlgn="base"/>
            <a:endParaRPr lang="es-PA" dirty="0"/>
          </a:p>
          <a:p>
            <a:pPr fontAlgn="base"/>
            <a:r>
              <a:rPr lang="es-PA" dirty="0"/>
              <a:t>La implantación de un sistema </a:t>
            </a:r>
            <a:r>
              <a:rPr lang="es-PA" dirty="0" err="1"/>
              <a:t>SaaS</a:t>
            </a:r>
            <a:r>
              <a:rPr lang="es-PA" dirty="0"/>
              <a:t> para el software empresarial puede ofrecer muchas ventajas a la organización.</a:t>
            </a:r>
          </a:p>
          <a:p>
            <a:pPr fontAlgn="base"/>
            <a:r>
              <a:rPr lang="es-PA" b="1" dirty="0"/>
              <a:t>-  Reducción de tiempos</a:t>
            </a:r>
          </a:p>
          <a:p>
            <a:pPr fontAlgn="base"/>
            <a:r>
              <a:rPr lang="es-PA" dirty="0"/>
              <a:t>Una de las grandes diferencias con el modelo tradicional es que </a:t>
            </a:r>
            <a:r>
              <a:rPr lang="es-PA" b="1" dirty="0"/>
              <a:t>en el sistema </a:t>
            </a:r>
            <a:r>
              <a:rPr lang="es-PA" b="1" dirty="0" err="1"/>
              <a:t>SaaS</a:t>
            </a:r>
            <a:r>
              <a:rPr lang="es-PA" b="1" dirty="0"/>
              <a:t> el software ya se encuentra configurado</a:t>
            </a:r>
            <a:r>
              <a:rPr lang="es-PA" dirty="0"/>
              <a:t>. Esto supone un importante</a:t>
            </a:r>
            <a:r>
              <a:rPr lang="es-PA" b="1" dirty="0"/>
              <a:t> ahorro de tiempo en la fase de instalación y configuración del </a:t>
            </a:r>
            <a:r>
              <a:rPr lang="es-PA" b="1" dirty="0" err="1"/>
              <a:t>software</a:t>
            </a:r>
            <a:r>
              <a:rPr lang="es-PA" dirty="0" err="1"/>
              <a:t>en</a:t>
            </a:r>
            <a:r>
              <a:rPr lang="es-PA" dirty="0"/>
              <a:t> cada uno de los ordenadores que lo van a utilizar.</a:t>
            </a:r>
          </a:p>
          <a:p>
            <a:pPr fontAlgn="base"/>
            <a:endParaRPr lang="es-PA" dirty="0"/>
          </a:p>
          <a:p>
            <a:pPr fontAlgn="base"/>
            <a:r>
              <a:rPr lang="es-PA" b="1" dirty="0"/>
              <a:t>-  Reducción de costes</a:t>
            </a:r>
          </a:p>
          <a:p>
            <a:pPr fontAlgn="base"/>
            <a:r>
              <a:rPr lang="es-PA" dirty="0"/>
              <a:t>Esta centralización del software también supone una </a:t>
            </a:r>
            <a:r>
              <a:rPr lang="es-PA" b="1" dirty="0"/>
              <a:t>reducción en los costes de adquisición</a:t>
            </a:r>
            <a:r>
              <a:rPr lang="es-PA" dirty="0"/>
              <a:t>. </a:t>
            </a:r>
            <a:r>
              <a:rPr lang="es-PA" b="1" dirty="0"/>
              <a:t>La ubicación compartida de la aplicación reduce los costes de licencia de hardware y software</a:t>
            </a:r>
            <a:r>
              <a:rPr lang="es-PA" dirty="0"/>
              <a:t>, ya que el </a:t>
            </a:r>
            <a:r>
              <a:rPr lang="es-PA" b="1" dirty="0"/>
              <a:t>pago de un alquiler por el servicio</a:t>
            </a:r>
            <a:r>
              <a:rPr lang="es-PA" dirty="0"/>
              <a:t> es suficiente. Esto hace que muchas PYMES puedan acceder al uso de software especializado que en el modelo de distribución tradicional no podrían asumir debido a que supone una carga importante en sus costes de estructura.</a:t>
            </a:r>
          </a:p>
          <a:p>
            <a:pPr fontAlgn="base"/>
            <a:r>
              <a:rPr lang="es-PA" dirty="0"/>
              <a:t>Pero no sólo se reducen los costes de adquisición, lo mismo sucede con los gastos de mantenimiento y soporte. </a:t>
            </a:r>
            <a:r>
              <a:rPr lang="es-PA" b="1" dirty="0"/>
              <a:t>La</a:t>
            </a:r>
            <a:r>
              <a:rPr lang="es-PA" dirty="0"/>
              <a:t> </a:t>
            </a:r>
            <a:r>
              <a:rPr lang="es-PA" b="1" dirty="0"/>
              <a:t>empresa proveedora del servicio </a:t>
            </a:r>
            <a:r>
              <a:rPr lang="es-PA" b="1" dirty="0" err="1"/>
              <a:t>SaaS</a:t>
            </a:r>
            <a:r>
              <a:rPr lang="es-PA" b="1" dirty="0"/>
              <a:t> también se ocupará de estos servicios</a:t>
            </a:r>
            <a:r>
              <a:rPr lang="es-PA" dirty="0"/>
              <a:t>, de modo que la empresa  contratante no necesita un departamento interno especializado en ello y se puede despreocupar  de este punto.</a:t>
            </a:r>
          </a:p>
        </p:txBody>
      </p:sp>
    </p:spTree>
    <p:extLst>
      <p:ext uri="{BB962C8B-B14F-4D97-AF65-F5344CB8AC3E}">
        <p14:creationId xmlns:p14="http://schemas.microsoft.com/office/powerpoint/2010/main" val="104168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953840"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3325091" y="290945"/>
            <a:ext cx="8645236" cy="4247317"/>
          </a:xfrm>
          <a:prstGeom prst="rect">
            <a:avLst/>
          </a:prstGeom>
          <a:noFill/>
        </p:spPr>
        <p:txBody>
          <a:bodyPr wrap="square" rtlCol="0">
            <a:spAutoFit/>
          </a:bodyPr>
          <a:lstStyle/>
          <a:p>
            <a:pPr fontAlgn="base"/>
            <a:r>
              <a:rPr lang="es-PA" b="1" dirty="0"/>
              <a:t>Ventajas del uso del sistema </a:t>
            </a:r>
            <a:r>
              <a:rPr lang="es-PA" b="1" dirty="0" err="1"/>
              <a:t>SaaS</a:t>
            </a:r>
            <a:endParaRPr lang="es-PA" b="1" dirty="0"/>
          </a:p>
          <a:p>
            <a:pPr fontAlgn="base"/>
            <a:endParaRPr lang="es-PA" b="1" dirty="0"/>
          </a:p>
          <a:p>
            <a:pPr fontAlgn="base"/>
            <a:r>
              <a:rPr lang="es-PA" b="1" dirty="0"/>
              <a:t>-  Escalabilidad e integración</a:t>
            </a:r>
          </a:p>
          <a:p>
            <a:pPr fontAlgn="base"/>
            <a:r>
              <a:rPr lang="es-PA" dirty="0"/>
              <a:t>Generalmente</a:t>
            </a:r>
            <a:r>
              <a:rPr lang="es-PA" b="1" dirty="0"/>
              <a:t> las soluciones </a:t>
            </a:r>
            <a:r>
              <a:rPr lang="es-PA" b="1" dirty="0" err="1"/>
              <a:t>SaaS</a:t>
            </a:r>
            <a:r>
              <a:rPr lang="es-PA" b="1" dirty="0"/>
              <a:t> operan en un contexto Cloud que se puede escalar e integrar con otras soluciones de </a:t>
            </a:r>
            <a:r>
              <a:rPr lang="es-PA" b="1" i="1" dirty="0"/>
              <a:t>Software as a </a:t>
            </a:r>
            <a:r>
              <a:rPr lang="es-PA" b="1" i="1" dirty="0" err="1"/>
              <a:t>Service</a:t>
            </a:r>
            <a:r>
              <a:rPr lang="es-PA" b="1" dirty="0"/>
              <a:t>.</a:t>
            </a:r>
            <a:r>
              <a:rPr lang="es-PA" dirty="0"/>
              <a:t> Si lo comparamos con el modelo tradicional de distribución de software, el usuario ya no necesita comprar otra aplicación o servidor. Basta con habilitar otro sistema </a:t>
            </a:r>
            <a:r>
              <a:rPr lang="es-PA" dirty="0" err="1"/>
              <a:t>SaaS</a:t>
            </a:r>
            <a:r>
              <a:rPr lang="es-PA" dirty="0"/>
              <a:t> y encargarle su alojamiento al mismo proveedor.</a:t>
            </a:r>
          </a:p>
          <a:p>
            <a:pPr fontAlgn="base"/>
            <a:endParaRPr lang="es-PA" b="1" dirty="0"/>
          </a:p>
          <a:p>
            <a:pPr fontAlgn="base"/>
            <a:r>
              <a:rPr lang="es-PA" b="1" dirty="0"/>
              <a:t>-  Actualizaciones</a:t>
            </a:r>
          </a:p>
          <a:p>
            <a:pPr fontAlgn="base"/>
            <a:r>
              <a:rPr lang="es-PA" b="1" dirty="0"/>
              <a:t>Los proveedores de sistemas de </a:t>
            </a:r>
            <a:r>
              <a:rPr lang="es-PA" b="1" i="1" dirty="0"/>
              <a:t>Software as a </a:t>
            </a:r>
            <a:r>
              <a:rPr lang="es-PA" b="1" i="1" dirty="0" err="1"/>
              <a:t>Service</a:t>
            </a:r>
            <a:r>
              <a:rPr lang="es-PA" b="1" dirty="0"/>
              <a:t> se encargan de ir actualizando sus aplicaciones</a:t>
            </a:r>
            <a:r>
              <a:rPr lang="es-PA" dirty="0"/>
              <a:t> y ofrecérselas a sus clientes. Los gastos y esfuerzos dedicados a la actualización del software se reducen considerablemente, ya que </a:t>
            </a:r>
            <a:r>
              <a:rPr lang="es-PA" b="1" dirty="0"/>
              <a:t>no es necesario comprar e instalar la última versión por cada actualización</a:t>
            </a:r>
            <a:endParaRPr lang="es-PA" dirty="0"/>
          </a:p>
        </p:txBody>
      </p:sp>
    </p:spTree>
    <p:extLst>
      <p:ext uri="{BB962C8B-B14F-4D97-AF65-F5344CB8AC3E}">
        <p14:creationId xmlns:p14="http://schemas.microsoft.com/office/powerpoint/2010/main" val="104168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7" name="6 CuadroTexto"/>
          <p:cNvSpPr txBox="1"/>
          <p:nvPr/>
        </p:nvSpPr>
        <p:spPr>
          <a:xfrm>
            <a:off x="3775426" y="873695"/>
            <a:ext cx="7647709" cy="4524315"/>
          </a:xfrm>
          <a:prstGeom prst="rect">
            <a:avLst/>
          </a:prstGeom>
          <a:noFill/>
        </p:spPr>
        <p:txBody>
          <a:bodyPr wrap="square" rtlCol="0">
            <a:spAutoFit/>
          </a:bodyPr>
          <a:lstStyle/>
          <a:p>
            <a:r>
              <a:rPr lang="es-PA" dirty="0"/>
              <a:t>2.2.3.2 SOA La Arquitectura Orientada a Servicios (SOA por sus siglas en inglés) es un concepto que, aunque sus bases datan de mucho tiempo atrás en la historia de la informática, ha recibido mayor atención recientemente debido al avance en las diferentes tecnologías que ahora la hacen posible, o por lo menos lo facilitan.</a:t>
            </a:r>
          </a:p>
          <a:p>
            <a:endParaRPr lang="es-PA" dirty="0"/>
          </a:p>
          <a:p>
            <a:r>
              <a:rPr lang="es-PA" dirty="0"/>
              <a:t>El cometido de SOA está en la creación de una capa de servicios (en términos técnicos) a todo lo ancho de la organización, que facilite la creación de soluciones futuras construyendo sobre los servicios ya existentes, es decir, construye soluciones de software más flexibles por medio de conceptos como acoplamiento débil. </a:t>
            </a:r>
          </a:p>
          <a:p>
            <a:endParaRPr lang="es-PA" dirty="0"/>
          </a:p>
          <a:p>
            <a:r>
              <a:rPr lang="es-PA" dirty="0"/>
              <a:t>Si a esto le agregamos una fuerte relación con el Business </a:t>
            </a:r>
            <a:r>
              <a:rPr lang="es-PA" dirty="0" err="1"/>
              <a:t>Process</a:t>
            </a:r>
            <a:r>
              <a:rPr lang="es-PA" dirty="0"/>
              <a:t> Management, en el sentido de que los servicios se construyen sobre una capa de procesos de negocio modelados por el BPM, hace que la combinación SOA+BPM suene a una arquitectura empresarial y de allí el debate actual. Sin embargo, una Arquitectura Empresarial es mucho más que SOA. </a:t>
            </a:r>
          </a:p>
        </p:txBody>
      </p:sp>
    </p:spTree>
    <p:extLst>
      <p:ext uri="{BB962C8B-B14F-4D97-AF65-F5344CB8AC3E}">
        <p14:creationId xmlns:p14="http://schemas.microsoft.com/office/powerpoint/2010/main" val="2352021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6 CuadroTexto"/>
          <p:cNvSpPr txBox="1"/>
          <p:nvPr/>
        </p:nvSpPr>
        <p:spPr>
          <a:xfrm>
            <a:off x="3581216" y="1844739"/>
            <a:ext cx="7647709" cy="2031325"/>
          </a:xfrm>
          <a:prstGeom prst="rect">
            <a:avLst/>
          </a:prstGeom>
          <a:noFill/>
        </p:spPr>
        <p:txBody>
          <a:bodyPr wrap="square" rtlCol="0">
            <a:spAutoFit/>
          </a:bodyPr>
          <a:lstStyle/>
          <a:p>
            <a:r>
              <a:rPr lang="es-PA" dirty="0"/>
              <a:t>SOA es, en un sentido más formal, un estilo arquitectónico para el diseño de soluciones tecnológicas con características particulares, soluciones identificadas a partir de las necesidades del negocio. Dada esta definición una arquitectura empresarial abarca mucho más que una SOA dado que tiene que ver con elementos como planes de transición, análisis de impacto de proyecto, asignación de recursos a proyectos, cumplimiento de estándares, entre otros, que se escapan del ámbito del diseño de soluciones de una forma particular. </a:t>
            </a:r>
          </a:p>
        </p:txBody>
      </p:sp>
    </p:spTree>
    <p:extLst>
      <p:ext uri="{BB962C8B-B14F-4D97-AF65-F5344CB8AC3E}">
        <p14:creationId xmlns:p14="http://schemas.microsoft.com/office/powerpoint/2010/main" val="209943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3074" name="Picture 2"/>
          <p:cNvPicPr>
            <a:picLocks noChangeAspect="1" noChangeArrowheads="1"/>
          </p:cNvPicPr>
          <p:nvPr/>
        </p:nvPicPr>
        <p:blipFill>
          <a:blip r:embed="rId4" cstate="print"/>
          <a:srcRect/>
          <a:stretch>
            <a:fillRect/>
          </a:stretch>
        </p:blipFill>
        <p:spPr bwMode="auto">
          <a:xfrm>
            <a:off x="4268065" y="1835295"/>
            <a:ext cx="6343650" cy="4295775"/>
          </a:xfrm>
          <a:prstGeom prst="rect">
            <a:avLst/>
          </a:prstGeom>
          <a:noFill/>
          <a:ln w="9525">
            <a:noFill/>
            <a:miter lim="800000"/>
            <a:headEnd/>
            <a:tailEnd/>
          </a:ln>
        </p:spPr>
      </p:pic>
    </p:spTree>
    <p:extLst>
      <p:ext uri="{BB962C8B-B14F-4D97-AF65-F5344CB8AC3E}">
        <p14:creationId xmlns:p14="http://schemas.microsoft.com/office/powerpoint/2010/main" val="265549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913760" y="5796102"/>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3422073" y="207818"/>
            <a:ext cx="8104909" cy="5078313"/>
          </a:xfrm>
          <a:prstGeom prst="rect">
            <a:avLst/>
          </a:prstGeom>
          <a:noFill/>
        </p:spPr>
        <p:txBody>
          <a:bodyPr wrap="square" rtlCol="0">
            <a:spAutoFit/>
          </a:bodyPr>
          <a:lstStyle/>
          <a:p>
            <a:r>
              <a:rPr lang="es-PA" dirty="0"/>
              <a:t>2.2.3.2 ¿Cómo se beneficia SOA de una AE? </a:t>
            </a:r>
          </a:p>
          <a:p>
            <a:endParaRPr lang="es-PA" dirty="0"/>
          </a:p>
          <a:p>
            <a:r>
              <a:rPr lang="es-PA" dirty="0"/>
              <a:t>En primera instancia el diseño de servicios, y soluciones en general, debe seguir el ciclo “estado actual-estado futuro” típico de las arquitecturas empresariales de forma tal que facilite la construcción evolutiva de las soluciones tecnológicas. Además, como dijimos anteriormente, para que una SOA sea realmente efectiva es indispensable que esté basada en los procesos de negocio de la organización y casualmente este es uno de los elementos que se provee a través de la vista de Arquitectura de Negocio que una AE provee.</a:t>
            </a:r>
          </a:p>
          <a:p>
            <a:endParaRPr lang="es-PA" dirty="0"/>
          </a:p>
          <a:p>
            <a:r>
              <a:rPr lang="es-PA" dirty="0"/>
              <a:t>Siguiendo el ciclo ADM de TOGAF, que se ve en la sección Ciclo ADM, luego de la fase que completa la descripción de la arquitectura de negocio, sigue el diseño de los sistemas de información. Allí es donde podemos utilizar todo el arsenal de herramientas, técnicas, etc., que SOA trae consigo. Por otro lado, AE le da una visibilidad mayor a los proyectos de SOA a través del alcance del análisis y el diseño de las soluciones en el marco general de la arquitectura así como por medio de los modelos para el análisis de impacto y el planeamiento de la integración con el resto de soluciones.</a:t>
            </a:r>
          </a:p>
        </p:txBody>
      </p:sp>
    </p:spTree>
    <p:extLst>
      <p:ext uri="{BB962C8B-B14F-4D97-AF65-F5344CB8AC3E}">
        <p14:creationId xmlns:p14="http://schemas.microsoft.com/office/powerpoint/2010/main" val="185805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4530436" y="1510145"/>
            <a:ext cx="7162800" cy="2308324"/>
          </a:xfrm>
          <a:prstGeom prst="rect">
            <a:avLst/>
          </a:prstGeom>
          <a:noFill/>
        </p:spPr>
        <p:txBody>
          <a:bodyPr wrap="square" rtlCol="0">
            <a:spAutoFit/>
          </a:bodyPr>
          <a:lstStyle/>
          <a:p>
            <a:pPr fontAlgn="base"/>
            <a:r>
              <a:rPr lang="es-PA" dirty="0">
                <a:hlinkClick r:id="rId4"/>
              </a:rPr>
              <a:t>Arquitectura de Datos</a:t>
            </a:r>
            <a:r>
              <a:rPr lang="es-PA" dirty="0"/>
              <a:t>, la cual describe la estructura de los datos físicos y lógicos de la organización , y los recursos de gestión de estos datos</a:t>
            </a:r>
          </a:p>
          <a:p>
            <a:pPr fontAlgn="base"/>
            <a:endParaRPr lang="es-PA" dirty="0"/>
          </a:p>
          <a:p>
            <a:pPr fontAlgn="base"/>
            <a:r>
              <a:rPr lang="es-PA" dirty="0"/>
              <a:t>Se encarga de los intereses de los diseñadores y administradores de Base de Datos así como los de los ingenieros de sistemas responsables de desarrollar e integrar los varios componentes de datos del sistema.</a:t>
            </a:r>
          </a:p>
        </p:txBody>
      </p:sp>
    </p:spTree>
    <p:extLst>
      <p:ext uri="{BB962C8B-B14F-4D97-AF65-F5344CB8AC3E}">
        <p14:creationId xmlns:p14="http://schemas.microsoft.com/office/powerpoint/2010/main" val="2799268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3685309" y="692727"/>
            <a:ext cx="7342909" cy="1754326"/>
          </a:xfrm>
          <a:prstGeom prst="rect">
            <a:avLst/>
          </a:prstGeom>
          <a:noFill/>
        </p:spPr>
        <p:txBody>
          <a:bodyPr wrap="square" rtlCol="0">
            <a:spAutoFit/>
          </a:bodyPr>
          <a:lstStyle/>
          <a:p>
            <a:pPr fontAlgn="base"/>
            <a:r>
              <a:rPr lang="es-PA" dirty="0">
                <a:hlinkClick r:id="rId4"/>
              </a:rPr>
              <a:t>2.2.4. Arquitectura Tecnológica</a:t>
            </a:r>
            <a:r>
              <a:rPr lang="es-PA" dirty="0"/>
              <a:t>, la cual describe la estructura de hardware, software y redes requerida para dar soporte a la implantación de las aplicaciones principales, de misión crítica, de la organización.</a:t>
            </a:r>
          </a:p>
          <a:p>
            <a:pPr fontAlgn="base"/>
            <a:endParaRPr lang="es-PA" dirty="0"/>
          </a:p>
          <a:p>
            <a:pPr fontAlgn="base"/>
            <a:r>
              <a:rPr lang="es-PA" dirty="0"/>
              <a:t>Se encarga de los intereses de los intereses de los compradores de software y hardware, personal de operaciones y administradores de Sistemas.</a:t>
            </a:r>
          </a:p>
        </p:txBody>
      </p:sp>
      <p:sp>
        <p:nvSpPr>
          <p:cNvPr id="7" name="4 CuadroTexto"/>
          <p:cNvSpPr txBox="1"/>
          <p:nvPr/>
        </p:nvSpPr>
        <p:spPr>
          <a:xfrm>
            <a:off x="3685308" y="2879873"/>
            <a:ext cx="7342909" cy="2585323"/>
          </a:xfrm>
          <a:prstGeom prst="rect">
            <a:avLst/>
          </a:prstGeom>
          <a:noFill/>
        </p:spPr>
        <p:txBody>
          <a:bodyPr wrap="square" rtlCol="0">
            <a:spAutoFit/>
          </a:bodyPr>
          <a:lstStyle/>
          <a:p>
            <a:pPr fontAlgn="base"/>
            <a:r>
              <a:rPr lang="es-PA" dirty="0">
                <a:hlinkClick r:id="rId4"/>
              </a:rPr>
              <a:t>2.2.4.1 Plataforma de Sistemas Empresariales</a:t>
            </a:r>
            <a:r>
              <a:rPr lang="es-PA" dirty="0"/>
              <a:t>  </a:t>
            </a:r>
          </a:p>
          <a:p>
            <a:pPr fontAlgn="base"/>
            <a:endParaRPr lang="es-PA" dirty="0"/>
          </a:p>
          <a:p>
            <a:pPr fontAlgn="base"/>
            <a:r>
              <a:rPr lang="es-PA" dirty="0"/>
              <a:t>Las mismas pueden ser:</a:t>
            </a:r>
          </a:p>
          <a:p>
            <a:pPr fontAlgn="base"/>
            <a:r>
              <a:rPr lang="es-PA" dirty="0"/>
              <a:t>-   Plataforma Propietarias: Desarrollos In-</a:t>
            </a:r>
            <a:r>
              <a:rPr lang="es-PA" dirty="0" err="1"/>
              <a:t>house</a:t>
            </a:r>
            <a:r>
              <a:rPr lang="es-PA" dirty="0"/>
              <a:t>, también puede ser sistemas que la organización decide comprar los fuentes para realizar cambios.</a:t>
            </a:r>
          </a:p>
          <a:p>
            <a:pPr marL="285750" indent="-285750" fontAlgn="base">
              <a:buFontTx/>
              <a:buChar char="-"/>
            </a:pPr>
            <a:r>
              <a:rPr lang="es-PA" dirty="0"/>
              <a:t>Plataforma Comerciales: Son Sistemas que se encuentran disponibles en el mercado.</a:t>
            </a:r>
          </a:p>
          <a:p>
            <a:pPr marL="285750" indent="-285750" fontAlgn="base">
              <a:buFontTx/>
              <a:buChar char="-"/>
            </a:pPr>
            <a:r>
              <a:rPr lang="es-PA" dirty="0"/>
              <a:t>Plataforma como Servicios (Pass).</a:t>
            </a:r>
          </a:p>
          <a:p>
            <a:pPr marL="285750" indent="-285750" fontAlgn="base">
              <a:buFontTx/>
              <a:buChar char="-"/>
            </a:pPr>
            <a:r>
              <a:rPr lang="es-PA" dirty="0"/>
              <a:t>Infraestructura como Servicios (</a:t>
            </a:r>
            <a:r>
              <a:rPr lang="es-PA" dirty="0" err="1"/>
              <a:t>Iass</a:t>
            </a:r>
            <a:r>
              <a:rPr lang="es-PA" dirty="0"/>
              <a:t>).</a:t>
            </a:r>
          </a:p>
        </p:txBody>
      </p:sp>
    </p:spTree>
    <p:extLst>
      <p:ext uri="{BB962C8B-B14F-4D97-AF65-F5344CB8AC3E}">
        <p14:creationId xmlns:p14="http://schemas.microsoft.com/office/powerpoint/2010/main" val="3371035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560496" y="517890"/>
            <a:ext cx="8342888" cy="2308324"/>
          </a:xfrm>
          <a:prstGeom prst="rect">
            <a:avLst/>
          </a:prstGeom>
          <a:noFill/>
        </p:spPr>
        <p:txBody>
          <a:bodyPr wrap="square" rtlCol="0">
            <a:spAutoFit/>
          </a:bodyPr>
          <a:lstStyle/>
          <a:p>
            <a:r>
              <a:rPr lang="es-PA" dirty="0"/>
              <a:t>2.2.4.1.3 </a:t>
            </a:r>
            <a:r>
              <a:rPr lang="es-PA" dirty="0" err="1"/>
              <a:t>Platoforma</a:t>
            </a:r>
            <a:r>
              <a:rPr lang="es-PA" dirty="0"/>
              <a:t> como Servicio (</a:t>
            </a:r>
            <a:r>
              <a:rPr lang="es-PA" dirty="0" err="1"/>
              <a:t>Paas</a:t>
            </a:r>
            <a:r>
              <a:rPr lang="es-PA" dirty="0"/>
              <a:t>)</a:t>
            </a:r>
          </a:p>
          <a:p>
            <a:endParaRPr lang="es-PA" dirty="0"/>
          </a:p>
          <a:p>
            <a:r>
              <a:rPr lang="es-PA" dirty="0"/>
              <a:t>Plataforma como servicio (</a:t>
            </a:r>
            <a:r>
              <a:rPr lang="es-PA" dirty="0" err="1"/>
              <a:t>PaaS</a:t>
            </a:r>
            <a:r>
              <a:rPr lang="es-PA" dirty="0"/>
              <a:t>) es un entorno de desarrollo e implementación completo en la nube, con recursos que permiten entregar todo, desde aplicaciones sencillas basadas en la nube hasta aplicaciones empresariales sofisticadas habilitadas para la nube. Usted le compra los recursos que necesita a un </a:t>
            </a:r>
            <a:r>
              <a:rPr lang="es-PA" dirty="0">
                <a:hlinkClick r:id="rId4"/>
              </a:rPr>
              <a:t>proveedor de servicios en la nube</a:t>
            </a:r>
            <a:r>
              <a:rPr lang="es-PA" dirty="0"/>
              <a:t>, a los que accede a través de una conexión segura a Internet, pero solo paga por el uso que hace de ellos.</a:t>
            </a:r>
          </a:p>
        </p:txBody>
      </p:sp>
      <p:sp>
        <p:nvSpPr>
          <p:cNvPr id="4" name="CuadroTexto 3"/>
          <p:cNvSpPr txBox="1"/>
          <p:nvPr/>
        </p:nvSpPr>
        <p:spPr>
          <a:xfrm>
            <a:off x="3681876" y="3252998"/>
            <a:ext cx="7970655" cy="1477328"/>
          </a:xfrm>
          <a:prstGeom prst="rect">
            <a:avLst/>
          </a:prstGeom>
          <a:noFill/>
        </p:spPr>
        <p:txBody>
          <a:bodyPr wrap="square" rtlCol="0">
            <a:spAutoFit/>
          </a:bodyPr>
          <a:lstStyle/>
          <a:p>
            <a:r>
              <a:rPr lang="es-PA"/>
              <a:t>PaaS permite evitar el gasto y la complejidad que suponen la compra y la administración de licencias de software, la infraestructura de aplicaciones y el middleware subyacentes, las herramientas de desarrollo y otros recursos. Usted administra las aplicaciones y los servicios que desarrolla y, normalmente, el proveedor de servicios en la nube administra todo lo demás.</a:t>
            </a:r>
          </a:p>
        </p:txBody>
      </p:sp>
    </p:spTree>
    <p:extLst>
      <p:ext uri="{BB962C8B-B14F-4D97-AF65-F5344CB8AC3E}">
        <p14:creationId xmlns:p14="http://schemas.microsoft.com/office/powerpoint/2010/main" val="368901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584772" y="525982"/>
            <a:ext cx="8100127" cy="4524315"/>
          </a:xfrm>
          <a:prstGeom prst="rect">
            <a:avLst/>
          </a:prstGeom>
          <a:noFill/>
        </p:spPr>
        <p:txBody>
          <a:bodyPr wrap="square" rtlCol="0">
            <a:spAutoFit/>
          </a:bodyPr>
          <a:lstStyle/>
          <a:p>
            <a:r>
              <a:rPr lang="es-PA" b="1"/>
              <a:t>Escenarios PaaS habituales</a:t>
            </a:r>
          </a:p>
          <a:p>
            <a:r>
              <a:rPr lang="es-PA"/>
              <a:t>Normalmente, las organizaciones utilizan PaaS en estos casos:</a:t>
            </a:r>
          </a:p>
          <a:p>
            <a:r>
              <a:rPr lang="es-PA" b="1"/>
              <a:t>Marco de desarrollo.</a:t>
            </a:r>
            <a:r>
              <a:rPr lang="es-PA"/>
              <a:t> PaaS proporciona un marco que los desarrolladores pueden ampliar para desarrollar o personalizar aplicaciones basadas en la nube. De forma similar a la creación de una macro en Excel, PaaS permite a los desarrolladores crear aplicaciones usando componentes de software integrados. Se incluyen características de la nube como escalabilidad, alta disponibilidad y funcionalidad multiinquilino, lo que reduce la cantidad de código que tienen que escribir los desarrolladores.</a:t>
            </a:r>
          </a:p>
          <a:p>
            <a:r>
              <a:rPr lang="es-PA" b="1"/>
              <a:t>Análisis o inteligencia empresarial.</a:t>
            </a:r>
            <a:r>
              <a:rPr lang="es-PA"/>
              <a:t> Las herramientas que se proporcionan como servicio con PaaS permiten a las organizaciones llevar a cabo análisis y minería de datos, obtener información privilegiada, detectar patrones y predecir resultados con el fin de mejorar las previsiones, las decisiones sobre el diseño de productos, el retorno de las inversiones y otras decisiones empresariales.</a:t>
            </a:r>
          </a:p>
          <a:p>
            <a:r>
              <a:rPr lang="es-PA" b="1"/>
              <a:t>Servicios adicionales.</a:t>
            </a:r>
            <a:r>
              <a:rPr lang="es-PA"/>
              <a:t> Los proveedores de PaaS pueden ofrecer otros servicios que mejoren las aplicaciones, como flujo de trabajo, directorios, seguridad y programación.</a:t>
            </a:r>
          </a:p>
        </p:txBody>
      </p:sp>
    </p:spTree>
    <p:extLst>
      <p:ext uri="{BB962C8B-B14F-4D97-AF65-F5344CB8AC3E}">
        <p14:creationId xmlns:p14="http://schemas.microsoft.com/office/powerpoint/2010/main" val="171031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736824" y="173670"/>
            <a:ext cx="6130344" cy="369332"/>
          </a:xfrm>
          <a:prstGeom prst="rect">
            <a:avLst/>
          </a:prstGeom>
          <a:noFill/>
        </p:spPr>
        <p:txBody>
          <a:bodyPr wrap="square" rtlCol="0">
            <a:spAutoFit/>
          </a:bodyPr>
          <a:lstStyle/>
          <a:p>
            <a:r>
              <a:rPr lang="es-PA" dirty="0"/>
              <a:t>2.1. Visión General</a:t>
            </a:r>
          </a:p>
        </p:txBody>
      </p:sp>
      <p:sp>
        <p:nvSpPr>
          <p:cNvPr id="9" name="8 CuadroTexto"/>
          <p:cNvSpPr txBox="1"/>
          <p:nvPr/>
        </p:nvSpPr>
        <p:spPr>
          <a:xfrm>
            <a:off x="3810000" y="900546"/>
            <a:ext cx="7329055" cy="2031325"/>
          </a:xfrm>
          <a:prstGeom prst="rect">
            <a:avLst/>
          </a:prstGeom>
          <a:noFill/>
        </p:spPr>
        <p:txBody>
          <a:bodyPr wrap="square" rtlCol="0">
            <a:spAutoFit/>
          </a:bodyPr>
          <a:lstStyle/>
          <a:p>
            <a:r>
              <a:rPr lang="es-PA" dirty="0"/>
              <a:t>"La Arquitectura Empresarial es una metodología que, basada en una visión integral de las organizaciones , permite alinear procesos, datos, aplicaciones e infraestructura tecnológica con los objetivos estratégicos del negocio o con la razón de ser de las entidades. Su principal objetivo es garantizar la correcta alineación de la tecnología y los procesos de negocio en una organización, con el propósito de alcanzar el cumplimiento de sus objetivos estratégicos",</a:t>
            </a:r>
          </a:p>
        </p:txBody>
      </p:sp>
      <p:pic>
        <p:nvPicPr>
          <p:cNvPr id="1026" name="Picture 2"/>
          <p:cNvPicPr>
            <a:picLocks noChangeAspect="1" noChangeArrowheads="1"/>
          </p:cNvPicPr>
          <p:nvPr/>
        </p:nvPicPr>
        <p:blipFill>
          <a:blip r:embed="rId4" cstate="print"/>
          <a:srcRect/>
          <a:stretch>
            <a:fillRect/>
          </a:stretch>
        </p:blipFill>
        <p:spPr bwMode="auto">
          <a:xfrm>
            <a:off x="4846061" y="2931327"/>
            <a:ext cx="5724958" cy="3746998"/>
          </a:xfrm>
          <a:prstGeom prst="rect">
            <a:avLst/>
          </a:prstGeom>
          <a:noFill/>
          <a:ln w="9525">
            <a:noFill/>
            <a:miter lim="800000"/>
            <a:headEnd/>
            <a:tailEnd/>
          </a:ln>
        </p:spPr>
      </p:pic>
    </p:spTree>
    <p:extLst>
      <p:ext uri="{BB962C8B-B14F-4D97-AF65-F5344CB8AC3E}">
        <p14:creationId xmlns:p14="http://schemas.microsoft.com/office/powerpoint/2010/main" val="190498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455300" y="1046968"/>
            <a:ext cx="8326704" cy="4524315"/>
          </a:xfrm>
          <a:prstGeom prst="rect">
            <a:avLst/>
          </a:prstGeom>
          <a:noFill/>
        </p:spPr>
        <p:txBody>
          <a:bodyPr wrap="square" rtlCol="0">
            <a:spAutoFit/>
          </a:bodyPr>
          <a:lstStyle/>
          <a:p>
            <a:r>
              <a:rPr lang="es-PA" b="1" dirty="0"/>
              <a:t>Ventajas de </a:t>
            </a:r>
            <a:r>
              <a:rPr lang="es-PA" b="1" dirty="0" err="1"/>
              <a:t>PaaS</a:t>
            </a:r>
            <a:endParaRPr lang="es-PA" b="1" dirty="0"/>
          </a:p>
          <a:p>
            <a:endParaRPr lang="es-PA" b="1" dirty="0"/>
          </a:p>
          <a:p>
            <a:r>
              <a:rPr lang="es-PA" dirty="0"/>
              <a:t>Puesto que ofrece infraestructura como servicio, </a:t>
            </a:r>
            <a:r>
              <a:rPr lang="es-PA" dirty="0" err="1"/>
              <a:t>PaaS</a:t>
            </a:r>
            <a:r>
              <a:rPr lang="es-PA" dirty="0"/>
              <a:t> aporta las mismas ventajas que </a:t>
            </a:r>
            <a:r>
              <a:rPr lang="es-PA" dirty="0" err="1"/>
              <a:t>IaaS</a:t>
            </a:r>
            <a:r>
              <a:rPr lang="es-PA" dirty="0"/>
              <a:t>. Pero las características adicionales, como herramientas de desarrollo y otras herramientas empresariales, ofrecen más ventajas:</a:t>
            </a:r>
          </a:p>
          <a:p>
            <a:r>
              <a:rPr lang="es-PA" b="1" dirty="0"/>
              <a:t>Reducir el tiempo de programación.</a:t>
            </a:r>
            <a:r>
              <a:rPr lang="es-PA" dirty="0"/>
              <a:t> Las herramientas de desarrollo de </a:t>
            </a:r>
            <a:r>
              <a:rPr lang="es-PA" dirty="0" err="1"/>
              <a:t>PaaS</a:t>
            </a:r>
            <a:r>
              <a:rPr lang="es-PA" dirty="0"/>
              <a:t> pueden reducir el tiempo que se tarda en programar aplicaciones nuevas con componentes de aplicación </a:t>
            </a:r>
            <a:r>
              <a:rPr lang="es-PA" dirty="0" err="1"/>
              <a:t>preprogramados</a:t>
            </a:r>
            <a:r>
              <a:rPr lang="es-PA" dirty="0"/>
              <a:t> que están integrados en la plataforma, como flujos de trabajo, servicios de directorio, características de seguridad, búsqueda, etc.</a:t>
            </a:r>
          </a:p>
          <a:p>
            <a:r>
              <a:rPr lang="es-PA" b="1" dirty="0"/>
              <a:t>Agregar más funcionalidad de desarrollo sin incorporar más personal.</a:t>
            </a:r>
            <a:r>
              <a:rPr lang="es-PA" dirty="0"/>
              <a:t> Los componentes de plataforma como servicio pueden aportar a su equipo de desarrollo nuevas características sin necesidad de contratar personal especializado.</a:t>
            </a:r>
          </a:p>
          <a:p>
            <a:r>
              <a:rPr lang="es-PA" b="1" dirty="0"/>
              <a:t>Desarrollar para varias plataformas (incluidos los dispositivos móviles) con más facilidad.</a:t>
            </a:r>
            <a:r>
              <a:rPr lang="es-PA" dirty="0"/>
              <a:t> Algunos proveedores de servicios ofrecen opciones de desarrollo para varias plataformas, como PC, dispositivos móviles y exploradores, lo que agiliza y facilita el desarrollo de aplicaciones multiplataforma.</a:t>
            </a:r>
          </a:p>
        </p:txBody>
      </p:sp>
    </p:spTree>
    <p:extLst>
      <p:ext uri="{BB962C8B-B14F-4D97-AF65-F5344CB8AC3E}">
        <p14:creationId xmlns:p14="http://schemas.microsoft.com/office/powerpoint/2010/main" val="100380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886537" y="1302818"/>
            <a:ext cx="7549869" cy="3416320"/>
          </a:xfrm>
          <a:prstGeom prst="rect">
            <a:avLst/>
          </a:prstGeom>
          <a:noFill/>
        </p:spPr>
        <p:txBody>
          <a:bodyPr wrap="square" rtlCol="0">
            <a:spAutoFit/>
          </a:bodyPr>
          <a:lstStyle/>
          <a:p>
            <a:r>
              <a:rPr lang="es-PA" b="1" dirty="0"/>
              <a:t>Usar herramientas sofisticadas a un precio asequible.</a:t>
            </a:r>
            <a:r>
              <a:rPr lang="es-PA" dirty="0"/>
              <a:t> Gracias a un modelo de pago por uso, las personas u organizaciones pueden usar software de desarrollo sofisticado y herramientas de inteligencia empresarial y análisis cuya compra no se podrían permitir.</a:t>
            </a:r>
          </a:p>
          <a:p>
            <a:r>
              <a:rPr lang="es-PA" b="1" dirty="0"/>
              <a:t>Colaboración en equipos de desarrollo distribuidos geográficamente.</a:t>
            </a:r>
            <a:r>
              <a:rPr lang="es-PA" dirty="0"/>
              <a:t> Puesto que al entorno de desarrollo se accede a través de Internet, los equipos de desarrollo pueden colaborar en proyectos incluso si los miembros del equipo se encuentran en lugares diferentes.</a:t>
            </a:r>
          </a:p>
          <a:p>
            <a:r>
              <a:rPr lang="es-PA" b="1" dirty="0"/>
              <a:t>Administrar el ciclo de vida de las aplicaciones con eficacia.</a:t>
            </a:r>
            <a:r>
              <a:rPr lang="es-PA" dirty="0"/>
              <a:t> </a:t>
            </a:r>
            <a:r>
              <a:rPr lang="es-PA" dirty="0" err="1"/>
              <a:t>PaaS</a:t>
            </a:r>
            <a:r>
              <a:rPr lang="es-PA" dirty="0"/>
              <a:t> proporciona todas las características necesarias para sustentar el ciclo de vida completo de las aplicaciones web: compilación, pruebas, implementación, administración y actualización, dentro del mismo entorno integrado.</a:t>
            </a:r>
          </a:p>
        </p:txBody>
      </p:sp>
      <p:sp>
        <p:nvSpPr>
          <p:cNvPr id="3" name="CuadroTexto 2"/>
          <p:cNvSpPr txBox="1"/>
          <p:nvPr/>
        </p:nvSpPr>
        <p:spPr>
          <a:xfrm>
            <a:off x="3426976" y="362251"/>
            <a:ext cx="4199767" cy="369332"/>
          </a:xfrm>
          <a:prstGeom prst="rect">
            <a:avLst/>
          </a:prstGeom>
          <a:noFill/>
        </p:spPr>
        <p:txBody>
          <a:bodyPr wrap="square" rtlCol="0">
            <a:spAutoFit/>
          </a:bodyPr>
          <a:lstStyle/>
          <a:p>
            <a:r>
              <a:rPr lang="es-PA" b="1"/>
              <a:t>Ventajas de PaaS</a:t>
            </a:r>
            <a:endParaRPr lang="es-PA" b="1" dirty="0"/>
          </a:p>
        </p:txBody>
      </p:sp>
    </p:spTree>
    <p:extLst>
      <p:ext uri="{BB962C8B-B14F-4D97-AF65-F5344CB8AC3E}">
        <p14:creationId xmlns:p14="http://schemas.microsoft.com/office/powerpoint/2010/main" val="33131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4203226" y="4699615"/>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CuadroTexto 4"/>
          <p:cNvSpPr txBox="1"/>
          <p:nvPr/>
        </p:nvSpPr>
        <p:spPr>
          <a:xfrm>
            <a:off x="3714245" y="606402"/>
            <a:ext cx="7800722" cy="3139321"/>
          </a:xfrm>
          <a:prstGeom prst="rect">
            <a:avLst/>
          </a:prstGeom>
          <a:noFill/>
        </p:spPr>
        <p:txBody>
          <a:bodyPr wrap="square" rtlCol="0">
            <a:spAutoFit/>
          </a:bodyPr>
          <a:lstStyle/>
          <a:p>
            <a:r>
              <a:rPr lang="es-PA" dirty="0"/>
              <a:t>2.2.4.1.4 Infraestructura como Servicio (</a:t>
            </a:r>
            <a:r>
              <a:rPr lang="es-PA" dirty="0" err="1"/>
              <a:t>Iaas</a:t>
            </a:r>
            <a:r>
              <a:rPr lang="es-PA" dirty="0"/>
              <a:t>)</a:t>
            </a:r>
          </a:p>
          <a:p>
            <a:endParaRPr lang="es-PA" dirty="0"/>
          </a:p>
          <a:p>
            <a:r>
              <a:rPr lang="es-PA" dirty="0"/>
              <a:t>El concepto de Infraestructura como servicio es uno de los tres modelos fundamentales en el campo del </a:t>
            </a:r>
            <a:r>
              <a:rPr lang="es-PA" dirty="0" err="1"/>
              <a:t>cloud</a:t>
            </a:r>
            <a:r>
              <a:rPr lang="es-PA" dirty="0"/>
              <a:t> </a:t>
            </a:r>
            <a:r>
              <a:rPr lang="es-PA" dirty="0" err="1"/>
              <a:t>computing</a:t>
            </a:r>
            <a:r>
              <a:rPr lang="es-PA" dirty="0"/>
              <a:t>, junto con el de </a:t>
            </a:r>
            <a:r>
              <a:rPr lang="es-PA" dirty="0" err="1"/>
              <a:t>Paas</a:t>
            </a:r>
            <a:r>
              <a:rPr lang="es-PA" dirty="0"/>
              <a:t> y </a:t>
            </a:r>
            <a:r>
              <a:rPr lang="es-PA" dirty="0" err="1"/>
              <a:t>Saas</a:t>
            </a:r>
            <a:r>
              <a:rPr lang="es-PA" dirty="0"/>
              <a:t>.  </a:t>
            </a:r>
            <a:r>
              <a:rPr lang="es-PA" dirty="0" err="1"/>
              <a:t>Iaas</a:t>
            </a:r>
            <a:r>
              <a:rPr lang="es-PA" dirty="0"/>
              <a:t> proporciona acceso a recursos informáticos situados en un entorno </a:t>
            </a:r>
            <a:r>
              <a:rPr lang="es-PA" dirty="0" err="1"/>
              <a:t>virtualizado</a:t>
            </a:r>
            <a:r>
              <a:rPr lang="es-PA" dirty="0"/>
              <a:t> (infraestructura de procesamiento) </a:t>
            </a:r>
          </a:p>
          <a:p>
            <a:r>
              <a:rPr lang="es-PA" dirty="0"/>
              <a:t>infraestructura (servidores, almacenamiento y redes), pero también incluye middleware, herramientas de desarrollo, servicios de inteligencia empresarial (BI), sistemas de administración de bases de datos, etc. </a:t>
            </a:r>
            <a:r>
              <a:rPr lang="es-PA" dirty="0" err="1"/>
              <a:t>PaaS</a:t>
            </a:r>
            <a:r>
              <a:rPr lang="es-PA" dirty="0"/>
              <a:t> está diseñado para sustentar el ciclo de vida completo de las aplicaciones web: compilación, pruebas, implementación, administración y actualización.</a:t>
            </a:r>
          </a:p>
        </p:txBody>
      </p:sp>
    </p:spTree>
    <p:extLst>
      <p:ext uri="{BB962C8B-B14F-4D97-AF65-F5344CB8AC3E}">
        <p14:creationId xmlns:p14="http://schemas.microsoft.com/office/powerpoint/2010/main" val="31222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236814" y="347958"/>
            <a:ext cx="8464269" cy="6186309"/>
          </a:xfrm>
          <a:prstGeom prst="rect">
            <a:avLst/>
          </a:prstGeom>
          <a:noFill/>
        </p:spPr>
        <p:txBody>
          <a:bodyPr wrap="square" rtlCol="0">
            <a:spAutoFit/>
          </a:bodyPr>
          <a:lstStyle/>
          <a:p>
            <a:r>
              <a:rPr lang="es-PA" dirty="0"/>
              <a:t>Ventajas de la implementación basado en </a:t>
            </a:r>
            <a:r>
              <a:rPr lang="es-PA" dirty="0" err="1"/>
              <a:t>Iaas</a:t>
            </a:r>
            <a:endParaRPr lang="es-PA" dirty="0"/>
          </a:p>
          <a:p>
            <a:endParaRPr lang="es-PA" dirty="0"/>
          </a:p>
          <a:p>
            <a:r>
              <a:rPr lang="es-PA" b="1" dirty="0"/>
              <a:t>Escalabilidad: </a:t>
            </a:r>
            <a:r>
              <a:rPr lang="es-PA" dirty="0"/>
              <a:t>los recursos están disponibles de la manera y en el momento que el cliente los necesita, por lo que desaparecen los tiempos de espera a la hora de ampliar la capacidad, y no se desaprovecha la capacidad que no se está utilizando.</a:t>
            </a:r>
            <a:endParaRPr lang="es-PA" b="1" dirty="0"/>
          </a:p>
          <a:p>
            <a:r>
              <a:rPr lang="es-PA" b="1" dirty="0"/>
              <a:t>Sin necesidad de invertir en Hardware: </a:t>
            </a:r>
            <a:r>
              <a:rPr lang="es-PA" dirty="0"/>
              <a:t>el hardware físico subyacente sobre el que funciona el servicio de </a:t>
            </a:r>
            <a:r>
              <a:rPr lang="es-PA" dirty="0" err="1"/>
              <a:t>Iaas</a:t>
            </a:r>
            <a:r>
              <a:rPr lang="es-PA" dirty="0"/>
              <a:t> es configurado y mantenido por el proveedor del servicio </a:t>
            </a:r>
            <a:r>
              <a:rPr lang="es-PA" dirty="0" err="1"/>
              <a:t>cloud</a:t>
            </a:r>
            <a:r>
              <a:rPr lang="es-PA" dirty="0"/>
              <a:t>, lo que evita tener que dedicar tiempo y dinero a realizar esa instalación en el lado del cliente.</a:t>
            </a:r>
          </a:p>
          <a:p>
            <a:r>
              <a:rPr lang="es-PA" b="1" dirty="0"/>
              <a:t>Modelo de Tarificación similar al de los suministros públicos como la luz</a:t>
            </a:r>
            <a:r>
              <a:rPr lang="es-PA" dirty="0"/>
              <a:t>:  el servicio está accesible a demanda, y el cliente solo paga por los recursos que realmente utiliza.</a:t>
            </a:r>
          </a:p>
          <a:p>
            <a:r>
              <a:rPr lang="es-PA" dirty="0"/>
              <a:t>Independencia de la localización: Por lo general, se puede acceder al servicio desde cualquier lugar siempre y cuando se disponga de una conexión a internet y el protocolo de seguridad del servicio </a:t>
            </a:r>
            <a:r>
              <a:rPr lang="es-PA" dirty="0" err="1"/>
              <a:t>cloud</a:t>
            </a:r>
            <a:r>
              <a:rPr lang="es-PA" dirty="0"/>
              <a:t> lo permita.</a:t>
            </a:r>
          </a:p>
          <a:p>
            <a:r>
              <a:rPr lang="es-PA" b="1" dirty="0"/>
              <a:t>Seguridad física en los centros de datos: </a:t>
            </a:r>
            <a:r>
              <a:rPr lang="es-PA" dirty="0"/>
              <a:t>los servicios disponibles a través de una infraestructura </a:t>
            </a:r>
            <a:r>
              <a:rPr lang="es-PA" dirty="0" err="1"/>
              <a:t>cloud</a:t>
            </a:r>
            <a:r>
              <a:rPr lang="es-PA" dirty="0"/>
              <a:t> pública, o un </a:t>
            </a:r>
            <a:r>
              <a:rPr lang="es-PA" dirty="0" err="1"/>
              <a:t>clouds</a:t>
            </a:r>
            <a:r>
              <a:rPr lang="es-PA" dirty="0"/>
              <a:t> privada alojadas externamente en las instalaciones del proveedor del servicio </a:t>
            </a:r>
            <a:r>
              <a:rPr lang="es-PA" dirty="0" err="1"/>
              <a:t>cloud</a:t>
            </a:r>
            <a:r>
              <a:rPr lang="es-PA" dirty="0"/>
              <a:t>, se benefician de la seguridad física de las que disfrutan los servidores alojados dentro de un centro de datos.</a:t>
            </a:r>
          </a:p>
          <a:p>
            <a:r>
              <a:rPr lang="es-PA" b="1" dirty="0"/>
              <a:t>No hay puntos únicos de fallos:</a:t>
            </a:r>
            <a:r>
              <a:rPr lang="es-PA" dirty="0"/>
              <a:t> si falla un servidor, el servidor global no se verá afectado, gracias a la gran cantidad restantes de recursos de hardware y configuraciones redundantes.</a:t>
            </a:r>
          </a:p>
          <a:p>
            <a:endParaRPr lang="es-PA" dirty="0"/>
          </a:p>
        </p:txBody>
      </p:sp>
    </p:spTree>
    <p:extLst>
      <p:ext uri="{BB962C8B-B14F-4D97-AF65-F5344CB8AC3E}">
        <p14:creationId xmlns:p14="http://schemas.microsoft.com/office/powerpoint/2010/main" val="283801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3244905" y="1585912"/>
            <a:ext cx="8688149" cy="3686175"/>
          </a:xfrm>
          <a:prstGeom prst="rect">
            <a:avLst/>
          </a:prstGeom>
        </p:spPr>
      </p:pic>
    </p:spTree>
    <p:extLst>
      <p:ext uri="{BB962C8B-B14F-4D97-AF65-F5344CB8AC3E}">
        <p14:creationId xmlns:p14="http://schemas.microsoft.com/office/powerpoint/2010/main" val="116279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6"/>
        <p:cNvGrpSpPr/>
        <p:nvPr/>
      </p:nvGrpSpPr>
      <p:grpSpPr>
        <a:xfrm>
          <a:off x="0" y="0"/>
          <a:ext cx="0" cy="0"/>
          <a:chOff x="0" y="0"/>
          <a:chExt cx="0" cy="0"/>
        </a:xfrm>
      </p:grpSpPr>
      <p:pic>
        <p:nvPicPr>
          <p:cNvPr id="3077" name="Google Shape;3077;p1"/>
          <p:cNvPicPr preferRelativeResize="0"/>
          <p:nvPr/>
        </p:nvPicPr>
        <p:blipFill rotWithShape="1">
          <a:blip r:embed="rId2">
            <a:alphaModFix/>
          </a:blip>
          <a:srcRect/>
          <a:stretch/>
        </p:blipFill>
        <p:spPr>
          <a:xfrm>
            <a:off x="0" y="0"/>
            <a:ext cx="7773073" cy="1463167"/>
          </a:xfrm>
          <a:prstGeom prst="rect">
            <a:avLst/>
          </a:prstGeom>
          <a:noFill/>
          <a:ln>
            <a:noFill/>
          </a:ln>
        </p:spPr>
      </p:pic>
      <p:pic>
        <p:nvPicPr>
          <p:cNvPr id="3078" name="Google Shape;3078;p1"/>
          <p:cNvPicPr preferRelativeResize="0"/>
          <p:nvPr/>
        </p:nvPicPr>
        <p:blipFill rotWithShape="1">
          <a:blip r:embed="rId2">
            <a:alphaModFix/>
          </a:blip>
          <a:srcRect/>
          <a:stretch/>
        </p:blipFill>
        <p:spPr>
          <a:xfrm>
            <a:off x="872200" y="5809950"/>
            <a:ext cx="7773076" cy="1463175"/>
          </a:xfrm>
          <a:prstGeom prst="rect">
            <a:avLst/>
          </a:prstGeom>
          <a:noFill/>
          <a:ln>
            <a:noFill/>
          </a:ln>
        </p:spPr>
      </p:pic>
      <p:pic>
        <p:nvPicPr>
          <p:cNvPr id="3079" name="Google Shape;3079;p1"/>
          <p:cNvPicPr preferRelativeResize="0">
            <a:picLocks noGrp="1"/>
          </p:cNvPicPr>
          <p:nvPr>
            <p:ph type="body" idx="1"/>
          </p:nvPr>
        </p:nvPicPr>
        <p:blipFill rotWithShape="1">
          <a:blip r:embed="rId3">
            <a:alphaModFix/>
          </a:blip>
          <a:srcRect/>
          <a:stretch/>
        </p:blipFill>
        <p:spPr>
          <a:xfrm>
            <a:off x="0" y="0"/>
            <a:ext cx="2996400" cy="6858000"/>
          </a:xfrm>
          <a:prstGeom prst="rect">
            <a:avLst/>
          </a:prstGeom>
          <a:noFill/>
          <a:ln>
            <a:noFill/>
          </a:ln>
        </p:spPr>
      </p:pic>
      <p:sp>
        <p:nvSpPr>
          <p:cNvPr id="3080" name="Google Shape;3080;p1"/>
          <p:cNvSpPr txBox="1"/>
          <p:nvPr/>
        </p:nvSpPr>
        <p:spPr>
          <a:xfrm>
            <a:off x="3435178" y="345989"/>
            <a:ext cx="867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A" sz="1800">
                <a:solidFill>
                  <a:schemeClr val="dk1"/>
                </a:solidFill>
                <a:latin typeface="Twentieth Century"/>
                <a:ea typeface="Twentieth Century"/>
                <a:cs typeface="Twentieth Century"/>
                <a:sym typeface="Twentieth Century"/>
              </a:rPr>
              <a:t>2.3.1.1 Elementos a considerar para la adopción de plataformas de TI a Nivel Empresarial</a:t>
            </a:r>
            <a:endParaRPr sz="1800">
              <a:solidFill>
                <a:schemeClr val="dk1"/>
              </a:solidFill>
              <a:latin typeface="Twentieth Century"/>
              <a:ea typeface="Twentieth Century"/>
              <a:cs typeface="Twentieth Century"/>
              <a:sym typeface="Twentieth Century"/>
            </a:endParaRPr>
          </a:p>
        </p:txBody>
      </p:sp>
      <p:sp>
        <p:nvSpPr>
          <p:cNvPr id="3081" name="Google Shape;3081;p1"/>
          <p:cNvSpPr txBox="1"/>
          <p:nvPr/>
        </p:nvSpPr>
        <p:spPr>
          <a:xfrm>
            <a:off x="3435178" y="996778"/>
            <a:ext cx="8674500" cy="31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A" sz="1800" b="1">
                <a:solidFill>
                  <a:schemeClr val="dk1"/>
                </a:solidFill>
                <a:latin typeface="Twentieth Century"/>
                <a:ea typeface="Twentieth Century"/>
                <a:cs typeface="Twentieth Century"/>
                <a:sym typeface="Twentieth Century"/>
              </a:rPr>
              <a:t>Factores a considerar para la evaluación de software</a:t>
            </a:r>
            <a:endParaRPr sz="180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s-PA" sz="1800">
                <a:solidFill>
                  <a:schemeClr val="dk1"/>
                </a:solidFill>
                <a:latin typeface="Twentieth Century"/>
                <a:ea typeface="Twentieth Century"/>
                <a:cs typeface="Twentieth Century"/>
                <a:sym typeface="Twentieth Century"/>
              </a:rPr>
              <a:t>La evaluación de un software o paquete pre programado requiere tomar en cuenta algunos factores que son fundamentales en un proceso formal de selección, entre ellos: la funcionalidad del software; es decir, la forma como soporta los procesos y actividades con el uso de las TI; también es importante considerar los aspectos técnicos del mismo, debe tratarse de una empresa sólida y con un buen conocimiento del producto que nos está ofreciendo. </a:t>
            </a:r>
            <a:endParaRPr/>
          </a:p>
          <a:p>
            <a:pPr marL="0" marR="0" lvl="0" indent="0" algn="l" rtl="0">
              <a:spcBef>
                <a:spcPts val="0"/>
              </a:spcBef>
              <a:spcAft>
                <a:spcPts val="0"/>
              </a:spcAft>
              <a:buNone/>
            </a:pPr>
            <a:r>
              <a:rPr lang="es-PA" sz="1800">
                <a:solidFill>
                  <a:schemeClr val="dk1"/>
                </a:solidFill>
                <a:latin typeface="Twentieth Century"/>
                <a:ea typeface="Twentieth Century"/>
                <a:cs typeface="Twentieth Century"/>
                <a:sym typeface="Twentieth Century"/>
              </a:rPr>
              <a:t>El siguiente aspecto es el económico, que debe incluir el costo del software del entrenamiento y el costo de implantación del mismo que está relacionado al tiempo de implantación, entre otros costos. Asimismo, es necesaria la participación de los usuarios de las diferentes áreas que apoyen el software y el involucramiento de la Alta Dirección de la empresa.</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81008-EBA8-4135-AB94-D1F74EA441CC}"/>
              </a:ext>
            </a:extLst>
          </p:cNvPr>
          <p:cNvSpPr>
            <a:spLocks noGrp="1"/>
          </p:cNvSpPr>
          <p:nvPr>
            <p:ph type="title"/>
          </p:nvPr>
        </p:nvSpPr>
        <p:spPr/>
        <p:txBody>
          <a:bodyPr/>
          <a:lstStyle/>
          <a:p>
            <a:endParaRPr lang="es-PA"/>
          </a:p>
        </p:txBody>
      </p:sp>
      <p:sp>
        <p:nvSpPr>
          <p:cNvPr id="3" name="Marcador de contenido 2">
            <a:extLst>
              <a:ext uri="{FF2B5EF4-FFF2-40B4-BE49-F238E27FC236}">
                <a16:creationId xmlns:a16="http://schemas.microsoft.com/office/drawing/2014/main" id="{1BA7C87D-C72E-4813-A210-77081F4949A9}"/>
              </a:ext>
            </a:extLst>
          </p:cNvPr>
          <p:cNvSpPr>
            <a:spLocks noGrp="1"/>
          </p:cNvSpPr>
          <p:nvPr>
            <p:ph idx="1"/>
          </p:nvPr>
        </p:nvSpPr>
        <p:spPr/>
        <p:txBody>
          <a:bodyPr/>
          <a:lstStyle/>
          <a:p>
            <a:endParaRPr lang="es-PA"/>
          </a:p>
        </p:txBody>
      </p:sp>
    </p:spTree>
    <p:extLst>
      <p:ext uri="{BB962C8B-B14F-4D97-AF65-F5344CB8AC3E}">
        <p14:creationId xmlns:p14="http://schemas.microsoft.com/office/powerpoint/2010/main" val="4025144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373889" y="158166"/>
            <a:ext cx="8130746" cy="5755422"/>
          </a:xfrm>
          <a:prstGeom prst="rect">
            <a:avLst/>
          </a:prstGeom>
          <a:noFill/>
        </p:spPr>
        <p:txBody>
          <a:bodyPr wrap="square" rtlCol="0">
            <a:spAutoFit/>
          </a:bodyPr>
          <a:lstStyle/>
          <a:p>
            <a:r>
              <a:rPr lang="es-PA" sz="1600" dirty="0"/>
              <a:t>A continuación resumiremos todas las características que deben ser tomadas en cuenta en un proceso formal.</a:t>
            </a:r>
          </a:p>
          <a:p>
            <a:r>
              <a:rPr lang="es-PA" sz="1600" b="1" dirty="0"/>
              <a:t>Factor funcionalidad del software</a:t>
            </a:r>
            <a:endParaRPr lang="es-PA" sz="1600" dirty="0"/>
          </a:p>
          <a:p>
            <a:r>
              <a:rPr lang="es-PA" sz="1600" dirty="0"/>
              <a:t>La funcionalidad del software se refiere a las nuevas características de los procesos o procedimientos que la empresa desea implantar; es decir, que en algunas ocasiones la empresa no desea seguir manteniendo las políticas ni los procedimientos obsoletos anteriores, con actividades rutinarias o con aquellas que no dan valor agregado. Por ese motivo, para realizar una adecuada evaluación de software es conveniente que la empresa realice un trabajo denominado análisis funcional de las diferentes áreas y procesos  que van a ser sujetos de soporte por el software a adquirir.</a:t>
            </a:r>
          </a:p>
          <a:p>
            <a:endParaRPr lang="es-PA" sz="1600" dirty="0"/>
          </a:p>
          <a:p>
            <a:r>
              <a:rPr lang="es-PA" sz="1600" dirty="0"/>
              <a:t>Este trabajo se realiza con la participación de los usuarios involucrados en el proceso y consiste en una radiografía de los "que se hace". Es un análisis de descomposición de procesos, subprocesos y actividades. Por ejemplo, si queremos definir la funcionalidad de logística descompondríamos el área de logística en sus subprocesos gestión de compras, gestión de almacenes, gestión del transporte. El trabajo consiste en identificar algunas funcionalidades adicionales o nuevas formas de hacerlas, eliminar aquello que no da valor agregado e identificar el nivel de apoyo tecnológico.</a:t>
            </a:r>
          </a:p>
          <a:p>
            <a:r>
              <a:rPr lang="es-PA" sz="1600" dirty="0"/>
              <a:t>Estos requerimientos funcionales serán necesarios para determinar el grado de adecuación del software que se adquiera. Podemos aceptar ciertos grados de variación respecto a lo que requerimos, siempre y cuando el software permita parametrizar o adaptar los programas para que puedan soportar finalmente la funcionalidad definida en esta etapa.</a:t>
            </a:r>
            <a:endParaRPr lang="es-PA" sz="1600" dirty="0">
              <a:effectLst/>
            </a:endParaRPr>
          </a:p>
        </p:txBody>
      </p:sp>
    </p:spTree>
    <p:extLst>
      <p:ext uri="{BB962C8B-B14F-4D97-AF65-F5344CB8AC3E}">
        <p14:creationId xmlns:p14="http://schemas.microsoft.com/office/powerpoint/2010/main" val="179833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550508" y="189470"/>
            <a:ext cx="8163697" cy="5355312"/>
          </a:xfrm>
          <a:prstGeom prst="rect">
            <a:avLst/>
          </a:prstGeom>
          <a:noFill/>
        </p:spPr>
        <p:txBody>
          <a:bodyPr wrap="square" rtlCol="0">
            <a:spAutoFit/>
          </a:bodyPr>
          <a:lstStyle/>
          <a:p>
            <a:r>
              <a:rPr lang="es-PA" b="1" dirty="0"/>
              <a:t>Factor empresa</a:t>
            </a:r>
            <a:endParaRPr lang="es-PA" dirty="0"/>
          </a:p>
          <a:p>
            <a:r>
              <a:rPr lang="es-PA" dirty="0"/>
              <a:t>La empresa proveedora del software que se evalúe debe ser sólida, con el suficiente respaldo como para poder generar confianza en el producto que se nos está ofreciendo, además de toda la experiencia necesaria y conocimiento de nuestro giro de negocio. Es conveniente contactar empresas locales e internacionales. El mercado local tiene representaciones directas de los proveedores internacionales o en todo caso son empresas locales que tienen la representación y que son de suficiente confianza como para acceder a ellas y solicitarles la presentación de una propuesta.</a:t>
            </a:r>
          </a:p>
          <a:p>
            <a:r>
              <a:rPr lang="es-PA" b="1" dirty="0"/>
              <a:t>Factor técnico</a:t>
            </a:r>
            <a:endParaRPr lang="es-PA" dirty="0"/>
          </a:p>
          <a:p>
            <a:r>
              <a:rPr lang="es-PA" dirty="0"/>
              <a:t>Está relacionado con los aspectos tecnológicos de software, hardware o arquitectura de redes requerido por el paquete a considerar y debe estar acorde con los requerimientos de la arquitectura tecnológica de la empresa actual y proyectada para los próximos años de acuerdo a la estrategia informática de nuestro negocio. Pueden considerarse aspectos como Business </a:t>
            </a:r>
            <a:r>
              <a:rPr lang="es-PA" dirty="0" err="1"/>
              <a:t>Intelligence</a:t>
            </a:r>
            <a:r>
              <a:rPr lang="es-PA" dirty="0"/>
              <a:t>, ambiente web, redes, manejadores de bases de datos  así como lenguajes de programación, la posibilidad de modificaciones, el desarrollo de nuevas funcionalidades y plataformas, entre otros. Estos aspectos técnicos son importantes porque están relacionados con el crecimiento de la organización y evolución del uso de la tecnología considerada en la estrategia informática de la organización que debe estar alineada a la estrategia empresarial.</a:t>
            </a:r>
            <a:endParaRPr lang="es-PA" dirty="0">
              <a:effectLst/>
            </a:endParaRPr>
          </a:p>
        </p:txBody>
      </p:sp>
    </p:spTree>
    <p:extLst>
      <p:ext uri="{BB962C8B-B14F-4D97-AF65-F5344CB8AC3E}">
        <p14:creationId xmlns:p14="http://schemas.microsoft.com/office/powerpoint/2010/main" val="1693079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5362832" y="2697416"/>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615655" y="763398"/>
            <a:ext cx="7390701" cy="2031325"/>
          </a:xfrm>
          <a:prstGeom prst="rect">
            <a:avLst/>
          </a:prstGeom>
          <a:noFill/>
        </p:spPr>
        <p:txBody>
          <a:bodyPr wrap="square" rtlCol="0">
            <a:spAutoFit/>
          </a:bodyPr>
          <a:lstStyle/>
          <a:p>
            <a:r>
              <a:rPr lang="es-PA" b="1"/>
              <a:t>Factor económico</a:t>
            </a:r>
            <a:endParaRPr lang="es-PA"/>
          </a:p>
          <a:p>
            <a:r>
              <a:rPr lang="es-PA"/>
              <a:t>La evaluación de este factor considera los costos de las licencias del software, de entrenamiento, de mantenimiento que es un pago anual, así como los costos de implantación y otros costos relacionados que deben ser tomados en cuenta para tener un costo total que constituye el denominado costo de apropiación del software que será un factor de decisión para la empresa. Es conveniente realizar una evaluación financiera  del proyecto.</a:t>
            </a:r>
            <a:endParaRPr lang="es-PA">
              <a:effectLst/>
            </a:endParaRPr>
          </a:p>
        </p:txBody>
      </p:sp>
    </p:spTree>
    <p:extLst>
      <p:ext uri="{BB962C8B-B14F-4D97-AF65-F5344CB8AC3E}">
        <p14:creationId xmlns:p14="http://schemas.microsoft.com/office/powerpoint/2010/main" val="361036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709115" y="450761"/>
            <a:ext cx="7429940" cy="830997"/>
          </a:xfrm>
          <a:prstGeom prst="rect">
            <a:avLst/>
          </a:prstGeom>
          <a:noFill/>
        </p:spPr>
        <p:txBody>
          <a:bodyPr wrap="square" rtlCol="0">
            <a:spAutoFit/>
          </a:bodyPr>
          <a:lstStyle/>
          <a:p>
            <a:r>
              <a:rPr lang="es-PA" sz="2400" b="1" dirty="0"/>
              <a:t>2.2. Elementos Generales de una Arquitectura Empresarial</a:t>
            </a:r>
          </a:p>
        </p:txBody>
      </p:sp>
      <p:sp>
        <p:nvSpPr>
          <p:cNvPr id="9" name="8 CuadroTexto"/>
          <p:cNvSpPr txBox="1"/>
          <p:nvPr/>
        </p:nvSpPr>
        <p:spPr>
          <a:xfrm>
            <a:off x="3643746" y="2105891"/>
            <a:ext cx="8146472" cy="2585323"/>
          </a:xfrm>
          <a:prstGeom prst="rect">
            <a:avLst/>
          </a:prstGeom>
          <a:noFill/>
        </p:spPr>
        <p:txBody>
          <a:bodyPr wrap="square" rtlCol="0">
            <a:spAutoFit/>
          </a:bodyPr>
          <a:lstStyle/>
          <a:p>
            <a:r>
              <a:rPr lang="es-PA" b="1" dirty="0"/>
              <a:t>Componentes de la Arquitectura Empresarial</a:t>
            </a:r>
            <a:endParaRPr lang="es-PA" dirty="0"/>
          </a:p>
          <a:p>
            <a:r>
              <a:rPr lang="es-PA" dirty="0"/>
              <a:t>El secreto de la AE radica en la alineación de los distintos componentes informáticos de una organización, todos en función de una visión estratégica que les dé sentido y, a la vez, que los convierta en recursos útiles para la toma de decisiones.</a:t>
            </a:r>
          </a:p>
          <a:p>
            <a:endParaRPr lang="es-PA" dirty="0"/>
          </a:p>
          <a:p>
            <a:r>
              <a:rPr lang="es-PA" dirty="0"/>
              <a:t>"En general, dentro de la Arquitectura Empresarial se identifican seis componentes: estrategia, gobierno de TI, información, sistemas de información, servicios de tecnología, uso y apropiación". Revista </a:t>
            </a:r>
            <a:r>
              <a:rPr lang="es-PA" dirty="0" err="1"/>
              <a:t>CIO@gov</a:t>
            </a:r>
            <a:r>
              <a:rPr lang="es-PA" dirty="0"/>
              <a:t>.</a:t>
            </a:r>
          </a:p>
        </p:txBody>
      </p:sp>
    </p:spTree>
    <p:extLst>
      <p:ext uri="{BB962C8B-B14F-4D97-AF65-F5344CB8AC3E}">
        <p14:creationId xmlns:p14="http://schemas.microsoft.com/office/powerpoint/2010/main" val="1904982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5362832" y="2697416"/>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2996418" y="1"/>
            <a:ext cx="9195581" cy="6858000"/>
          </a:xfrm>
          <a:prstGeom prst="rect">
            <a:avLst/>
          </a:prstGeom>
        </p:spPr>
      </p:pic>
    </p:spTree>
    <p:extLst>
      <p:ext uri="{BB962C8B-B14F-4D97-AF65-F5344CB8AC3E}">
        <p14:creationId xmlns:p14="http://schemas.microsoft.com/office/powerpoint/2010/main" val="1536457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5362832" y="2697416"/>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3048582" y="109728"/>
            <a:ext cx="8936153" cy="6748272"/>
          </a:xfrm>
          <a:prstGeom prst="rect">
            <a:avLst/>
          </a:prstGeom>
        </p:spPr>
      </p:pic>
    </p:spTree>
    <p:extLst>
      <p:ext uri="{BB962C8B-B14F-4D97-AF65-F5344CB8AC3E}">
        <p14:creationId xmlns:p14="http://schemas.microsoft.com/office/powerpoint/2010/main" val="3851082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5362832" y="2697416"/>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3191491" y="609600"/>
            <a:ext cx="8537213" cy="6173152"/>
          </a:xfrm>
          <a:prstGeom prst="rect">
            <a:avLst/>
          </a:prstGeom>
        </p:spPr>
      </p:pic>
      <p:sp>
        <p:nvSpPr>
          <p:cNvPr id="3" name="CuadroTexto 2"/>
          <p:cNvSpPr txBox="1"/>
          <p:nvPr/>
        </p:nvSpPr>
        <p:spPr>
          <a:xfrm>
            <a:off x="3523488" y="164424"/>
            <a:ext cx="8205216" cy="369332"/>
          </a:xfrm>
          <a:prstGeom prst="rect">
            <a:avLst/>
          </a:prstGeom>
          <a:noFill/>
        </p:spPr>
        <p:txBody>
          <a:bodyPr wrap="square" rtlCol="0">
            <a:spAutoFit/>
          </a:bodyPr>
          <a:lstStyle/>
          <a:p>
            <a:r>
              <a:rPr lang="es-PA" b="1" dirty="0"/>
              <a:t>Que Representa la Nube como plataforma para la Empresa</a:t>
            </a:r>
          </a:p>
        </p:txBody>
      </p:sp>
    </p:spTree>
    <p:extLst>
      <p:ext uri="{BB962C8B-B14F-4D97-AF65-F5344CB8AC3E}">
        <p14:creationId xmlns:p14="http://schemas.microsoft.com/office/powerpoint/2010/main" val="1952108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4" name="Imagen 3"/>
          <p:cNvPicPr>
            <a:picLocks noChangeAspect="1"/>
          </p:cNvPicPr>
          <p:nvPr/>
        </p:nvPicPr>
        <p:blipFill>
          <a:blip r:embed="rId4" cstate="print"/>
          <a:stretch>
            <a:fillRect/>
          </a:stretch>
        </p:blipFill>
        <p:spPr>
          <a:xfrm>
            <a:off x="3064689" y="83961"/>
            <a:ext cx="9022040" cy="6609447"/>
          </a:xfrm>
          <a:prstGeom prst="rect">
            <a:avLst/>
          </a:prstGeom>
        </p:spPr>
      </p:pic>
    </p:spTree>
    <p:extLst>
      <p:ext uri="{BB962C8B-B14F-4D97-AF65-F5344CB8AC3E}">
        <p14:creationId xmlns:p14="http://schemas.microsoft.com/office/powerpoint/2010/main" val="367488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4" name="Imagen 3"/>
          <p:cNvPicPr>
            <a:picLocks noChangeAspect="1"/>
          </p:cNvPicPr>
          <p:nvPr/>
        </p:nvPicPr>
        <p:blipFill>
          <a:blip r:embed="rId4" cstate="print"/>
          <a:stretch>
            <a:fillRect/>
          </a:stretch>
        </p:blipFill>
        <p:spPr>
          <a:xfrm>
            <a:off x="2996418" y="0"/>
            <a:ext cx="9195581" cy="6858000"/>
          </a:xfrm>
          <a:prstGeom prst="rect">
            <a:avLst/>
          </a:prstGeom>
        </p:spPr>
      </p:pic>
    </p:spTree>
    <p:extLst>
      <p:ext uri="{BB962C8B-B14F-4D97-AF65-F5344CB8AC3E}">
        <p14:creationId xmlns:p14="http://schemas.microsoft.com/office/powerpoint/2010/main" val="113933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4" name="Imagen 3"/>
          <p:cNvPicPr>
            <a:picLocks noChangeAspect="1"/>
          </p:cNvPicPr>
          <p:nvPr/>
        </p:nvPicPr>
        <p:blipFill>
          <a:blip r:embed="rId4" cstate="print"/>
          <a:stretch>
            <a:fillRect/>
          </a:stretch>
        </p:blipFill>
        <p:spPr>
          <a:xfrm>
            <a:off x="2996419" y="0"/>
            <a:ext cx="9195581" cy="6858000"/>
          </a:xfrm>
          <a:prstGeom prst="rect">
            <a:avLst/>
          </a:prstGeom>
        </p:spPr>
      </p:pic>
    </p:spTree>
    <p:extLst>
      <p:ext uri="{BB962C8B-B14F-4D97-AF65-F5344CB8AC3E}">
        <p14:creationId xmlns:p14="http://schemas.microsoft.com/office/powerpoint/2010/main" val="294806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4" name="Imagen 3"/>
          <p:cNvPicPr>
            <a:picLocks noChangeAspect="1"/>
          </p:cNvPicPr>
          <p:nvPr/>
        </p:nvPicPr>
        <p:blipFill>
          <a:blip r:embed="rId4" cstate="print"/>
          <a:stretch>
            <a:fillRect/>
          </a:stretch>
        </p:blipFill>
        <p:spPr>
          <a:xfrm>
            <a:off x="3117532" y="142191"/>
            <a:ext cx="8891659" cy="6478065"/>
          </a:xfrm>
          <a:prstGeom prst="rect">
            <a:avLst/>
          </a:prstGeom>
        </p:spPr>
      </p:pic>
    </p:spTree>
    <p:extLst>
      <p:ext uri="{BB962C8B-B14F-4D97-AF65-F5344CB8AC3E}">
        <p14:creationId xmlns:p14="http://schemas.microsoft.com/office/powerpoint/2010/main" val="2209815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3096006" y="178117"/>
            <a:ext cx="9096962" cy="6503099"/>
          </a:xfrm>
          <a:prstGeom prst="rect">
            <a:avLst/>
          </a:prstGeom>
        </p:spPr>
      </p:pic>
    </p:spTree>
    <p:extLst>
      <p:ext uri="{BB962C8B-B14F-4D97-AF65-F5344CB8AC3E}">
        <p14:creationId xmlns:p14="http://schemas.microsoft.com/office/powerpoint/2010/main" val="35959154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933157" y="5786461"/>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3" name="Imagen 2"/>
          <p:cNvPicPr>
            <a:picLocks noChangeAspect="1"/>
          </p:cNvPicPr>
          <p:nvPr/>
        </p:nvPicPr>
        <p:blipFill>
          <a:blip r:embed="rId4" cstate="print"/>
          <a:stretch>
            <a:fillRect/>
          </a:stretch>
        </p:blipFill>
        <p:spPr>
          <a:xfrm>
            <a:off x="3256407" y="177312"/>
            <a:ext cx="8764905" cy="1094539"/>
          </a:xfrm>
          <a:prstGeom prst="rect">
            <a:avLst/>
          </a:prstGeom>
        </p:spPr>
      </p:pic>
      <p:pic>
        <p:nvPicPr>
          <p:cNvPr id="4" name="Imagen 3"/>
          <p:cNvPicPr>
            <a:picLocks noChangeAspect="1"/>
          </p:cNvPicPr>
          <p:nvPr/>
        </p:nvPicPr>
        <p:blipFill>
          <a:blip r:embed="rId5" cstate="print"/>
          <a:stretch>
            <a:fillRect/>
          </a:stretch>
        </p:blipFill>
        <p:spPr>
          <a:xfrm>
            <a:off x="3546157" y="1388953"/>
            <a:ext cx="8475155" cy="2886434"/>
          </a:xfrm>
          <a:prstGeom prst="rect">
            <a:avLst/>
          </a:prstGeom>
        </p:spPr>
      </p:pic>
      <p:sp>
        <p:nvSpPr>
          <p:cNvPr id="5" name="CuadroTexto 4"/>
          <p:cNvSpPr txBox="1"/>
          <p:nvPr/>
        </p:nvSpPr>
        <p:spPr>
          <a:xfrm>
            <a:off x="7783734" y="4507704"/>
            <a:ext cx="3706368" cy="523220"/>
          </a:xfrm>
          <a:prstGeom prst="rect">
            <a:avLst/>
          </a:prstGeom>
          <a:noFill/>
        </p:spPr>
        <p:txBody>
          <a:bodyPr wrap="square" rtlCol="0">
            <a:spAutoFit/>
          </a:bodyPr>
          <a:lstStyle/>
          <a:p>
            <a:r>
              <a:rPr lang="es-PA" sz="1400" dirty="0"/>
              <a:t>Su personal presente y futuro en sus previsiones de crecimiento empresarial.</a:t>
            </a:r>
          </a:p>
        </p:txBody>
      </p:sp>
    </p:spTree>
    <p:extLst>
      <p:ext uri="{BB962C8B-B14F-4D97-AF65-F5344CB8AC3E}">
        <p14:creationId xmlns:p14="http://schemas.microsoft.com/office/powerpoint/2010/main" val="3205893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 name="Imagen 1"/>
          <p:cNvPicPr>
            <a:picLocks noChangeAspect="1"/>
          </p:cNvPicPr>
          <p:nvPr/>
        </p:nvPicPr>
        <p:blipFill>
          <a:blip r:embed="rId4" cstate="print"/>
          <a:stretch>
            <a:fillRect/>
          </a:stretch>
        </p:blipFill>
        <p:spPr>
          <a:xfrm>
            <a:off x="3643502" y="2288999"/>
            <a:ext cx="7999857" cy="2956751"/>
          </a:xfrm>
          <a:prstGeom prst="rect">
            <a:avLst/>
          </a:prstGeom>
        </p:spPr>
      </p:pic>
      <p:pic>
        <p:nvPicPr>
          <p:cNvPr id="7" name="Imagen 6"/>
          <p:cNvPicPr>
            <a:picLocks noChangeAspect="1"/>
          </p:cNvPicPr>
          <p:nvPr/>
        </p:nvPicPr>
        <p:blipFill>
          <a:blip r:embed="rId5" cstate="print"/>
          <a:stretch>
            <a:fillRect/>
          </a:stretch>
        </p:blipFill>
        <p:spPr>
          <a:xfrm>
            <a:off x="3256407" y="177312"/>
            <a:ext cx="8764905" cy="1094539"/>
          </a:xfrm>
          <a:prstGeom prst="rect">
            <a:avLst/>
          </a:prstGeom>
        </p:spPr>
      </p:pic>
    </p:spTree>
    <p:extLst>
      <p:ext uri="{BB962C8B-B14F-4D97-AF65-F5344CB8AC3E}">
        <p14:creationId xmlns:p14="http://schemas.microsoft.com/office/powerpoint/2010/main" val="61580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1026" name="Picture 2"/>
          <p:cNvPicPr>
            <a:picLocks noChangeAspect="1" noChangeArrowheads="1"/>
          </p:cNvPicPr>
          <p:nvPr/>
        </p:nvPicPr>
        <p:blipFill>
          <a:blip r:embed="rId4" cstate="print"/>
          <a:srcRect/>
          <a:stretch>
            <a:fillRect/>
          </a:stretch>
        </p:blipFill>
        <p:spPr bwMode="auto">
          <a:xfrm>
            <a:off x="3214255" y="1565564"/>
            <a:ext cx="8977745" cy="5041322"/>
          </a:xfrm>
          <a:prstGeom prst="rect">
            <a:avLst/>
          </a:prstGeom>
          <a:noFill/>
          <a:ln w="9525">
            <a:noFill/>
            <a:miter lim="800000"/>
            <a:headEnd/>
            <a:tailEnd/>
          </a:ln>
        </p:spPr>
      </p:pic>
      <p:sp>
        <p:nvSpPr>
          <p:cNvPr id="7" name="CuadroTexto 1"/>
          <p:cNvSpPr txBox="1"/>
          <p:nvPr/>
        </p:nvSpPr>
        <p:spPr>
          <a:xfrm>
            <a:off x="3709115" y="450761"/>
            <a:ext cx="7429940" cy="830997"/>
          </a:xfrm>
          <a:prstGeom prst="rect">
            <a:avLst/>
          </a:prstGeom>
          <a:noFill/>
        </p:spPr>
        <p:txBody>
          <a:bodyPr wrap="square" rtlCol="0">
            <a:spAutoFit/>
          </a:bodyPr>
          <a:lstStyle/>
          <a:p>
            <a:r>
              <a:rPr lang="es-PA" sz="2400" b="1" dirty="0"/>
              <a:t>2.2. Elementos Generales de una Arquitectura Empresarial</a:t>
            </a:r>
          </a:p>
        </p:txBody>
      </p:sp>
    </p:spTree>
    <p:extLst>
      <p:ext uri="{BB962C8B-B14F-4D97-AF65-F5344CB8AC3E}">
        <p14:creationId xmlns:p14="http://schemas.microsoft.com/office/powerpoint/2010/main" val="1904982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6360339" y="2288999"/>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3" name="Imagen 2"/>
          <p:cNvPicPr>
            <a:picLocks noChangeAspect="1"/>
          </p:cNvPicPr>
          <p:nvPr/>
        </p:nvPicPr>
        <p:blipFill>
          <a:blip r:embed="rId4" cstate="print"/>
          <a:stretch>
            <a:fillRect/>
          </a:stretch>
        </p:blipFill>
        <p:spPr>
          <a:xfrm>
            <a:off x="3145537" y="231648"/>
            <a:ext cx="8546592" cy="5937504"/>
          </a:xfrm>
          <a:prstGeom prst="rect">
            <a:avLst/>
          </a:prstGeom>
        </p:spPr>
      </p:pic>
    </p:spTree>
    <p:extLst>
      <p:ext uri="{BB962C8B-B14F-4D97-AF65-F5344CB8AC3E}">
        <p14:creationId xmlns:p14="http://schemas.microsoft.com/office/powerpoint/2010/main" val="3941804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3698788" y="254299"/>
            <a:ext cx="7125729" cy="1846659"/>
          </a:xfrm>
          <a:prstGeom prst="rect">
            <a:avLst/>
          </a:prstGeom>
          <a:noFill/>
        </p:spPr>
        <p:txBody>
          <a:bodyPr wrap="square" rtlCol="0">
            <a:spAutoFit/>
          </a:bodyPr>
          <a:lstStyle/>
          <a:p>
            <a:r>
              <a:rPr lang="es-PA" sz="2400" b="1" dirty="0"/>
              <a:t>2.3. Interrelación entre los elementos de la arquitectura Empresarial</a:t>
            </a:r>
          </a:p>
          <a:p>
            <a:endParaRPr lang="es-PA" sz="2400" b="1" dirty="0"/>
          </a:p>
          <a:p>
            <a:r>
              <a:rPr lang="es-PA" sz="2400" b="1" dirty="0"/>
              <a:t>Análisis de Riesgo</a:t>
            </a:r>
          </a:p>
          <a:p>
            <a:endParaRPr lang="es-PA" dirty="0"/>
          </a:p>
        </p:txBody>
      </p:sp>
      <p:pic>
        <p:nvPicPr>
          <p:cNvPr id="3" name="Imagen 2"/>
          <p:cNvPicPr>
            <a:picLocks noChangeAspect="1"/>
          </p:cNvPicPr>
          <p:nvPr/>
        </p:nvPicPr>
        <p:blipFill>
          <a:blip r:embed="rId4" cstate="print"/>
          <a:stretch>
            <a:fillRect/>
          </a:stretch>
        </p:blipFill>
        <p:spPr>
          <a:xfrm>
            <a:off x="3868616" y="2100958"/>
            <a:ext cx="7290487" cy="4276255"/>
          </a:xfrm>
          <a:prstGeom prst="rect">
            <a:avLst/>
          </a:prstGeom>
        </p:spPr>
      </p:pic>
    </p:spTree>
    <p:extLst>
      <p:ext uri="{BB962C8B-B14F-4D97-AF65-F5344CB8AC3E}">
        <p14:creationId xmlns:p14="http://schemas.microsoft.com/office/powerpoint/2010/main" val="341943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4203226" y="4699615"/>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2" name="CuadroTexto 1"/>
          <p:cNvSpPr txBox="1"/>
          <p:nvPr/>
        </p:nvSpPr>
        <p:spPr>
          <a:xfrm>
            <a:off x="4029834" y="930584"/>
            <a:ext cx="5891001" cy="4247317"/>
          </a:xfrm>
          <a:prstGeom prst="rect">
            <a:avLst/>
          </a:prstGeom>
          <a:noFill/>
        </p:spPr>
        <p:txBody>
          <a:bodyPr wrap="square" rtlCol="0">
            <a:spAutoFit/>
          </a:bodyPr>
          <a:lstStyle/>
          <a:p>
            <a:r>
              <a:rPr lang="es-PA" b="1" dirty="0"/>
              <a:t>ROI</a:t>
            </a:r>
          </a:p>
          <a:p>
            <a:endParaRPr lang="es-PA" b="1" dirty="0"/>
          </a:p>
          <a:p>
            <a:endParaRPr lang="es-PA" b="1" dirty="0"/>
          </a:p>
          <a:p>
            <a:r>
              <a:rPr lang="es-PA" b="1" dirty="0"/>
              <a:t>Muchas de las grandes organizaciones batallan con la creciente complejidad de su panorama de aplicación. Con frecuencia, no tienen una amplia visión de empresa de su portafolio de aplicación y tecnología. Los costos de mantenimiento de los sistemas y del equipo existente aumentan constantemente, mientras que los negocios esperan que la TI les proporcione un ambiente más ágil y que esté mejor alineado con las prioridades de negocios. La transformación digital tiende a incrementar la presión para lograr mayor agilidad, más simplicidad para la innovación y una optimización más efectiva de los costos de mantenimiento.</a:t>
            </a:r>
            <a:endParaRPr lang="es-PA" dirty="0"/>
          </a:p>
        </p:txBody>
      </p:sp>
    </p:spTree>
    <p:extLst>
      <p:ext uri="{BB962C8B-B14F-4D97-AF65-F5344CB8AC3E}">
        <p14:creationId xmlns:p14="http://schemas.microsoft.com/office/powerpoint/2010/main" val="308429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9" name="8 CuadroTexto"/>
          <p:cNvSpPr txBox="1"/>
          <p:nvPr/>
        </p:nvSpPr>
        <p:spPr>
          <a:xfrm>
            <a:off x="3445329" y="2906486"/>
            <a:ext cx="8746671" cy="369332"/>
          </a:xfrm>
          <a:prstGeom prst="rect">
            <a:avLst/>
          </a:prstGeom>
          <a:noFill/>
        </p:spPr>
        <p:txBody>
          <a:bodyPr wrap="square" rtlCol="0">
            <a:spAutoFit/>
          </a:bodyPr>
          <a:lstStyle/>
          <a:p>
            <a:endParaRPr lang="es-PA" dirty="0"/>
          </a:p>
        </p:txBody>
      </p:sp>
      <p:sp>
        <p:nvSpPr>
          <p:cNvPr id="2" name="CuadroTexto 1"/>
          <p:cNvSpPr txBox="1"/>
          <p:nvPr/>
        </p:nvSpPr>
        <p:spPr>
          <a:xfrm>
            <a:off x="3843717" y="671639"/>
            <a:ext cx="7185727" cy="3416320"/>
          </a:xfrm>
          <a:prstGeom prst="rect">
            <a:avLst/>
          </a:prstGeom>
          <a:noFill/>
        </p:spPr>
        <p:txBody>
          <a:bodyPr wrap="square" rtlCol="0">
            <a:spAutoFit/>
          </a:bodyPr>
          <a:lstStyle/>
          <a:p>
            <a:r>
              <a:rPr lang="es-PA" dirty="0"/>
              <a:t>Investigación No. 2</a:t>
            </a:r>
          </a:p>
          <a:p>
            <a:pPr marL="342900" indent="-342900">
              <a:buAutoNum type="arabicPeriod"/>
            </a:pPr>
            <a:endParaRPr lang="es-PA" dirty="0"/>
          </a:p>
          <a:p>
            <a:pPr marL="342900" indent="-342900">
              <a:buAutoNum type="arabicPeriod"/>
            </a:pPr>
            <a:r>
              <a:rPr lang="es-PA" dirty="0" err="1"/>
              <a:t>Gartner</a:t>
            </a:r>
            <a:endParaRPr lang="es-PA" dirty="0"/>
          </a:p>
          <a:p>
            <a:pPr marL="342900" indent="-342900">
              <a:buAutoNum type="arabicPeriod"/>
            </a:pPr>
            <a:r>
              <a:rPr lang="es-PA" dirty="0"/>
              <a:t>Basilea II</a:t>
            </a:r>
          </a:p>
          <a:p>
            <a:pPr marL="342900" indent="-342900">
              <a:buAutoNum type="arabicPeriod"/>
            </a:pPr>
            <a:r>
              <a:rPr lang="es-PA" dirty="0"/>
              <a:t>ROI</a:t>
            </a:r>
          </a:p>
          <a:p>
            <a:pPr marL="342900" indent="-342900">
              <a:buAutoNum type="arabicPeriod"/>
            </a:pPr>
            <a:r>
              <a:rPr lang="es-PA" dirty="0"/>
              <a:t>CRM</a:t>
            </a:r>
          </a:p>
          <a:p>
            <a:pPr marL="342900" indent="-342900">
              <a:buAutoNum type="arabicPeriod"/>
            </a:pPr>
            <a:r>
              <a:rPr lang="es-PA" dirty="0"/>
              <a:t>ERP</a:t>
            </a:r>
          </a:p>
          <a:p>
            <a:pPr marL="342900" indent="-342900">
              <a:buAutoNum type="arabicPeriod"/>
            </a:pPr>
            <a:r>
              <a:rPr lang="es-PA" dirty="0"/>
              <a:t>Aplicaciones </a:t>
            </a:r>
            <a:r>
              <a:rPr lang="es-PA" dirty="0" err="1"/>
              <a:t>Moviles</a:t>
            </a:r>
            <a:r>
              <a:rPr lang="es-PA" dirty="0"/>
              <a:t> (Soluciones </a:t>
            </a:r>
            <a:r>
              <a:rPr lang="es-PA" dirty="0" err="1"/>
              <a:t>Moviles</a:t>
            </a:r>
            <a:r>
              <a:rPr lang="es-PA" dirty="0"/>
              <a:t>)</a:t>
            </a:r>
          </a:p>
          <a:p>
            <a:pPr marL="342900" indent="-342900">
              <a:buAutoNum type="arabicPeriod"/>
            </a:pPr>
            <a:r>
              <a:rPr lang="es-PA" dirty="0"/>
              <a:t>TOGAF</a:t>
            </a:r>
          </a:p>
          <a:p>
            <a:pPr marL="342900" indent="-342900">
              <a:buAutoNum type="arabicPeriod"/>
            </a:pPr>
            <a:r>
              <a:rPr lang="es-PA" dirty="0" err="1"/>
              <a:t>Zachman</a:t>
            </a:r>
            <a:r>
              <a:rPr lang="es-PA" dirty="0"/>
              <a:t>  (modificado)</a:t>
            </a:r>
          </a:p>
          <a:p>
            <a:pPr marL="342900" indent="-342900">
              <a:buAutoNum type="arabicPeriod"/>
            </a:pPr>
            <a:r>
              <a:rPr lang="es-PA" dirty="0"/>
              <a:t>DODAF</a:t>
            </a:r>
          </a:p>
          <a:p>
            <a:pPr marL="342900" indent="-342900">
              <a:buAutoNum type="arabicPeriod"/>
            </a:pPr>
            <a:r>
              <a:rPr lang="en-US" dirty="0"/>
              <a:t>The federal Enterprise architecture  (FEA)</a:t>
            </a:r>
            <a:endParaRPr lang="es-PA" dirty="0"/>
          </a:p>
        </p:txBody>
      </p:sp>
    </p:spTree>
    <p:extLst>
      <p:ext uri="{BB962C8B-B14F-4D97-AF65-F5344CB8AC3E}">
        <p14:creationId xmlns:p14="http://schemas.microsoft.com/office/powerpoint/2010/main" val="173704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pic>
        <p:nvPicPr>
          <p:cNvPr id="2050" name="Picture 2"/>
          <p:cNvPicPr>
            <a:picLocks noChangeAspect="1" noChangeArrowheads="1"/>
          </p:cNvPicPr>
          <p:nvPr/>
        </p:nvPicPr>
        <p:blipFill>
          <a:blip r:embed="rId4" cstate="print"/>
          <a:srcRect/>
          <a:stretch>
            <a:fillRect/>
          </a:stretch>
        </p:blipFill>
        <p:spPr bwMode="auto">
          <a:xfrm>
            <a:off x="4585855" y="826111"/>
            <a:ext cx="6539345" cy="4646434"/>
          </a:xfrm>
          <a:prstGeom prst="rect">
            <a:avLst/>
          </a:prstGeom>
          <a:noFill/>
          <a:ln w="9525">
            <a:noFill/>
            <a:miter lim="800000"/>
            <a:headEnd/>
            <a:tailEnd/>
          </a:ln>
        </p:spPr>
      </p:pic>
      <p:sp>
        <p:nvSpPr>
          <p:cNvPr id="9" name="8 CuadroTexto"/>
          <p:cNvSpPr txBox="1"/>
          <p:nvPr/>
        </p:nvSpPr>
        <p:spPr>
          <a:xfrm>
            <a:off x="7135091" y="5624945"/>
            <a:ext cx="609600" cy="369332"/>
          </a:xfrm>
          <a:prstGeom prst="rect">
            <a:avLst/>
          </a:prstGeom>
          <a:noFill/>
        </p:spPr>
        <p:txBody>
          <a:bodyPr wrap="square" rtlCol="0">
            <a:spAutoFit/>
          </a:bodyPr>
          <a:lstStyle/>
          <a:p>
            <a:r>
              <a:rPr lang="es-PA" dirty="0"/>
              <a:t>TIC</a:t>
            </a:r>
          </a:p>
        </p:txBody>
      </p:sp>
    </p:spTree>
    <p:extLst>
      <p:ext uri="{BB962C8B-B14F-4D97-AF65-F5344CB8AC3E}">
        <p14:creationId xmlns:p14="http://schemas.microsoft.com/office/powerpoint/2010/main" val="249677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7" name="CuadroTexto 1"/>
          <p:cNvSpPr txBox="1"/>
          <p:nvPr/>
        </p:nvSpPr>
        <p:spPr>
          <a:xfrm>
            <a:off x="3549690" y="286263"/>
            <a:ext cx="7856113" cy="461665"/>
          </a:xfrm>
          <a:prstGeom prst="rect">
            <a:avLst/>
          </a:prstGeom>
          <a:noFill/>
        </p:spPr>
        <p:txBody>
          <a:bodyPr wrap="square" rtlCol="0">
            <a:spAutoFit/>
          </a:bodyPr>
          <a:lstStyle/>
          <a:p>
            <a:r>
              <a:rPr lang="es-PA" sz="2400" dirty="0"/>
              <a:t>2.2.1.  Arquitectura del Negocio</a:t>
            </a:r>
            <a:endParaRPr lang="es-PA" sz="2000" dirty="0"/>
          </a:p>
        </p:txBody>
      </p:sp>
      <p:sp>
        <p:nvSpPr>
          <p:cNvPr id="9" name="8 CuadroTexto"/>
          <p:cNvSpPr txBox="1"/>
          <p:nvPr/>
        </p:nvSpPr>
        <p:spPr>
          <a:xfrm>
            <a:off x="4433455" y="1233054"/>
            <a:ext cx="7467600" cy="2862322"/>
          </a:xfrm>
          <a:prstGeom prst="rect">
            <a:avLst/>
          </a:prstGeom>
          <a:noFill/>
        </p:spPr>
        <p:txBody>
          <a:bodyPr wrap="square" rtlCol="0">
            <a:spAutoFit/>
          </a:bodyPr>
          <a:lstStyle/>
          <a:p>
            <a:pPr fontAlgn="base"/>
            <a:r>
              <a:rPr lang="es-PA" dirty="0">
                <a:hlinkClick r:id="rId4"/>
              </a:rPr>
              <a:t>Arquitectura de Negocios (o de Procesos de Negocio)</a:t>
            </a:r>
            <a:r>
              <a:rPr lang="es-PA" dirty="0"/>
              <a:t>, la cual define la estrategia de negocios, la gobernabilidad, la estructura y los procesos clave de la organización.</a:t>
            </a:r>
          </a:p>
          <a:p>
            <a:pPr fontAlgn="base"/>
            <a:endParaRPr lang="es-PA" dirty="0"/>
          </a:p>
          <a:p>
            <a:pPr fontAlgn="base"/>
            <a:r>
              <a:rPr lang="es-PA" dirty="0"/>
              <a:t>Contemplan los intereses de los usuarios de sistemas y describe los flujos de información  de negocio entre las personas y los procesos de negocios.</a:t>
            </a:r>
          </a:p>
          <a:p>
            <a:pPr fontAlgn="base"/>
            <a:endParaRPr lang="es-PA" dirty="0"/>
          </a:p>
          <a:p>
            <a:pPr fontAlgn="base"/>
            <a:endParaRPr lang="es-PA" dirty="0"/>
          </a:p>
          <a:p>
            <a:pPr fontAlgn="base"/>
            <a:endParaRPr lang="es-PA" dirty="0"/>
          </a:p>
        </p:txBody>
      </p:sp>
    </p:spTree>
    <p:extLst>
      <p:ext uri="{BB962C8B-B14F-4D97-AF65-F5344CB8AC3E}">
        <p14:creationId xmlns:p14="http://schemas.microsoft.com/office/powerpoint/2010/main" val="68330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5" name="4 CuadroTexto"/>
          <p:cNvSpPr txBox="1"/>
          <p:nvPr/>
        </p:nvSpPr>
        <p:spPr>
          <a:xfrm>
            <a:off x="3837709" y="1607127"/>
            <a:ext cx="7883236" cy="3693319"/>
          </a:xfrm>
          <a:prstGeom prst="rect">
            <a:avLst/>
          </a:prstGeom>
          <a:noFill/>
        </p:spPr>
        <p:txBody>
          <a:bodyPr wrap="square" rtlCol="0">
            <a:spAutoFit/>
          </a:bodyPr>
          <a:lstStyle/>
          <a:p>
            <a:pPr fontAlgn="base"/>
            <a:r>
              <a:rPr lang="es-PA" dirty="0">
                <a:hlinkClick r:id="rId4"/>
              </a:rPr>
              <a:t>Arquitectura de Aplicaciones</a:t>
            </a:r>
            <a:r>
              <a:rPr lang="es-PA" dirty="0"/>
              <a:t>, la cual provee un plano (</a:t>
            </a:r>
            <a:r>
              <a:rPr lang="es-PA" dirty="0" err="1"/>
              <a:t>blueprint</a:t>
            </a:r>
            <a:r>
              <a:rPr lang="es-PA" dirty="0"/>
              <a:t>, en inglés) para cada uno de los sistemas de aplicación que se requiere implantar, las interacciones entre estos sistemas y sus relaciones con los procesos de negocio centrales de la organización.</a:t>
            </a:r>
          </a:p>
          <a:p>
            <a:pPr fontAlgn="base"/>
            <a:endParaRPr lang="es-PA" dirty="0"/>
          </a:p>
          <a:p>
            <a:pPr fontAlgn="base"/>
            <a:r>
              <a:rPr lang="es-PA" dirty="0"/>
              <a:t>Se encarga de los intereses del sistemas y los ingenieros de software responsable de desarrollar e integrar los varios componentes de aplicaciones de software de un sistema.</a:t>
            </a:r>
          </a:p>
          <a:p>
            <a:pPr fontAlgn="base"/>
            <a:endParaRPr lang="es-PA" dirty="0"/>
          </a:p>
          <a:p>
            <a:pPr fontAlgn="base"/>
            <a:endParaRPr lang="es-PA" dirty="0"/>
          </a:p>
          <a:p>
            <a:pPr fontAlgn="base"/>
            <a:endParaRPr lang="es-PA" dirty="0"/>
          </a:p>
          <a:p>
            <a:pPr fontAlgn="base"/>
            <a:endParaRPr lang="es-PA" dirty="0"/>
          </a:p>
          <a:p>
            <a:pPr fontAlgn="base"/>
            <a:endParaRPr lang="es-PA" dirty="0"/>
          </a:p>
        </p:txBody>
      </p:sp>
    </p:spTree>
    <p:extLst>
      <p:ext uri="{BB962C8B-B14F-4D97-AF65-F5344CB8AC3E}">
        <p14:creationId xmlns:p14="http://schemas.microsoft.com/office/powerpoint/2010/main" val="423056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983033" y="5796102"/>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7" name="6 CuadroTexto"/>
          <p:cNvSpPr txBox="1"/>
          <p:nvPr/>
        </p:nvSpPr>
        <p:spPr>
          <a:xfrm>
            <a:off x="3408218" y="304800"/>
            <a:ext cx="8091055" cy="4247317"/>
          </a:xfrm>
          <a:prstGeom prst="rect">
            <a:avLst/>
          </a:prstGeom>
          <a:noFill/>
        </p:spPr>
        <p:txBody>
          <a:bodyPr wrap="square" rtlCol="0">
            <a:spAutoFit/>
          </a:bodyPr>
          <a:lstStyle/>
          <a:p>
            <a:pPr fontAlgn="base"/>
            <a:r>
              <a:rPr lang="es-PA" b="1" dirty="0"/>
              <a:t>2.2.3.1 </a:t>
            </a:r>
            <a:r>
              <a:rPr lang="es-PA" b="1" dirty="0" err="1"/>
              <a:t>SaaS</a:t>
            </a:r>
            <a:r>
              <a:rPr lang="es-PA" b="1" dirty="0"/>
              <a:t> (Software as a </a:t>
            </a:r>
            <a:r>
              <a:rPr lang="es-PA" b="1" dirty="0" err="1"/>
              <a:t>Service</a:t>
            </a:r>
            <a:r>
              <a:rPr lang="es-PA" b="1" dirty="0"/>
              <a:t>)</a:t>
            </a:r>
          </a:p>
          <a:p>
            <a:pPr fontAlgn="base"/>
            <a:endParaRPr lang="es-PA" b="1" dirty="0"/>
          </a:p>
          <a:p>
            <a:pPr fontAlgn="base"/>
            <a:r>
              <a:rPr lang="es-PA" b="1" dirty="0"/>
              <a:t>Es un modelo de distribución de software en el que tanto el software como los datos manejados son centralizados y alojados en un único servidor externo a la empresa</a:t>
            </a:r>
            <a:r>
              <a:rPr lang="es-PA" dirty="0"/>
              <a:t>. Esto implica que el software utilizado por la empresa no se encuentra en la misma, sino que un proveedor se ocupa del </a:t>
            </a:r>
            <a:r>
              <a:rPr lang="es-PA" i="1" dirty="0" err="1"/>
              <a:t>hosting</a:t>
            </a:r>
            <a:r>
              <a:rPr lang="es-PA" dirty="0"/>
              <a:t> de dicho </a:t>
            </a:r>
            <a:r>
              <a:rPr lang="es-PA" dirty="0">
                <a:hlinkClick r:id="rId4" tooltip="ver post"/>
              </a:rPr>
              <a:t>software en la nube</a:t>
            </a:r>
            <a:r>
              <a:rPr lang="es-PA" dirty="0"/>
              <a:t>, así como del mantenimiento y el soporte.</a:t>
            </a:r>
          </a:p>
          <a:p>
            <a:pPr fontAlgn="base"/>
            <a:r>
              <a:rPr lang="es-PA" b="1" dirty="0"/>
              <a:t>La empresa contratante accede al software y todos sus datos a través de un navegador web desde cualquier ordenador</a:t>
            </a:r>
            <a:r>
              <a:rPr lang="es-PA" dirty="0"/>
              <a:t>. Eso quiere decir que toda la información, procesos, resultados, etc. almacenados en este software son de fácil acceso desde cualquier lugar. </a:t>
            </a:r>
            <a:r>
              <a:rPr lang="es-PA" b="1" dirty="0"/>
              <a:t>Tanto el software como los datos están centralizados y hospedados en un único servidor.</a:t>
            </a:r>
          </a:p>
          <a:p>
            <a:pPr fontAlgn="base"/>
            <a:endParaRPr lang="es-PA" b="1" dirty="0"/>
          </a:p>
          <a:p>
            <a:pPr fontAlgn="base"/>
            <a:endParaRPr lang="es-PA" dirty="0"/>
          </a:p>
        </p:txBody>
      </p:sp>
    </p:spTree>
    <p:extLst>
      <p:ext uri="{BB962C8B-B14F-4D97-AF65-F5344CB8AC3E}">
        <p14:creationId xmlns:p14="http://schemas.microsoft.com/office/powerpoint/2010/main" val="24457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cstate="print"/>
          <a:stretch>
            <a:fillRect/>
          </a:stretch>
        </p:blipFill>
        <p:spPr>
          <a:xfrm>
            <a:off x="0" y="0"/>
            <a:ext cx="7773074" cy="1463167"/>
          </a:xfrm>
          <a:prstGeom prst="rect">
            <a:avLst/>
          </a:prstGeom>
        </p:spPr>
      </p:pic>
      <p:pic>
        <p:nvPicPr>
          <p:cNvPr id="10" name="Imagen 9"/>
          <p:cNvPicPr>
            <a:picLocks noChangeAspect="1"/>
          </p:cNvPicPr>
          <p:nvPr/>
        </p:nvPicPr>
        <p:blipFill>
          <a:blip r:embed="rId2" cstate="print"/>
          <a:stretch>
            <a:fillRect/>
          </a:stretch>
        </p:blipFill>
        <p:spPr>
          <a:xfrm>
            <a:off x="872197" y="5809957"/>
            <a:ext cx="7773074" cy="1463167"/>
          </a:xfrm>
          <a:prstGeom prst="rect">
            <a:avLst/>
          </a:prstGeom>
        </p:spPr>
      </p:pic>
      <p:pic>
        <p:nvPicPr>
          <p:cNvPr id="8" name="Marcador de contenido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2996419" cy="6858000"/>
          </a:xfrm>
        </p:spPr>
      </p:pic>
      <p:sp>
        <p:nvSpPr>
          <p:cNvPr id="9" name="8 CuadroTexto"/>
          <p:cNvSpPr txBox="1"/>
          <p:nvPr/>
        </p:nvSpPr>
        <p:spPr>
          <a:xfrm>
            <a:off x="3445329" y="2906486"/>
            <a:ext cx="8746671" cy="369332"/>
          </a:xfrm>
          <a:prstGeom prst="rect">
            <a:avLst/>
          </a:prstGeom>
          <a:noFill/>
        </p:spPr>
        <p:txBody>
          <a:bodyPr wrap="square" rtlCol="0">
            <a:spAutoFit/>
          </a:bodyPr>
          <a:lstStyle/>
          <a:p>
            <a:endParaRPr lang="es-PA" dirty="0"/>
          </a:p>
        </p:txBody>
      </p:sp>
      <p:sp>
        <p:nvSpPr>
          <p:cNvPr id="11" name="10 CuadroTexto"/>
          <p:cNvSpPr txBox="1"/>
          <p:nvPr/>
        </p:nvSpPr>
        <p:spPr>
          <a:xfrm>
            <a:off x="3616036" y="692727"/>
            <a:ext cx="7495309" cy="2308324"/>
          </a:xfrm>
          <a:prstGeom prst="rect">
            <a:avLst/>
          </a:prstGeom>
          <a:noFill/>
        </p:spPr>
        <p:txBody>
          <a:bodyPr wrap="square" rtlCol="0">
            <a:spAutoFit/>
          </a:bodyPr>
          <a:lstStyle/>
          <a:p>
            <a:r>
              <a:rPr lang="es-PA" dirty="0"/>
              <a:t>¿Qué implica el hecho de que podamos operar con aplicaciones alojadas en servidores externos?</a:t>
            </a:r>
            <a:r>
              <a:rPr lang="es-PA" b="1" dirty="0"/>
              <a:t> La principal novedad es que el uso del software ya no se basa en la instalación de la aplicación en los ordenadores locales de la empresa.</a:t>
            </a:r>
            <a:r>
              <a:rPr lang="es-PA" dirty="0"/>
              <a:t> Cualquier trabajador puede acceder al programa desde cualquier punto del mundo sin necesidad de instalación previa, gran ventaja para empresas que operan a nivel global. Además, </a:t>
            </a:r>
            <a:r>
              <a:rPr lang="es-PA" b="1" dirty="0"/>
              <a:t>se reducen los costes de licencias, mantenimiento y soporte y se mejora la movilidad.</a:t>
            </a:r>
            <a:endParaRPr lang="es-PA" dirty="0"/>
          </a:p>
        </p:txBody>
      </p:sp>
    </p:spTree>
    <p:extLst>
      <p:ext uri="{BB962C8B-B14F-4D97-AF65-F5344CB8AC3E}">
        <p14:creationId xmlns:p14="http://schemas.microsoft.com/office/powerpoint/2010/main" val="2602106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m 4 5 Componentes de la Arquitectura Empresarial dia 5">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Componentes de la Arquitectura Empresarial" id="{562E7A82-D12D-4C26-ADC8-68C1B94F9AFA}" vid="{37AC4DF5-3FD3-43A4-BB6E-1A274DCEB71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CA4C253A75B1548A6D87DFA4D42525E" ma:contentTypeVersion="2" ma:contentTypeDescription="Crear nuevo documento." ma:contentTypeScope="" ma:versionID="373d930f012268b5c127c1f7f109a06f">
  <xsd:schema xmlns:xsd="http://www.w3.org/2001/XMLSchema" xmlns:xs="http://www.w3.org/2001/XMLSchema" xmlns:p="http://schemas.microsoft.com/office/2006/metadata/properties" xmlns:ns2="4e39b76f-8e2e-4f53-aac6-d3f7b842ec7b" targetNamespace="http://schemas.microsoft.com/office/2006/metadata/properties" ma:root="true" ma:fieldsID="6d3e59426583ebd3424c6e7b7c8eb489" ns2:_="">
    <xsd:import namespace="4e39b76f-8e2e-4f53-aac6-d3f7b842ec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9b76f-8e2e-4f53-aac6-d3f7b842ec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5F64FB-C528-47E0-BB87-0E90515DF6F9}"/>
</file>

<file path=customXml/itemProps2.xml><?xml version="1.0" encoding="utf-8"?>
<ds:datastoreItem xmlns:ds="http://schemas.openxmlformats.org/officeDocument/2006/customXml" ds:itemID="{2B1B5B0A-F92F-4417-9A39-3C85120C2C1B}"/>
</file>

<file path=customXml/itemProps3.xml><?xml version="1.0" encoding="utf-8"?>
<ds:datastoreItem xmlns:ds="http://schemas.openxmlformats.org/officeDocument/2006/customXml" ds:itemID="{E5A02F7B-D3AE-4DD0-83B2-7B08D78B225A}"/>
</file>

<file path=docProps/app.xml><?xml version="1.0" encoding="utf-8"?>
<Properties xmlns="http://schemas.openxmlformats.org/officeDocument/2006/extended-properties" xmlns:vt="http://schemas.openxmlformats.org/officeDocument/2006/docPropsVTypes">
  <TotalTime>0</TotalTime>
  <Words>3461</Words>
  <Application>Microsoft Office PowerPoint</Application>
  <PresentationFormat>Panorámica</PresentationFormat>
  <Paragraphs>136</Paragraphs>
  <Slides>43</Slides>
  <Notes>0</Notes>
  <HiddenSlides>3</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Tw Cen MT</vt:lpstr>
      <vt:lpstr>Tw Cen MT Condensed</vt:lpstr>
      <vt:lpstr>Twentieth Century</vt:lpstr>
      <vt:lpstr>Wingdings 3</vt:lpstr>
      <vt:lpstr>Sem 4 5 Componentes de la Arquitectura Empresarial dia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Carlos Díaz Soto</cp:lastModifiedBy>
  <cp:revision>1</cp:revision>
  <dcterms:modified xsi:type="dcterms:W3CDTF">2021-09-16T00:40:20Z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0x0101002CA4C253A75B1548A6D87DFA4D42525E</vt:lpwstr>
  </property>
</Properties>
</file>