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5" r:id="rId22"/>
    <p:sldId id="279" r:id="rId23"/>
    <p:sldId id="26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2C0A0-3475-4F7F-9CAD-DB8A458058D2}" v="819" dt="2021-04-26T23:08:37.303"/>
    <p1510:client id="{47F08ADF-23F9-4081-93B3-4E4C29A954D8}" v="4109" dt="2021-03-09T23:25:27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2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6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5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6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9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3508" y="726641"/>
            <a:ext cx="9585943" cy="3187427"/>
          </a:xfrm>
        </p:spPr>
        <p:txBody>
          <a:bodyPr>
            <a:normAutofit/>
          </a:bodyPr>
          <a:lstStyle/>
          <a:p>
            <a:pPr algn="r"/>
            <a:r>
              <a:rPr lang="de-DE" sz="5400" dirty="0">
                <a:cs typeface="Posterama"/>
              </a:rPr>
              <a:t>Lab. Banco de </a:t>
            </a:r>
            <a:r>
              <a:rPr lang="de-DE" sz="5400" dirty="0" err="1">
                <a:cs typeface="Posterama"/>
              </a:rPr>
              <a:t>Dados</a:t>
            </a:r>
            <a:endParaRPr lang="de-DE" sz="5400">
              <a:cs typeface="Posterama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de-DE" sz="2200" dirty="0" err="1"/>
              <a:t>Prova</a:t>
            </a:r>
            <a:r>
              <a:rPr lang="de-DE" sz="2200" dirty="0"/>
              <a:t> </a:t>
            </a:r>
            <a:r>
              <a:rPr lang="de-DE" sz="2200" dirty="0" err="1"/>
              <a:t>Bimestral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CFE5-0CA9-4CA3-A77B-464522FA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3" y="1718331"/>
            <a:ext cx="4642945" cy="5004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>
                <a:cs typeface="Posterama"/>
              </a:rPr>
              <a:t>- Retirada da entidade '</a:t>
            </a:r>
            <a:r>
              <a:rPr lang="pt-BR" sz="2000" dirty="0" err="1">
                <a:cs typeface="Posterama"/>
              </a:rPr>
              <a:t>Tipo_Telef</a:t>
            </a:r>
            <a:r>
              <a:rPr lang="pt-BR" sz="2000" dirty="0">
                <a:cs typeface="Posterama"/>
              </a:rPr>
              <a:t>'</a:t>
            </a:r>
            <a:br>
              <a:rPr lang="pt-BR" sz="2000" dirty="0">
                <a:cs typeface="Posterama"/>
              </a:rPr>
            </a:br>
            <a:br>
              <a:rPr lang="pt-BR" sz="2000" dirty="0">
                <a:cs typeface="Posterama"/>
              </a:rPr>
            </a:br>
            <a:r>
              <a:rPr lang="pt-BR" sz="2000" dirty="0">
                <a:cs typeface="Posterama"/>
              </a:rPr>
              <a:t>- Retirada da entidade associativa '</a:t>
            </a:r>
            <a:r>
              <a:rPr lang="pt-BR" sz="2000" dirty="0" err="1">
                <a:cs typeface="Posterama"/>
              </a:rPr>
              <a:t>Receita_Remedio</a:t>
            </a:r>
            <a:r>
              <a:rPr lang="pt-BR" sz="2000" dirty="0">
                <a:cs typeface="Posterama"/>
              </a:rPr>
              <a:t>'</a:t>
            </a:r>
            <a:br>
              <a:rPr lang="pt-BR" sz="2000" dirty="0">
                <a:cs typeface="Posterama"/>
              </a:rPr>
            </a:br>
            <a:br>
              <a:rPr lang="pt-BR" sz="2000" dirty="0">
                <a:cs typeface="Posterama"/>
              </a:rPr>
            </a:br>
            <a:r>
              <a:rPr lang="pt-BR" sz="2000" dirty="0">
                <a:cs typeface="Posterama"/>
              </a:rPr>
              <a:t>- Criada a especialização 'Funcionário'</a:t>
            </a:r>
            <a:br>
              <a:rPr lang="pt-BR" sz="2000" dirty="0">
                <a:cs typeface="Posterama"/>
              </a:rPr>
            </a:br>
            <a:br>
              <a:rPr lang="pt-BR" sz="2000" dirty="0">
                <a:cs typeface="Posterama"/>
              </a:rPr>
            </a:br>
            <a:r>
              <a:rPr lang="pt-BR" sz="2000" dirty="0">
                <a:cs typeface="Posterama"/>
              </a:rPr>
              <a:t>- Criação das entidades 'Estoque', 'Enfermeira', 'Auxiliar'</a:t>
            </a:r>
            <a:br>
              <a:rPr lang="pt-BR" sz="2000" dirty="0">
                <a:cs typeface="Posterama"/>
              </a:rPr>
            </a:br>
            <a:br>
              <a:rPr lang="pt-BR" sz="2000" dirty="0">
                <a:cs typeface="Posterama"/>
              </a:rPr>
            </a:br>
            <a:r>
              <a:rPr lang="pt-BR" sz="2000" dirty="0">
                <a:cs typeface="Posterama"/>
              </a:rPr>
              <a:t>- Adição e realocação de atributos.</a:t>
            </a:r>
          </a:p>
        </p:txBody>
      </p:sp>
      <p:pic>
        <p:nvPicPr>
          <p:cNvPr id="4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A075D371-5AE7-455C-8A95-5B8E44793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59" y="1694246"/>
            <a:ext cx="6716218" cy="503451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0E57FD3-37BF-4BE6-AC7F-EC19CAABA98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cs typeface="Posterama"/>
              </a:rPr>
              <a:t>MER c/ Correções Pós-Apresentação (v1.5)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01521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8B43B-240C-4C58-B64D-ACC7DB41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Posterama"/>
              </a:rPr>
              <a:t>Resultado Inspeção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F67F2-2DD5-4B0F-8434-53974F77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3200" dirty="0"/>
              <a:t>Omi_03 – Atributo quantidade no relacionamento remédio</a:t>
            </a:r>
          </a:p>
          <a:p>
            <a:pPr>
              <a:buNone/>
            </a:pPr>
            <a:r>
              <a:rPr lang="pt-BR" sz="3200" dirty="0"/>
              <a:t>Fin_03 – Trocar </a:t>
            </a:r>
            <a:r>
              <a:rPr lang="pt-BR" sz="3200" dirty="0" err="1"/>
              <a:t>Id_Sexo</a:t>
            </a:r>
            <a:r>
              <a:rPr lang="pt-BR" sz="3200" dirty="0"/>
              <a:t> por 'Sexo'</a:t>
            </a:r>
          </a:p>
        </p:txBody>
      </p:sp>
    </p:spTree>
    <p:extLst>
      <p:ext uri="{BB962C8B-B14F-4D97-AF65-F5344CB8AC3E}">
        <p14:creationId xmlns:p14="http://schemas.microsoft.com/office/powerpoint/2010/main" val="381215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AF91D-479F-4313-9851-12B0D563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cs typeface="Posterama"/>
              </a:rPr>
              <a:t>MER Pós-Inspeção (v2.0)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565429B2-4A38-4C74-8C4E-40D6B2467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430" y="1628556"/>
            <a:ext cx="7882279" cy="5073924"/>
          </a:xfrm>
        </p:spPr>
      </p:pic>
    </p:spTree>
    <p:extLst>
      <p:ext uri="{BB962C8B-B14F-4D97-AF65-F5344CB8AC3E}">
        <p14:creationId xmlns:p14="http://schemas.microsoft.com/office/powerpoint/2010/main" val="277731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13D-280B-4F13-9B94-2894E44B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cs typeface="Posterama"/>
              </a:rPr>
              <a:t>Modelo Relacional</a:t>
            </a:r>
          </a:p>
        </p:txBody>
      </p:sp>
      <p:pic>
        <p:nvPicPr>
          <p:cNvPr id="10" name="Imagem 10" descr="Diagrama, Word&#10;&#10;Descrição gerada automaticamente">
            <a:extLst>
              <a:ext uri="{FF2B5EF4-FFF2-40B4-BE49-F238E27FC236}">
                <a16:creationId xmlns:a16="http://schemas.microsoft.com/office/drawing/2014/main" id="{61C6C3EB-041B-4E93-B849-31D789EFB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141" y="1174238"/>
            <a:ext cx="5609428" cy="5555789"/>
          </a:xfrm>
        </p:spPr>
      </p:pic>
    </p:spTree>
    <p:extLst>
      <p:ext uri="{BB962C8B-B14F-4D97-AF65-F5344CB8AC3E}">
        <p14:creationId xmlns:p14="http://schemas.microsoft.com/office/powerpoint/2010/main" val="385959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13D-280B-4F13-9B94-2894E44B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cs typeface="Posterama"/>
              </a:rPr>
              <a:t>Modelo Relacional</a:t>
            </a:r>
          </a:p>
        </p:txBody>
      </p:sp>
      <p:pic>
        <p:nvPicPr>
          <p:cNvPr id="5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CE5C8846-85DE-4E03-9A10-EB44D95D2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130" y="1186529"/>
            <a:ext cx="4762031" cy="5432887"/>
          </a:xfrm>
        </p:spPr>
      </p:pic>
    </p:spTree>
    <p:extLst>
      <p:ext uri="{BB962C8B-B14F-4D97-AF65-F5344CB8AC3E}">
        <p14:creationId xmlns:p14="http://schemas.microsoft.com/office/powerpoint/2010/main" val="92942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13D-280B-4F13-9B94-2894E44B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cs typeface="Posterama"/>
              </a:rPr>
              <a:t>Modelo Relacional</a:t>
            </a:r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54A61669-1CB4-458A-A691-A347B5015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480" y="1211110"/>
            <a:ext cx="4241038" cy="5383724"/>
          </a:xfrm>
        </p:spPr>
      </p:pic>
    </p:spTree>
    <p:extLst>
      <p:ext uri="{BB962C8B-B14F-4D97-AF65-F5344CB8AC3E}">
        <p14:creationId xmlns:p14="http://schemas.microsoft.com/office/powerpoint/2010/main" val="369861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13D-280B-4F13-9B94-2894E44B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cs typeface="Posterama"/>
              </a:rPr>
              <a:t>Modelo Relacional</a:t>
            </a:r>
          </a:p>
        </p:txBody>
      </p:sp>
      <p:pic>
        <p:nvPicPr>
          <p:cNvPr id="5" name="Imagem 6" descr="Diagrama&#10;&#10;Descrição gerada automaticamente">
            <a:extLst>
              <a:ext uri="{FF2B5EF4-FFF2-40B4-BE49-F238E27FC236}">
                <a16:creationId xmlns:a16="http://schemas.microsoft.com/office/drawing/2014/main" id="{AEFA13EC-9F91-463F-B40D-DE6E20BEF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735" y="1051335"/>
            <a:ext cx="3991110" cy="5641822"/>
          </a:xfrm>
        </p:spPr>
      </p:pic>
    </p:spTree>
    <p:extLst>
      <p:ext uri="{BB962C8B-B14F-4D97-AF65-F5344CB8AC3E}">
        <p14:creationId xmlns:p14="http://schemas.microsoft.com/office/powerpoint/2010/main" val="143969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13D-280B-4F13-9B94-2894E44B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cs typeface="Posterama"/>
              </a:rPr>
              <a:t>Modelo Relacional</a:t>
            </a:r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66ACDFA9-5226-4CD3-B120-2E88041EA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302" y="1869077"/>
            <a:ext cx="7611396" cy="3121434"/>
          </a:xfrm>
        </p:spPr>
      </p:pic>
    </p:spTree>
    <p:extLst>
      <p:ext uri="{BB962C8B-B14F-4D97-AF65-F5344CB8AC3E}">
        <p14:creationId xmlns:p14="http://schemas.microsoft.com/office/powerpoint/2010/main" val="223819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96310-AB44-4BBD-A2C7-8C074A80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056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sz="2800" dirty="0">
                <a:cs typeface="Posterama"/>
              </a:rPr>
              <a:t>Normalização (1FN)</a:t>
            </a:r>
          </a:p>
        </p:txBody>
      </p:sp>
      <p:pic>
        <p:nvPicPr>
          <p:cNvPr id="7" name="Imagem 8" descr="Uma imagem contendo Tabela&#10;&#10;Descrição gerada automaticamente">
            <a:extLst>
              <a:ext uri="{FF2B5EF4-FFF2-40B4-BE49-F238E27FC236}">
                <a16:creationId xmlns:a16="http://schemas.microsoft.com/office/drawing/2014/main" id="{1DEE3805-FC46-4563-9970-A5EE5FE07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26" y="692923"/>
            <a:ext cx="10761646" cy="6009202"/>
          </a:xfrm>
        </p:spPr>
      </p:pic>
    </p:spTree>
    <p:extLst>
      <p:ext uri="{BB962C8B-B14F-4D97-AF65-F5344CB8AC3E}">
        <p14:creationId xmlns:p14="http://schemas.microsoft.com/office/powerpoint/2010/main" val="325083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96310-AB44-4BBD-A2C7-8C074A80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056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sz="2800" dirty="0">
                <a:cs typeface="Posterama"/>
              </a:rPr>
              <a:t>Normalização (2FN)</a:t>
            </a:r>
          </a:p>
        </p:txBody>
      </p:sp>
      <p:pic>
        <p:nvPicPr>
          <p:cNvPr id="7" name="Imagem 8" descr="Uma imagem contendo Tabela&#10;&#10;Descrição gerada automaticamente">
            <a:extLst>
              <a:ext uri="{FF2B5EF4-FFF2-40B4-BE49-F238E27FC236}">
                <a16:creationId xmlns:a16="http://schemas.microsoft.com/office/drawing/2014/main" id="{1DEE3805-FC46-4563-9970-A5EE5FE07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26" y="692923"/>
            <a:ext cx="10761646" cy="6009202"/>
          </a:xfrm>
        </p:spPr>
      </p:pic>
    </p:spTree>
    <p:extLst>
      <p:ext uri="{BB962C8B-B14F-4D97-AF65-F5344CB8AC3E}">
        <p14:creationId xmlns:p14="http://schemas.microsoft.com/office/powerpoint/2010/main" val="145277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33E9-1FFD-4707-82ED-698F7740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458"/>
            <a:ext cx="10515600" cy="1325563"/>
          </a:xfrm>
        </p:spPr>
        <p:txBody>
          <a:bodyPr/>
          <a:lstStyle/>
          <a:p>
            <a:r>
              <a:rPr lang="en-US" dirty="0" err="1">
                <a:cs typeface="Posterama"/>
              </a:rPr>
              <a:t>Apresentação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9E31-C7D2-4BC8-9B7D-36F2E0A5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529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A </a:t>
            </a:r>
            <a:r>
              <a:rPr lang="en-US" sz="3600" dirty="0" err="1"/>
              <a:t>ideia</a:t>
            </a:r>
            <a:r>
              <a:rPr lang="en-US" sz="3600" dirty="0"/>
              <a:t> </a:t>
            </a:r>
            <a:r>
              <a:rPr lang="en-US" sz="3600" dirty="0" err="1"/>
              <a:t>inicial</a:t>
            </a:r>
            <a:r>
              <a:rPr lang="en-US" sz="3600" dirty="0"/>
              <a:t> do </a:t>
            </a:r>
            <a:r>
              <a:rPr lang="en-US" sz="3600" dirty="0" err="1"/>
              <a:t>projeto</a:t>
            </a:r>
            <a:r>
              <a:rPr lang="en-US" sz="3600" dirty="0"/>
              <a:t> é a </a:t>
            </a:r>
            <a:r>
              <a:rPr lang="en-US" sz="3600" dirty="0" err="1"/>
              <a:t>criação</a:t>
            </a:r>
            <a:r>
              <a:rPr lang="en-US" sz="3600" dirty="0"/>
              <a:t> de um </a:t>
            </a:r>
            <a:r>
              <a:rPr lang="en-US" sz="3600" dirty="0" err="1"/>
              <a:t>sistema</a:t>
            </a:r>
            <a:r>
              <a:rPr lang="en-US" sz="3600" dirty="0"/>
              <a:t> para </a:t>
            </a:r>
            <a:r>
              <a:rPr lang="en-US" sz="3600" dirty="0" err="1"/>
              <a:t>verificação</a:t>
            </a:r>
            <a:r>
              <a:rPr lang="en-US" sz="3600" dirty="0"/>
              <a:t> de </a:t>
            </a:r>
            <a:r>
              <a:rPr lang="en-US" sz="3600" dirty="0" err="1"/>
              <a:t>disponibilidade</a:t>
            </a:r>
            <a:r>
              <a:rPr lang="en-US" sz="3600" dirty="0"/>
              <a:t> de </a:t>
            </a:r>
            <a:r>
              <a:rPr lang="en-US" sz="3600" dirty="0" err="1"/>
              <a:t>medicamentos</a:t>
            </a:r>
            <a:r>
              <a:rPr lang="en-US" sz="3600" dirty="0"/>
              <a:t> e </a:t>
            </a:r>
            <a:r>
              <a:rPr lang="en-US" sz="3600" dirty="0" err="1"/>
              <a:t>agendamentos</a:t>
            </a:r>
            <a:r>
              <a:rPr lang="en-US" sz="3600" dirty="0"/>
              <a:t> de </a:t>
            </a:r>
            <a:r>
              <a:rPr lang="en-US" sz="3600" dirty="0" err="1"/>
              <a:t>consultas</a:t>
            </a:r>
            <a:r>
              <a:rPr lang="en-US" sz="3600" dirty="0"/>
              <a:t> </a:t>
            </a:r>
            <a:r>
              <a:rPr lang="en-US" sz="3600" dirty="0" err="1"/>
              <a:t>nos</a:t>
            </a:r>
            <a:r>
              <a:rPr lang="en-US" sz="3600" dirty="0"/>
              <a:t> </a:t>
            </a:r>
            <a:r>
              <a:rPr lang="en-US" sz="3600" dirty="0" err="1"/>
              <a:t>postos</a:t>
            </a:r>
            <a:r>
              <a:rPr lang="en-US" sz="3600" dirty="0"/>
              <a:t> de </a:t>
            </a:r>
            <a:r>
              <a:rPr lang="en-US" sz="3600" dirty="0" err="1"/>
              <a:t>saúde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630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96310-AB44-4BBD-A2C7-8C074A80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056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sz="2800" dirty="0">
                <a:cs typeface="Posterama"/>
              </a:rPr>
              <a:t>Normalização (3FN)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1A9BAD64-AD4F-48C6-8532-C343A15B2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795" y="693512"/>
            <a:ext cx="10859296" cy="6027737"/>
          </a:xfrm>
        </p:spPr>
      </p:pic>
    </p:spTree>
    <p:extLst>
      <p:ext uri="{BB962C8B-B14F-4D97-AF65-F5344CB8AC3E}">
        <p14:creationId xmlns:p14="http://schemas.microsoft.com/office/powerpoint/2010/main" val="1308959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D976-ED29-4617-AA62-815CAFE5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1772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cs typeface="Posterama"/>
              </a:rPr>
              <a:t>MER Definitivo (v3.0)</a:t>
            </a:r>
            <a:endParaRPr lang="pt-BR" dirty="0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7C349D2C-BC27-4D72-8005-FC13B4BD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780" y="818639"/>
            <a:ext cx="8931164" cy="58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6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B4653-6292-4BA7-AFB6-3A84F549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846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>
                <a:cs typeface="Posterama"/>
              </a:rPr>
              <a:t>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AFE2A-6647-49E1-946A-14E83391D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937"/>
            <a:ext cx="10515600" cy="51790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600" dirty="0">
                <a:ea typeface="+mn-lt"/>
                <a:cs typeface="+mn-lt"/>
              </a:rPr>
              <a:t>OBS:  Todos os encontros foram realizados via </a:t>
            </a:r>
            <a:r>
              <a:rPr lang="pt-BR" sz="1600" dirty="0" err="1">
                <a:ea typeface="+mn-lt"/>
                <a:cs typeface="+mn-lt"/>
              </a:rPr>
              <a:t>Discord</a:t>
            </a:r>
            <a:r>
              <a:rPr lang="pt-BR" sz="1600" dirty="0">
                <a:ea typeface="+mn-lt"/>
                <a:cs typeface="+mn-lt"/>
              </a:rPr>
              <a:t>, enquanto um do grupo compartilhava tela e os outros iam discutindo junto o que seria realizado, todos participaram igualmente,  o compartilhamento foi revezado entre os dias de trabalho (basicamente todo mundo fez um pouco de tudo).</a:t>
            </a:r>
          </a:p>
          <a:p>
            <a:r>
              <a:rPr lang="pt-BR" sz="1600" dirty="0">
                <a:ea typeface="+mn-lt"/>
                <a:cs typeface="+mn-lt"/>
              </a:rPr>
              <a:t>04/03 - Após a aula e discutimos sobre o que seria o trabalho (Escolha do projeto)</a:t>
            </a:r>
          </a:p>
          <a:p>
            <a:r>
              <a:rPr lang="pt-BR" sz="1600" dirty="0">
                <a:ea typeface="+mn-lt"/>
                <a:cs typeface="+mn-lt"/>
              </a:rPr>
              <a:t>09/03 - Após a aula começamos a estruturar nosso powerpoint para a apresentação da ideia </a:t>
            </a:r>
          </a:p>
          <a:p>
            <a:r>
              <a:rPr lang="pt-BR" sz="1600" dirty="0">
                <a:ea typeface="+mn-lt"/>
                <a:cs typeface="+mn-lt"/>
              </a:rPr>
              <a:t>16/03 - Começamos a modelar o nosso MER </a:t>
            </a:r>
          </a:p>
          <a:p>
            <a:r>
              <a:rPr lang="pt-BR" sz="1600" dirty="0">
                <a:ea typeface="+mn-lt"/>
                <a:cs typeface="+mn-lt"/>
              </a:rPr>
              <a:t>27/03 - Revisamos o MER via </a:t>
            </a:r>
            <a:r>
              <a:rPr lang="pt-BR" sz="1600" dirty="0" err="1">
                <a:ea typeface="+mn-lt"/>
                <a:cs typeface="+mn-lt"/>
              </a:rPr>
              <a:t>Discord</a:t>
            </a:r>
            <a:r>
              <a:rPr lang="pt-BR" sz="1600" dirty="0">
                <a:ea typeface="+mn-lt"/>
                <a:cs typeface="+mn-lt"/>
              </a:rPr>
              <a:t> para analisa-lo e corrigi-lo</a:t>
            </a:r>
          </a:p>
          <a:p>
            <a:r>
              <a:rPr lang="pt-BR" sz="1600" dirty="0">
                <a:ea typeface="+mn-lt"/>
                <a:cs typeface="+mn-lt"/>
              </a:rPr>
              <a:t>07/04 - Adicionamos os arquivos ao repositório do </a:t>
            </a:r>
            <a:r>
              <a:rPr lang="pt-BR" sz="1600" dirty="0" err="1">
                <a:ea typeface="+mn-lt"/>
                <a:cs typeface="+mn-lt"/>
              </a:rPr>
              <a:t>github</a:t>
            </a:r>
            <a:endParaRPr lang="pt-BR" sz="1600" dirty="0">
              <a:ea typeface="+mn-lt"/>
              <a:cs typeface="+mn-lt"/>
            </a:endParaRPr>
          </a:p>
          <a:p>
            <a:r>
              <a:rPr lang="pt-BR" sz="1600" dirty="0">
                <a:ea typeface="+mn-lt"/>
                <a:cs typeface="+mn-lt"/>
              </a:rPr>
              <a:t>11/04 - Depois dos conselhos e críticas da apresentação do MER(08/04), corrigimos nosso MER</a:t>
            </a:r>
          </a:p>
          <a:p>
            <a:r>
              <a:rPr lang="pt-BR" sz="1600" dirty="0">
                <a:ea typeface="+mn-lt"/>
                <a:cs typeface="+mn-lt"/>
              </a:rPr>
              <a:t>17/04 - Separamos em dois grupos (Fernando, Yan, Henrique | Murilo, Bruno) para fazer a inspeção utilizando o checklist para inspeção em modelos entidade-relacionamento </a:t>
            </a:r>
          </a:p>
          <a:p>
            <a:r>
              <a:rPr lang="pt-BR" sz="1600" dirty="0">
                <a:ea typeface="+mn-lt"/>
                <a:cs typeface="+mn-lt"/>
              </a:rPr>
              <a:t>24/04 - Nos separamos em dois grupos: Fernando, Yan, Bruno | Henrique, Murilo</a:t>
            </a:r>
            <a:br>
              <a:rPr lang="pt-BR" sz="1600" dirty="0">
                <a:ea typeface="+mn-lt"/>
                <a:cs typeface="+mn-lt"/>
              </a:rPr>
            </a:br>
            <a:r>
              <a:rPr lang="pt-BR" sz="1600" dirty="0">
                <a:ea typeface="+mn-lt"/>
                <a:cs typeface="+mn-lt"/>
              </a:rPr>
              <a:t> Fernando, Yan, Bruno: Criação do Modelo Relacional.</a:t>
            </a:r>
            <a:br>
              <a:rPr lang="pt-BR" sz="1600" dirty="0">
                <a:ea typeface="+mn-lt"/>
                <a:cs typeface="+mn-lt"/>
              </a:rPr>
            </a:br>
            <a:r>
              <a:rPr lang="pt-BR" sz="1600" dirty="0">
                <a:ea typeface="+mn-lt"/>
                <a:cs typeface="+mn-lt"/>
              </a:rPr>
              <a:t>             Murilo, Henrique: Normalização</a:t>
            </a:r>
            <a:br>
              <a:rPr lang="pt-BR" sz="1600" dirty="0">
                <a:ea typeface="+mn-lt"/>
                <a:cs typeface="+mn-lt"/>
              </a:rPr>
            </a:br>
            <a:r>
              <a:rPr lang="pt-BR" sz="1600" dirty="0">
                <a:ea typeface="+mn-lt"/>
                <a:cs typeface="+mn-lt"/>
              </a:rPr>
              <a:t>              No fim Criamos a ata</a:t>
            </a:r>
          </a:p>
          <a:p>
            <a:r>
              <a:rPr lang="pt-BR" sz="1600" dirty="0">
                <a:ea typeface="+mn-lt"/>
                <a:cs typeface="+mn-lt"/>
              </a:rPr>
              <a:t>26/04 -  Montagem da apresentação PowerPoint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0411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Rectangle 7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9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1" name="Freeform: Shape 75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FB2957-3B86-408B-8421-66F47066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>
                <a:cs typeface="Posterama"/>
              </a:rPr>
            </a:br>
            <a:endParaRPr lang="en-US" kern="1200">
              <a:latin typeface="+mj-lt"/>
              <a:cs typeface="Posterama"/>
            </a:endParaRP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13DCFC52-2CDB-4A1C-A204-949FC63C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62" y="558301"/>
            <a:ext cx="5604997" cy="55153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20B0504020202020204" pitchFamily="34" charset="0"/>
              <a:buChar char="Ø"/>
            </a:pPr>
            <a:r>
              <a:rPr lang="en-US" sz="4400" dirty="0" err="1"/>
              <a:t>Créditos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pPr marL="457200" lvl="1" indent="0">
              <a:buNone/>
            </a:pPr>
            <a:r>
              <a:rPr lang="en-US" sz="3600" dirty="0"/>
              <a:t>Grupo </a:t>
            </a:r>
            <a:r>
              <a:rPr lang="en-US" sz="3600" dirty="0" err="1"/>
              <a:t>Arapacity</a:t>
            </a:r>
            <a:endParaRPr lang="en-US" sz="3600"/>
          </a:p>
          <a:p>
            <a:pPr marL="457200" lvl="1" indent="0">
              <a:buNone/>
            </a:pPr>
            <a:r>
              <a:rPr lang="en-US" sz="3600" dirty="0"/>
              <a:t>   - Bruno</a:t>
            </a:r>
          </a:p>
          <a:p>
            <a:pPr marL="457200" lvl="1" indent="0">
              <a:buNone/>
            </a:pPr>
            <a:r>
              <a:rPr lang="en-US" sz="3600" dirty="0"/>
              <a:t>   - Fernando</a:t>
            </a:r>
          </a:p>
          <a:p>
            <a:pPr marL="457200" lvl="1" indent="0">
              <a:buNone/>
            </a:pPr>
            <a:r>
              <a:rPr lang="en-US" sz="3600" dirty="0"/>
              <a:t>   - Henrique</a:t>
            </a:r>
          </a:p>
          <a:p>
            <a:pPr marL="457200" lvl="1" indent="0">
              <a:buNone/>
            </a:pPr>
            <a:r>
              <a:rPr lang="en-US" sz="3600" dirty="0"/>
              <a:t>   - Murilo</a:t>
            </a:r>
          </a:p>
          <a:p>
            <a:pPr marL="457200" lvl="1" indent="0">
              <a:buNone/>
            </a:pPr>
            <a:r>
              <a:rPr lang="en-US" sz="3600" dirty="0"/>
              <a:t>   - Yan</a:t>
            </a:r>
          </a:p>
          <a:p>
            <a:pPr lvl="1"/>
            <a:endParaRPr lang="en-US" sz="4000" dirty="0"/>
          </a:p>
        </p:txBody>
      </p:sp>
      <p:pic>
        <p:nvPicPr>
          <p:cNvPr id="4" name="Picture 4" descr="A picture containing person, person, indoor, suit&#10;&#10;Description automatically generated">
            <a:extLst>
              <a:ext uri="{FF2B5EF4-FFF2-40B4-BE49-F238E27FC236}">
                <a16:creationId xmlns:a16="http://schemas.microsoft.com/office/drawing/2014/main" id="{B431F41C-954B-4A19-97D0-00002A065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12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84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3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18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51DC-C4BB-41BD-A599-6A7BA9B3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sterama"/>
              </a:rPr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29F4-C585-4334-9E30-B12947612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17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600" dirty="0"/>
              <a:t>A </a:t>
            </a:r>
            <a:r>
              <a:rPr lang="en-US" sz="3600" dirty="0" err="1"/>
              <a:t>criação</a:t>
            </a:r>
            <a:r>
              <a:rPr lang="en-US" sz="3600" dirty="0"/>
              <a:t> </a:t>
            </a:r>
            <a:r>
              <a:rPr lang="en-US" sz="3600" dirty="0" err="1"/>
              <a:t>deste</a:t>
            </a:r>
            <a:r>
              <a:rPr lang="en-US" sz="3600" dirty="0"/>
              <a:t> </a:t>
            </a:r>
            <a:r>
              <a:rPr lang="en-US" sz="3600" dirty="0" err="1"/>
              <a:t>projeto</a:t>
            </a:r>
            <a:r>
              <a:rPr lang="en-US" sz="3600" dirty="0"/>
              <a:t> visa </a:t>
            </a:r>
            <a:r>
              <a:rPr lang="en-US" sz="3600" dirty="0" err="1"/>
              <a:t>facilitar</a:t>
            </a:r>
            <a:r>
              <a:rPr lang="en-US" sz="3600" dirty="0"/>
              <a:t> a </a:t>
            </a:r>
            <a:r>
              <a:rPr lang="en-US" sz="3600" dirty="0" err="1"/>
              <a:t>vida</a:t>
            </a:r>
            <a:r>
              <a:rPr lang="en-US" sz="3600" dirty="0"/>
              <a:t> dos </a:t>
            </a:r>
            <a:r>
              <a:rPr lang="en-US" sz="3600" dirty="0" err="1"/>
              <a:t>cidadãos</a:t>
            </a:r>
            <a:r>
              <a:rPr lang="en-US" sz="3600" dirty="0"/>
              <a:t> que </a:t>
            </a:r>
            <a:r>
              <a:rPr lang="en-US" sz="3600" dirty="0" err="1"/>
              <a:t>necessitam</a:t>
            </a:r>
            <a:r>
              <a:rPr lang="en-US" sz="3600" dirty="0"/>
              <a:t> de amparo </a:t>
            </a:r>
            <a:r>
              <a:rPr lang="en-US" sz="3600" dirty="0" err="1"/>
              <a:t>médico</a:t>
            </a:r>
            <a:r>
              <a:rPr lang="en-US" sz="3600" dirty="0"/>
              <a:t>.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pontos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:  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3200" dirty="0" err="1"/>
              <a:t>Obtenção</a:t>
            </a:r>
            <a:r>
              <a:rPr lang="en-US" sz="3200" dirty="0"/>
              <a:t> de </a:t>
            </a:r>
            <a:r>
              <a:rPr lang="en-US" sz="3200" dirty="0" err="1"/>
              <a:t>medicamentos</a:t>
            </a:r>
            <a:r>
              <a:rPr lang="en-US" sz="3200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3200" dirty="0" err="1">
                <a:ea typeface="+mn-lt"/>
                <a:cs typeface="+mn-lt"/>
              </a:rPr>
              <a:t>Obtenção</a:t>
            </a:r>
            <a:r>
              <a:rPr lang="en-US" sz="3200" dirty="0">
                <a:ea typeface="+mn-lt"/>
                <a:cs typeface="+mn-lt"/>
              </a:rPr>
              <a:t> de </a:t>
            </a:r>
            <a:r>
              <a:rPr lang="en-US" sz="3200" dirty="0" err="1">
                <a:ea typeface="+mn-lt"/>
                <a:cs typeface="+mn-lt"/>
              </a:rPr>
              <a:t>acessórios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médicos</a:t>
            </a:r>
            <a:r>
              <a:rPr lang="en-US" sz="3200" dirty="0">
                <a:ea typeface="+mn-lt"/>
                <a:cs typeface="+mn-lt"/>
              </a:rPr>
              <a:t>. (</a:t>
            </a:r>
            <a:r>
              <a:rPr lang="en-US" sz="3200" dirty="0" err="1">
                <a:ea typeface="+mn-lt"/>
                <a:cs typeface="+mn-lt"/>
              </a:rPr>
              <a:t>Descontinuado</a:t>
            </a:r>
            <a:r>
              <a:rPr lang="en-US" sz="3200" dirty="0">
                <a:ea typeface="+mn-lt"/>
                <a:cs typeface="+mn-lt"/>
              </a:rPr>
              <a:t>)</a:t>
            </a:r>
            <a:endParaRPr lang="en-US" sz="3200" dirty="0"/>
          </a:p>
          <a:p>
            <a:pPr lvl="1">
              <a:buFont typeface="Arial" panose="020B0504020202020204" pitchFamily="34" charset="0"/>
              <a:buChar char="•"/>
            </a:pPr>
            <a:r>
              <a:rPr lang="en-US" sz="3200" dirty="0" err="1"/>
              <a:t>Agendamento</a:t>
            </a:r>
            <a:r>
              <a:rPr lang="en-US" sz="3200" dirty="0"/>
              <a:t> de </a:t>
            </a:r>
            <a:r>
              <a:rPr lang="en-US" sz="3200" dirty="0" err="1"/>
              <a:t>consultas</a:t>
            </a:r>
            <a:r>
              <a:rPr lang="en-US" sz="3200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3200" dirty="0" err="1"/>
              <a:t>Agendamento</a:t>
            </a:r>
            <a:r>
              <a:rPr lang="en-US" sz="3200" dirty="0"/>
              <a:t> de </a:t>
            </a:r>
            <a:r>
              <a:rPr lang="en-US" sz="3200" dirty="0" err="1"/>
              <a:t>vacinação</a:t>
            </a:r>
            <a:r>
              <a:rPr lang="en-US" sz="3200" dirty="0"/>
              <a:t>. (</a:t>
            </a:r>
            <a:r>
              <a:rPr lang="en-US" sz="3200" dirty="0" err="1"/>
              <a:t>Descontinuado</a:t>
            </a:r>
            <a:r>
              <a:rPr lang="en-US" sz="3200" dirty="0"/>
              <a:t>)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738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65B9-1EEC-41B8-B22F-F0A6F323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Posterama"/>
              </a:rPr>
              <a:t>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9315-B702-4230-B0F7-D5E0C118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/>
              <a:t>Cadastro</a:t>
            </a:r>
            <a:r>
              <a:rPr lang="en-US" sz="3600" dirty="0"/>
              <a:t> </a:t>
            </a:r>
            <a:r>
              <a:rPr lang="en-US" sz="3600" dirty="0" err="1"/>
              <a:t>pessoal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Agendamento</a:t>
            </a:r>
            <a:r>
              <a:rPr lang="en-US" sz="3600" dirty="0"/>
              <a:t> de </a:t>
            </a:r>
            <a:r>
              <a:rPr lang="en-US" sz="3600" dirty="0" err="1"/>
              <a:t>consultas</a:t>
            </a:r>
            <a:r>
              <a:rPr lang="en-US" sz="3600" dirty="0"/>
              <a:t>.</a:t>
            </a:r>
          </a:p>
          <a:p>
            <a:r>
              <a:rPr lang="en-US" sz="3600" dirty="0"/>
              <a:t>Consulta de </a:t>
            </a:r>
            <a:r>
              <a:rPr lang="en-US" sz="3600" dirty="0" err="1"/>
              <a:t>disponibilidade</a:t>
            </a:r>
            <a:r>
              <a:rPr lang="en-US" sz="3600" dirty="0"/>
              <a:t> de </a:t>
            </a:r>
            <a:r>
              <a:rPr lang="en-US" sz="3600" dirty="0" err="1"/>
              <a:t>medicação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Agendamento</a:t>
            </a:r>
            <a:r>
              <a:rPr lang="en-US" sz="3600" dirty="0"/>
              <a:t> de </a:t>
            </a:r>
            <a:r>
              <a:rPr lang="en-US" sz="3600" dirty="0" err="1"/>
              <a:t>vacinação</a:t>
            </a:r>
            <a:r>
              <a:rPr lang="en-US" sz="3600" dirty="0"/>
              <a:t>. (</a:t>
            </a:r>
            <a:r>
              <a:rPr lang="en-US" sz="3600" dirty="0" err="1"/>
              <a:t>Descontinuado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0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E254-2B4A-4206-A8F9-D1C95449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sterama"/>
              </a:rPr>
              <a:t>Cadastro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B096-586A-4CEC-8540-3A308687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042"/>
            <a:ext cx="10515600" cy="4817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O </a:t>
            </a:r>
            <a:r>
              <a:rPr lang="en-US" sz="3200" dirty="0" err="1">
                <a:ea typeface="+mn-lt"/>
                <a:cs typeface="+mn-lt"/>
              </a:rPr>
              <a:t>usuário</a:t>
            </a:r>
            <a:r>
              <a:rPr lang="en-US" sz="3200" dirty="0">
                <a:ea typeface="+mn-lt"/>
                <a:cs typeface="+mn-lt"/>
              </a:rPr>
              <a:t> no </a:t>
            </a:r>
            <a:r>
              <a:rPr lang="en-US" sz="3200" dirty="0" err="1">
                <a:ea typeface="+mn-lt"/>
                <a:cs typeface="+mn-lt"/>
              </a:rPr>
              <a:t>momento</a:t>
            </a:r>
            <a:r>
              <a:rPr lang="en-US" sz="3200" dirty="0">
                <a:ea typeface="+mn-lt"/>
                <a:cs typeface="+mn-lt"/>
              </a:rPr>
              <a:t> do </a:t>
            </a:r>
            <a:r>
              <a:rPr lang="en-US" sz="3200" dirty="0" err="1">
                <a:ea typeface="+mn-lt"/>
                <a:cs typeface="+mn-lt"/>
              </a:rPr>
              <a:t>cadastro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deve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fornecer</a:t>
            </a:r>
            <a:r>
              <a:rPr lang="en-US" sz="3200" dirty="0">
                <a:ea typeface="+mn-lt"/>
                <a:cs typeface="+mn-lt"/>
              </a:rPr>
              <a:t>: </a:t>
            </a:r>
            <a:endParaRPr lang="en-US" sz="3200" dirty="0"/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dirty="0"/>
              <a:t>Nome, data </a:t>
            </a:r>
            <a:r>
              <a:rPr lang="en-US" sz="2800" dirty="0" err="1"/>
              <a:t>nasc</a:t>
            </a:r>
            <a:r>
              <a:rPr lang="en-US" sz="2800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dirty="0" err="1"/>
              <a:t>Certidão</a:t>
            </a:r>
            <a:r>
              <a:rPr lang="en-US" sz="2800" dirty="0"/>
              <a:t> de Pessoa </a:t>
            </a:r>
            <a:r>
              <a:rPr lang="en-US" sz="2800" dirty="0" err="1"/>
              <a:t>Física</a:t>
            </a:r>
            <a:r>
              <a:rPr lang="en-US" sz="2800" dirty="0"/>
              <a:t> (CPF).</a:t>
            </a:r>
            <a:endParaRPr lang="en-US" dirty="0"/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err="1"/>
              <a:t>Registro</a:t>
            </a:r>
            <a:r>
              <a:rPr lang="en-US" sz="2800" dirty="0"/>
              <a:t> Geral (RG).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Bairro.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err="1"/>
              <a:t>Cartão</a:t>
            </a:r>
            <a:r>
              <a:rPr lang="en-US" sz="2800" dirty="0"/>
              <a:t> Nacional de </a:t>
            </a:r>
            <a:r>
              <a:rPr lang="en-US" sz="2800" err="1"/>
              <a:t>Saúde</a:t>
            </a:r>
            <a:r>
              <a:rPr lang="en-US" sz="2800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dirty="0" err="1"/>
              <a:t>Região</a:t>
            </a:r>
            <a:r>
              <a:rPr lang="en-US" sz="2800" dirty="0"/>
              <a:t> </a:t>
            </a:r>
            <a:r>
              <a:rPr lang="en-US" sz="2800" dirty="0" err="1"/>
              <a:t>pertencente</a:t>
            </a:r>
            <a:r>
              <a:rPr lang="en-US" sz="2800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>
              <a:buFont typeface="Arial" panose="020B0504020202020204" pitchFamily="34" charset="0"/>
              <a:buChar char="•"/>
            </a:pPr>
            <a:endParaRPr lang="en-US"/>
          </a:p>
          <a:p>
            <a:pPr lvl="1">
              <a:buFont typeface="Arial" panose="020B05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3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0528-8CA8-4F2A-BB3A-E184D287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sterama"/>
              </a:rPr>
              <a:t>Agendamento</a:t>
            </a:r>
            <a:r>
              <a:rPr lang="en-US" dirty="0">
                <a:cs typeface="Posterama"/>
              </a:rPr>
              <a:t> de </a:t>
            </a:r>
            <a:r>
              <a:rPr lang="en-US" dirty="0" err="1">
                <a:cs typeface="Posterama"/>
              </a:rPr>
              <a:t>Consultas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E349-F4CA-49D3-A5A1-C09CBE78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funcionalidade</a:t>
            </a:r>
            <a:r>
              <a:rPr lang="en-US" sz="3200" dirty="0"/>
              <a:t> de </a:t>
            </a:r>
            <a:r>
              <a:rPr lang="en-US" sz="3200" dirty="0" err="1"/>
              <a:t>agendamento</a:t>
            </a:r>
            <a:r>
              <a:rPr lang="en-US" sz="3200" dirty="0"/>
              <a:t> de </a:t>
            </a:r>
            <a:r>
              <a:rPr lang="en-US" sz="3200" dirty="0" err="1"/>
              <a:t>consultas</a:t>
            </a:r>
            <a:r>
              <a:rPr lang="en-US" sz="3200" dirty="0"/>
              <a:t> </a:t>
            </a:r>
            <a:r>
              <a:rPr lang="en-US" sz="3200" dirty="0" err="1"/>
              <a:t>funcionaria</a:t>
            </a:r>
            <a:r>
              <a:rPr lang="en-US" sz="3200" dirty="0"/>
              <a:t> da </a:t>
            </a:r>
            <a:r>
              <a:rPr lang="en-US" sz="3200" dirty="0" err="1"/>
              <a:t>seguinte</a:t>
            </a:r>
            <a:r>
              <a:rPr lang="en-US" sz="3200" dirty="0"/>
              <a:t> forma: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dirty="0"/>
              <a:t>O </a:t>
            </a:r>
            <a:r>
              <a:rPr lang="en-US" sz="2800" dirty="0" err="1"/>
              <a:t>usuário</a:t>
            </a:r>
            <a:r>
              <a:rPr lang="en-US" sz="2800" dirty="0"/>
              <a:t> </a:t>
            </a:r>
            <a:r>
              <a:rPr lang="en-US" sz="2800" dirty="0" err="1"/>
              <a:t>já</a:t>
            </a:r>
            <a:r>
              <a:rPr lang="en-US" sz="2800" dirty="0"/>
              <a:t> </a:t>
            </a:r>
            <a:r>
              <a:rPr lang="en-US" sz="2800" dirty="0" err="1"/>
              <a:t>cadastrado</a:t>
            </a:r>
            <a:r>
              <a:rPr lang="en-US" sz="2800" dirty="0"/>
              <a:t> </a:t>
            </a:r>
            <a:r>
              <a:rPr lang="en-US" sz="2800" dirty="0" err="1"/>
              <a:t>deve</a:t>
            </a:r>
            <a:r>
              <a:rPr lang="en-US" sz="2800" dirty="0"/>
              <a:t> com </a:t>
            </a:r>
            <a:r>
              <a:rPr lang="en-US" sz="2800" dirty="0" err="1"/>
              <a:t>antecedencia</a:t>
            </a:r>
            <a:r>
              <a:rPr lang="en-US" sz="2800" dirty="0"/>
              <a:t> </a:t>
            </a:r>
            <a:r>
              <a:rPr lang="en-US" sz="2800" dirty="0" err="1"/>
              <a:t>selecionar</a:t>
            </a:r>
            <a:r>
              <a:rPr lang="en-US" sz="2800" dirty="0"/>
              <a:t> o </a:t>
            </a:r>
            <a:r>
              <a:rPr lang="en-US" sz="2800" dirty="0" err="1"/>
              <a:t>tipo</a:t>
            </a:r>
            <a:r>
              <a:rPr lang="en-US" sz="2800" dirty="0"/>
              <a:t> de </a:t>
            </a:r>
            <a:r>
              <a:rPr lang="en-US" sz="2800" dirty="0" err="1"/>
              <a:t>exame</a:t>
            </a:r>
            <a:r>
              <a:rPr lang="en-US" sz="2800" dirty="0"/>
              <a:t> </a:t>
            </a:r>
            <a:r>
              <a:rPr lang="en-US" sz="2800" dirty="0" err="1"/>
              <a:t>necessário</a:t>
            </a:r>
            <a:r>
              <a:rPr lang="en-US" sz="2800" dirty="0"/>
              <a:t>,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seguida</a:t>
            </a:r>
            <a:r>
              <a:rPr lang="en-US" sz="2800" dirty="0"/>
              <a:t> </a:t>
            </a:r>
            <a:r>
              <a:rPr lang="en-US" sz="2800" dirty="0" err="1"/>
              <a:t>escolher</a:t>
            </a:r>
            <a:r>
              <a:rPr lang="en-US" sz="2800" dirty="0"/>
              <a:t> um </a:t>
            </a:r>
            <a:r>
              <a:rPr lang="en-US" sz="2800" dirty="0" err="1"/>
              <a:t>horário</a:t>
            </a:r>
            <a:r>
              <a:rPr lang="en-US" sz="2800" dirty="0"/>
              <a:t> </a:t>
            </a:r>
            <a:r>
              <a:rPr lang="en-US" sz="2800" dirty="0" err="1"/>
              <a:t>disponível</a:t>
            </a:r>
            <a:r>
              <a:rPr lang="en-US" sz="2800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2800" dirty="0"/>
              <a:t>No </a:t>
            </a:r>
            <a:r>
              <a:rPr lang="en-US" sz="2800" dirty="0" err="1"/>
              <a:t>dia</a:t>
            </a:r>
            <a:r>
              <a:rPr lang="en-US" sz="2800" dirty="0"/>
              <a:t> da consulta o App </a:t>
            </a:r>
            <a:r>
              <a:rPr lang="en-US" sz="2800" dirty="0" err="1"/>
              <a:t>ira</a:t>
            </a:r>
            <a:r>
              <a:rPr lang="en-US" sz="2800" dirty="0"/>
              <a:t> </a:t>
            </a:r>
            <a:r>
              <a:rPr lang="en-US" sz="2800" dirty="0" err="1"/>
              <a:t>notificar</a:t>
            </a:r>
            <a:r>
              <a:rPr lang="en-US" sz="2800" dirty="0"/>
              <a:t> o </a:t>
            </a:r>
            <a:r>
              <a:rPr lang="en-US" sz="2800" dirty="0" err="1"/>
              <a:t>usuário</a:t>
            </a:r>
            <a:r>
              <a:rPr lang="en-US" sz="2800" dirty="0"/>
              <a:t> </a:t>
            </a:r>
            <a:r>
              <a:rPr lang="en-US" sz="2800" dirty="0" err="1"/>
              <a:t>lembrando</a:t>
            </a:r>
            <a:r>
              <a:rPr lang="en-US" sz="2800" dirty="0"/>
              <a:t>-o de </a:t>
            </a:r>
            <a:r>
              <a:rPr lang="en-US" sz="2800" dirty="0" err="1"/>
              <a:t>sua</a:t>
            </a:r>
            <a:r>
              <a:rPr lang="en-US" sz="2800" dirty="0"/>
              <a:t> consulta </a:t>
            </a:r>
            <a:r>
              <a:rPr lang="en-US" sz="2800" dirty="0" err="1"/>
              <a:t>agendada</a:t>
            </a:r>
            <a:r>
              <a:rPr lang="en-US" sz="2800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8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851A-B65A-4995-AC8C-09EA8EF8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Posterama"/>
              </a:rPr>
              <a:t>Consulta de </a:t>
            </a:r>
            <a:r>
              <a:rPr lang="en-US" dirty="0" err="1">
                <a:cs typeface="Posterama"/>
              </a:rPr>
              <a:t>disponibilidade</a:t>
            </a:r>
            <a:r>
              <a:rPr lang="en-US" dirty="0">
                <a:cs typeface="Posterama"/>
              </a:rPr>
              <a:t> de </a:t>
            </a:r>
            <a:r>
              <a:rPr lang="en-US" dirty="0" err="1">
                <a:cs typeface="Posterama"/>
              </a:rPr>
              <a:t>Medicação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A23E-5091-40CC-A1F4-9B882285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959"/>
            <a:ext cx="10515600" cy="4996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realizar</a:t>
            </a:r>
            <a:r>
              <a:rPr lang="en-US" dirty="0"/>
              <a:t> a consulta de </a:t>
            </a:r>
            <a:r>
              <a:rPr lang="en-US" dirty="0" err="1"/>
              <a:t>disponibilidade</a:t>
            </a:r>
            <a:r>
              <a:rPr lang="en-US" dirty="0"/>
              <a:t> de </a:t>
            </a:r>
            <a:r>
              <a:rPr lang="en-US" dirty="0" err="1"/>
              <a:t>medicamento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: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dirty="0"/>
              <a:t>Caso é o </a:t>
            </a:r>
            <a:r>
              <a:rPr lang="en-US" err="1"/>
              <a:t>primeiro</a:t>
            </a:r>
            <a:r>
              <a:rPr lang="en-US" dirty="0"/>
              <a:t> </a:t>
            </a:r>
            <a:r>
              <a:rPr lang="en-US" err="1"/>
              <a:t>acesso</a:t>
            </a:r>
            <a:r>
              <a:rPr lang="en-US" dirty="0"/>
              <a:t> </a:t>
            </a:r>
            <a:r>
              <a:rPr lang="en-US" err="1"/>
              <a:t>ou</a:t>
            </a:r>
            <a:r>
              <a:rPr lang="en-US" dirty="0"/>
              <a:t> </a:t>
            </a:r>
            <a:r>
              <a:rPr lang="en-US" err="1"/>
              <a:t>não</a:t>
            </a:r>
            <a:r>
              <a:rPr lang="en-US" dirty="0"/>
              <a:t> </a:t>
            </a:r>
            <a:r>
              <a:rPr lang="en-US" err="1"/>
              <a:t>houve</a:t>
            </a:r>
            <a:r>
              <a:rPr lang="en-US" dirty="0"/>
              <a:t> consulta por </a:t>
            </a:r>
            <a:r>
              <a:rPr lang="en-US" err="1"/>
              <a:t>meio</a:t>
            </a:r>
            <a:r>
              <a:rPr lang="en-US" dirty="0"/>
              <a:t> do app o </a:t>
            </a:r>
            <a:r>
              <a:rPr lang="en-US" err="1"/>
              <a:t>usuário</a:t>
            </a:r>
            <a:r>
              <a:rPr lang="en-US" dirty="0"/>
              <a:t> </a:t>
            </a:r>
            <a:r>
              <a:rPr lang="en-US" err="1"/>
              <a:t>deve</a:t>
            </a:r>
            <a:r>
              <a:rPr lang="en-US" dirty="0"/>
              <a:t> </a:t>
            </a:r>
            <a:r>
              <a:rPr lang="en-US" err="1"/>
              <a:t>selecionar</a:t>
            </a:r>
            <a:r>
              <a:rPr lang="en-US" dirty="0"/>
              <a:t> a </a:t>
            </a:r>
            <a:r>
              <a:rPr lang="en-US" err="1"/>
              <a:t>medicação</a:t>
            </a:r>
            <a:r>
              <a:rPr lang="en-US" dirty="0"/>
              <a:t> </a:t>
            </a:r>
            <a:r>
              <a:rPr lang="en-US" err="1"/>
              <a:t>necessária</a:t>
            </a:r>
            <a:r>
              <a:rPr lang="en-US" dirty="0"/>
              <a:t> para </a:t>
            </a:r>
            <a:r>
              <a:rPr lang="en-US" err="1"/>
              <a:t>consultar</a:t>
            </a:r>
            <a:r>
              <a:rPr lang="en-US" dirty="0"/>
              <a:t> </a:t>
            </a:r>
            <a:r>
              <a:rPr lang="en-US" err="1"/>
              <a:t>sua</a:t>
            </a:r>
            <a:r>
              <a:rPr lang="en-US" dirty="0"/>
              <a:t> </a:t>
            </a:r>
            <a:r>
              <a:rPr lang="en-US" err="1"/>
              <a:t>disponibilidade</a:t>
            </a:r>
            <a:r>
              <a:rPr lang="en-US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dirty="0"/>
              <a:t>Caso o </a:t>
            </a:r>
            <a:r>
              <a:rPr lang="en-US" err="1"/>
              <a:t>usuário</a:t>
            </a:r>
            <a:r>
              <a:rPr lang="en-US" dirty="0"/>
              <a:t> </a:t>
            </a:r>
            <a:r>
              <a:rPr lang="en-US" err="1"/>
              <a:t>tenha</a:t>
            </a:r>
            <a:r>
              <a:rPr lang="en-US" dirty="0"/>
              <a:t> </a:t>
            </a:r>
            <a:r>
              <a:rPr lang="en-US" err="1"/>
              <a:t>agendado</a:t>
            </a:r>
            <a:r>
              <a:rPr lang="en-US" dirty="0"/>
              <a:t> </a:t>
            </a:r>
            <a:r>
              <a:rPr lang="en-US" err="1"/>
              <a:t>consultas</a:t>
            </a:r>
            <a:r>
              <a:rPr lang="en-US" dirty="0"/>
              <a:t> </a:t>
            </a:r>
            <a:r>
              <a:rPr lang="en-US" err="1"/>
              <a:t>préviamente</a:t>
            </a:r>
            <a:r>
              <a:rPr lang="en-US" dirty="0"/>
              <a:t> por </a:t>
            </a:r>
            <a:r>
              <a:rPr lang="en-US" err="1"/>
              <a:t>meio</a:t>
            </a:r>
            <a:r>
              <a:rPr lang="en-US" dirty="0"/>
              <a:t> do </a:t>
            </a:r>
            <a:r>
              <a:rPr lang="en-US" err="1"/>
              <a:t>aplicativo</a:t>
            </a:r>
            <a:r>
              <a:rPr lang="en-US" dirty="0"/>
              <a:t>, e </a:t>
            </a:r>
            <a:r>
              <a:rPr lang="en-US" err="1"/>
              <a:t>foi</a:t>
            </a:r>
            <a:r>
              <a:rPr lang="en-US" dirty="0"/>
              <a:t> </a:t>
            </a:r>
            <a:r>
              <a:rPr lang="en-US" err="1"/>
              <a:t>constatada</a:t>
            </a:r>
            <a:r>
              <a:rPr lang="en-US" dirty="0"/>
              <a:t> a </a:t>
            </a:r>
            <a:r>
              <a:rPr lang="en-US" err="1"/>
              <a:t>necessidade</a:t>
            </a:r>
            <a:r>
              <a:rPr lang="en-US" dirty="0"/>
              <a:t> de </a:t>
            </a:r>
            <a:r>
              <a:rPr lang="en-US" err="1"/>
              <a:t>uso</a:t>
            </a:r>
            <a:r>
              <a:rPr lang="en-US" dirty="0"/>
              <a:t> de </a:t>
            </a:r>
            <a:r>
              <a:rPr lang="en-US" err="1"/>
              <a:t>medicação</a:t>
            </a:r>
            <a:r>
              <a:rPr lang="en-US" dirty="0"/>
              <a:t> o </a:t>
            </a:r>
            <a:r>
              <a:rPr lang="en-US" err="1"/>
              <a:t>aplicativo</a:t>
            </a:r>
            <a:r>
              <a:rPr lang="en-US" dirty="0"/>
              <a:t> </a:t>
            </a:r>
            <a:r>
              <a:rPr lang="en-US" err="1"/>
              <a:t>já</a:t>
            </a:r>
            <a:r>
              <a:rPr lang="en-US" dirty="0"/>
              <a:t> </a:t>
            </a:r>
            <a:r>
              <a:rPr lang="en-US" err="1"/>
              <a:t>mostrará</a:t>
            </a:r>
            <a:r>
              <a:rPr lang="en-US" dirty="0"/>
              <a:t> o </a:t>
            </a:r>
            <a:r>
              <a:rPr lang="en-US" err="1"/>
              <a:t>remédio</a:t>
            </a:r>
            <a:r>
              <a:rPr lang="en-US" dirty="0"/>
              <a:t> </a:t>
            </a:r>
            <a:r>
              <a:rPr lang="en-US" err="1"/>
              <a:t>necessário</a:t>
            </a:r>
            <a:r>
              <a:rPr lang="en-US" dirty="0"/>
              <a:t> e </a:t>
            </a:r>
            <a:r>
              <a:rPr lang="en-US" err="1"/>
              <a:t>sua</a:t>
            </a:r>
            <a:r>
              <a:rPr lang="en-US" dirty="0"/>
              <a:t> </a:t>
            </a:r>
            <a:r>
              <a:rPr lang="en-US" err="1"/>
              <a:t>necessidade</a:t>
            </a:r>
            <a:r>
              <a:rPr lang="en-US" dirty="0"/>
              <a:t>.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err="1"/>
              <a:t>Em</a:t>
            </a:r>
            <a:r>
              <a:rPr lang="en-US" dirty="0"/>
              <a:t> ambas as </a:t>
            </a:r>
            <a:r>
              <a:rPr lang="en-US" err="1"/>
              <a:t>situações</a:t>
            </a:r>
            <a:r>
              <a:rPr lang="en-US" dirty="0"/>
              <a:t> </a:t>
            </a:r>
            <a:r>
              <a:rPr lang="en-US" err="1"/>
              <a:t>caso</a:t>
            </a:r>
            <a:r>
              <a:rPr lang="en-US" dirty="0"/>
              <a:t> a </a:t>
            </a:r>
            <a:r>
              <a:rPr lang="en-US" err="1"/>
              <a:t>medicação</a:t>
            </a:r>
            <a:r>
              <a:rPr lang="en-US" dirty="0"/>
              <a:t> </a:t>
            </a:r>
            <a:r>
              <a:rPr lang="en-US" err="1"/>
              <a:t>não</a:t>
            </a:r>
            <a:r>
              <a:rPr lang="en-US" dirty="0"/>
              <a:t> </a:t>
            </a:r>
            <a:r>
              <a:rPr lang="en-US" err="1"/>
              <a:t>esteja</a:t>
            </a:r>
            <a:r>
              <a:rPr lang="en-US" dirty="0"/>
              <a:t> </a:t>
            </a:r>
            <a:r>
              <a:rPr lang="en-US" err="1"/>
              <a:t>disponível</a:t>
            </a:r>
            <a:r>
              <a:rPr lang="en-US" dirty="0"/>
              <a:t> no </a:t>
            </a:r>
            <a:r>
              <a:rPr lang="en-US" err="1"/>
              <a:t>momento</a:t>
            </a:r>
            <a:r>
              <a:rPr lang="en-US" dirty="0"/>
              <a:t> da </a:t>
            </a:r>
            <a:r>
              <a:rPr lang="en-US" err="1"/>
              <a:t>verificação</a:t>
            </a:r>
            <a:r>
              <a:rPr lang="en-US" dirty="0"/>
              <a:t> o </a:t>
            </a:r>
            <a:r>
              <a:rPr lang="en-US" err="1"/>
              <a:t>usuário</a:t>
            </a:r>
            <a:r>
              <a:rPr lang="en-US" dirty="0"/>
              <a:t> </a:t>
            </a:r>
            <a:r>
              <a:rPr lang="en-US" err="1"/>
              <a:t>recebera</a:t>
            </a:r>
            <a:r>
              <a:rPr lang="en-US" dirty="0"/>
              <a:t> </a:t>
            </a:r>
            <a:r>
              <a:rPr lang="en-US" err="1"/>
              <a:t>uma</a:t>
            </a:r>
            <a:r>
              <a:rPr lang="en-US" dirty="0"/>
              <a:t> </a:t>
            </a:r>
            <a:r>
              <a:rPr lang="en-US" err="1"/>
              <a:t>notificação</a:t>
            </a:r>
            <a:r>
              <a:rPr lang="en-US" dirty="0"/>
              <a:t> </a:t>
            </a:r>
            <a:r>
              <a:rPr lang="en-US" err="1"/>
              <a:t>quando</a:t>
            </a:r>
            <a:r>
              <a:rPr lang="en-US" dirty="0"/>
              <a:t> a </a:t>
            </a:r>
            <a:r>
              <a:rPr lang="en-US" err="1"/>
              <a:t>medicação</a:t>
            </a:r>
            <a:r>
              <a:rPr lang="en-US" dirty="0"/>
              <a:t> </a:t>
            </a:r>
            <a:r>
              <a:rPr lang="en-US" err="1"/>
              <a:t>estiver</a:t>
            </a:r>
            <a:r>
              <a:rPr lang="en-US" dirty="0"/>
              <a:t> </a:t>
            </a:r>
            <a:r>
              <a:rPr lang="en-US" err="1"/>
              <a:t>disponível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DA66-8131-4178-AD0C-F6B9DE8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Posterama"/>
              </a:rPr>
              <a:t>Agendamento</a:t>
            </a:r>
            <a:r>
              <a:rPr lang="en-US" dirty="0">
                <a:cs typeface="Posterama"/>
              </a:rPr>
              <a:t> de </a:t>
            </a:r>
            <a:r>
              <a:rPr lang="en-US" dirty="0" err="1">
                <a:cs typeface="Posterama"/>
              </a:rPr>
              <a:t>vacinação</a:t>
            </a:r>
            <a:r>
              <a:rPr lang="en-US" dirty="0">
                <a:cs typeface="Posterama"/>
              </a:rPr>
              <a:t> </a:t>
            </a:r>
            <a:r>
              <a:rPr lang="en-US" sz="2800" dirty="0">
                <a:cs typeface="Posterama"/>
              </a:rPr>
              <a:t>(</a:t>
            </a:r>
            <a:r>
              <a:rPr lang="en-US" sz="2800" dirty="0" err="1">
                <a:cs typeface="Posterama"/>
              </a:rPr>
              <a:t>Descontinuado</a:t>
            </a:r>
            <a:r>
              <a:rPr lang="en-US" sz="2800" dirty="0">
                <a:cs typeface="Posterama"/>
              </a:rPr>
              <a:t>)</a:t>
            </a:r>
            <a:endParaRPr lang="en-US" sz="28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F4B9-085E-4DE8-97BE-3BCC8934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Similar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agendamento</a:t>
            </a:r>
            <a:r>
              <a:rPr lang="en-US" dirty="0"/>
              <a:t> de </a:t>
            </a:r>
            <a:r>
              <a:rPr lang="en-US" dirty="0" err="1"/>
              <a:t>consultas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vacina</a:t>
            </a:r>
            <a:r>
              <a:rPr lang="en-US" dirty="0"/>
              <a:t> </a:t>
            </a:r>
            <a:r>
              <a:rPr lang="en-US" dirty="0" err="1"/>
              <a:t>necessitada</a:t>
            </a:r>
            <a:r>
              <a:rPr lang="en-US" dirty="0"/>
              <a:t> e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selecionar</a:t>
            </a:r>
            <a:r>
              <a:rPr lang="en-US" dirty="0"/>
              <a:t> um </a:t>
            </a:r>
            <a:r>
              <a:rPr lang="en-US" dirty="0" err="1"/>
              <a:t>horário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. </a:t>
            </a:r>
          </a:p>
          <a:p>
            <a:r>
              <a:rPr lang="en-US" dirty="0"/>
              <a:t>O app </a:t>
            </a:r>
            <a:r>
              <a:rPr lang="en-US" dirty="0" err="1"/>
              <a:t>ressaltará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comparecer</a:t>
            </a:r>
            <a:r>
              <a:rPr lang="en-US" dirty="0"/>
              <a:t> com a </a:t>
            </a:r>
            <a:r>
              <a:rPr lang="en-US" dirty="0" err="1"/>
              <a:t>carteira</a:t>
            </a:r>
            <a:r>
              <a:rPr lang="en-US" dirty="0"/>
              <a:t> de </a:t>
            </a:r>
            <a:r>
              <a:rPr lang="en-US" dirty="0" err="1"/>
              <a:t>vacinação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6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AF59E-1370-4213-A87E-87EFB5E5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cs typeface="Posterama"/>
              </a:rPr>
              <a:t>Primeiro MER  (v1.3)</a:t>
            </a:r>
            <a:endParaRPr lang="pt-BR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1D035E9A-5FC9-4760-A971-587C796B4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585" y="1643626"/>
            <a:ext cx="7733872" cy="4903131"/>
          </a:xfrm>
        </p:spPr>
      </p:pic>
    </p:spTree>
    <p:extLst>
      <p:ext uri="{BB962C8B-B14F-4D97-AF65-F5344CB8AC3E}">
        <p14:creationId xmlns:p14="http://schemas.microsoft.com/office/powerpoint/2010/main" val="226750020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ExploreVTI</vt:lpstr>
      <vt:lpstr>Lab. Banco de Dados</vt:lpstr>
      <vt:lpstr>Apresentação</vt:lpstr>
      <vt:lpstr>Objetivos</vt:lpstr>
      <vt:lpstr>Funcionalidades</vt:lpstr>
      <vt:lpstr>Cadastro</vt:lpstr>
      <vt:lpstr>Agendamento de Consultas</vt:lpstr>
      <vt:lpstr>Consulta de disponibilidade de Medicação</vt:lpstr>
      <vt:lpstr>Agendamento de vacinação (Descontinuado)</vt:lpstr>
      <vt:lpstr>Primeiro MER  (v1.3)</vt:lpstr>
      <vt:lpstr>- Retirada da entidade 'Tipo_Telef'  - Retirada da entidade associativa 'Receita_Remedio'  - Criada a especialização 'Funcionário'  - Criação das entidades 'Estoque', 'Enfermeira', 'Auxiliar'  - Adição e realocação de atributos.</vt:lpstr>
      <vt:lpstr>Resultado Inspeção</vt:lpstr>
      <vt:lpstr>MER Pós-Inspeção (v2.0)</vt:lpstr>
      <vt:lpstr>Modelo Relacional</vt:lpstr>
      <vt:lpstr>Modelo Relacional</vt:lpstr>
      <vt:lpstr>Modelo Relacional</vt:lpstr>
      <vt:lpstr>Modelo Relacional</vt:lpstr>
      <vt:lpstr>Modelo Relacional</vt:lpstr>
      <vt:lpstr>Normalização (1FN)</vt:lpstr>
      <vt:lpstr>Normalização (2FN)</vt:lpstr>
      <vt:lpstr>Normalização (3FN)</vt:lpstr>
      <vt:lpstr>MER Definitivo (v3.0)</vt:lpstr>
      <vt:lpstr>ATA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451</cp:revision>
  <dcterms:created xsi:type="dcterms:W3CDTF">2012-07-30T23:50:35Z</dcterms:created>
  <dcterms:modified xsi:type="dcterms:W3CDTF">2021-04-26T23:09:33Z</dcterms:modified>
</cp:coreProperties>
</file>