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2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jpeg" ContentType="image/jpeg"/>
  <Override PartName="/ppt/media/image14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1.png" ContentType="image/png"/>
  <Override PartName="/ppt/media/image20.jpeg" ContentType="image/jpeg"/>
  <Override PartName="/ppt/media/image2.jpeg" ContentType="image/jpe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3.jpeg" ContentType="image/jpeg"/>
  <Override PartName="/ppt/media/image10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modifier le format des notes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8F2EE18-2201-4AB8-9F33-6F0A29DE724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713C261-3DE8-446D-9FCA-DB060BA733D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4E00D712-7D66-4E1F-9AF8-8A6C5136E2B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92F42A9E-8C2A-4BB5-A9AE-0D7C33D4DF24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1276295B-E6C7-421F-930A-197E2093451E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2C4C9C91-99C2-42FF-B8E8-AF520563486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&lt;numéro&gt;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61880" cy="330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" name="Google Shape;22;p27" descr=""/>
          <p:cNvPicPr/>
          <p:nvPr/>
        </p:nvPicPr>
        <p:blipFill>
          <a:blip r:embed="rId2"/>
          <a:stretch/>
        </p:blipFill>
        <p:spPr>
          <a:xfrm>
            <a:off x="248760" y="137160"/>
            <a:ext cx="1070640" cy="1070640"/>
          </a:xfrm>
          <a:prstGeom prst="rect">
            <a:avLst/>
          </a:prstGeom>
          <a:ln>
            <a:noFill/>
          </a:ln>
        </p:spPr>
      </p:pic>
      <p:pic>
        <p:nvPicPr>
          <p:cNvPr id="5" name="Google Shape;23;p27" descr=""/>
          <p:cNvPicPr/>
          <p:nvPr/>
        </p:nvPicPr>
        <p:blipFill>
          <a:blip r:embed="rId3"/>
          <a:stretch/>
        </p:blipFill>
        <p:spPr>
          <a:xfrm>
            <a:off x="8046720" y="14040"/>
            <a:ext cx="3717360" cy="2419200"/>
          </a:xfrm>
          <a:prstGeom prst="rect">
            <a:avLst/>
          </a:prstGeom>
          <a:ln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 format du texte-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440280" y="614520"/>
            <a:ext cx="11308320" cy="1188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46400" y="457200"/>
            <a:ext cx="3702240" cy="93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8042040" y="453600"/>
            <a:ext cx="3702240" cy="97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4241880" y="457200"/>
            <a:ext cx="3702240" cy="90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texte-titre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Cliquez pour éditer le format du plan de texte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niveau de plan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Troisième niveau de plan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Quatrième niveau de plan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Cinquième niveau de plan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Sixième niveau de plan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Septième niveau de plan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theia-ozcar.gricad-pages.univ-grenoble-alpes.fr/doc-producer/producer-documentation.html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image" Target="../media/image14.png"/><Relationship Id="rId4" Type="http://schemas.openxmlformats.org/officeDocument/2006/relationships/image" Target="../media/image15.jpe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jpe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81040" y="1020600"/>
            <a:ext cx="10992600" cy="14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r>
              <a:rPr b="0" lang="en-US" sz="3600" spc="-1" strike="noStrike">
                <a:solidFill>
                  <a:srgbClr val="465359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TD OZCAR – BRING YOUR OWN DATA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81040" y="2495520"/>
            <a:ext cx="10992600" cy="58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ed8428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OUTIL POUR GENERER LE FORMAT PIVOT OZCAR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581040" y="6368040"/>
            <a:ext cx="8088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ed8428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ET E-ENVIR21 – 2 AU 5 NOVEMBRE 2021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10446480" y="6372360"/>
            <a:ext cx="1163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BD424BA-C786-43B7-8D0E-1F0A55EAF03A}" type="slidenum">
              <a:rPr b="0" lang="en-US" sz="900" spc="-1" strike="noStrike">
                <a:solidFill>
                  <a:srgbClr val="ed8428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1</a:t>
            </a:fld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Google Shape;115;p1" descr=""/>
          <p:cNvPicPr/>
          <p:nvPr/>
        </p:nvPicPr>
        <p:blipFill>
          <a:blip r:embed="rId1"/>
          <a:stretch/>
        </p:blipFill>
        <p:spPr>
          <a:xfrm>
            <a:off x="581040" y="5875560"/>
            <a:ext cx="894240" cy="35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Références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92400" y="2026800"/>
            <a:ext cx="11343240" cy="42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457200" indent="-341640">
              <a:lnSpc>
                <a:spcPct val="100000"/>
              </a:lnSpc>
              <a:spcBef>
                <a:spcPts val="60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Documentation à l’intention des producteurs de données: 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https://theia-ozcar.gricad-pages.univ-grenoble-alpes.fr/doc-producer/producer-documentation.html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341;gf957d16792_0_44" descr=""/>
          <p:cNvPicPr/>
          <p:nvPr/>
        </p:nvPicPr>
        <p:blipFill>
          <a:blip r:embed="rId1"/>
          <a:stretch/>
        </p:blipFill>
        <p:spPr>
          <a:xfrm>
            <a:off x="6241320" y="2795040"/>
            <a:ext cx="5827680" cy="3399480"/>
          </a:xfrm>
          <a:prstGeom prst="rect">
            <a:avLst/>
          </a:prstGeom>
          <a:ln w="9360">
            <a:solidFill>
              <a:schemeClr val="accent4"/>
            </a:solidFill>
            <a:round/>
          </a:ln>
        </p:spPr>
      </p:pic>
      <p:sp>
        <p:nvSpPr>
          <p:cNvPr id="132" name="CustomShape 1"/>
          <p:cNvSpPr/>
          <p:nvPr/>
        </p:nvSpPr>
        <p:spPr>
          <a:xfrm>
            <a:off x="10446480" y="6372360"/>
            <a:ext cx="1163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805A4294-4C98-4B9A-82E0-91A43721A4E5}" type="slidenum">
              <a:rPr b="0" lang="en-US" sz="900" spc="-1" strike="noStrike">
                <a:solidFill>
                  <a:srgbClr val="ed8428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1</a:t>
            </a:fld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Google Shape;344;gf957d16792_0_44" descr=""/>
          <p:cNvPicPr/>
          <p:nvPr/>
        </p:nvPicPr>
        <p:blipFill>
          <a:blip r:embed="rId2"/>
          <a:stretch/>
        </p:blipFill>
        <p:spPr>
          <a:xfrm>
            <a:off x="0" y="3240000"/>
            <a:ext cx="6134760" cy="3483360"/>
          </a:xfrm>
          <a:prstGeom prst="rect">
            <a:avLst/>
          </a:prstGeom>
          <a:ln w="9360">
            <a:solidFill>
              <a:schemeClr val="accent4"/>
            </a:solidFill>
            <a:round/>
          </a:ln>
        </p:spPr>
      </p:pic>
      <p:sp>
        <p:nvSpPr>
          <p:cNvPr id="134" name="CustomShape 2"/>
          <p:cNvSpPr/>
          <p:nvPr/>
        </p:nvSpPr>
        <p:spPr>
          <a:xfrm>
            <a:off x="522000" y="1974600"/>
            <a:ext cx="5419800" cy="11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961"/>
              </a:spcBef>
            </a:pPr>
            <a:r>
              <a:rPr b="1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Flux de données des observatoires jusqu’aux utilisateurs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961"/>
              </a:spcBef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→ </a:t>
            </a: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modèle pivot = élément central pour l’ingestion de  données = standardise les métadonnées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241320" y="2197800"/>
            <a:ext cx="5052960" cy="59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spcBef>
                <a:spcPts val="961"/>
              </a:spcBef>
            </a:pPr>
            <a:r>
              <a:rPr b="1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Modèle de données pivot: basé sur plusieurs standards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2588040" y="4629240"/>
            <a:ext cx="756000" cy="8586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5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br/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MODÈLE DE METADONNÉES PIVOT THEIA/OZCAR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0446480" y="6372360"/>
            <a:ext cx="1163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833D0C7-7CA2-48CC-A70A-7DC64967020F}" type="slidenum">
              <a:rPr b="0" lang="en-US" sz="900" spc="-1" strike="noStrike">
                <a:solidFill>
                  <a:srgbClr val="ed8428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1</a:t>
            </a:fld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br/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MODÈLE DE METADONNÉES PIVOT THEIA/OZCAR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733680" y="6520320"/>
            <a:ext cx="8089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ed8428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ET E-ENVIR21 – 2 AU 5 NOVEMBRE 2021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303120" y="2273760"/>
            <a:ext cx="11648160" cy="38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1" lang="en-US" sz="1800" spc="-1" strike="noStrike">
                <a:solidFill>
                  <a:srgbClr val="0d0d0d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Choix d’un modèle de données "maison" basé sur différents standards :</a:t>
            </a:r>
            <a:br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Description riche des données de la granularité du jeu de données jusqu’à l’observation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Critères pertinents de découverte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 sur le portail Theia/OZCAR : nom de variable, nom observatoire, financeurs,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climat ...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Information requises pour implémenter des web services d’échange de métadonnées &amp; données standardisés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: catalogage de jeux de données (CSW), observation (SensorThings)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Information détaillée pour les DOI (contributors)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 3" descr=""/>
          <p:cNvPicPr/>
          <p:nvPr/>
        </p:nvPicPr>
        <p:blipFill>
          <a:blip r:embed="rId1"/>
          <a:stretch/>
        </p:blipFill>
        <p:spPr>
          <a:xfrm>
            <a:off x="1437120" y="1393560"/>
            <a:ext cx="8803440" cy="541404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1628640" y="565560"/>
            <a:ext cx="846468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Modèle de métadonnées pivot -1/3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358440" y="1079280"/>
            <a:ext cx="30229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Century"/>
                <a:ea typeface="Arial"/>
              </a:rPr>
              <a:t>Infos Producteurs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1368000" y="2924640"/>
            <a:ext cx="8942400" cy="3858120"/>
          </a:xfrm>
          <a:prstGeom prst="rect">
            <a:avLst/>
          </a:prstGeom>
          <a:noFill/>
          <a:ln w="31680">
            <a:solidFill>
              <a:srgbClr val="0070c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4"/>
          <p:cNvSpPr/>
          <p:nvPr/>
        </p:nvSpPr>
        <p:spPr>
          <a:xfrm>
            <a:off x="3358440" y="1146600"/>
            <a:ext cx="6882480" cy="1756800"/>
          </a:xfrm>
          <a:prstGeom prst="rect">
            <a:avLst/>
          </a:prstGeom>
          <a:noFill/>
          <a:ln w="3168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Picture 2" descr=""/>
          <p:cNvPicPr/>
          <p:nvPr/>
        </p:nvPicPr>
        <p:blipFill>
          <a:blip r:embed="rId2"/>
          <a:srcRect l="16534" t="0" r="16711" b="0"/>
          <a:stretch/>
        </p:blipFill>
        <p:spPr>
          <a:xfrm>
            <a:off x="6708600" y="1267920"/>
            <a:ext cx="320760" cy="320040"/>
          </a:xfrm>
          <a:prstGeom prst="rect">
            <a:avLst/>
          </a:prstGeom>
          <a:ln>
            <a:noFill/>
          </a:ln>
        </p:spPr>
      </p:pic>
      <p:pic>
        <p:nvPicPr>
          <p:cNvPr id="148" name="Image 38" descr=""/>
          <p:cNvPicPr/>
          <p:nvPr/>
        </p:nvPicPr>
        <p:blipFill>
          <a:blip r:embed="rId3"/>
          <a:stretch/>
        </p:blipFill>
        <p:spPr>
          <a:xfrm>
            <a:off x="5065920" y="3273480"/>
            <a:ext cx="365760" cy="372240"/>
          </a:xfrm>
          <a:prstGeom prst="rect">
            <a:avLst/>
          </a:prstGeom>
          <a:ln>
            <a:noFill/>
          </a:ln>
        </p:spPr>
      </p:pic>
      <p:pic>
        <p:nvPicPr>
          <p:cNvPr id="149" name="Picture 2" descr=""/>
          <p:cNvPicPr/>
          <p:nvPr/>
        </p:nvPicPr>
        <p:blipFill>
          <a:blip r:embed="rId4"/>
          <a:srcRect l="16534" t="0" r="16711" b="0"/>
          <a:stretch/>
        </p:blipFill>
        <p:spPr>
          <a:xfrm>
            <a:off x="8103960" y="1719720"/>
            <a:ext cx="320760" cy="320040"/>
          </a:xfrm>
          <a:prstGeom prst="rect">
            <a:avLst/>
          </a:prstGeom>
          <a:ln>
            <a:noFill/>
          </a:ln>
        </p:spPr>
      </p:pic>
      <p:pic>
        <p:nvPicPr>
          <p:cNvPr id="150" name="Image 40" descr=""/>
          <p:cNvPicPr/>
          <p:nvPr/>
        </p:nvPicPr>
        <p:blipFill>
          <a:blip r:embed="rId5"/>
          <a:stretch/>
        </p:blipFill>
        <p:spPr>
          <a:xfrm>
            <a:off x="9366120" y="1206360"/>
            <a:ext cx="365760" cy="372240"/>
          </a:xfrm>
          <a:prstGeom prst="rect">
            <a:avLst/>
          </a:prstGeom>
          <a:ln>
            <a:noFill/>
          </a:ln>
        </p:spPr>
      </p:pic>
      <p:sp>
        <p:nvSpPr>
          <p:cNvPr id="151" name="CustomShape 5"/>
          <p:cNvSpPr/>
          <p:nvPr/>
        </p:nvSpPr>
        <p:spPr>
          <a:xfrm>
            <a:off x="2880000" y="2924640"/>
            <a:ext cx="4750920" cy="39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entury"/>
                <a:ea typeface="Arial"/>
              </a:rPr>
              <a:t>Infos Jeux de données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628640" y="565560"/>
            <a:ext cx="846468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Modèle de métadonnées pivot -2/3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Image 7" descr=""/>
          <p:cNvPicPr/>
          <p:nvPr/>
        </p:nvPicPr>
        <p:blipFill>
          <a:blip r:embed="rId1"/>
          <a:stretch/>
        </p:blipFill>
        <p:spPr>
          <a:xfrm>
            <a:off x="1914840" y="1476000"/>
            <a:ext cx="8380440" cy="531972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1819440" y="1229040"/>
            <a:ext cx="9627840" cy="5501520"/>
          </a:xfrm>
          <a:prstGeom prst="rect">
            <a:avLst/>
          </a:prstGeom>
          <a:noFill/>
          <a:ln w="3168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ustomShape 3"/>
          <p:cNvSpPr/>
          <p:nvPr/>
        </p:nvSpPr>
        <p:spPr>
          <a:xfrm>
            <a:off x="1884960" y="1146600"/>
            <a:ext cx="40665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entury"/>
                <a:ea typeface="Arial"/>
              </a:rPr>
              <a:t>Infos Observations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3821040" y="4413960"/>
            <a:ext cx="17233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entury"/>
                <a:ea typeface="Arial"/>
              </a:rPr>
              <a:t>GeoJSON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5727960" y="1147320"/>
            <a:ext cx="2191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"/>
                <a:ea typeface="Arial"/>
              </a:rPr>
              <a:t>variable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2127960" y="1507320"/>
            <a:ext cx="2191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"/>
                <a:ea typeface="Arial"/>
              </a:rPr>
              <a:t>station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6555960" y="2376000"/>
            <a:ext cx="2191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"/>
                <a:ea typeface="Arial"/>
              </a:rPr>
              <a:t>Procédure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2559960" y="3096000"/>
            <a:ext cx="2191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"/>
                <a:ea typeface="Arial"/>
              </a:rPr>
              <a:t>Fichier data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2700000" y="2191320"/>
            <a:ext cx="2191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"/>
                <a:ea typeface="Arial"/>
              </a:rPr>
              <a:t>observation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10"/>
          <p:cNvSpPr/>
          <p:nvPr/>
        </p:nvSpPr>
        <p:spPr>
          <a:xfrm>
            <a:off x="5554080" y="2160000"/>
            <a:ext cx="1800000" cy="216000"/>
          </a:xfrm>
          <a:prstGeom prst="ellipse">
            <a:avLst/>
          </a:prstGeom>
          <a:noFill/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1"/>
          <p:cNvSpPr/>
          <p:nvPr/>
        </p:nvSpPr>
        <p:spPr>
          <a:xfrm>
            <a:off x="5554440" y="2160360"/>
            <a:ext cx="1800000" cy="216000"/>
          </a:xfrm>
          <a:prstGeom prst="ellipse">
            <a:avLst/>
          </a:prstGeom>
          <a:noFill/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2"/>
          <p:cNvSpPr/>
          <p:nvPr/>
        </p:nvSpPr>
        <p:spPr>
          <a:xfrm>
            <a:off x="5472000" y="1584000"/>
            <a:ext cx="1800000" cy="216000"/>
          </a:xfrm>
          <a:prstGeom prst="ellipse">
            <a:avLst/>
          </a:prstGeom>
          <a:noFill/>
          <a:ln>
            <a:solidFill>
              <a:srgbClr val="c5000b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628640" y="565560"/>
            <a:ext cx="8464680" cy="5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Arial"/>
              </a:rPr>
              <a:t>Modèle de métadonnées pivot -3/3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036960" y="1290600"/>
            <a:ext cx="668232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3384720" y="3672360"/>
            <a:ext cx="2951280" cy="430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4"/>
          <p:cNvSpPr/>
          <p:nvPr/>
        </p:nvSpPr>
        <p:spPr>
          <a:xfrm>
            <a:off x="2948040" y="1144440"/>
            <a:ext cx="72032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entury"/>
                <a:ea typeface="Arial"/>
              </a:rPr>
              <a:t>Vocabulaires contrôlés: liste de terme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Image 9" descr=""/>
          <p:cNvPicPr/>
          <p:nvPr/>
        </p:nvPicPr>
        <p:blipFill>
          <a:blip r:embed="rId1"/>
          <a:stretch/>
        </p:blipFill>
        <p:spPr>
          <a:xfrm>
            <a:off x="1935000" y="2300760"/>
            <a:ext cx="833040" cy="237960"/>
          </a:xfrm>
          <a:prstGeom prst="rect">
            <a:avLst/>
          </a:prstGeom>
          <a:ln>
            <a:noFill/>
          </a:ln>
        </p:spPr>
      </p:pic>
      <p:sp>
        <p:nvSpPr>
          <p:cNvPr id="170" name="CustomShape 5"/>
          <p:cNvSpPr/>
          <p:nvPr/>
        </p:nvSpPr>
        <p:spPr>
          <a:xfrm>
            <a:off x="3920760" y="1961280"/>
            <a:ext cx="2191320" cy="6375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"/>
                <a:ea typeface="Arial"/>
              </a:rPr>
              <a:t>Type d’organismes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6766200" y="1961280"/>
            <a:ext cx="1022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"/>
                <a:ea typeface="Arial"/>
              </a:rPr>
              <a:t>Climat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7"/>
          <p:cNvSpPr/>
          <p:nvPr/>
        </p:nvSpPr>
        <p:spPr>
          <a:xfrm>
            <a:off x="8064000" y="1961280"/>
            <a:ext cx="15112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"/>
                <a:ea typeface="Arial"/>
              </a:rPr>
              <a:t>Géologie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8"/>
          <p:cNvSpPr/>
          <p:nvPr/>
        </p:nvSpPr>
        <p:spPr>
          <a:xfrm>
            <a:off x="1851840" y="5325840"/>
            <a:ext cx="2191320" cy="911880"/>
          </a:xfrm>
          <a:prstGeom prst="accentCallout1">
            <a:avLst>
              <a:gd name="adj1" fmla="val 18750"/>
              <a:gd name="adj2" fmla="val -8333"/>
              <a:gd name="adj3" fmla="val -34348"/>
              <a:gd name="adj4" fmla="val -1377"/>
            </a:avLst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"/>
                <a:ea typeface="Arial"/>
              </a:rPr>
              <a:t>Niveau traitement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9"/>
          <p:cNvSpPr/>
          <p:nvPr/>
        </p:nvSpPr>
        <p:spPr>
          <a:xfrm>
            <a:off x="1728360" y="1961280"/>
            <a:ext cx="2191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"/>
                <a:ea typeface="Arial"/>
              </a:rPr>
              <a:t>Rôles pers.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5" name="Image 3" descr=""/>
          <p:cNvPicPr/>
          <p:nvPr/>
        </p:nvPicPr>
        <p:blipFill>
          <a:blip r:embed="rId2"/>
          <a:stretch/>
        </p:blipFill>
        <p:spPr>
          <a:xfrm>
            <a:off x="216720" y="2611440"/>
            <a:ext cx="9142920" cy="3724200"/>
          </a:xfrm>
          <a:prstGeom prst="rect">
            <a:avLst/>
          </a:prstGeom>
          <a:ln>
            <a:noFill/>
          </a:ln>
        </p:spPr>
      </p:pic>
      <p:pic>
        <p:nvPicPr>
          <p:cNvPr id="176" name="Picture 2" descr=""/>
          <p:cNvPicPr/>
          <p:nvPr/>
        </p:nvPicPr>
        <p:blipFill>
          <a:blip r:embed="rId3"/>
          <a:srcRect l="16534" t="0" r="16711" b="0"/>
          <a:stretch/>
        </p:blipFill>
        <p:spPr>
          <a:xfrm>
            <a:off x="5643720" y="2193840"/>
            <a:ext cx="345600" cy="344880"/>
          </a:xfrm>
          <a:prstGeom prst="rect">
            <a:avLst/>
          </a:prstGeom>
          <a:ln>
            <a:noFill/>
          </a:ln>
        </p:spPr>
      </p:pic>
      <p:sp>
        <p:nvSpPr>
          <p:cNvPr id="177" name="CustomShape 10"/>
          <p:cNvSpPr/>
          <p:nvPr/>
        </p:nvSpPr>
        <p:spPr>
          <a:xfrm>
            <a:off x="144000" y="1960920"/>
            <a:ext cx="21913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"/>
                <a:ea typeface="Arial"/>
              </a:rPr>
              <a:t>Topic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11"/>
          <p:cNvSpPr/>
          <p:nvPr/>
        </p:nvSpPr>
        <p:spPr>
          <a:xfrm>
            <a:off x="2127960" y="5544000"/>
            <a:ext cx="2191320" cy="911880"/>
          </a:xfrm>
          <a:prstGeom prst="accentCallout1">
            <a:avLst>
              <a:gd name="adj1" fmla="val 18750"/>
              <a:gd name="adj2" fmla="val -8333"/>
              <a:gd name="adj3" fmla="val -34348"/>
              <a:gd name="adj4" fmla="val -1377"/>
            </a:avLst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"/>
                <a:ea typeface="Arial"/>
              </a:rPr>
              <a:t>Niveau traitement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Image 7" descr=""/>
          <p:cNvPicPr/>
          <p:nvPr/>
        </p:nvPicPr>
        <p:blipFill>
          <a:blip r:embed="rId4"/>
          <a:stretch/>
        </p:blipFill>
        <p:spPr>
          <a:xfrm>
            <a:off x="1239840" y="2337480"/>
            <a:ext cx="487800" cy="49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0446480" y="6372360"/>
            <a:ext cx="1163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433DABC0-4F57-4696-B3E8-12638450C801}" type="slidenum">
              <a:rPr b="0" lang="en-US" sz="900" spc="-1" strike="noStrike">
                <a:solidFill>
                  <a:srgbClr val="ed8428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&lt;numéro&gt;</a:t>
            </a:fld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br/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GRANULARITE DES JEUX DE DONNEES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392040" y="2026800"/>
            <a:ext cx="5409360" cy="42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Comment parler de mes données 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Comment les regrouper en jeu de données 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2640">
              <a:lnSpc>
                <a:spcPct val="100000"/>
              </a:lnSpc>
              <a:spcBef>
                <a:spcPts val="601"/>
              </a:spcBef>
              <a:buClr>
                <a:srgbClr val="ed8428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 site tout type de mesure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2640">
              <a:lnSpc>
                <a:spcPct val="100000"/>
              </a:lnSpc>
              <a:buClr>
                <a:srgbClr val="ed8428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 type de mesure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2640">
              <a:lnSpc>
                <a:spcPct val="100000"/>
              </a:lnSpc>
              <a:buClr>
                <a:srgbClr val="ed8428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 station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2640">
              <a:lnSpc>
                <a:spcPct val="100000"/>
              </a:lnSpc>
              <a:spcBef>
                <a:spcPts val="601"/>
              </a:spcBef>
              <a:buClr>
                <a:srgbClr val="ed8428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 regroupement trop important rendra difficile de décrire précisément le jeu de données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2640">
              <a:lnSpc>
                <a:spcPct val="100000"/>
              </a:lnSpc>
              <a:spcBef>
                <a:spcPts val="601"/>
              </a:spcBef>
              <a:buClr>
                <a:srgbClr val="ed8428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 regroupement trop fin demandera un effort trop important de description des données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3" name="Google Shape;256;gf957d16792_0_1" descr=""/>
          <p:cNvPicPr/>
          <p:nvPr/>
        </p:nvPicPr>
        <p:blipFill>
          <a:blip r:embed="rId1"/>
          <a:stretch/>
        </p:blipFill>
        <p:spPr>
          <a:xfrm>
            <a:off x="6252480" y="4054320"/>
            <a:ext cx="5894280" cy="2226240"/>
          </a:xfrm>
          <a:prstGeom prst="rect">
            <a:avLst/>
          </a:prstGeom>
          <a:ln>
            <a:noFill/>
          </a:ln>
        </p:spPr>
      </p:pic>
      <p:sp>
        <p:nvSpPr>
          <p:cNvPr id="184" name="CustomShape 4"/>
          <p:cNvSpPr/>
          <p:nvPr/>
        </p:nvSpPr>
        <p:spPr>
          <a:xfrm>
            <a:off x="8993520" y="6372360"/>
            <a:ext cx="1326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ed8428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07/10/2021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3879000" y="3320280"/>
            <a:ext cx="304560" cy="978120"/>
          </a:xfrm>
          <a:prstGeom prst="flowChartManualOperation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6"/>
          <p:cNvSpPr/>
          <p:nvPr/>
        </p:nvSpPr>
        <p:spPr>
          <a:xfrm>
            <a:off x="4326480" y="3199680"/>
            <a:ext cx="139320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+++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4408200" y="4054320"/>
            <a:ext cx="139320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-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8"/>
          <p:cNvSpPr/>
          <p:nvPr/>
        </p:nvSpPr>
        <p:spPr>
          <a:xfrm>
            <a:off x="4240440" y="3686040"/>
            <a:ext cx="214164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98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Niveau de granularité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9"/>
          <p:cNvSpPr/>
          <p:nvPr/>
        </p:nvSpPr>
        <p:spPr>
          <a:xfrm>
            <a:off x="733680" y="6520320"/>
            <a:ext cx="8089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ed8428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ET E-ENVIR21 – 2 AU 5 NOVEMBRE 2021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10"/>
          <p:cNvSpPr/>
          <p:nvPr/>
        </p:nvSpPr>
        <p:spPr>
          <a:xfrm>
            <a:off x="6276600" y="2179080"/>
            <a:ext cx="5409360" cy="132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Prendre en compte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2640">
              <a:lnSpc>
                <a:spcPct val="100000"/>
              </a:lnSpc>
              <a:spcBef>
                <a:spcPts val="601"/>
              </a:spcBef>
              <a:buClr>
                <a:srgbClr val="ed8428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 valeur scientifique et le potentiel de réutilisation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32640">
              <a:lnSpc>
                <a:spcPct val="100000"/>
              </a:lnSpc>
              <a:buClr>
                <a:srgbClr val="ed8428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Le devenir envisagé : publications / entrepôt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0446480" y="6372360"/>
            <a:ext cx="1163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15CA3D75-2518-439C-B31C-40C894EF6201}" type="slidenum">
              <a:rPr b="0" lang="en-US" sz="900" spc="-1" strike="noStrike">
                <a:solidFill>
                  <a:srgbClr val="ed8428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&lt;numéro&gt;</a:t>
            </a:fld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br/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GRANULARITE DES JEUX DE DONNEES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33680" y="6520320"/>
            <a:ext cx="8089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ed8428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ET E-ENVIR21 – 2 AU 5 NOVEMBRE 2021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266040" y="2261520"/>
            <a:ext cx="11648160" cy="386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Regroupement guidé par:</a:t>
            </a:r>
            <a:br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01"/>
              </a:spcBef>
              <a:buClr>
                <a:srgbClr val="ed8428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PI responsable de la qualité des données</a:t>
            </a:r>
            <a:br/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01"/>
              </a:spcBef>
              <a:buClr>
                <a:srgbClr val="ed8428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Objectif scientifique</a:t>
            </a:r>
            <a:br/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01"/>
              </a:spcBef>
              <a:buClr>
                <a:srgbClr val="ed8428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Logique par objet d'intérêt</a:t>
            </a:r>
            <a:br/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01"/>
              </a:spcBef>
              <a:buClr>
                <a:srgbClr val="ed8428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Traitement identique ( Ex: jeu de pluie) ou une même centrale d'acquisition (Ex: jeu de profils d'humidité où on a température, succion, humidité)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01"/>
              </a:spcBef>
              <a:buClr>
                <a:srgbClr val="ed8428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Résolution spatiale et temporelle (pas de temps) cohérente</a:t>
            </a:r>
            <a:br/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01"/>
              </a:spcBef>
              <a:buClr>
                <a:srgbClr val="ed8428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notion de réseaux d'instrument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0446480" y="6372360"/>
            <a:ext cx="1163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A56006F9-3EB0-43C0-81B1-595BCC438055}" type="slidenum">
              <a:rPr b="0" lang="en-US" sz="900" spc="-1" strike="noStrike">
                <a:solidFill>
                  <a:srgbClr val="ed8428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&lt;numéro&gt;</a:t>
            </a:fld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581040" y="702000"/>
            <a:ext cx="11028600" cy="101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OUTIL POUR GENERER LE FORMAT PIVOT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392040" y="2026800"/>
            <a:ext cx="11343240" cy="42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457200" indent="-341640">
              <a:lnSpc>
                <a:spcPct val="100000"/>
              </a:lnSpc>
              <a:spcBef>
                <a:spcPts val="60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Fichiers csv pour renseigner les métadonnées (sur le format de geoflow)</a:t>
            </a:r>
            <a:br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1640" algn="just">
              <a:lnSpc>
                <a:spcPct val="100000"/>
              </a:lnSpc>
              <a:spcBef>
                <a:spcPts val="60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script R pour générer le format pivot au format 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733680" y="6520320"/>
            <a:ext cx="8089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ed8428"/>
                </a:solidFill>
                <a:uFill>
                  <a:solidFill>
                    <a:srgbClr val="ffffff"/>
                  </a:solidFill>
                </a:uFill>
                <a:latin typeface="Gill Sans"/>
                <a:ea typeface="Gill Sans"/>
              </a:rPr>
              <a:t>ET E-ENVIR21 – 2 AU 5 NOVEMBRE 2021</a:t>
            </a:r>
            <a:endParaRPr b="0" lang="en-US" sz="9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LibreOffice/5.2.7.2$Linux_X86_64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2021-09-30T07:31:55Z</dcterms:created>
  <dc:creator>girardv</dc:creator>
  <dc:description/>
  <dc:language>fr-FR</dc:language>
  <cp:lastModifiedBy>Véronique Chaffard</cp:lastModifiedBy>
  <dcterms:modified xsi:type="dcterms:W3CDTF">2021-11-02T23:15:38Z</dcterms:modified>
  <cp:revision>19</cp:revision>
  <dc:subject/>
  <dc:title/>
</cp:coreProperties>
</file>