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259" r:id="rId3"/>
    <p:sldId id="274" r:id="rId4"/>
    <p:sldId id="261" r:id="rId5"/>
    <p:sldId id="262" r:id="rId6"/>
    <p:sldId id="263" r:id="rId7"/>
    <p:sldId id="264" r:id="rId8"/>
    <p:sldId id="283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78" r:id="rId23"/>
    <p:sldId id="256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07" autoAdjust="0"/>
  </p:normalViewPr>
  <p:slideViewPr>
    <p:cSldViewPr snapToGrid="0">
      <p:cViewPr varScale="1">
        <p:scale>
          <a:sx n="66" d="100"/>
          <a:sy n="66" d="100"/>
        </p:scale>
        <p:origin x="66" y="62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accent1"/>
                </a:solidFill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&quot;R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F50376-A4FE-4534-ADA7-E25FA54A2014}" type="datetime1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F7F25-1C4C-40B1-9C23-0FD2E8CEE1ED}" type="datetime1">
              <a:rPr lang="pt-BR" noProof="0" smtClean="0"/>
              <a:t>05/12/2023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3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5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9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3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876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7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5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98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7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8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4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74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3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0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4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77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8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6" name="Espaço Reservado para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Cabeçalho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2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3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 title="Linha Divisó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emarcad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3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cxnSp>
        <p:nvCxnSpPr>
          <p:cNvPr id="8" name="Conector de Seta em Linha Ret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Mês, Ano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  <a:endParaRPr lang="pt-BR" altLang="zh-CN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  <a:endParaRPr lang="pt-BR" altLang="zh-CN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altLang="zh-CN" noProof="0" smtClean="0"/>
              <a:pPr rtl="0"/>
              <a:t>‹nº›</a:t>
            </a:fld>
            <a:endParaRPr lang="pt-BR" altLang="zh-CN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  <a:endParaRPr lang="pt-BR" altLang="zh-CN" noProof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1" name="Espaço Reservado para Imagem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4" name="Espaço Reservado para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5" name="Espaço Reservado para Imagem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Nome completo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pt-BR" noProof="0"/>
              <a:t>Número de Contato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pt-BR" noProof="0"/>
              <a:t>Contato por Email ou Mídia Social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izações do Aplicativo Mó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m 8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m 9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imagem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Texto Destacado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o design da tela aqui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Linha única de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1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pt-BR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OU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28.png"/><Relationship Id="rId10" Type="http://schemas.openxmlformats.org/officeDocument/2006/relationships/image" Target="../media/image10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5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ar-uma-apresenta%c3%a7%c3%a3o-ff353d37-742a-4aa8-8bdd-6b1f488127a2?omkt=pt-BR&amp;ui=pt-BR&amp;rs=pt-BR&amp;ad=B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18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Duas jovens olhando para uma tela de laptop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718"/>
            <a:ext cx="12192000" cy="6786563"/>
          </a:xfrm>
          <a:solidFill>
            <a:schemeClr val="accent1"/>
          </a:solidFill>
        </p:spPr>
      </p:pic>
      <p:sp>
        <p:nvSpPr>
          <p:cNvPr id="28" name="Retângulo 27" title="Plano de fundo semitransparente e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Caixa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pt-BR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Projeto:</a:t>
            </a:r>
            <a:endParaRPr lang="pt-BR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5" y="3156669"/>
            <a:ext cx="3571782" cy="591993"/>
          </a:xfrm>
        </p:spPr>
        <p:txBody>
          <a:bodyPr rtlCol="0"/>
          <a:lstStyle/>
          <a:p>
            <a:pPr algn="ctr"/>
            <a:r>
              <a:rPr lang="pt-BR" sz="3000" dirty="0" smtClean="0"/>
              <a:t>Lab.Plásticos</a:t>
            </a:r>
            <a:endParaRPr lang="pt-BR" sz="3000" dirty="0"/>
          </a:p>
        </p:txBody>
      </p:sp>
      <p:cxnSp>
        <p:nvCxnSpPr>
          <p:cNvPr id="16" name="Conector Reto 15" title="Linha Divisó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355330" y="4925183"/>
            <a:ext cx="1595408" cy="230770"/>
          </a:xfrm>
        </p:spPr>
        <p:txBody>
          <a:bodyPr rtlCol="0"/>
          <a:lstStyle/>
          <a:p>
            <a:pPr algn="ctr" rtl="0"/>
            <a:r>
              <a:rPr lang="pt-BR" sz="1400" dirty="0" smtClean="0"/>
              <a:t>Daniel Henrich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75" y="131903"/>
            <a:ext cx="2531221" cy="2587584"/>
          </a:xfrm>
          <a:prstGeom prst="rect">
            <a:avLst/>
          </a:prstGeom>
        </p:spPr>
      </p:pic>
      <p:sp>
        <p:nvSpPr>
          <p:cNvPr id="9" name="Caixa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89" y="4891088"/>
            <a:ext cx="1922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pt-BR" sz="15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Desenvolvedores:</a:t>
            </a:r>
            <a:endParaRPr lang="pt-BR" sz="15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10" name="Caixa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89" y="5920620"/>
            <a:ext cx="1373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pt-BR" sz="15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Supervisor:</a:t>
            </a:r>
            <a:endParaRPr lang="pt-BR" sz="15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 txBox="1">
            <a:spLocks/>
          </p:cNvSpPr>
          <p:nvPr/>
        </p:nvSpPr>
        <p:spPr bwMode="gray">
          <a:xfrm>
            <a:off x="7520941" y="5961011"/>
            <a:ext cx="2794634" cy="665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/>
              <a:t>João Nildo</a:t>
            </a:r>
          </a:p>
          <a:p>
            <a:pPr algn="ctr"/>
            <a:r>
              <a:rPr lang="pt-BR" sz="1400" dirty="0" smtClean="0"/>
              <a:t>Fernando Kasten</a:t>
            </a:r>
            <a:endParaRPr lang="pt-BR" sz="1400" dirty="0"/>
          </a:p>
        </p:txBody>
      </p:sp>
      <p:sp>
        <p:nvSpPr>
          <p:cNvPr id="12" name="Caixa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89" y="6344343"/>
            <a:ext cx="1373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pt-BR" sz="15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Cliente:</a:t>
            </a:r>
            <a:endParaRPr lang="pt-BR" sz="15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 txBox="1">
            <a:spLocks/>
          </p:cNvSpPr>
          <p:nvPr/>
        </p:nvSpPr>
        <p:spPr bwMode="gray">
          <a:xfrm>
            <a:off x="8333389" y="5284550"/>
            <a:ext cx="1778288" cy="259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/>
              <a:t>Luis Fernando Pereira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Opção de Oportunidade de Mercado 1</a:t>
            </a:r>
          </a:p>
        </p:txBody>
      </p:sp>
      <p:sp>
        <p:nvSpPr>
          <p:cNvPr id="45" name="Retângulo 44" title="Plano de Fundo de Ícone">
            <a:extLst>
              <a:ext uri="{FF2B5EF4-FFF2-40B4-BE49-F238E27FC236}">
                <a16:creationId xmlns:a16="http://schemas.microsoft.com/office/drawing/2014/main" id="{E80DC6FE-D11C-4C20-A51D-98443F5F4672}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47" name="Elemento gráfico 46" descr="Alvo" title="Espaço reservado para ícone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60669" y="1764576"/>
            <a:ext cx="4018339" cy="735800"/>
          </a:xfrm>
        </p:spPr>
        <p:txBody>
          <a:bodyPr rtlCol="0"/>
          <a:lstStyle/>
          <a:p>
            <a:pPr rtl="0"/>
            <a:r>
              <a:rPr lang="pt-BR" sz="5000" noProof="1"/>
              <a:t>R$ 1 bilhão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 rtlCol="0"/>
          <a:lstStyle/>
          <a:p>
            <a:pPr rtl="0"/>
            <a:r>
              <a:rPr lang="pt-BR" noProof="1"/>
              <a:t>Lorem ipsum dolor sit amet, consectetuer adipiscing elit. Maecenas porttitor congue massa </a:t>
            </a:r>
          </a:p>
          <a:p>
            <a:pPr rtl="0"/>
            <a:r>
              <a:rPr lang="pt-BR" noProof="1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tângulo 43" title="Plano de Fundo de Ícone">
            <a:extLst>
              <a:ext uri="{FF2B5EF4-FFF2-40B4-BE49-F238E27FC236}">
                <a16:creationId xmlns:a16="http://schemas.microsoft.com/office/drawing/2014/main" id="{1203D2ED-1358-4F55-BCB3-94A5C18E1B4C}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46" name="Elemento gráfico 45" descr="Palestrante" title="Espaço Reservado para Ícone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99701" y="1764575"/>
            <a:ext cx="4360652" cy="636745"/>
          </a:xfrm>
        </p:spPr>
        <p:txBody>
          <a:bodyPr rtlCol="0"/>
          <a:lstStyle/>
          <a:p>
            <a:pPr rtl="0"/>
            <a:r>
              <a:rPr lang="pt-BR" sz="5000" noProof="1"/>
              <a:t>R$ 2 bilhões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 rtlCol="0"/>
          <a:lstStyle/>
          <a:p>
            <a:pPr rtl="0"/>
            <a:r>
              <a:rPr lang="pt-BR" noProof="1"/>
              <a:t>Lorem ipsum dolor sit amet, consectetuer adipiscing elit. Maecenas porttitor congue massa </a:t>
            </a:r>
          </a:p>
          <a:p>
            <a:pPr rtl="0"/>
            <a:r>
              <a:rPr lang="pt-BR" noProof="1"/>
              <a:t>Fusce posuere, magna sed pulvinar ultricies, purus lectus malesuada libero, sit amet commodo magna eros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Opção de Oportunidade de Mercado 2</a:t>
            </a:r>
          </a:p>
        </p:txBody>
      </p:sp>
      <p:sp>
        <p:nvSpPr>
          <p:cNvPr id="2" name="Espaço Reservado para Texto 1" title="Círculos de Gráfico de Oportunidade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/>
              <a:t>Oportunidade de Criar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63709" y="2205688"/>
            <a:ext cx="3402058" cy="1440000"/>
          </a:xfrm>
        </p:spPr>
        <p:txBody>
          <a:bodyPr rtlCol="0"/>
          <a:lstStyle/>
          <a:p>
            <a:pPr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R$ 3 bilhões</a:t>
            </a:r>
          </a:p>
        </p:txBody>
      </p:sp>
      <p:cxnSp>
        <p:nvCxnSpPr>
          <p:cNvPr id="16" name="Conector Reto 15" title="Linha Divisória">
            <a:extLst>
              <a:ext uri="{FF2B5EF4-FFF2-40B4-BE49-F238E27FC236}">
                <a16:creationId xmlns:a16="http://schemas.microsoft.com/office/drawing/2014/main" id="{A03BE848-3222-4622-8610-FFB9FFFD4138}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3" name="Espaço Reservado para Texto 2" title="Círculos de Gráfico de Oportunidade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37596" y="2205688"/>
            <a:ext cx="3402058" cy="1440000"/>
          </a:xfrm>
        </p:spPr>
        <p:txBody>
          <a:bodyPr rtlCol="0"/>
          <a:lstStyle/>
          <a:p>
            <a:pPr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R$ 2 bilhões</a:t>
            </a:r>
          </a:p>
        </p:txBody>
      </p:sp>
      <p:cxnSp>
        <p:nvCxnSpPr>
          <p:cNvPr id="17" name="Conector Reto 16" title="Linha Divisória">
            <a:extLst>
              <a:ext uri="{FF2B5EF4-FFF2-40B4-BE49-F238E27FC236}">
                <a16:creationId xmlns:a16="http://schemas.microsoft.com/office/drawing/2014/main" id="{2BE6D00D-52E6-45D5-93DA-8687991C2967}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4" name="Espaço Reservado para Texto 3" title="Círculos de Gráfico de Oportunidade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17249" y="2205688"/>
            <a:ext cx="2856747" cy="1440000"/>
          </a:xfrm>
        </p:spPr>
        <p:txBody>
          <a:bodyPr rtlCol="0"/>
          <a:lstStyle/>
          <a:p>
            <a:pPr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R$ 1 bilhão</a:t>
            </a:r>
          </a:p>
        </p:txBody>
      </p:sp>
      <p:cxnSp>
        <p:nvCxnSpPr>
          <p:cNvPr id="18" name="Conector Reto 17" title="Linha Divisória">
            <a:extLst>
              <a:ext uri="{FF2B5EF4-FFF2-40B4-BE49-F238E27FC236}">
                <a16:creationId xmlns:a16="http://schemas.microsoft.com/office/drawing/2014/main" id="{258409DB-08AB-499E-AEE2-60288B07CC14}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Opção de Concorrência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/>
              <a:t>Ponto principal aqui </a:t>
            </a:r>
          </a:p>
          <a:p>
            <a:pPr lvl="1" rtl="0"/>
            <a:r>
              <a:rPr lang="pt-BR"/>
              <a:t>Lorem ipsum dolor sit amet, consectetuer adipiscing elit. Maecenas porttitor congue massa </a:t>
            </a:r>
          </a:p>
          <a:p>
            <a:pPr lvl="1" rtl="0"/>
            <a:r>
              <a:rPr lang="pt-BR"/>
              <a:t>Fusce posuere, magna sed pulvinar ultricies, purus lectus malesuada libero, sit amet commodo magna eros quis urna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/>
              <a:t>Ponto principal aqui</a:t>
            </a:r>
          </a:p>
          <a:p>
            <a:pPr lvl="1" rtl="0"/>
            <a:r>
              <a:rPr lang="pt-BR"/>
              <a:t>Lorem ipsum dolor sit amet, consectetuer adipiscing elit. Maecenas porttitor congue massa </a:t>
            </a:r>
          </a:p>
          <a:p>
            <a:pPr lvl="1" rtl="0"/>
            <a:r>
              <a:rPr lang="pt-BR"/>
              <a:t>Fusce posuere, magna sed pulvinar ultricies, purus lectus malesuada libero, sit amet commodo magna eros quis urna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Nossa Empresa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/>
              <a:t>Concorrente</a:t>
            </a:r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Opção de Concorrência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Conveniente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Inconveniente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Caro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Acessível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4" y="1754129"/>
            <a:ext cx="2121592" cy="616133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49" y="4603725"/>
            <a:ext cx="2127688" cy="61960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56" y="4160277"/>
            <a:ext cx="2127688" cy="61120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74" y="4155988"/>
            <a:ext cx="2158171" cy="60520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84" y="4645625"/>
            <a:ext cx="2133785" cy="624810"/>
          </a:xfrm>
          <a:prstGeom prst="rect">
            <a:avLst/>
          </a:prstGeom>
        </p:spPr>
      </p:pic>
      <p:grpSp>
        <p:nvGrpSpPr>
          <p:cNvPr id="8" name="Grupo 7" hidden="1" title="Espaço Reservado para Logotipo">
            <a:extLst>
              <a:ext uri="{FF2B5EF4-FFF2-40B4-BE49-F238E27FC236}">
                <a16:creationId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22" name="Caixa de texto 18">
            <a:extLst>
              <a:ext uri="{FF2B5EF4-FFF2-40B4-BE49-F238E27FC236}">
                <a16:creationId xmlns:a16="http://schemas.microsoft.com/office/drawing/2014/main" id="{8822D443-EE5B-4AF0-8ED2-76941EA44CE9}"/>
              </a:ext>
            </a:extLst>
          </p:cNvPr>
          <p:cNvSpPr txBox="1"/>
          <p:nvPr/>
        </p:nvSpPr>
        <p:spPr bwMode="gray">
          <a:xfrm>
            <a:off x="8465024" y="2321297"/>
            <a:ext cx="24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SeuLogotipo</a:t>
            </a:r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Estratégia de Crescimento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/>
              <a:t>Como dimensionaremos no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pt-BR"/>
              <a:t>Fase 1</a:t>
            </a:r>
            <a:br>
              <a:rPr lang="pt-BR"/>
            </a:br>
            <a:r>
              <a:rPr lang="pt-BR" sz="1400"/>
              <a:t>Mês, Ano</a:t>
            </a:r>
            <a:endParaRPr lang="pt-BR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pt-BR"/>
              <a:t>Fase 2</a:t>
            </a:r>
            <a:br>
              <a:rPr lang="pt-BR"/>
            </a:br>
            <a:r>
              <a:rPr lang="pt-BR" sz="1400"/>
              <a:t>Mês, Ano</a:t>
            </a:r>
            <a:endParaRPr lang="pt-BR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pt-BR"/>
              <a:t>Fase 3</a:t>
            </a:r>
            <a:br>
              <a:rPr lang="pt-BR"/>
            </a:br>
            <a:r>
              <a:rPr lang="pt-BR" sz="1400"/>
              <a:t>Mês, Ano</a:t>
            </a:r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Força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08004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41552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43052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noProof="0" dirty="0">
                          <a:latin typeface="+mn-lt"/>
                        </a:rPr>
                        <a:t>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noProof="0">
                          <a:latin typeface="+mn-lt"/>
                        </a:rPr>
                        <a:t>Usuários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noProof="0" dirty="0">
                          <a:latin typeface="+mn-lt"/>
                        </a:rPr>
                        <a:t>Receita Bruta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noProof="0" dirty="0">
                          <a:latin typeface="+mn-lt"/>
                        </a:rPr>
                        <a:t>Receita da Empresa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noProof="0"/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noProof="0"/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R$ 6.750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R$ 1.013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noProof="0"/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R$ 33.750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R$ 5.063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noProof="0"/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R$ 135.000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noProof="0"/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R$ 270.000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R$ 40.500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Gráfico 7" title="Espaço Reservado para Gráfico de Receita Bruta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557647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Linha do tempo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/>
              <a:t>Nosso plano de ação de dois anos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20AA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Conector de Seta em Linha Reta 70" title="Linhas de Evento da Linha do Tempo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Fev, 20AA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Conector de Seta em Linha Reta 73" title="Linhas de Evento da Linha do Tempo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spaço Reservado para Texto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foco</a:t>
            </a:r>
          </a:p>
        </p:txBody>
      </p:sp>
      <p:sp>
        <p:nvSpPr>
          <p:cNvPr id="59" name="Espaço Reservado para Texto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Jun, 20AA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Conector de Seta em Linha Reta 71" title="Linhas de Evento da Linha do Tempo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ço Reservado para Texto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Comentários</a:t>
            </a:r>
          </a:p>
        </p:txBody>
      </p:sp>
      <p:sp>
        <p:nvSpPr>
          <p:cNvPr id="61" name="Espaço Reservado para Texto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Out, 20AA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20AA</a:t>
            </a:r>
          </a:p>
        </p:txBody>
      </p:sp>
      <p:cxnSp>
        <p:nvCxnSpPr>
          <p:cNvPr id="75" name="Conector de Seta em Linha Reta 74" title="Linhas de Evento da Linha do Tempo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Espaço Reservado para Texto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Jan, 20AA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Conector de Seta em Linha Reta 75" title="Linhas de Evento da Linha do Tempo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spaço Reservado para Texto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Lançamento</a:t>
            </a:r>
          </a:p>
        </p:txBody>
      </p:sp>
      <p:sp>
        <p:nvSpPr>
          <p:cNvPr id="67" name="Espaço Reservado para Texto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Jul, 20AA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Conector de seta em linha reta 72" title="Linhas de evento da linha do tempo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ço Reservado para Texto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Espaço Reservado para Texto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Nov, 20AA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upo 32" title="Linhas de meses da linha do tempo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Finanças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6972"/>
              </p:ext>
            </p:extLst>
          </p:nvPr>
        </p:nvGraphicFramePr>
        <p:xfrm>
          <a:off x="431800" y="1124680"/>
          <a:ext cx="11340000" cy="516421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Varejistas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Usuários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1.600.000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Vendas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Preço Médio por Venda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Receita a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5.625.000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 da Receita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Lucro Bruto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5.625.000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216.000.000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Despesas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Vendas e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5.062.500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38.400.000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151.200.000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Atendimento ao Cliente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1.687.500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9.600.000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21.600.000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Desenvolvimento do Produto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562.500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2.400.000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10.800.000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Pesquisa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281.250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2.400.000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4.320.000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Despesas Totais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7.593.750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52.800.000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187.920.000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-1.968.750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-4.800.000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28.sx080.000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88" name="Espaço Reservado para Imagem 87" descr="Retrato de um homem olhando para baixo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Allan</a:t>
            </a:r>
            <a:br>
              <a:rPr lang="pt-BR"/>
            </a:br>
            <a:r>
              <a:rPr lang="pt-BR"/>
              <a:t>Mattsson</a:t>
            </a:r>
          </a:p>
        </p:txBody>
      </p:sp>
      <p:cxnSp>
        <p:nvCxnSpPr>
          <p:cNvPr id="95" name="Conector Reto 94" title="Linha Divisó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spaço Reservado para Texto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Espaço Reservado para Texto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Espaço Reservado para Imagem 91" descr="Retrato de uma mulher com um telefone na mão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pt-BR"/>
          </a:p>
        </p:txBody>
      </p:sp>
      <p:cxnSp>
        <p:nvCxnSpPr>
          <p:cNvPr id="96" name="Conector Reto 95" title="Linha Divisó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Espaço Reservado para Imagem 93" descr="Retrato de uma mulher que parece relaxada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/>
              <a:t>Victoria Lindqvist</a:t>
            </a:r>
          </a:p>
        </p:txBody>
      </p:sp>
      <p:cxnSp>
        <p:nvCxnSpPr>
          <p:cNvPr id="97" name="Conector Reto 96" title="Linha Divisó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Financiamento</a:t>
            </a:r>
          </a:p>
        </p:txBody>
      </p:sp>
      <p:grpSp>
        <p:nvGrpSpPr>
          <p:cNvPr id="4" name="Grupo 3" title="Categoria do Fundo (Agrupada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Elemento gráfico 7" descr="Rede" title="Espaço Reservado para Ícone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Espaço Reservado para Texto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Categoria do Fundo</a:t>
              </a:r>
            </a:p>
          </p:txBody>
        </p:sp>
        <p:sp>
          <p:nvSpPr>
            <p:cNvPr id="15" name="Espaço Reservado para Texto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tângulo 16" title="Cor da Legenda do Gráfico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</p:grpSp>
      <p:grpSp>
        <p:nvGrpSpPr>
          <p:cNvPr id="6" name="Grupo 5" title="Categoria do Fundo (Agrupada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Elemento gráfico 23" descr="Jornal" title="Espaço Reservado para Ícone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Espaço Reservado para Texto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Categoria do Fundo</a:t>
              </a:r>
            </a:p>
          </p:txBody>
        </p:sp>
        <p:sp>
          <p:nvSpPr>
            <p:cNvPr id="18" name="Espaço Reservado para Texto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tângulo 19" title="Cor da Legenda do Gráfico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</p:grpSp>
      <p:grpSp>
        <p:nvGrpSpPr>
          <p:cNvPr id="12" name="Grupo 11" title="Categoria do Fundo (Agrupada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Elemento gráfico 10" descr="Satélite" title="Espaço reservado para ícone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Espaço Reservado para Texto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Categoria do Fundo</a:t>
              </a:r>
            </a:p>
          </p:txBody>
        </p:sp>
        <p:sp>
          <p:nvSpPr>
            <p:cNvPr id="21" name="Espaço Reservado para Texto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pt-B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tângulo 22" title="Cor da Legenda do Gráfico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</p:grpSp>
      <p:graphicFrame>
        <p:nvGraphicFramePr>
          <p:cNvPr id="7" name="Gráfico 6" title="Gráfico do Financiamento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728586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upo 24" title="Categoria do Fundo (Agrupada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Elemento gráfico 4" descr="Alvo" title="Espaço Reservado para Ícone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Espaço Reservado para Texto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pt-BR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Categoria do Fundo</a:t>
              </a:r>
            </a:p>
          </p:txBody>
        </p:sp>
        <p:sp>
          <p:nvSpPr>
            <p:cNvPr id="9" name="Espaço Reservado para Texto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pt-B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tângulo 13" title="Cor da Legenda do Gráfico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/>
              <a:t>19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130628"/>
            <a:ext cx="6916058" cy="6858001"/>
          </a:xfrm>
          <a:prstGeom prst="rect">
            <a:avLst/>
          </a:prstGeom>
        </p:spPr>
      </p:pic>
      <p:pic>
        <p:nvPicPr>
          <p:cNvPr id="11" name="Espaço Reservado para Imagem 7" descr="Uma mulher descendo a rua falando ao telefone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881" y="863504"/>
            <a:ext cx="6367548" cy="4231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0"/>
            <a:ext cx="4959662" cy="432000"/>
          </a:xfrm>
          <a:solidFill>
            <a:srgbClr val="002060"/>
          </a:solidFill>
        </p:spPr>
        <p:txBody>
          <a:bodyPr rtlCol="0"/>
          <a:lstStyle/>
          <a:p>
            <a:pPr algn="ctr"/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Como surgiu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 bwMode="gray">
          <a:xfrm>
            <a:off x="0" y="432000"/>
            <a:ext cx="4959662" cy="3393556"/>
          </a:xfrm>
          <a:solidFill>
            <a:schemeClr val="accent1">
              <a:lumMod val="20000"/>
              <a:lumOff val="80000"/>
              <a:alpha val="76000"/>
            </a:schemeClr>
          </a:solidFill>
        </p:spPr>
        <p:txBody>
          <a:bodyPr rtlCol="0"/>
          <a:lstStyle/>
          <a:p>
            <a:pPr algn="ctr"/>
            <a:endParaRPr lang="pt-BR" noProof="1" smtClean="0"/>
          </a:p>
          <a:p>
            <a:pPr algn="ctr"/>
            <a:r>
              <a:rPr lang="pt-BR" sz="2000" noProof="1" smtClean="0">
                <a:solidFill>
                  <a:schemeClr val="tx1"/>
                </a:solidFill>
                <a:latin typeface="Corbel" panose="020B0503020204020204" pitchFamily="34" charset="0"/>
              </a:rPr>
              <a:t>O </a:t>
            </a:r>
            <a:r>
              <a:rPr lang="pt-BR" sz="2000" noProof="1">
                <a:solidFill>
                  <a:schemeClr val="tx1"/>
                </a:solidFill>
                <a:latin typeface="Corbel" panose="020B0503020204020204" pitchFamily="34" charset="0"/>
              </a:rPr>
              <a:t>projeto Lab.Plásticos surgiu da necessidade recorrente do laboratório de plásticos realizar o controle de seu estoque e suas Ordens de produção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0" y="6365363"/>
            <a:ext cx="12192000" cy="4926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1600" y="6365363"/>
            <a:ext cx="320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LabPlasticos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231139"/>
            <a:ext cx="4416225" cy="3848199"/>
          </a:xfrm>
        </p:spPr>
        <p:txBody>
          <a:bodyPr rtlCol="0" anchor="b"/>
          <a:lstStyle/>
          <a:p>
            <a:pPr rtl="0"/>
            <a:r>
              <a:rPr lang="pt-BR" noProof="1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pPr rtl="0"/>
            <a:r>
              <a:rPr lang="pt-BR" noProof="1"/>
              <a:t>Nunc viverra imperdiet enim. Fusce est.</a:t>
            </a:r>
            <a:br>
              <a:rPr lang="pt-BR" noProof="1"/>
            </a:br>
            <a:r>
              <a:rPr lang="pt-BR" noProof="1"/>
              <a:t>Vivamus a tellus</a:t>
            </a:r>
          </a:p>
          <a:p>
            <a:pPr rtl="0"/>
            <a:r>
              <a:rPr lang="pt-BR" noProof="1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Espaço Reservado para Imagem 7" descr="Foto de uma equipe jovem em uma biblioteca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658103" y="3981451"/>
            <a:ext cx="5749483" cy="1343026"/>
          </a:xfrm>
        </p:spPr>
        <p:txBody>
          <a:bodyPr rtlCol="0"/>
          <a:lstStyle/>
          <a:p>
            <a:pPr rtl="0"/>
            <a:r>
              <a:rPr lang="pt-BR" noProof="1"/>
              <a:t>Resumo</a:t>
            </a:r>
          </a:p>
        </p:txBody>
      </p:sp>
      <p:cxnSp>
        <p:nvCxnSpPr>
          <p:cNvPr id="10" name="Conector Reto 9" title="Linha Divisória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334" cy="1119943"/>
          </a:xfrm>
        </p:spPr>
        <p:txBody>
          <a:bodyPr rtlCol="0"/>
          <a:lstStyle/>
          <a:p>
            <a:pPr rtl="0"/>
            <a:r>
              <a:rPr lang="pt-BR" noProof="1"/>
              <a:t>Slogan ou subtítulo do resumo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/>
              <a:t>20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Depoimento</a:t>
            </a:r>
          </a:p>
        </p:txBody>
      </p:sp>
      <p:sp>
        <p:nvSpPr>
          <p:cNvPr id="44" name="Espaço Reservado para Texto 26" title="Sombra do Depoimento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1"/>
          </a:p>
        </p:txBody>
      </p:sp>
      <p:sp>
        <p:nvSpPr>
          <p:cNvPr id="5" name="Espaço Reservado para Texto 4" title="Texto do Depoimento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Foi um prazer trabalhar com esta equipe.</a:t>
            </a:r>
          </a:p>
        </p:txBody>
      </p:sp>
      <p:sp>
        <p:nvSpPr>
          <p:cNvPr id="33" name="Triângulo Isósceles 32" title="Texto Explicativo do Depoimento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302909" y="338386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pt-BR" i="0" noProof="1">
              <a:solidFill>
                <a:schemeClr val="tx2"/>
              </a:solidFill>
            </a:endParaRPr>
          </a:p>
        </p:txBody>
      </p:sp>
      <p:grpSp>
        <p:nvGrpSpPr>
          <p:cNvPr id="47" name="Grupo 46" title="Aspa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ítulo 1" title="Aspas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ítulo 1" title="Aspas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diretor de marketing</a:t>
            </a:r>
          </a:p>
        </p:txBody>
      </p:sp>
      <p:sp>
        <p:nvSpPr>
          <p:cNvPr id="38" name="Espaço Reservado para Texto 26" title="Sombra do Depoimento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1"/>
          </a:p>
        </p:txBody>
      </p:sp>
      <p:sp>
        <p:nvSpPr>
          <p:cNvPr id="36" name="Triângulo Isósceles 35" title="Texto Explicativo do Depoimento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pt-BR" i="0" noProof="1">
              <a:solidFill>
                <a:schemeClr val="tx2"/>
              </a:solidFill>
            </a:endParaRPr>
          </a:p>
        </p:txBody>
      </p:sp>
      <p:sp>
        <p:nvSpPr>
          <p:cNvPr id="27" name="Espaço Reservado para Texto 26" title="Texto do Depoimento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Ninguém se atrasou para uma reunião, nem sequer uma vez!</a:t>
            </a:r>
          </a:p>
        </p:txBody>
      </p:sp>
      <p:grpSp>
        <p:nvGrpSpPr>
          <p:cNvPr id="48" name="Grupo 47" title="Aspa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ítulo 1" title="Aspas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ítulo 1" title="Aspas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0600" y="5384607"/>
            <a:ext cx="2918584" cy="432001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chefe de atendimento ao cliente</a:t>
            </a:r>
          </a:p>
        </p:txBody>
      </p:sp>
      <p:sp>
        <p:nvSpPr>
          <p:cNvPr id="40" name="Espaço Reservado para Texto 26" title="Sombra do Depoimento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1"/>
          </a:p>
        </p:txBody>
      </p:sp>
      <p:sp>
        <p:nvSpPr>
          <p:cNvPr id="29" name="Espaço Reservado para Texto 28" title="Texto do Depoimento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Tudo funcionou perfeitamente!</a:t>
            </a:r>
          </a:p>
        </p:txBody>
      </p:sp>
      <p:sp>
        <p:nvSpPr>
          <p:cNvPr id="34" name="Triângulo Isósceles 33" title="Texto Explicativo do Depoimento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pt-BR" i="0" noProof="1">
              <a:solidFill>
                <a:schemeClr val="tx2"/>
              </a:solidFill>
            </a:endParaRPr>
          </a:p>
        </p:txBody>
      </p:sp>
      <p:grpSp>
        <p:nvGrpSpPr>
          <p:cNvPr id="49" name="Grupo 48" title="Aspa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ítulo 1" title="Aspas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ítulo 1" title="Aspas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rtl="0"/>
              <a:r>
                <a:rPr lang="pt-BR" sz="5400" noProof="1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diretor técnico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/>
              <a:t>21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ço Reservado para Imagem 47" descr="Um grupo de pessoas em uma sala através de uma parede de vidro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tângulo 31" title="Plano de fundo semitransparente escuro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2" name="Caixa de texto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pt-BR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pt-BR" noProof="1"/>
              <a:t>Obrigado</a:t>
            </a:r>
          </a:p>
        </p:txBody>
      </p:sp>
      <p:cxnSp>
        <p:nvCxnSpPr>
          <p:cNvPr id="16" name="Conector Reto 15" title="Linha Divisó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Elemento gráfico 20" descr="Usuário" title="Ícone - Nome do apresentador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pt-BR" noProof="1"/>
              <a:t>Jens Martensson</a:t>
            </a:r>
          </a:p>
        </p:txBody>
      </p:sp>
      <p:pic>
        <p:nvPicPr>
          <p:cNvPr id="25" name="Elemento gráfico 24" descr="Smartphone" title="Ícone - Número de telefone do apresentado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 rtlCol="0"/>
          <a:lstStyle/>
          <a:p>
            <a:pPr rtl="0"/>
            <a:r>
              <a:rPr lang="pt-BR" noProof="1"/>
              <a:t>+1 23 987 6554</a:t>
            </a:r>
          </a:p>
        </p:txBody>
      </p:sp>
      <p:pic>
        <p:nvPicPr>
          <p:cNvPr id="23" name="Elemento gráfico 22" descr="Envelope" title="Ícone do email do apresentador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 rtlCol="0"/>
          <a:lstStyle/>
          <a:p>
            <a:pPr rtl="0"/>
            <a:r>
              <a:rPr lang="pt-BR" noProof="1"/>
              <a:t>jens@email.com</a:t>
            </a:r>
          </a:p>
        </p:txBody>
      </p:sp>
      <p:pic>
        <p:nvPicPr>
          <p:cNvPr id="17" name="Elemento gráfico 16" descr="Mundo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1">
                <a:hlinkClick r:id="rId12"/>
              </a:rPr>
              <a:t>http://www.fabrikam.com/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u="sng">
                <a:solidFill>
                  <a:srgbClr val="0070C0"/>
                </a:solidFill>
              </a:rPr>
              <a:t>Modelo de instruções de edição e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 Problema</a:t>
            </a:r>
          </a:p>
        </p:txBody>
      </p:sp>
      <p:pic>
        <p:nvPicPr>
          <p:cNvPr id="17" name="Espaço Reservado para Imagem 16" descr="Laptop meio aberto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952" y="1819334"/>
            <a:ext cx="1979613" cy="19812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3952" y="4055628"/>
            <a:ext cx="1980000" cy="360000"/>
          </a:xfrm>
        </p:spPr>
        <p:txBody>
          <a:bodyPr rtlCol="0"/>
          <a:lstStyle/>
          <a:p>
            <a:pPr rtl="0"/>
            <a:r>
              <a:rPr lang="pt-BR" dirty="0" smtClean="0"/>
              <a:t>Organização</a:t>
            </a:r>
            <a:endParaRPr lang="pt-BR" dirty="0"/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1273565" y="4568430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3952" y="4690028"/>
            <a:ext cx="1980000" cy="720000"/>
          </a:xfrm>
        </p:spPr>
        <p:txBody>
          <a:bodyPr rtlCol="0"/>
          <a:lstStyle/>
          <a:p>
            <a:pPr rtl="0"/>
            <a:r>
              <a:rPr lang="pt-BR" dirty="0" smtClean="0"/>
              <a:t>Falta de material ao planejar uma atividade</a:t>
            </a:r>
            <a:endParaRPr lang="pt-BR" dirty="0"/>
          </a:p>
        </p:txBody>
      </p:sp>
      <p:pic>
        <p:nvPicPr>
          <p:cNvPr id="39" name="Espaço Reservado para Imagem 38" descr="Mulher observando uma tela com um olhar intrigado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4002" y="1819334"/>
            <a:ext cx="1979613" cy="1981200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5002" y="4055628"/>
            <a:ext cx="2178000" cy="360000"/>
          </a:xfrm>
        </p:spPr>
        <p:txBody>
          <a:bodyPr rtlCol="0"/>
          <a:lstStyle/>
          <a:p>
            <a:pPr rtl="0"/>
            <a:r>
              <a:rPr lang="pt-BR" dirty="0"/>
              <a:t>Frustação do usuário</a:t>
            </a:r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3524002" y="4568430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34002" y="4690028"/>
            <a:ext cx="1980000" cy="720000"/>
          </a:xfrm>
        </p:spPr>
        <p:txBody>
          <a:bodyPr rtlCol="0"/>
          <a:lstStyle/>
          <a:p>
            <a:pPr rtl="0"/>
            <a:r>
              <a:rPr lang="pt-BR" dirty="0" smtClean="0"/>
              <a:t>Demora para encontrar os materiais 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74052" y="4055628"/>
            <a:ext cx="1980000" cy="360000"/>
          </a:xfrm>
        </p:spPr>
        <p:txBody>
          <a:bodyPr rtlCol="0"/>
          <a:lstStyle/>
          <a:p>
            <a:pPr rtl="0"/>
            <a:r>
              <a:rPr lang="pt-BR" dirty="0" smtClean="0"/>
              <a:t>Controle</a:t>
            </a:r>
            <a:endParaRPr lang="pt-BR" dirty="0"/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864052" y="4568430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74052" y="4690028"/>
            <a:ext cx="1980000" cy="720000"/>
          </a:xfrm>
        </p:spPr>
        <p:txBody>
          <a:bodyPr rtlCol="0"/>
          <a:lstStyle/>
          <a:p>
            <a:pPr rtl="0"/>
            <a:r>
              <a:rPr lang="pt-BR" dirty="0" smtClean="0"/>
              <a:t>Falta de registro de quem remove ou adiciona material no estoque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43"/>
          </p:nvPr>
        </p:nvSpPr>
        <p:spPr>
          <a:xfrm>
            <a:off x="5774439" y="1819334"/>
            <a:ext cx="1979613" cy="1981200"/>
          </a:xfrm>
        </p:spPr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93715" y="4055628"/>
            <a:ext cx="1980000" cy="360000"/>
          </a:xfrm>
        </p:spPr>
        <p:txBody>
          <a:bodyPr rtlCol="0"/>
          <a:lstStyle/>
          <a:p>
            <a:pPr rtl="0"/>
            <a:r>
              <a:rPr lang="pt-BR" dirty="0" smtClean="0"/>
              <a:t>Produção</a:t>
            </a:r>
            <a:endParaRPr lang="pt-BR" dirty="0"/>
          </a:p>
        </p:txBody>
      </p:sp>
      <p:cxnSp>
        <p:nvCxnSpPr>
          <p:cNvPr id="31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8383715" y="4568430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293715" y="4690028"/>
            <a:ext cx="1980000" cy="720000"/>
          </a:xfrm>
        </p:spPr>
        <p:txBody>
          <a:bodyPr rtlCol="0"/>
          <a:lstStyle/>
          <a:p>
            <a:pPr rtl="0"/>
            <a:r>
              <a:rPr lang="pt-BR" dirty="0" smtClean="0"/>
              <a:t>Sem registro de quem usou qual maquina para fabricar qual produto</a:t>
            </a:r>
            <a:endParaRPr lang="pt-BR" dirty="0"/>
          </a:p>
        </p:txBody>
      </p:sp>
      <p:sp>
        <p:nvSpPr>
          <p:cNvPr id="33" name="Espaço Reservado para Imagem 14"/>
          <p:cNvSpPr>
            <a:spLocks noGrp="1"/>
          </p:cNvSpPr>
          <p:nvPr>
            <p:ph type="pic" sz="quarter" idx="43"/>
          </p:nvPr>
        </p:nvSpPr>
        <p:spPr>
          <a:xfrm>
            <a:off x="8294102" y="1819334"/>
            <a:ext cx="1979613" cy="1981200"/>
          </a:xfrm>
        </p:spPr>
      </p:sp>
      <p:sp>
        <p:nvSpPr>
          <p:cNvPr id="27" name="Retângulo 26"/>
          <p:cNvSpPr/>
          <p:nvPr/>
        </p:nvSpPr>
        <p:spPr>
          <a:xfrm>
            <a:off x="0" y="6365363"/>
            <a:ext cx="12192000" cy="4926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71" y="-71438"/>
            <a:ext cx="6916058" cy="6858001"/>
          </a:xfrm>
          <a:prstGeom prst="rect">
            <a:avLst/>
          </a:prstGeo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049" y="1098609"/>
            <a:ext cx="8686447" cy="496951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1" name="Retângulo 60"/>
          <p:cNvSpPr/>
          <p:nvPr/>
        </p:nvSpPr>
        <p:spPr>
          <a:xfrm>
            <a:off x="0" y="6365363"/>
            <a:ext cx="12192000" cy="4926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0" y="0"/>
            <a:ext cx="12191999" cy="657601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90285" y="0"/>
            <a:ext cx="473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olução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ço Reservado para Imagem 23" descr="Um pulso com um relógio inteligente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rtlCol="0"/>
          <a:lstStyle/>
          <a:p>
            <a:pPr rtl="0"/>
            <a:r>
              <a:rPr lang="pt-BR"/>
              <a:t>Produto</a:t>
            </a:r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</a:t>
            </a:r>
          </a:p>
        </p:txBody>
      </p:sp>
      <p:sp>
        <p:nvSpPr>
          <p:cNvPr id="16" name="Retângulo 15" title="Plano de Fundo de Ícone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4" name="Elemento gráfico 33" descr="Alvo" title="Espaço reservado para ícone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Exclusivo </a:t>
            </a:r>
          </a:p>
        </p:txBody>
      </p:sp>
      <p:cxnSp>
        <p:nvCxnSpPr>
          <p:cNvPr id="18" name="Conector Reto 17" title="Linha Divisória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/>
          <a:p>
            <a:pPr rtl="0"/>
            <a:r>
              <a:rPr lang="pt-BR"/>
              <a:t>Lorem ipsum dolor</a:t>
            </a:r>
            <a:br>
              <a:rPr lang="pt-BR"/>
            </a:br>
            <a:r>
              <a:rPr lang="pt-BR"/>
              <a:t>sit amet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2" name="Elemento gráfico 31" descr="Palestrante" title="Espaço reservado para ícone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13677" y="2360347"/>
            <a:ext cx="2178000" cy="36000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Primeiro no mercado</a:t>
            </a:r>
          </a:p>
        </p:txBody>
      </p:sp>
      <p:cxnSp>
        <p:nvCxnSpPr>
          <p:cNvPr id="19" name="Conector Reto 18" title="Linha Divisória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/>
          <a:p>
            <a:pPr rtl="0"/>
            <a:r>
              <a:rPr lang="pt-BR"/>
              <a:t>Lorem ipsum dolor</a:t>
            </a:r>
            <a:br>
              <a:rPr lang="pt-BR"/>
            </a:br>
            <a:r>
              <a:rPr lang="pt-BR"/>
              <a:t>sit amet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ângulo 16" title="Plano de Fundo de Ícone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1" name="Elemento gráfico 20" descr="Rede" title="Espaço reservado para ícone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Testado</a:t>
            </a:r>
          </a:p>
        </p:txBody>
      </p:sp>
      <p:cxnSp>
        <p:nvCxnSpPr>
          <p:cNvPr id="28" name="Conector Reto 27" title="Linha Divisória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/>
              <a:t>Lorem ipsum dolor</a:t>
            </a:r>
            <a:br>
              <a:rPr lang="pt-BR"/>
            </a:br>
            <a:r>
              <a:rPr lang="pt-BR"/>
              <a:t>sit amet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ângulo 25" title="Plano de Fundo de Ícone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0" name="Elemento gráfico 29" descr="Megafone" title="Espaço reservado para ícone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Autêntico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/>
              <a:t>Lorem ipsum dolor</a:t>
            </a:r>
            <a:br>
              <a:rPr lang="pt-BR"/>
            </a:br>
            <a:r>
              <a:rPr lang="pt-BR"/>
              <a:t>sit amet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Produto Digital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 rtlCol="0"/>
          <a:lstStyle/>
          <a:p>
            <a:pPr rtl="0"/>
            <a:r>
              <a:rPr lang="pt-BR"/>
              <a:t>Enfatize sua </a:t>
            </a:r>
            <a:br>
              <a:rPr lang="pt-BR"/>
            </a:br>
            <a:r>
              <a:rPr lang="pt-BR"/>
              <a:t>principal vantagem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Outras vantagens incluem</a:t>
            </a:r>
          </a:p>
          <a:p>
            <a:pPr rtl="0"/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pPr rtl="0"/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Espaço Reservado para Imagem 31" descr="Captura de tela da área de trabalho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Pessoa em pé na calçada olhando para o telef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 title="Plano de fundo semitransparente escuro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0" name="Retângulo 29" descr="Plano de fundo semitransparente claro" title="Plano de fundo semitransparente claro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Divisor de Seção</a:t>
            </a:r>
          </a:p>
        </p:txBody>
      </p:sp>
      <p:cxnSp>
        <p:nvCxnSpPr>
          <p:cNvPr id="15" name="Conector Reto 14" title="Linha Divisória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Uma nova forma de interagir com os clientes</a:t>
            </a:r>
            <a:br>
              <a:rPr lang="pt-BR" dirty="0"/>
            </a:br>
            <a:r>
              <a:rPr lang="pt-BR" dirty="0"/>
              <a:t>de todo o mundo.</a:t>
            </a:r>
          </a:p>
        </p:txBody>
      </p:sp>
      <p:grpSp>
        <p:nvGrpSpPr>
          <p:cNvPr id="21" name="Grupo 20" hidden="1" title="Espaço Reservado para Logotip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</p:grp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9" name="Caixa de texto 18">
            <a:extLst>
              <a:ext uri="{FF2B5EF4-FFF2-40B4-BE49-F238E27FC236}">
                <a16:creationId xmlns:a16="http://schemas.microsoft.com/office/drawing/2014/main" id="{E15842D9-1D6B-45CE-A23B-30DE557BA663}"/>
              </a:ext>
            </a:extLst>
          </p:cNvPr>
          <p:cNvSpPr txBox="1"/>
          <p:nvPr/>
        </p:nvSpPr>
        <p:spPr bwMode="gray">
          <a:xfrm>
            <a:off x="9982990" y="212183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SeuLogotipo</a:t>
            </a:r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Um grupo de pessoas em torno de uma mesa em uma reunião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tângulo 30" title="Plano de fundo semitransparente escuro">
            <a:extLst>
              <a:ext uri="{FF2B5EF4-FFF2-40B4-BE49-F238E27FC236}">
                <a16:creationId xmlns:a16="http://schemas.microsoft.com/office/drawing/2014/main" id="{F6A60A77-3CD9-2340-9CBF-AB127828C253}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0" name="Retângulo 29" title="Plano de fundo semitransparente claro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Divisor de Seção 2</a:t>
            </a:r>
          </a:p>
        </p:txBody>
      </p:sp>
      <p:cxnSp>
        <p:nvCxnSpPr>
          <p:cNvPr id="15" name="Conector Reto 14" title="Linha Divisória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Uma nova forma de interagir com os clientes</a:t>
            </a:r>
            <a:br>
              <a:rPr lang="pt-BR" dirty="0"/>
            </a:br>
            <a:r>
              <a:rPr lang="pt-BR" dirty="0"/>
              <a:t>de todo o mundo.</a:t>
            </a:r>
          </a:p>
        </p:txBody>
      </p:sp>
      <p:grpSp>
        <p:nvGrpSpPr>
          <p:cNvPr id="21" name="Grupo 20" hidden="1" title="Espaço Reservado para Logotip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</p:grp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8" name="Caixa de texto 18">
            <a:extLst>
              <a:ext uri="{FF2B5EF4-FFF2-40B4-BE49-F238E27FC236}">
                <a16:creationId xmlns:a16="http://schemas.microsoft.com/office/drawing/2014/main" id="{82F4B041-BACA-4550-91FB-7FADB81C49A0}"/>
              </a:ext>
            </a:extLst>
          </p:cNvPr>
          <p:cNvSpPr txBox="1"/>
          <p:nvPr/>
        </p:nvSpPr>
        <p:spPr bwMode="gray">
          <a:xfrm>
            <a:off x="9997701" y="215754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SeuLogotipo</a:t>
            </a:r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Modelo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/>
              <a:t>Há uma oportunidade para o sucesso</a:t>
            </a: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8" name="Elemento gráfico 37" descr="Professor" title="Espaço reservado para ícone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Fortalecer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6" name="Elemento gráfico 35" descr="Grupo" title="Espaço reservado para ícone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Desmarginalizar</a:t>
            </a:r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40" name="Elemento gráfico 39" descr="Repetir" title="Espaço reservado para ícon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Reciclar</a:t>
            </a:r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66_TF33781529" id="{4A473FF6-FE32-483A-BCDD-8149363EC845}" vid="{F07B7CD7-D97B-4356-B6AE-3D5CE4CAE30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0</TotalTime>
  <Words>1071</Words>
  <Application>Microsoft Office PowerPoint</Application>
  <PresentationFormat>Widescreen</PresentationFormat>
  <Paragraphs>316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Corbel</vt:lpstr>
      <vt:lpstr>Tahoma</vt:lpstr>
      <vt:lpstr>Times New Roman</vt:lpstr>
      <vt:lpstr>Tema do Office</vt:lpstr>
      <vt:lpstr>Lab.Plásticos</vt:lpstr>
      <vt:lpstr>Como surgiu</vt:lpstr>
      <vt:lpstr>O Problema</vt:lpstr>
      <vt:lpstr>Apresentação do PowerPoint</vt:lpstr>
      <vt:lpstr>Produto</vt:lpstr>
      <vt:lpstr>Produto Digital</vt:lpstr>
      <vt:lpstr>Divisor de Seção</vt:lpstr>
      <vt:lpstr>Divisor de Seção 2</vt:lpstr>
      <vt:lpstr>Modelo de Negócios</vt:lpstr>
      <vt:lpstr>Opção de Oportunidade de Mercado 1</vt:lpstr>
      <vt:lpstr>Opção de Oportunidade de Mercado 2</vt:lpstr>
      <vt:lpstr>Opção de Concorrência 1</vt:lpstr>
      <vt:lpstr>Opção de Concorrência 2</vt:lpstr>
      <vt:lpstr>Estratégia de Crescimento</vt:lpstr>
      <vt:lpstr>Força</vt:lpstr>
      <vt:lpstr>Linha do tempo</vt:lpstr>
      <vt:lpstr>Finanças</vt:lpstr>
      <vt:lpstr>Equipe</vt:lpstr>
      <vt:lpstr>Financiamento</vt:lpstr>
      <vt:lpstr>Resumo</vt:lpstr>
      <vt:lpstr>Depoimento</vt:lpstr>
      <vt:lpstr>Obrigado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2023-12-05T20:26:04Z</dcterms:created>
  <dcterms:modified xsi:type="dcterms:W3CDTF">2023-12-05T21:43:55Z</dcterms:modified>
  <cp:category/>
</cp:coreProperties>
</file>