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1" r:id="rId4"/>
    <p:sldId id="269" r:id="rId5"/>
    <p:sldId id="265" r:id="rId6"/>
    <p:sldId id="262" r:id="rId7"/>
    <p:sldId id="264" r:id="rId8"/>
    <p:sldId id="270" r:id="rId9"/>
    <p:sldId id="271" r:id="rId10"/>
    <p:sldId id="263" r:id="rId11"/>
    <p:sldId id="266" r:id="rId12"/>
    <p:sldId id="267" r:id="rId13"/>
    <p:sldId id="268"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859" autoAdjust="0"/>
  </p:normalViewPr>
  <p:slideViewPr>
    <p:cSldViewPr>
      <p:cViewPr varScale="1">
        <p:scale>
          <a:sx n="86" d="100"/>
          <a:sy n="86" d="100"/>
        </p:scale>
        <p:origin x="1354" y="4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‹Nº›</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kern="1200" dirty="0" smtClean="0">
                <a:solidFill>
                  <a:schemeClr val="tx1"/>
                </a:solidFill>
                <a:effectLst/>
                <a:latin typeface="+mn-lt"/>
                <a:ea typeface="+mn-ea"/>
                <a:cs typeface="+mn-cs"/>
              </a:rPr>
              <a:t>En los últimos años, la energía solar fotovoltaica ha ganado popularidad debido no solo al aumento de la eficiencia de los paneles solares, sino a la reducción de los costos asociados. Sin embargo, la inherente naturaleza intermitente e incontrolable de la energía solar</a:t>
            </a:r>
            <a:r>
              <a:rPr lang="es-MX" sz="1200" b="0" kern="1200" baseline="0" dirty="0" smtClean="0">
                <a:solidFill>
                  <a:schemeClr val="tx1"/>
                </a:solidFill>
                <a:effectLst/>
                <a:latin typeface="+mn-lt"/>
                <a:ea typeface="+mn-ea"/>
                <a:cs typeface="+mn-cs"/>
              </a:rPr>
              <a:t> </a:t>
            </a:r>
            <a:r>
              <a:rPr lang="es-MX" sz="1200" b="0" kern="1200" dirty="0" smtClean="0">
                <a:solidFill>
                  <a:schemeClr val="tx1"/>
                </a:solidFill>
                <a:effectLst/>
                <a:latin typeface="+mn-lt"/>
                <a:ea typeface="+mn-ea"/>
                <a:cs typeface="+mn-cs"/>
              </a:rPr>
              <a:t>genera inestabilidad en los sistemas fotovoltaicos que suministran</a:t>
            </a:r>
            <a:r>
              <a:rPr lang="es-MX" sz="1200" b="0" kern="1200" baseline="0" dirty="0" smtClean="0">
                <a:solidFill>
                  <a:schemeClr val="tx1"/>
                </a:solidFill>
                <a:effectLst/>
                <a:latin typeface="+mn-lt"/>
                <a:ea typeface="+mn-ea"/>
                <a:cs typeface="+mn-cs"/>
              </a:rPr>
              <a:t> </a:t>
            </a:r>
            <a:r>
              <a:rPr lang="es-MX" sz="1200" b="0" kern="1200" dirty="0" smtClean="0">
                <a:solidFill>
                  <a:schemeClr val="tx1"/>
                </a:solidFill>
                <a:effectLst/>
                <a:latin typeface="+mn-lt"/>
                <a:ea typeface="+mn-ea"/>
                <a:cs typeface="+mn-cs"/>
              </a:rPr>
              <a:t>energía a la red, dificultando, en muchas ocasiones, su uso masivo. En este escenario, es imprescindible contar con técnicas fiables que permitan predecir la potencia generada por las celdas fotovoltaicas</a:t>
            </a:r>
            <a:r>
              <a:rPr lang="es-MX" sz="1200" b="0" kern="1200" baseline="0" dirty="0" smtClean="0">
                <a:solidFill>
                  <a:schemeClr val="tx1"/>
                </a:solidFill>
                <a:effectLst/>
                <a:latin typeface="+mn-lt"/>
                <a:ea typeface="+mn-ea"/>
                <a:cs typeface="+mn-cs"/>
              </a:rPr>
              <a:t> que permitan desarrollar una planificación tanto de generación como de distribución de la energía. </a:t>
            </a:r>
            <a:endParaRPr lang="es-AR" dirty="0"/>
          </a:p>
        </p:txBody>
      </p:sp>
      <p:sp>
        <p:nvSpPr>
          <p:cNvPr id="4" name="Marcador de número de diapositiva 3"/>
          <p:cNvSpPr>
            <a:spLocks noGrp="1"/>
          </p:cNvSpPr>
          <p:nvPr>
            <p:ph type="sldNum" sz="quarter" idx="10"/>
          </p:nvPr>
        </p:nvSpPr>
        <p:spPr/>
        <p:txBody>
          <a:bodyPr/>
          <a:lstStyle/>
          <a:p>
            <a:fld id="{C263AF9A-6E76-4CCC-89CF-B04065708FB7}" type="slidenum">
              <a:rPr lang="en-US" smtClean="0"/>
              <a:t>3</a:t>
            </a:fld>
            <a:endParaRPr lang="en-US"/>
          </a:p>
        </p:txBody>
      </p:sp>
    </p:spTree>
    <p:extLst>
      <p:ext uri="{BB962C8B-B14F-4D97-AF65-F5344CB8AC3E}">
        <p14:creationId xmlns:p14="http://schemas.microsoft.com/office/powerpoint/2010/main" val="1254999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El trabajo presentado es perfectible en varios aspectos. Por un lado, los datos climáticos ingresados a los modelos de regresión se corresponden con todos los rangos horarios donde había luz solar. En este sentido, se podría probar ingresar al </a:t>
            </a:r>
            <a:r>
              <a:rPr lang="es-MX" dirty="0" err="1" smtClean="0"/>
              <a:t>regresor</a:t>
            </a:r>
            <a:r>
              <a:rPr lang="es-MX" dirty="0" smtClean="0"/>
              <a:t> con un solo rango horario (de 13 a 19 </a:t>
            </a:r>
            <a:r>
              <a:rPr lang="es-MX" dirty="0" err="1" smtClean="0"/>
              <a:t>hs</a:t>
            </a:r>
            <a:r>
              <a:rPr lang="es-MX" dirty="0" smtClean="0"/>
              <a:t>) y evaluar si los resultados mejoran. Por otro lado, la utilización de muestras ordenadas por rangos de tiempo podría arrojar resultados más precisos.</a:t>
            </a:r>
          </a:p>
          <a:p>
            <a:r>
              <a:rPr lang="es-MX" dirty="0" smtClean="0"/>
              <a:t>Además, uno de las principales limitaciones del trabajo son los datos disponibles. Si bien se tuvo acceso a un amplio espectro de variables climáticas (en especial al incluir los datos adquiridos desde la API), sería interesante hacer un análisis del consumo de la red a la cual los </a:t>
            </a:r>
            <a:r>
              <a:rPr lang="es-MX" dirty="0" err="1" smtClean="0"/>
              <a:t>generadors</a:t>
            </a:r>
            <a:r>
              <a:rPr lang="es-MX" dirty="0" smtClean="0"/>
              <a:t> estudiados están conectados, para evaluar de qué manera, y a qué costo, la potencia generada satisface sus necesidades.</a:t>
            </a:r>
          </a:p>
          <a:p>
            <a:r>
              <a:rPr lang="es-MX" dirty="0" smtClean="0"/>
              <a:t>Finalmente, una de los principales limitantes de la generación de potencia fotovoltaica es su ubicación geográfica. Nuestro modelo, y sus variables, fueron ajustados para datos climáticos de una ubicación incierta del hemisferio norte. Por otro lado, la predicción a 7 días se hizo sobre datos climáticos pronosticados para la ciudad de Rosario. Si el modelo se hubiera ajustado para variables climáticas de la zona en la cual luego se predijo la potencia, los resultados hubieran sido mejores. A su vez, Rosario no está dentro de la zona donde las celdas solares son más eficientes. En Argentina, dicha zona está </a:t>
            </a:r>
            <a:r>
              <a:rPr lang="es-MX" dirty="0" err="1" smtClean="0"/>
              <a:t>uicada</a:t>
            </a:r>
            <a:r>
              <a:rPr lang="es-MX" dirty="0" smtClean="0"/>
              <a:t> en el noroeste del país. Luego, es posible que la eficiencia energética de celdas solares que generan la potencia fotovoltaica predicha no sea la ideal.</a:t>
            </a:r>
          </a:p>
          <a:p>
            <a:endParaRPr lang="es-AR" dirty="0"/>
          </a:p>
        </p:txBody>
      </p:sp>
      <p:sp>
        <p:nvSpPr>
          <p:cNvPr id="4" name="Marcador de número de diapositiva 3"/>
          <p:cNvSpPr>
            <a:spLocks noGrp="1"/>
          </p:cNvSpPr>
          <p:nvPr>
            <p:ph type="sldNum" sz="quarter" idx="10"/>
          </p:nvPr>
        </p:nvSpPr>
        <p:spPr/>
        <p:txBody>
          <a:bodyPr/>
          <a:lstStyle/>
          <a:p>
            <a:fld id="{C263AF9A-6E76-4CCC-89CF-B04065708FB7}" type="slidenum">
              <a:rPr lang="en-US" smtClean="0"/>
              <a:t>12</a:t>
            </a:fld>
            <a:endParaRPr lang="en-US"/>
          </a:p>
        </p:txBody>
      </p:sp>
    </p:spTree>
    <p:extLst>
      <p:ext uri="{BB962C8B-B14F-4D97-AF65-F5344CB8AC3E}">
        <p14:creationId xmlns:p14="http://schemas.microsoft.com/office/powerpoint/2010/main" val="88305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MX" dirty="0" smtClean="0"/>
              <a:t>Inversores:</a:t>
            </a:r>
            <a:r>
              <a:rPr lang="es-MX" baseline="0" dirty="0" smtClean="0"/>
              <a:t> Poder estimar el retorno de inversión y sustentabilidad de la </a:t>
            </a:r>
            <a:r>
              <a:rPr lang="es-MX" baseline="0" dirty="0" smtClean="0"/>
              <a:t>instalación de celdas solares.</a:t>
            </a:r>
            <a:endParaRPr lang="es-MX" baseline="0" dirty="0" smtClean="0"/>
          </a:p>
          <a:p>
            <a:pPr marL="171450" indent="-171450">
              <a:buFont typeface="Arial" panose="020B0604020202020204" pitchFamily="34" charset="0"/>
              <a:buChar char="•"/>
            </a:pPr>
            <a:r>
              <a:rPr lang="es-MX" baseline="0" dirty="0" smtClean="0"/>
              <a:t>Empresas de distribución: La predicción de la potencia ‘resultará en un mejor plan de utilización de las diferentes fuentes de energía y un planeamiento </a:t>
            </a:r>
            <a:r>
              <a:rPr lang="es-MX" baseline="0" dirty="0" smtClean="0"/>
              <a:t>sustentable </a:t>
            </a:r>
            <a:r>
              <a:rPr lang="es-MX" baseline="0" dirty="0" smtClean="0"/>
              <a:t>de utilización de los recursos.</a:t>
            </a:r>
          </a:p>
          <a:p>
            <a:pPr marL="171450" indent="-171450">
              <a:buFont typeface="Arial" panose="020B0604020202020204" pitchFamily="34" charset="0"/>
              <a:buChar char="•"/>
            </a:pPr>
            <a:r>
              <a:rPr lang="es-MX" baseline="0" dirty="0" smtClean="0"/>
              <a:t>Empresas de </a:t>
            </a:r>
            <a:r>
              <a:rPr lang="es-MX" baseline="0" dirty="0" smtClean="0"/>
              <a:t>generación</a:t>
            </a:r>
            <a:r>
              <a:rPr lang="es-MX" baseline="0" dirty="0" smtClean="0"/>
              <a:t>: Con el avance de los métodos híbridos de generación, es posible la utilización de los recursos de manera más </a:t>
            </a:r>
            <a:r>
              <a:rPr lang="es-MX" baseline="0" dirty="0" smtClean="0"/>
              <a:t>eficiente y, consecuentemente, la reducción de los costos</a:t>
            </a:r>
            <a:r>
              <a:rPr lang="es-MX" baseline="0" dirty="0" smtClean="0"/>
              <a:t>.</a:t>
            </a:r>
          </a:p>
          <a:p>
            <a:pPr marL="171450" indent="-171450">
              <a:buFont typeface="Arial" panose="020B0604020202020204" pitchFamily="34" charset="0"/>
              <a:buChar char="•"/>
            </a:pPr>
            <a:r>
              <a:rPr lang="es-MX" baseline="0" dirty="0" smtClean="0"/>
              <a:t>Usuarios: Se puede generar un sistema mixto donde se utilice la energía producida y luego el excedente se </a:t>
            </a:r>
            <a:r>
              <a:rPr lang="es-MX" baseline="0" dirty="0" smtClean="0"/>
              <a:t>entregue </a:t>
            </a:r>
            <a:r>
              <a:rPr lang="es-MX" baseline="0" dirty="0" smtClean="0"/>
              <a:t>a la red para que la utilicen el resto de los usuarios. A partir de la predicción de la energía producida, sumando el conocimiento del parque </a:t>
            </a:r>
            <a:r>
              <a:rPr lang="es-MX" baseline="0" dirty="0" smtClean="0"/>
              <a:t>instalado, </a:t>
            </a:r>
            <a:r>
              <a:rPr lang="es-MX" baseline="0" dirty="0" smtClean="0"/>
              <a:t>se puede planificar de manera eficiente la utilización del resto de los métodos de generación y distribución.</a:t>
            </a:r>
          </a:p>
          <a:p>
            <a:pPr marL="171450" indent="-171450">
              <a:buFont typeface="Arial" panose="020B0604020202020204" pitchFamily="34" charset="0"/>
              <a:buChar char="•"/>
            </a:pPr>
            <a:endParaRPr lang="es-MX" baseline="0" dirty="0" smtClean="0"/>
          </a:p>
          <a:p>
            <a:pPr marL="171450" indent="-171450">
              <a:buFont typeface="Arial" panose="020B0604020202020204" pitchFamily="34" charset="0"/>
              <a:buChar char="•"/>
            </a:pPr>
            <a:endParaRPr lang="es-AR" dirty="0"/>
          </a:p>
        </p:txBody>
      </p:sp>
      <p:sp>
        <p:nvSpPr>
          <p:cNvPr id="4" name="Marcador de número de diapositiva 3"/>
          <p:cNvSpPr>
            <a:spLocks noGrp="1"/>
          </p:cNvSpPr>
          <p:nvPr>
            <p:ph type="sldNum" sz="quarter" idx="10"/>
          </p:nvPr>
        </p:nvSpPr>
        <p:spPr/>
        <p:txBody>
          <a:bodyPr/>
          <a:lstStyle/>
          <a:p>
            <a:fld id="{C263AF9A-6E76-4CCC-89CF-B04065708FB7}" type="slidenum">
              <a:rPr lang="en-US" smtClean="0"/>
              <a:t>4</a:t>
            </a:fld>
            <a:endParaRPr lang="en-US"/>
          </a:p>
        </p:txBody>
      </p:sp>
    </p:spTree>
    <p:extLst>
      <p:ext uri="{BB962C8B-B14F-4D97-AF65-F5344CB8AC3E}">
        <p14:creationId xmlns:p14="http://schemas.microsoft.com/office/powerpoint/2010/main" val="396758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C263AF9A-6E76-4CCC-89CF-B04065708FB7}" type="slidenum">
              <a:rPr lang="en-US" smtClean="0"/>
              <a:t>5</a:t>
            </a:fld>
            <a:endParaRPr lang="en-US"/>
          </a:p>
        </p:txBody>
      </p:sp>
    </p:spTree>
    <p:extLst>
      <p:ext uri="{BB962C8B-B14F-4D97-AF65-F5344CB8AC3E}">
        <p14:creationId xmlns:p14="http://schemas.microsoft.com/office/powerpoint/2010/main" val="426154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MX" sz="1200" b="0" kern="1200" dirty="0" smtClean="0">
                <a:solidFill>
                  <a:schemeClr val="tx1"/>
                </a:solidFill>
                <a:effectLst/>
                <a:latin typeface="+mn-lt"/>
                <a:ea typeface="+mn-ea"/>
                <a:cs typeface="+mn-cs"/>
              </a:rPr>
              <a:t>La ausencia de luz solar conlleva a potencia 0.</a:t>
            </a:r>
          </a:p>
          <a:p>
            <a:pPr marL="171450" indent="-171450">
              <a:buFont typeface="Arial" panose="020B0604020202020204" pitchFamily="34" charset="0"/>
              <a:buChar char="•"/>
            </a:pPr>
            <a:r>
              <a:rPr lang="es-MX" sz="1200" b="0" kern="1200" dirty="0" smtClean="0">
                <a:solidFill>
                  <a:schemeClr val="tx1"/>
                </a:solidFill>
                <a:effectLst/>
                <a:latin typeface="+mn-lt"/>
                <a:ea typeface="+mn-ea"/>
                <a:cs typeface="+mn-cs"/>
              </a:rPr>
              <a:t>Los meses de diciembre, enero</a:t>
            </a:r>
            <a:r>
              <a:rPr lang="es-MX" sz="1200" b="0" kern="1200" baseline="0" dirty="0" smtClean="0">
                <a:solidFill>
                  <a:schemeClr val="tx1"/>
                </a:solidFill>
                <a:effectLst/>
                <a:latin typeface="+mn-lt"/>
                <a:ea typeface="+mn-ea"/>
                <a:cs typeface="+mn-cs"/>
              </a:rPr>
              <a:t> y</a:t>
            </a:r>
            <a:r>
              <a:rPr lang="es-MX" sz="1200" b="0" kern="1200" dirty="0" smtClean="0">
                <a:solidFill>
                  <a:schemeClr val="tx1"/>
                </a:solidFill>
                <a:effectLst/>
                <a:latin typeface="+mn-lt"/>
                <a:ea typeface="+mn-ea"/>
                <a:cs typeface="+mn-cs"/>
              </a:rPr>
              <a:t> febrero (invierno en el hemisferio norte), y octubre y noviembre (otoño en el hemisferio norte) son los meses en los que menos potencia (en promedio) se genera. </a:t>
            </a:r>
          </a:p>
          <a:p>
            <a:pPr marL="171450" indent="-171450">
              <a:buFont typeface="Arial" panose="020B0604020202020204" pitchFamily="34" charset="0"/>
              <a:buChar char="•"/>
            </a:pPr>
            <a:r>
              <a:rPr lang="es-MX" sz="1200" b="0" kern="1200" dirty="0" smtClean="0">
                <a:solidFill>
                  <a:schemeClr val="tx1"/>
                </a:solidFill>
                <a:effectLst/>
                <a:latin typeface="+mn-lt"/>
                <a:ea typeface="+mn-ea"/>
                <a:cs typeface="+mn-cs"/>
              </a:rPr>
              <a:t>La potencia generada tiene sus valores más altos en los meses 3 a 9 (correspondientes, en su mayoría, con la primavera y el verano del hemisferio norte) y en el rango horario de 13 a 16 Hs.</a:t>
            </a:r>
          </a:p>
          <a:p>
            <a:pPr marL="171450" indent="-171450">
              <a:buFont typeface="Arial" panose="020B0604020202020204" pitchFamily="34" charset="0"/>
              <a:buChar char="•"/>
            </a:pPr>
            <a:r>
              <a:rPr lang="es-MX" sz="1200" b="0" kern="1200" dirty="0" smtClean="0">
                <a:solidFill>
                  <a:schemeClr val="tx1"/>
                </a:solidFill>
                <a:effectLst/>
                <a:latin typeface="+mn-lt"/>
                <a:ea typeface="+mn-ea"/>
                <a:cs typeface="+mn-cs"/>
              </a:rPr>
              <a:t>Los rangos horarios 10-13,13-16 y 16-19 son los que más aportan a la potencia media generada.</a:t>
            </a:r>
          </a:p>
          <a:p>
            <a:pPr marL="171450" indent="-171450">
              <a:buFont typeface="Arial" panose="020B0604020202020204" pitchFamily="34" charset="0"/>
              <a:buChar char="•"/>
            </a:pPr>
            <a:r>
              <a:rPr lang="es-MX" sz="1200" b="0" kern="1200" dirty="0" smtClean="0">
                <a:solidFill>
                  <a:schemeClr val="tx1"/>
                </a:solidFill>
                <a:effectLst/>
                <a:latin typeface="+mn-lt"/>
                <a:ea typeface="+mn-ea"/>
                <a:cs typeface="+mn-cs"/>
              </a:rPr>
              <a:t>Durante los meses de mayor potencia generada las variables climáticas de interés son más estables. </a:t>
            </a:r>
          </a:p>
          <a:p>
            <a:endParaRPr lang="es-AR" dirty="0"/>
          </a:p>
        </p:txBody>
      </p:sp>
      <p:sp>
        <p:nvSpPr>
          <p:cNvPr id="4" name="Marcador de número de diapositiva 3"/>
          <p:cNvSpPr>
            <a:spLocks noGrp="1"/>
          </p:cNvSpPr>
          <p:nvPr>
            <p:ph type="sldNum" sz="quarter" idx="10"/>
          </p:nvPr>
        </p:nvSpPr>
        <p:spPr/>
        <p:txBody>
          <a:bodyPr/>
          <a:lstStyle/>
          <a:p>
            <a:fld id="{C263AF9A-6E76-4CCC-89CF-B04065708FB7}" type="slidenum">
              <a:rPr lang="en-US" smtClean="0"/>
              <a:t>6</a:t>
            </a:fld>
            <a:endParaRPr lang="en-US"/>
          </a:p>
        </p:txBody>
      </p:sp>
    </p:spTree>
    <p:extLst>
      <p:ext uri="{BB962C8B-B14F-4D97-AF65-F5344CB8AC3E}">
        <p14:creationId xmlns:p14="http://schemas.microsoft.com/office/powerpoint/2010/main" val="1308373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kern="1200" dirty="0" smtClean="0">
                <a:solidFill>
                  <a:schemeClr val="tx1"/>
                </a:solidFill>
                <a:effectLst/>
                <a:latin typeface="+mn-lt"/>
                <a:ea typeface="+mn-ea"/>
                <a:cs typeface="+mn-cs"/>
              </a:rPr>
              <a:t>Las variables más correlacionadas con la potencia generada son la distancia al mediodía solar y la humedad relativa. Además, a partir del modelo de regresión lineal vemos que las variables relacionadas con la velocidad del viento (tanto la promedio como la medida por período) y la cobertura del cielo, también aportan para explicar la potencia generada. </a:t>
            </a:r>
            <a:endParaRPr lang="es-AR" dirty="0"/>
          </a:p>
        </p:txBody>
      </p:sp>
      <p:sp>
        <p:nvSpPr>
          <p:cNvPr id="4" name="Marcador de número de diapositiva 3"/>
          <p:cNvSpPr>
            <a:spLocks noGrp="1"/>
          </p:cNvSpPr>
          <p:nvPr>
            <p:ph type="sldNum" sz="quarter" idx="10"/>
          </p:nvPr>
        </p:nvSpPr>
        <p:spPr/>
        <p:txBody>
          <a:bodyPr/>
          <a:lstStyle/>
          <a:p>
            <a:fld id="{C263AF9A-6E76-4CCC-89CF-B04065708FB7}" type="slidenum">
              <a:rPr lang="en-US" smtClean="0"/>
              <a:t>7</a:t>
            </a:fld>
            <a:endParaRPr lang="en-US"/>
          </a:p>
        </p:txBody>
      </p:sp>
    </p:spTree>
    <p:extLst>
      <p:ext uri="{BB962C8B-B14F-4D97-AF65-F5344CB8AC3E}">
        <p14:creationId xmlns:p14="http://schemas.microsoft.com/office/powerpoint/2010/main" val="442858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MX" dirty="0" smtClean="0"/>
              <a:t>Como observamos en la pantalla anterior,</a:t>
            </a:r>
            <a:r>
              <a:rPr lang="es-MX" baseline="0" dirty="0" smtClean="0"/>
              <a:t> la variable que más correlacionada se encuentra con la potencia generada es la distancia al </a:t>
            </a:r>
            <a:r>
              <a:rPr lang="es-MX" baseline="0" dirty="0" smtClean="0"/>
              <a:t>mediodía </a:t>
            </a:r>
            <a:r>
              <a:rPr lang="es-MX" baseline="0" dirty="0" smtClean="0"/>
              <a:t>solar, teniendo principal </a:t>
            </a:r>
            <a:r>
              <a:rPr lang="es-MX" baseline="0" dirty="0" smtClean="0"/>
              <a:t>implicación </a:t>
            </a:r>
            <a:r>
              <a:rPr lang="es-MX" baseline="0" dirty="0" smtClean="0"/>
              <a:t>con el </a:t>
            </a:r>
            <a:r>
              <a:rPr lang="es-MX" baseline="0" dirty="0" smtClean="0"/>
              <a:t>ángulo </a:t>
            </a:r>
            <a:r>
              <a:rPr lang="es-MX" baseline="0" dirty="0" smtClean="0"/>
              <a:t>en el que se recibe la radiación solar, aunque la radiación también es absorbida por los paneles por diferentes efectos.</a:t>
            </a:r>
          </a:p>
          <a:p>
            <a:pPr marL="171450" indent="-171450">
              <a:buFont typeface="Arial" panose="020B0604020202020204" pitchFamily="34" charset="0"/>
              <a:buChar char="•"/>
            </a:pPr>
            <a:r>
              <a:rPr lang="es-MX" baseline="0" dirty="0" smtClean="0"/>
              <a:t>Tanto la humedad relativa como la velocidad del viento y la cobertura del cielo influyen en la potencia generada.</a:t>
            </a:r>
          </a:p>
          <a:p>
            <a:pPr marL="171450" indent="-171450">
              <a:buFont typeface="Arial" panose="020B0604020202020204" pitchFamily="34" charset="0"/>
              <a:buChar char="•"/>
            </a:pPr>
            <a:r>
              <a:rPr lang="es-MX" baseline="0" dirty="0" smtClean="0"/>
              <a:t>Aunque parte de la radiación que llega hasta las celdas se da por un reflejo en las nubes, las mismas tienden a filtrar la radiación directa que llega hasta las celdas disminuyendo su capacidad de generación.</a:t>
            </a:r>
          </a:p>
          <a:p>
            <a:pPr marL="171450" indent="-171450">
              <a:buFont typeface="Arial" panose="020B0604020202020204" pitchFamily="34" charset="0"/>
              <a:buChar char="•"/>
            </a:pPr>
            <a:r>
              <a:rPr lang="es-MX" baseline="0" dirty="0" smtClean="0"/>
              <a:t>La </a:t>
            </a:r>
            <a:r>
              <a:rPr lang="es-MX" baseline="0" dirty="0" smtClean="0"/>
              <a:t>humedad relativa también funciona como un filtro para la radiación directa de los rayos del sol, siendo la </a:t>
            </a:r>
            <a:r>
              <a:rPr lang="es-MX" baseline="0" dirty="0" smtClean="0"/>
              <a:t>velocidad </a:t>
            </a:r>
            <a:r>
              <a:rPr lang="es-MX" baseline="0" dirty="0" smtClean="0"/>
              <a:t>del viento la única de las variables que aporta positivamente.</a:t>
            </a:r>
            <a:endParaRPr lang="es-AR" dirty="0"/>
          </a:p>
        </p:txBody>
      </p:sp>
      <p:sp>
        <p:nvSpPr>
          <p:cNvPr id="4" name="Marcador de número de diapositiva 3"/>
          <p:cNvSpPr>
            <a:spLocks noGrp="1"/>
          </p:cNvSpPr>
          <p:nvPr>
            <p:ph type="sldNum" sz="quarter" idx="10"/>
          </p:nvPr>
        </p:nvSpPr>
        <p:spPr/>
        <p:txBody>
          <a:bodyPr/>
          <a:lstStyle/>
          <a:p>
            <a:fld id="{C263AF9A-6E76-4CCC-89CF-B04065708FB7}" type="slidenum">
              <a:rPr lang="en-US" smtClean="0"/>
              <a:t>8</a:t>
            </a:fld>
            <a:endParaRPr lang="en-US"/>
          </a:p>
        </p:txBody>
      </p:sp>
    </p:spTree>
    <p:extLst>
      <p:ext uri="{BB962C8B-B14F-4D97-AF65-F5344CB8AC3E}">
        <p14:creationId xmlns:p14="http://schemas.microsoft.com/office/powerpoint/2010/main" val="2081191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La distribución geográfica nos muestra </a:t>
            </a:r>
            <a:r>
              <a:rPr lang="es-MX" dirty="0" smtClean="0"/>
              <a:t>cuáles </a:t>
            </a:r>
            <a:r>
              <a:rPr lang="es-MX" dirty="0" smtClean="0"/>
              <a:t>son los lugares </a:t>
            </a:r>
            <a:r>
              <a:rPr lang="es-MX" dirty="0" smtClean="0"/>
              <a:t>más </a:t>
            </a:r>
            <a:r>
              <a:rPr lang="es-MX" dirty="0" smtClean="0"/>
              <a:t>favorables</a:t>
            </a:r>
            <a:r>
              <a:rPr lang="es-MX" baseline="0" dirty="0" smtClean="0"/>
              <a:t> para la generación de energía </a:t>
            </a:r>
            <a:r>
              <a:rPr lang="es-MX" baseline="0" dirty="0" smtClean="0"/>
              <a:t>solar</a:t>
            </a:r>
            <a:r>
              <a:rPr lang="es-MX" baseline="0" dirty="0" smtClean="0"/>
              <a:t>.</a:t>
            </a:r>
            <a:endParaRPr lang="es-AR" dirty="0"/>
          </a:p>
        </p:txBody>
      </p:sp>
      <p:sp>
        <p:nvSpPr>
          <p:cNvPr id="4" name="Marcador de número de diapositiva 3"/>
          <p:cNvSpPr>
            <a:spLocks noGrp="1"/>
          </p:cNvSpPr>
          <p:nvPr>
            <p:ph type="sldNum" sz="quarter" idx="10"/>
          </p:nvPr>
        </p:nvSpPr>
        <p:spPr/>
        <p:txBody>
          <a:bodyPr/>
          <a:lstStyle/>
          <a:p>
            <a:fld id="{C263AF9A-6E76-4CCC-89CF-B04065708FB7}" type="slidenum">
              <a:rPr lang="en-US" smtClean="0"/>
              <a:t>9</a:t>
            </a:fld>
            <a:endParaRPr lang="en-US"/>
          </a:p>
        </p:txBody>
      </p:sp>
    </p:spTree>
    <p:extLst>
      <p:ext uri="{BB962C8B-B14F-4D97-AF65-F5344CB8AC3E}">
        <p14:creationId xmlns:p14="http://schemas.microsoft.com/office/powerpoint/2010/main" val="13510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La potencia fotovoltaica estimada para un</a:t>
            </a:r>
            <a:r>
              <a:rPr lang="es-MX" baseline="0" dirty="0" smtClean="0"/>
              <a:t> horizonte futuro de una semana a partir de las variables seleccionadas predichas por un servicio meteorológico para la ciudad de Rosario muestra una evolución similar tanto para el modelo de árboles de decisión como para el modelo de k-</a:t>
            </a:r>
            <a:r>
              <a:rPr lang="es-MX" baseline="0" dirty="0" err="1" smtClean="0"/>
              <a:t>nn</a:t>
            </a:r>
            <a:r>
              <a:rPr lang="es-MX" baseline="0" dirty="0" smtClean="0"/>
              <a:t>. </a:t>
            </a:r>
            <a:endParaRPr lang="es-AR" dirty="0"/>
          </a:p>
        </p:txBody>
      </p:sp>
      <p:sp>
        <p:nvSpPr>
          <p:cNvPr id="4" name="Marcador de número de diapositiva 3"/>
          <p:cNvSpPr>
            <a:spLocks noGrp="1"/>
          </p:cNvSpPr>
          <p:nvPr>
            <p:ph type="sldNum" sz="quarter" idx="10"/>
          </p:nvPr>
        </p:nvSpPr>
        <p:spPr/>
        <p:txBody>
          <a:bodyPr/>
          <a:lstStyle/>
          <a:p>
            <a:fld id="{C263AF9A-6E76-4CCC-89CF-B04065708FB7}" type="slidenum">
              <a:rPr lang="en-US" smtClean="0"/>
              <a:t>10</a:t>
            </a:fld>
            <a:endParaRPr lang="en-US"/>
          </a:p>
        </p:txBody>
      </p:sp>
    </p:spTree>
    <p:extLst>
      <p:ext uri="{BB962C8B-B14F-4D97-AF65-F5344CB8AC3E}">
        <p14:creationId xmlns:p14="http://schemas.microsoft.com/office/powerpoint/2010/main" val="3302333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1" dirty="0" smtClean="0"/>
              <a:t>Es posible predecir (con </a:t>
            </a:r>
            <a:r>
              <a:rPr lang="es-MX" b="1" dirty="0" smtClean="0"/>
              <a:t>un</a:t>
            </a:r>
            <a:r>
              <a:rPr lang="es-MX" b="1" baseline="0" dirty="0" smtClean="0"/>
              <a:t> error</a:t>
            </a:r>
            <a:r>
              <a:rPr lang="es-MX" b="1" dirty="0" smtClean="0"/>
              <a:t> </a:t>
            </a:r>
            <a:r>
              <a:rPr lang="es-MX" b="1" dirty="0" smtClean="0"/>
              <a:t>promedio entre el 8 y el 9 %) la potencia fotovoltaica generada por celdas solares a partir de valores históricos de variables climáticas.</a:t>
            </a:r>
            <a:endParaRPr lang="es-MX" dirty="0" smtClean="0"/>
          </a:p>
          <a:p>
            <a:r>
              <a:rPr lang="es-MX" dirty="0" smtClean="0"/>
              <a:t>1. La potencia fotovoltaica generada por las celdas solares presenta la siguiente dinámica:</a:t>
            </a:r>
          </a:p>
          <a:p>
            <a:r>
              <a:rPr lang="es-MX" dirty="0" smtClean="0"/>
              <a:t>* Las horas de luz solar son las únicas en las que las celdas solares generan potencia.</a:t>
            </a:r>
          </a:p>
          <a:p>
            <a:r>
              <a:rPr lang="es-MX" dirty="0" smtClean="0"/>
              <a:t>* La potencia generada tiene sus valores más altos en los meses 3 a 9 (correspondientes, en su mayoría, con la primavera y el verano del hemisferio norte) y en el rango horario de 13 a 16 </a:t>
            </a:r>
            <a:r>
              <a:rPr lang="es-MX" dirty="0" err="1" smtClean="0"/>
              <a:t>hs</a:t>
            </a:r>
            <a:r>
              <a:rPr lang="es-MX" dirty="0" smtClean="0"/>
              <a:t>.</a:t>
            </a:r>
          </a:p>
          <a:p>
            <a:r>
              <a:rPr lang="es-MX" dirty="0" smtClean="0"/>
              <a:t>2. Las variables climáticas que más influyen en la potencia fotovoltaica generada son:</a:t>
            </a:r>
          </a:p>
          <a:p>
            <a:r>
              <a:rPr lang="es-MX" dirty="0" smtClean="0"/>
              <a:t>* distancia al mediodía solar,</a:t>
            </a:r>
          </a:p>
          <a:p>
            <a:r>
              <a:rPr lang="es-MX" dirty="0" smtClean="0"/>
              <a:t>* humedad relativa,</a:t>
            </a:r>
          </a:p>
          <a:p>
            <a:r>
              <a:rPr lang="es-MX" dirty="0" smtClean="0"/>
              <a:t>* velocidad del viento y</a:t>
            </a:r>
          </a:p>
          <a:p>
            <a:r>
              <a:rPr lang="es-MX" dirty="0" smtClean="0"/>
              <a:t>* cobertura del cielo.</a:t>
            </a:r>
          </a:p>
          <a:p>
            <a:r>
              <a:rPr lang="es-MX" dirty="0" smtClean="0"/>
              <a:t>3. Durante los meses de primavera-verano y en el rango horario de 13 a 19 </a:t>
            </a:r>
            <a:r>
              <a:rPr lang="es-MX" dirty="0" err="1" smtClean="0"/>
              <a:t>hs</a:t>
            </a:r>
            <a:r>
              <a:rPr lang="es-MX" dirty="0" smtClean="0"/>
              <a:t>, las variables climáticas de interés son más estables.</a:t>
            </a:r>
          </a:p>
          <a:p>
            <a:r>
              <a:rPr lang="es-MX" dirty="0" smtClean="0"/>
              <a:t>4. Los modelos de regresión basados en ML propuestos para la predicción de potencia fotovoltaica generada obtienen resultados precisos, en el orden del 8 % (árboles de decisión) y del 9 % (k-</a:t>
            </a:r>
            <a:r>
              <a:rPr lang="es-MX" dirty="0" err="1" smtClean="0"/>
              <a:t>nn</a:t>
            </a:r>
            <a:r>
              <a:rPr lang="es-MX" dirty="0" smtClean="0"/>
              <a:t>), cuando se testean sobre datos reservados para tal fin disponibles en el </a:t>
            </a:r>
            <a:r>
              <a:rPr lang="es-MX" dirty="0" err="1" smtClean="0"/>
              <a:t>dataset</a:t>
            </a:r>
            <a:r>
              <a:rPr lang="es-MX" dirty="0" smtClean="0"/>
              <a:t> original.</a:t>
            </a:r>
          </a:p>
          <a:p>
            <a:r>
              <a:rPr lang="es-MX" dirty="0" smtClean="0"/>
              <a:t>Los modelos ML predicen de manera similar la potencia fotovoltaica generada en los próximos 7 días a partir de datos provenientes de un pronóstico del clima.</a:t>
            </a:r>
          </a:p>
          <a:p>
            <a:endParaRPr lang="es-AR" dirty="0"/>
          </a:p>
        </p:txBody>
      </p:sp>
      <p:sp>
        <p:nvSpPr>
          <p:cNvPr id="4" name="Marcador de número de diapositiva 3"/>
          <p:cNvSpPr>
            <a:spLocks noGrp="1"/>
          </p:cNvSpPr>
          <p:nvPr>
            <p:ph type="sldNum" sz="quarter" idx="10"/>
          </p:nvPr>
        </p:nvSpPr>
        <p:spPr/>
        <p:txBody>
          <a:bodyPr/>
          <a:lstStyle/>
          <a:p>
            <a:fld id="{C263AF9A-6E76-4CCC-89CF-B04065708FB7}" type="slidenum">
              <a:rPr lang="en-US" smtClean="0"/>
              <a:t>11</a:t>
            </a:fld>
            <a:endParaRPr lang="en-US"/>
          </a:p>
        </p:txBody>
      </p:sp>
    </p:spTree>
    <p:extLst>
      <p:ext uri="{BB962C8B-B14F-4D97-AF65-F5344CB8AC3E}">
        <p14:creationId xmlns:p14="http://schemas.microsoft.com/office/powerpoint/2010/main" val="2403101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pic>
        <p:nvPicPr>
          <p:cNvPr id="7" name="Picture 6" descr="E:\websites\free-power-point-templates\2012\logos.png">
            <a:extLst>
              <a:ext uri="{FF2B5EF4-FFF2-40B4-BE49-F238E27FC236}">
                <a16:creationId xmlns:a16="http://schemas.microsoft.com/office/drawing/2014/main" xmlns=""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5/6/2023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‹Nº›</a:t>
            </a:fld>
            <a:endParaRPr lang="en-US"/>
          </a:p>
        </p:txBody>
      </p:sp>
      <p:sp>
        <p:nvSpPr>
          <p:cNvPr id="7" name="TextBox 6">
            <a:extLst>
              <a:ext uri="{FF2B5EF4-FFF2-40B4-BE49-F238E27FC236}">
                <a16:creationId xmlns:a16="http://schemas.microsoft.com/office/drawing/2014/main" xmlns=""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8720" y="1502815"/>
            <a:ext cx="6862575" cy="1832460"/>
          </a:xfrm>
        </p:spPr>
        <p:txBody>
          <a:bodyPr>
            <a:normAutofit/>
          </a:bodyPr>
          <a:lstStyle/>
          <a:p>
            <a:r>
              <a:rPr lang="en-US" sz="3200" dirty="0" err="1" smtClean="0"/>
              <a:t>Predicción</a:t>
            </a:r>
            <a:r>
              <a:rPr lang="en-US" sz="3200" dirty="0" smtClean="0"/>
              <a:t> de </a:t>
            </a:r>
            <a:r>
              <a:rPr lang="en-US" sz="3200" dirty="0" err="1" smtClean="0"/>
              <a:t>potencia</a:t>
            </a:r>
            <a:r>
              <a:rPr lang="en-US" sz="3200" dirty="0" smtClean="0"/>
              <a:t> </a:t>
            </a:r>
            <a:br>
              <a:rPr lang="en-US" sz="3200" dirty="0" smtClean="0"/>
            </a:br>
            <a:r>
              <a:rPr lang="en-US" sz="3200" dirty="0" err="1" smtClean="0"/>
              <a:t>fotovoltaica</a:t>
            </a:r>
            <a:r>
              <a:rPr lang="en-US" sz="3200" dirty="0" smtClean="0"/>
              <a:t> </a:t>
            </a:r>
            <a:r>
              <a:rPr lang="en-US" sz="3200" dirty="0" err="1" smtClean="0"/>
              <a:t>generada</a:t>
            </a:r>
            <a:r>
              <a:rPr lang="en-US" sz="3200" dirty="0" smtClean="0"/>
              <a:t> a </a:t>
            </a:r>
            <a:r>
              <a:rPr lang="en-US" sz="3200" dirty="0" err="1" smtClean="0"/>
              <a:t>partir</a:t>
            </a:r>
            <a:r>
              <a:rPr lang="en-US" sz="3200" dirty="0" smtClean="0"/>
              <a:t> </a:t>
            </a:r>
            <a:br>
              <a:rPr lang="en-US" sz="3200" dirty="0" smtClean="0"/>
            </a:br>
            <a:r>
              <a:rPr lang="en-US" sz="3200" dirty="0" smtClean="0"/>
              <a:t>de </a:t>
            </a:r>
            <a:r>
              <a:rPr lang="en-US" sz="3200" dirty="0" err="1" smtClean="0"/>
              <a:t>valores</a:t>
            </a:r>
            <a:r>
              <a:rPr lang="en-US" sz="3200" dirty="0" smtClean="0"/>
              <a:t> </a:t>
            </a:r>
            <a:r>
              <a:rPr lang="en-US" sz="3200" dirty="0" err="1" smtClean="0"/>
              <a:t>climáticos</a:t>
            </a:r>
            <a:r>
              <a:rPr lang="en-US" sz="3200" dirty="0" smtClean="0"/>
              <a:t> </a:t>
            </a:r>
            <a:r>
              <a:rPr lang="en-US" sz="3200" dirty="0" err="1" smtClean="0"/>
              <a:t>históricos</a:t>
            </a:r>
            <a:endParaRPr lang="en-US" sz="3200" dirty="0"/>
          </a:p>
        </p:txBody>
      </p:sp>
      <p:sp>
        <p:nvSpPr>
          <p:cNvPr id="5" name="Subtitle 2"/>
          <p:cNvSpPr>
            <a:spLocks noGrp="1"/>
          </p:cNvSpPr>
          <p:nvPr>
            <p:ph type="subTitle" idx="1"/>
          </p:nvPr>
        </p:nvSpPr>
        <p:spPr>
          <a:xfrm>
            <a:off x="4419295" y="4556915"/>
            <a:ext cx="4733854" cy="610820"/>
          </a:xfrm>
        </p:spPr>
        <p:txBody>
          <a:bodyPr>
            <a:normAutofit fontScale="85000" lnSpcReduction="20000"/>
          </a:bodyPr>
          <a:lstStyle/>
          <a:p>
            <a:r>
              <a:rPr lang="en-US" sz="1600" b="1" dirty="0" err="1" smtClean="0"/>
              <a:t>Trabajo</a:t>
            </a:r>
            <a:r>
              <a:rPr lang="en-US" sz="1600" b="1" dirty="0" smtClean="0"/>
              <a:t> </a:t>
            </a:r>
            <a:r>
              <a:rPr lang="en-US" sz="1600" b="1" dirty="0" err="1" smtClean="0"/>
              <a:t>completo</a:t>
            </a:r>
            <a:r>
              <a:rPr lang="en-US" sz="1600" b="1" dirty="0"/>
              <a:t>: </a:t>
            </a:r>
            <a:r>
              <a:rPr lang="en-US" sz="1400" dirty="0"/>
              <a:t>https://github.com/FernandoEzequiel/Coder/blob/main/notebook/Entregas%20Coder/Data_Storytelling_Insights_GarciaGonzalez.ipynb</a:t>
            </a:r>
          </a:p>
        </p:txBody>
      </p:sp>
      <p:sp>
        <p:nvSpPr>
          <p:cNvPr id="6" name="Subtitle 2"/>
          <p:cNvSpPr txBox="1">
            <a:spLocks/>
          </p:cNvSpPr>
          <p:nvPr/>
        </p:nvSpPr>
        <p:spPr>
          <a:xfrm>
            <a:off x="3503065" y="3946095"/>
            <a:ext cx="5636471" cy="610820"/>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rgbClr val="0070C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600" dirty="0" smtClean="0"/>
              <a:t>Fernando Ezequiel </a:t>
            </a:r>
            <a:r>
              <a:rPr lang="en-US" sz="2600" dirty="0" err="1" smtClean="0"/>
              <a:t>García</a:t>
            </a:r>
            <a:r>
              <a:rPr lang="en-US" sz="2600" dirty="0" smtClean="0"/>
              <a:t> Gonzalez</a:t>
            </a:r>
            <a:endParaRPr lang="en-US" sz="2600"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t>Predicción</a:t>
            </a:r>
            <a:endParaRPr lang="en-US" dirty="0"/>
          </a:p>
        </p:txBody>
      </p:sp>
      <p:pic>
        <p:nvPicPr>
          <p:cNvPr id="3" name="Imagen 2"/>
          <p:cNvPicPr>
            <a:picLocks noChangeAspect="1"/>
          </p:cNvPicPr>
          <p:nvPr/>
        </p:nvPicPr>
        <p:blipFill>
          <a:blip r:embed="rId3"/>
          <a:stretch>
            <a:fillRect/>
          </a:stretch>
        </p:blipFill>
        <p:spPr>
          <a:xfrm>
            <a:off x="300834" y="2500148"/>
            <a:ext cx="8542330" cy="2508753"/>
          </a:xfrm>
          <a:prstGeom prst="rect">
            <a:avLst/>
          </a:prstGeom>
        </p:spPr>
      </p:pic>
      <p:sp>
        <p:nvSpPr>
          <p:cNvPr id="8" name="Marcador de texto 8"/>
          <p:cNvSpPr>
            <a:spLocks noGrp="1"/>
          </p:cNvSpPr>
          <p:nvPr>
            <p:ph type="body" sz="quarter" idx="3"/>
          </p:nvPr>
        </p:nvSpPr>
        <p:spPr>
          <a:xfrm>
            <a:off x="48360" y="1406461"/>
            <a:ext cx="4733856" cy="877772"/>
          </a:xfrm>
          <a:effectLst>
            <a:outerShdw blurRad="50800" dist="38100" dir="2700000" algn="tl" rotWithShape="0">
              <a:schemeClr val="bg1">
                <a:lumMod val="65000"/>
                <a:alpha val="40000"/>
              </a:schemeClr>
            </a:outerShdw>
          </a:effectLst>
        </p:spPr>
        <p:txBody>
          <a:bodyPr>
            <a:normAutofit lnSpcReduction="10000"/>
          </a:bodyPr>
          <a:lstStyle/>
          <a:p>
            <a:r>
              <a:rPr lang="es-MX" sz="2600" dirty="0" smtClean="0"/>
              <a:t>Modelos de predicción y potencia predicha</a:t>
            </a:r>
            <a:endParaRPr lang="es-AR" sz="2600" dirty="0"/>
          </a:p>
        </p:txBody>
      </p:sp>
      <p:sp>
        <p:nvSpPr>
          <p:cNvPr id="10" name="Rectángulo redondeado 9"/>
          <p:cNvSpPr/>
          <p:nvPr/>
        </p:nvSpPr>
        <p:spPr>
          <a:xfrm>
            <a:off x="4890728" y="1271403"/>
            <a:ext cx="4021823" cy="1090205"/>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CuadroTexto 18"/>
          <p:cNvSpPr txBox="1"/>
          <p:nvPr/>
        </p:nvSpPr>
        <p:spPr>
          <a:xfrm>
            <a:off x="4999732" y="1326411"/>
            <a:ext cx="2176878" cy="584775"/>
          </a:xfrm>
          <a:prstGeom prst="rect">
            <a:avLst/>
          </a:prstGeom>
          <a:noFill/>
        </p:spPr>
        <p:txBody>
          <a:bodyPr wrap="square" rtlCol="0">
            <a:spAutoFit/>
          </a:bodyPr>
          <a:lstStyle/>
          <a:p>
            <a:pPr algn="ctr"/>
            <a:r>
              <a:rPr lang="es-MX" sz="1600" b="1" dirty="0" smtClean="0">
                <a:solidFill>
                  <a:schemeClr val="bg1"/>
                </a:solidFill>
              </a:rPr>
              <a:t>ÁRBOL DE </a:t>
            </a:r>
          </a:p>
          <a:p>
            <a:pPr algn="ctr"/>
            <a:r>
              <a:rPr lang="es-MX" sz="1600" b="1" dirty="0" smtClean="0">
                <a:solidFill>
                  <a:schemeClr val="bg1"/>
                </a:solidFill>
              </a:rPr>
              <a:t>DECISIÓN</a:t>
            </a:r>
            <a:endParaRPr lang="es-AR" sz="1600" b="1" dirty="0">
              <a:solidFill>
                <a:schemeClr val="bg1"/>
              </a:solidFill>
            </a:endParaRPr>
          </a:p>
        </p:txBody>
      </p:sp>
      <p:pic>
        <p:nvPicPr>
          <p:cNvPr id="1026" name="Picture 2" descr="Árbol de decisiones - Iconos gratis de red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0203" y="1325985"/>
            <a:ext cx="460374" cy="460374"/>
          </a:xfrm>
          <a:prstGeom prst="rect">
            <a:avLst/>
          </a:prstGeom>
          <a:effectLst>
            <a:outerShdw blurRad="50800" dist="50800" dir="5400000" algn="ctr" rotWithShape="0">
              <a:schemeClr val="bg1"/>
            </a:outerShdw>
          </a:effectLst>
          <a:extLst>
            <a:ext uri="{909E8E84-426E-40DD-AFC4-6F175D3DCCD1}">
              <a14:hiddenFill xmlns:a14="http://schemas.microsoft.com/office/drawing/2010/main">
                <a:solidFill>
                  <a:srgbClr val="FFFFFF"/>
                </a:solidFill>
              </a14:hiddenFill>
            </a:ext>
          </a:extLst>
        </p:spPr>
      </p:pic>
      <p:grpSp>
        <p:nvGrpSpPr>
          <p:cNvPr id="2" name="Grupo 1"/>
          <p:cNvGrpSpPr/>
          <p:nvPr/>
        </p:nvGrpSpPr>
        <p:grpSpPr>
          <a:xfrm>
            <a:off x="7360575" y="1408622"/>
            <a:ext cx="1197485" cy="444301"/>
            <a:chOff x="7177148" y="1358468"/>
            <a:chExt cx="1197485" cy="444301"/>
          </a:xfrm>
        </p:grpSpPr>
        <p:sp>
          <p:nvSpPr>
            <p:cNvPr id="17" name="CuadroTexto 16"/>
            <p:cNvSpPr txBox="1"/>
            <p:nvPr/>
          </p:nvSpPr>
          <p:spPr>
            <a:xfrm>
              <a:off x="7673922" y="1421414"/>
              <a:ext cx="700711" cy="338554"/>
            </a:xfrm>
            <a:prstGeom prst="rect">
              <a:avLst/>
            </a:prstGeom>
            <a:noFill/>
          </p:spPr>
          <p:txBody>
            <a:bodyPr wrap="square" rtlCol="0">
              <a:spAutoFit/>
            </a:bodyPr>
            <a:lstStyle/>
            <a:p>
              <a:pPr algn="ctr"/>
              <a:r>
                <a:rPr lang="es-MX" sz="1600" b="1" dirty="0" smtClean="0">
                  <a:solidFill>
                    <a:schemeClr val="bg1"/>
                  </a:solidFill>
                </a:rPr>
                <a:t>KNN</a:t>
              </a:r>
              <a:endParaRPr lang="es-AR" sz="1600" b="1" dirty="0">
                <a:solidFill>
                  <a:schemeClr val="bg1"/>
                </a:solidFill>
              </a:endParaRPr>
            </a:p>
          </p:txBody>
        </p:sp>
        <p:pic>
          <p:nvPicPr>
            <p:cNvPr id="1028" name="Picture 4" descr="File:KnnClassification.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77148" y="1358468"/>
              <a:ext cx="491846" cy="444301"/>
            </a:xfrm>
            <a:prstGeom prst="rect">
              <a:avLst/>
            </a:prstGeom>
            <a:effectLst>
              <a:outerShdw blurRad="50800" dist="50800" dir="5400000" algn="ctr" rotWithShape="0">
                <a:schemeClr val="bg1"/>
              </a:outerShdw>
            </a:effectLst>
            <a:extLst>
              <a:ext uri="{909E8E84-426E-40DD-AFC4-6F175D3DCCD1}">
                <a14:hiddenFill xmlns:a14="http://schemas.microsoft.com/office/drawing/2010/main">
                  <a:solidFill>
                    <a:srgbClr val="FFFFFF"/>
                  </a:solidFill>
                </a14:hiddenFill>
              </a:ext>
            </a:extLst>
          </p:spPr>
        </p:pic>
      </p:grpSp>
      <p:sp>
        <p:nvSpPr>
          <p:cNvPr id="11" name="CuadroTexto 10"/>
          <p:cNvSpPr txBox="1"/>
          <p:nvPr/>
        </p:nvSpPr>
        <p:spPr>
          <a:xfrm>
            <a:off x="4735014" y="1871840"/>
            <a:ext cx="2137870" cy="492443"/>
          </a:xfrm>
          <a:prstGeom prst="rect">
            <a:avLst/>
          </a:prstGeom>
          <a:noFill/>
        </p:spPr>
        <p:txBody>
          <a:bodyPr wrap="square" rtlCol="0">
            <a:spAutoFit/>
          </a:bodyPr>
          <a:lstStyle/>
          <a:p>
            <a:pPr algn="ctr"/>
            <a:r>
              <a:rPr lang="es-MX" sz="2600" b="1" dirty="0" smtClean="0">
                <a:solidFill>
                  <a:schemeClr val="bg1"/>
                </a:solidFill>
                <a:latin typeface="Arial Narrow" panose="020B0606020202030204" pitchFamily="34" charset="0"/>
              </a:rPr>
              <a:t>MAE 0.08</a:t>
            </a:r>
            <a:endParaRPr lang="es-AR" sz="2600" b="1" dirty="0">
              <a:solidFill>
                <a:schemeClr val="bg1"/>
              </a:solidFill>
              <a:latin typeface="Arial Narrow" panose="020B0606020202030204" pitchFamily="34" charset="0"/>
            </a:endParaRPr>
          </a:p>
        </p:txBody>
      </p:sp>
      <p:sp>
        <p:nvSpPr>
          <p:cNvPr id="13" name="CuadroTexto 12"/>
          <p:cNvSpPr txBox="1"/>
          <p:nvPr/>
        </p:nvSpPr>
        <p:spPr>
          <a:xfrm>
            <a:off x="6862575" y="1873933"/>
            <a:ext cx="2137870" cy="492443"/>
          </a:xfrm>
          <a:prstGeom prst="rect">
            <a:avLst/>
          </a:prstGeom>
          <a:noFill/>
        </p:spPr>
        <p:txBody>
          <a:bodyPr wrap="square" rtlCol="0">
            <a:spAutoFit/>
          </a:bodyPr>
          <a:lstStyle/>
          <a:p>
            <a:pPr algn="ctr"/>
            <a:r>
              <a:rPr lang="es-MX" sz="2600" b="1" dirty="0" smtClean="0">
                <a:solidFill>
                  <a:schemeClr val="bg1"/>
                </a:solidFill>
                <a:latin typeface="Arial Narrow" panose="020B0606020202030204" pitchFamily="34" charset="0"/>
              </a:rPr>
              <a:t>MAE 0.088</a:t>
            </a:r>
            <a:endParaRPr lang="es-AR" sz="26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808073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Insights</a:t>
            </a:r>
            <a:endParaRPr lang="en-US" dirty="0"/>
          </a:p>
        </p:txBody>
      </p:sp>
      <p:sp>
        <p:nvSpPr>
          <p:cNvPr id="3" name="Marcador de contenido 9"/>
          <p:cNvSpPr>
            <a:spLocks noGrp="1"/>
          </p:cNvSpPr>
          <p:nvPr>
            <p:ph sz="half" idx="2"/>
          </p:nvPr>
        </p:nvSpPr>
        <p:spPr>
          <a:xfrm>
            <a:off x="0" y="1197405"/>
            <a:ext cx="9000445" cy="4275739"/>
          </a:xfrm>
        </p:spPr>
        <p:txBody>
          <a:bodyPr>
            <a:normAutofit fontScale="92500"/>
          </a:bodyPr>
          <a:lstStyle/>
          <a:p>
            <a:pPr algn="just"/>
            <a:r>
              <a:rPr lang="es-MX" dirty="0" smtClean="0"/>
              <a:t>La </a:t>
            </a:r>
            <a:r>
              <a:rPr lang="es-MX" dirty="0"/>
              <a:t>potencia </a:t>
            </a:r>
            <a:r>
              <a:rPr lang="es-MX" dirty="0" smtClean="0"/>
              <a:t>generada presenta </a:t>
            </a:r>
            <a:r>
              <a:rPr lang="es-MX" dirty="0"/>
              <a:t>la siguiente dinámica:</a:t>
            </a:r>
          </a:p>
          <a:p>
            <a:pPr lvl="1" algn="just"/>
            <a:r>
              <a:rPr lang="es-MX" dirty="0" smtClean="0"/>
              <a:t>Las </a:t>
            </a:r>
            <a:r>
              <a:rPr lang="es-MX" dirty="0"/>
              <a:t>horas de luz solar son las únicas en las que las celdas </a:t>
            </a:r>
            <a:r>
              <a:rPr lang="es-MX" dirty="0" smtClean="0"/>
              <a:t>generan potencia.</a:t>
            </a:r>
          </a:p>
          <a:p>
            <a:pPr lvl="1" algn="just"/>
            <a:r>
              <a:rPr lang="es-MX" dirty="0" smtClean="0"/>
              <a:t>Los valores picos se dan en </a:t>
            </a:r>
            <a:r>
              <a:rPr lang="es-MX" dirty="0"/>
              <a:t>los meses </a:t>
            </a:r>
            <a:r>
              <a:rPr lang="es-MX" dirty="0" smtClean="0"/>
              <a:t>correspondientes a la </a:t>
            </a:r>
            <a:r>
              <a:rPr lang="es-MX" dirty="0"/>
              <a:t>primavera y el verano del hemisferio </a:t>
            </a:r>
            <a:r>
              <a:rPr lang="es-MX" dirty="0" smtClean="0"/>
              <a:t>norte </a:t>
            </a:r>
            <a:r>
              <a:rPr lang="es-MX" dirty="0"/>
              <a:t>y en el rango horario de 13 a 16 </a:t>
            </a:r>
            <a:r>
              <a:rPr lang="es-MX" dirty="0" err="1"/>
              <a:t>hs</a:t>
            </a:r>
            <a:r>
              <a:rPr lang="es-MX" dirty="0"/>
              <a:t>.</a:t>
            </a:r>
          </a:p>
          <a:p>
            <a:pPr algn="just"/>
            <a:r>
              <a:rPr lang="es-MX" dirty="0"/>
              <a:t>Las variables climáticas </a:t>
            </a:r>
            <a:r>
              <a:rPr lang="es-MX" dirty="0" smtClean="0"/>
              <a:t>más influyentes son: la distancia </a:t>
            </a:r>
            <a:r>
              <a:rPr lang="es-MX" dirty="0"/>
              <a:t>al mediodía </a:t>
            </a:r>
            <a:r>
              <a:rPr lang="es-MX" dirty="0" smtClean="0"/>
              <a:t>solar, la humedad relativa, la velocidad </a:t>
            </a:r>
            <a:r>
              <a:rPr lang="es-MX" dirty="0"/>
              <a:t>del viento </a:t>
            </a:r>
            <a:r>
              <a:rPr lang="es-MX" dirty="0" smtClean="0"/>
              <a:t>y la cobertura </a:t>
            </a:r>
            <a:r>
              <a:rPr lang="es-MX" dirty="0"/>
              <a:t>del cielo.</a:t>
            </a:r>
          </a:p>
          <a:p>
            <a:pPr algn="just"/>
            <a:r>
              <a:rPr lang="es-MX" dirty="0" smtClean="0"/>
              <a:t>Los métodos de predicción desarrollados </a:t>
            </a:r>
            <a:r>
              <a:rPr lang="es-MX" dirty="0" smtClean="0"/>
              <a:t>se verificaron con un </a:t>
            </a:r>
            <a:r>
              <a:rPr lang="es-MX" dirty="0" smtClean="0"/>
              <a:t>error medio de </a:t>
            </a:r>
            <a:r>
              <a:rPr lang="es-MX" dirty="0" smtClean="0"/>
              <a:t>entre 8 </a:t>
            </a:r>
            <a:r>
              <a:rPr lang="es-MX" dirty="0" smtClean="0"/>
              <a:t>(árboles de decisión) y </a:t>
            </a:r>
            <a:r>
              <a:rPr lang="es-MX" dirty="0" smtClean="0"/>
              <a:t>9</a:t>
            </a:r>
            <a:r>
              <a:rPr lang="es-MX" dirty="0" smtClean="0"/>
              <a:t>% (k-</a:t>
            </a:r>
            <a:r>
              <a:rPr lang="es-MX" dirty="0" err="1" smtClean="0"/>
              <a:t>nn</a:t>
            </a:r>
            <a:r>
              <a:rPr lang="es-MX" dirty="0" smtClean="0"/>
              <a:t>).</a:t>
            </a:r>
          </a:p>
          <a:p>
            <a:pPr algn="just"/>
            <a:r>
              <a:rPr lang="es-MX" dirty="0" smtClean="0"/>
              <a:t>La potencia generada en un horizonte futuro de una semana se predijo con similar éxito para ambos modelos propuestos a partir de datos climáticos de la ciudad de Rosario provistos por un servicio meteorológico. </a:t>
            </a:r>
            <a:endParaRPr lang="es-AR" dirty="0"/>
          </a:p>
        </p:txBody>
      </p:sp>
    </p:spTree>
    <p:extLst>
      <p:ext uri="{BB962C8B-B14F-4D97-AF65-F5344CB8AC3E}">
        <p14:creationId xmlns:p14="http://schemas.microsoft.com/office/powerpoint/2010/main" val="1204889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t>Trabajos</a:t>
            </a:r>
            <a:r>
              <a:rPr lang="en-US" dirty="0" smtClean="0"/>
              <a:t> </a:t>
            </a:r>
            <a:r>
              <a:rPr lang="en-US" dirty="0" err="1" smtClean="0"/>
              <a:t>futuros</a:t>
            </a:r>
            <a:endParaRPr lang="en-US" dirty="0"/>
          </a:p>
        </p:txBody>
      </p:sp>
      <p:sp>
        <p:nvSpPr>
          <p:cNvPr id="3" name="Marcador de contenido 9"/>
          <p:cNvSpPr>
            <a:spLocks noGrp="1"/>
          </p:cNvSpPr>
          <p:nvPr>
            <p:ph sz="half" idx="2"/>
          </p:nvPr>
        </p:nvSpPr>
        <p:spPr>
          <a:xfrm>
            <a:off x="471283" y="1350111"/>
            <a:ext cx="8223752" cy="3664920"/>
          </a:xfrm>
        </p:spPr>
        <p:txBody>
          <a:bodyPr>
            <a:normAutofit fontScale="92500" lnSpcReduction="10000"/>
          </a:bodyPr>
          <a:lstStyle/>
          <a:p>
            <a:pPr algn="just"/>
            <a:r>
              <a:rPr lang="es-MX" dirty="0" smtClean="0"/>
              <a:t>El análisis se realizó sobre una base de datos climáticos y potencia generada para un parque existente en un lugar del planeta </a:t>
            </a:r>
            <a:r>
              <a:rPr lang="es-MX" dirty="0" smtClean="0"/>
              <a:t>particular, extendiéndose para </a:t>
            </a:r>
            <a:r>
              <a:rPr lang="es-MX" dirty="0" smtClean="0"/>
              <a:t>el mismo parque tomando los datos climáticos </a:t>
            </a:r>
            <a:r>
              <a:rPr lang="es-MX" dirty="0" smtClean="0"/>
              <a:t>pronosticados para la ciudad de Rosario en un horizonte de una semana. </a:t>
            </a:r>
            <a:r>
              <a:rPr lang="es-MX" dirty="0" smtClean="0"/>
              <a:t>Se podrían generar modelos con datos reales de </a:t>
            </a:r>
            <a:r>
              <a:rPr lang="es-MX" dirty="0" smtClean="0"/>
              <a:t>Argentina </a:t>
            </a:r>
            <a:r>
              <a:rPr lang="es-MX" dirty="0" smtClean="0"/>
              <a:t>sobre la base de parques instalados si estuvieran accesibles</a:t>
            </a:r>
            <a:r>
              <a:rPr lang="es-MX" dirty="0" smtClean="0"/>
              <a:t>.</a:t>
            </a:r>
          </a:p>
          <a:p>
            <a:pPr marL="0" indent="0" algn="just">
              <a:buNone/>
            </a:pPr>
            <a:endParaRPr lang="es-MX" dirty="0" smtClean="0"/>
          </a:p>
          <a:p>
            <a:pPr algn="just"/>
            <a:r>
              <a:rPr lang="es-MX" dirty="0" smtClean="0"/>
              <a:t>Se podría realizar un análisis de costos de instalación y mantenimiento del parque contra el retorno económico que tendría según la potencia predicha.</a:t>
            </a:r>
          </a:p>
          <a:p>
            <a:pPr algn="just"/>
            <a:endParaRPr lang="es-MX" dirty="0" smtClean="0"/>
          </a:p>
        </p:txBody>
      </p:sp>
    </p:spTree>
    <p:extLst>
      <p:ext uri="{BB962C8B-B14F-4D97-AF65-F5344CB8AC3E}">
        <p14:creationId xmlns:p14="http://schemas.microsoft.com/office/powerpoint/2010/main" val="3490853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8720" y="1502815"/>
            <a:ext cx="6862575" cy="1832460"/>
          </a:xfrm>
        </p:spPr>
        <p:txBody>
          <a:bodyPr>
            <a:normAutofit/>
          </a:bodyPr>
          <a:lstStyle/>
          <a:p>
            <a:r>
              <a:rPr lang="es-AR" sz="3200" dirty="0" smtClean="0"/>
              <a:t>¡</a:t>
            </a:r>
            <a:r>
              <a:rPr lang="en-US" sz="3200" dirty="0" smtClean="0"/>
              <a:t>MUCHAS GRACIAS!</a:t>
            </a:r>
            <a:endParaRPr lang="en-US" sz="3200" dirty="0"/>
          </a:p>
        </p:txBody>
      </p:sp>
      <p:sp>
        <p:nvSpPr>
          <p:cNvPr id="4" name="Subtitle 2"/>
          <p:cNvSpPr txBox="1">
            <a:spLocks/>
          </p:cNvSpPr>
          <p:nvPr/>
        </p:nvSpPr>
        <p:spPr>
          <a:xfrm>
            <a:off x="3503065" y="3946095"/>
            <a:ext cx="5636471" cy="610820"/>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rgbClr val="0070C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600" dirty="0" smtClean="0"/>
              <a:t>Fernando Ezequiel </a:t>
            </a:r>
            <a:r>
              <a:rPr lang="en-US" sz="2600" dirty="0" err="1" smtClean="0"/>
              <a:t>García</a:t>
            </a:r>
            <a:r>
              <a:rPr lang="en-US" sz="2600" dirty="0" smtClean="0"/>
              <a:t> Gonzalez</a:t>
            </a:r>
            <a:endParaRPr lang="en-US" sz="2600" dirty="0"/>
          </a:p>
        </p:txBody>
      </p:sp>
      <p:sp>
        <p:nvSpPr>
          <p:cNvPr id="6" name="Subtitle 2"/>
          <p:cNvSpPr>
            <a:spLocks noGrp="1"/>
          </p:cNvSpPr>
          <p:nvPr>
            <p:ph type="subTitle" idx="1"/>
          </p:nvPr>
        </p:nvSpPr>
        <p:spPr>
          <a:xfrm>
            <a:off x="4419295" y="4556915"/>
            <a:ext cx="4733854" cy="610820"/>
          </a:xfrm>
        </p:spPr>
        <p:txBody>
          <a:bodyPr>
            <a:normAutofit fontScale="85000" lnSpcReduction="20000"/>
          </a:bodyPr>
          <a:lstStyle/>
          <a:p>
            <a:r>
              <a:rPr lang="en-US" sz="1600" b="1" dirty="0" err="1" smtClean="0"/>
              <a:t>Trabajo</a:t>
            </a:r>
            <a:r>
              <a:rPr lang="en-US" sz="1600" b="1" dirty="0" smtClean="0"/>
              <a:t> </a:t>
            </a:r>
            <a:r>
              <a:rPr lang="en-US" sz="1600" b="1" dirty="0" err="1" smtClean="0"/>
              <a:t>completo</a:t>
            </a:r>
            <a:r>
              <a:rPr lang="en-US" sz="1600" b="1" dirty="0"/>
              <a:t>: </a:t>
            </a:r>
            <a:r>
              <a:rPr lang="en-US" sz="1400" dirty="0"/>
              <a:t>https://github.com/FernandoEzequiel/Coder/blob/main/notebook/Entregas%20Coder/Data_Storytelling_Insights_GarciaGonzalez.ipynb</a:t>
            </a:r>
          </a:p>
        </p:txBody>
      </p:sp>
    </p:spTree>
    <p:extLst>
      <p:ext uri="{BB962C8B-B14F-4D97-AF65-F5344CB8AC3E}">
        <p14:creationId xmlns:p14="http://schemas.microsoft.com/office/powerpoint/2010/main" val="2297807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Agenda</a:t>
            </a:r>
            <a:endParaRPr lang="en-US" dirty="0"/>
          </a:p>
        </p:txBody>
      </p:sp>
      <p:sp>
        <p:nvSpPr>
          <p:cNvPr id="3" name="Content Placeholder 2"/>
          <p:cNvSpPr>
            <a:spLocks noGrp="1"/>
          </p:cNvSpPr>
          <p:nvPr>
            <p:ph idx="1"/>
          </p:nvPr>
        </p:nvSpPr>
        <p:spPr>
          <a:xfrm>
            <a:off x="448965" y="1655520"/>
            <a:ext cx="8246070" cy="2595985"/>
          </a:xfrm>
        </p:spPr>
        <p:txBody>
          <a:bodyPr/>
          <a:lstStyle/>
          <a:p>
            <a:r>
              <a:rPr lang="es-AR" dirty="0" smtClean="0"/>
              <a:t>Contexto y audiencia</a:t>
            </a:r>
          </a:p>
          <a:p>
            <a:r>
              <a:rPr lang="es-MX" dirty="0" smtClean="0"/>
              <a:t>Objetivos</a:t>
            </a:r>
            <a:endParaRPr lang="en-US" dirty="0" smtClean="0"/>
          </a:p>
          <a:p>
            <a:r>
              <a:rPr lang="en-US" dirty="0" err="1" smtClean="0"/>
              <a:t>Análisis</a:t>
            </a:r>
            <a:r>
              <a:rPr lang="en-US" dirty="0" smtClean="0"/>
              <a:t> </a:t>
            </a:r>
            <a:r>
              <a:rPr lang="en-US" dirty="0" err="1" smtClean="0"/>
              <a:t>exploratorio</a:t>
            </a:r>
            <a:endParaRPr lang="en-US" dirty="0" smtClean="0"/>
          </a:p>
          <a:p>
            <a:r>
              <a:rPr lang="en-US" dirty="0" err="1" smtClean="0"/>
              <a:t>Predicción</a:t>
            </a:r>
            <a:endParaRPr lang="en-US" dirty="0" smtClean="0"/>
          </a:p>
          <a:p>
            <a:r>
              <a:rPr lang="en-US" dirty="0" smtClean="0"/>
              <a:t>Insights y </a:t>
            </a:r>
            <a:r>
              <a:rPr lang="en-US" dirty="0" err="1" smtClean="0"/>
              <a:t>recomendaciones</a:t>
            </a:r>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t>Contexto</a:t>
            </a:r>
            <a:endParaRPr lang="en-US" dirty="0"/>
          </a:p>
        </p:txBody>
      </p:sp>
      <p:sp>
        <p:nvSpPr>
          <p:cNvPr id="9" name="Marcador de texto 8"/>
          <p:cNvSpPr>
            <a:spLocks noGrp="1"/>
          </p:cNvSpPr>
          <p:nvPr>
            <p:ph type="body" idx="1"/>
          </p:nvPr>
        </p:nvSpPr>
        <p:spPr>
          <a:xfrm>
            <a:off x="445491" y="2588565"/>
            <a:ext cx="4040188" cy="479822"/>
          </a:xfrm>
        </p:spPr>
        <p:txBody>
          <a:bodyPr>
            <a:normAutofit/>
          </a:bodyPr>
          <a:lstStyle/>
          <a:p>
            <a:r>
              <a:rPr lang="es-MX" dirty="0" smtClean="0"/>
              <a:t>Relevancia del estudio</a:t>
            </a:r>
            <a:endParaRPr lang="es-AR" dirty="0"/>
          </a:p>
        </p:txBody>
      </p:sp>
      <p:sp>
        <p:nvSpPr>
          <p:cNvPr id="10" name="Marcador de contenido 9"/>
          <p:cNvSpPr>
            <a:spLocks noGrp="1"/>
          </p:cNvSpPr>
          <p:nvPr>
            <p:ph sz="half" idx="2"/>
          </p:nvPr>
        </p:nvSpPr>
        <p:spPr>
          <a:xfrm>
            <a:off x="445492" y="3204277"/>
            <a:ext cx="4040188" cy="1863546"/>
          </a:xfrm>
        </p:spPr>
        <p:txBody>
          <a:bodyPr>
            <a:noAutofit/>
          </a:bodyPr>
          <a:lstStyle/>
          <a:p>
            <a:pPr algn="l"/>
            <a:r>
              <a:rPr lang="es-MX" sz="1400" dirty="0" smtClean="0"/>
              <a:t>Aumento de la eficiencia de las celdas solar.</a:t>
            </a:r>
          </a:p>
          <a:p>
            <a:pPr algn="l"/>
            <a:r>
              <a:rPr lang="es-MX" sz="1400" dirty="0" smtClean="0"/>
              <a:t>Reducción de costos de </a:t>
            </a:r>
            <a:r>
              <a:rPr lang="es-MX" sz="1400" dirty="0" smtClean="0"/>
              <a:t>fabricación y almacenamiento.</a:t>
            </a:r>
            <a:endParaRPr lang="es-MX" sz="1400" dirty="0" smtClean="0"/>
          </a:p>
          <a:p>
            <a:pPr algn="l"/>
            <a:r>
              <a:rPr lang="es-MX" sz="1400" dirty="0" smtClean="0"/>
              <a:t>Reducción de la huella de carbono.</a:t>
            </a:r>
          </a:p>
          <a:p>
            <a:pPr algn="l"/>
            <a:r>
              <a:rPr lang="es-MX" sz="1400" dirty="0" smtClean="0"/>
              <a:t>Avances tecnológicos para </a:t>
            </a:r>
            <a:r>
              <a:rPr lang="es-MX" sz="1400" dirty="0" smtClean="0"/>
              <a:t>posicionamiento.</a:t>
            </a:r>
            <a:endParaRPr lang="es-MX" sz="1400" dirty="0" smtClean="0"/>
          </a:p>
          <a:p>
            <a:pPr algn="l"/>
            <a:r>
              <a:rPr lang="es-MX" sz="1400" dirty="0" smtClean="0"/>
              <a:t>Posibilidad </a:t>
            </a:r>
            <a:r>
              <a:rPr lang="es-MX" sz="1400" dirty="0" smtClean="0"/>
              <a:t>de pequeños generadores y consumidores.</a:t>
            </a:r>
          </a:p>
        </p:txBody>
      </p:sp>
      <p:sp>
        <p:nvSpPr>
          <p:cNvPr id="8" name="Marcador de texto 8"/>
          <p:cNvSpPr txBox="1">
            <a:spLocks/>
          </p:cNvSpPr>
          <p:nvPr/>
        </p:nvSpPr>
        <p:spPr>
          <a:xfrm>
            <a:off x="445492" y="1004550"/>
            <a:ext cx="4040188"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s-MX" dirty="0" smtClean="0"/>
              <a:t>Problemática</a:t>
            </a:r>
            <a:endParaRPr lang="es-AR" dirty="0"/>
          </a:p>
        </p:txBody>
      </p:sp>
      <p:sp>
        <p:nvSpPr>
          <p:cNvPr id="12" name="Marcador de contenido 9"/>
          <p:cNvSpPr txBox="1">
            <a:spLocks/>
          </p:cNvSpPr>
          <p:nvPr/>
        </p:nvSpPr>
        <p:spPr>
          <a:xfrm>
            <a:off x="445491" y="1557308"/>
            <a:ext cx="4279213" cy="605855"/>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es-MX" sz="1400" dirty="0" smtClean="0"/>
              <a:t>Naturaleza inestable.</a:t>
            </a:r>
          </a:p>
          <a:p>
            <a:pPr algn="l"/>
            <a:r>
              <a:rPr lang="es-MX" sz="1400" dirty="0" smtClean="0"/>
              <a:t>Bajo rendimiento.</a:t>
            </a:r>
            <a:endParaRPr lang="es-MX" sz="1400" dirty="0" smtClean="0"/>
          </a:p>
          <a:p>
            <a:pPr algn="l"/>
            <a:r>
              <a:rPr lang="es-MX" sz="1400" dirty="0" smtClean="0"/>
              <a:t>Dificultad de integración en el </a:t>
            </a:r>
            <a:r>
              <a:rPr lang="es-MX" sz="1400" dirty="0" smtClean="0"/>
              <a:t>sistema distribuido</a:t>
            </a:r>
            <a:endParaRPr lang="es-MX" sz="1400" dirty="0" smtClean="0"/>
          </a:p>
        </p:txBody>
      </p:sp>
      <p:pic>
        <p:nvPicPr>
          <p:cNvPr id="5" name="Imagen 4"/>
          <p:cNvPicPr>
            <a:picLocks noChangeAspect="1"/>
          </p:cNvPicPr>
          <p:nvPr/>
        </p:nvPicPr>
        <p:blipFill>
          <a:blip r:embed="rId3"/>
          <a:stretch>
            <a:fillRect/>
          </a:stretch>
        </p:blipFill>
        <p:spPr>
          <a:xfrm>
            <a:off x="4877410" y="1197405"/>
            <a:ext cx="4048876" cy="3507250"/>
          </a:xfrm>
          <a:prstGeom prst="rect">
            <a:avLst/>
          </a:prstGeom>
        </p:spPr>
      </p:pic>
    </p:spTree>
    <p:extLst>
      <p:ext uri="{BB962C8B-B14F-4D97-AF65-F5344CB8AC3E}">
        <p14:creationId xmlns:p14="http://schemas.microsoft.com/office/powerpoint/2010/main" val="263561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t>Audiencia</a:t>
            </a:r>
            <a:endParaRPr lang="en-US" dirty="0"/>
          </a:p>
        </p:txBody>
      </p:sp>
      <p:sp>
        <p:nvSpPr>
          <p:cNvPr id="9" name="Marcador de texto 8"/>
          <p:cNvSpPr>
            <a:spLocks noGrp="1"/>
          </p:cNvSpPr>
          <p:nvPr>
            <p:ph type="body" idx="1"/>
          </p:nvPr>
        </p:nvSpPr>
        <p:spPr/>
        <p:txBody>
          <a:bodyPr/>
          <a:lstStyle/>
          <a:p>
            <a:r>
              <a:rPr lang="es-MX" dirty="0" smtClean="0"/>
              <a:t>Audiencia</a:t>
            </a:r>
            <a:endParaRPr lang="es-AR" dirty="0"/>
          </a:p>
        </p:txBody>
      </p:sp>
      <p:sp>
        <p:nvSpPr>
          <p:cNvPr id="10" name="Marcador de contenido 9"/>
          <p:cNvSpPr>
            <a:spLocks noGrp="1"/>
          </p:cNvSpPr>
          <p:nvPr>
            <p:ph sz="half" idx="2"/>
          </p:nvPr>
        </p:nvSpPr>
        <p:spPr>
          <a:xfrm>
            <a:off x="296260" y="2266340"/>
            <a:ext cx="4280807" cy="2137871"/>
          </a:xfrm>
        </p:spPr>
        <p:txBody>
          <a:bodyPr>
            <a:normAutofit fontScale="92500" lnSpcReduction="10000"/>
          </a:bodyPr>
          <a:lstStyle/>
          <a:p>
            <a:pPr algn="l"/>
            <a:r>
              <a:rPr lang="es-MX" dirty="0" smtClean="0"/>
              <a:t>Inversores</a:t>
            </a:r>
          </a:p>
          <a:p>
            <a:pPr algn="l"/>
            <a:r>
              <a:rPr lang="es-MX" dirty="0" smtClean="0"/>
              <a:t>Plantas de generación de energía</a:t>
            </a:r>
          </a:p>
          <a:p>
            <a:pPr algn="l"/>
            <a:r>
              <a:rPr lang="es-MX" dirty="0" smtClean="0"/>
              <a:t>Empresas de distribución de energía</a:t>
            </a:r>
          </a:p>
          <a:p>
            <a:pPr algn="l"/>
            <a:r>
              <a:rPr lang="es-MX" dirty="0" smtClean="0"/>
              <a:t>Usuarios domiciliarios como pequeños productores.</a:t>
            </a:r>
            <a:endParaRPr lang="es-AR" dirty="0"/>
          </a:p>
        </p:txBody>
      </p:sp>
      <p:pic>
        <p:nvPicPr>
          <p:cNvPr id="5" name="Imagen 4"/>
          <p:cNvPicPr>
            <a:picLocks noChangeAspect="1"/>
          </p:cNvPicPr>
          <p:nvPr/>
        </p:nvPicPr>
        <p:blipFill>
          <a:blip r:embed="rId3"/>
          <a:stretch>
            <a:fillRect/>
          </a:stretch>
        </p:blipFill>
        <p:spPr>
          <a:xfrm>
            <a:off x="4577067" y="1350109"/>
            <a:ext cx="4328941" cy="3412801"/>
          </a:xfrm>
          <a:prstGeom prst="rect">
            <a:avLst/>
          </a:prstGeom>
        </p:spPr>
      </p:pic>
    </p:spTree>
    <p:extLst>
      <p:ext uri="{BB962C8B-B14F-4D97-AF65-F5344CB8AC3E}">
        <p14:creationId xmlns:p14="http://schemas.microsoft.com/office/powerpoint/2010/main" val="3050175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4" y="281175"/>
            <a:ext cx="8551481" cy="610820"/>
          </a:xfrm>
        </p:spPr>
        <p:txBody>
          <a:bodyPr>
            <a:normAutofit fontScale="90000"/>
          </a:bodyPr>
          <a:lstStyle/>
          <a:p>
            <a:r>
              <a:rPr lang="es-AR" dirty="0" smtClean="0"/>
              <a:t>Objetivos</a:t>
            </a:r>
            <a:endParaRPr lang="en-US" dirty="0"/>
          </a:p>
        </p:txBody>
      </p:sp>
      <p:sp>
        <p:nvSpPr>
          <p:cNvPr id="8" name="Content Placeholder 7"/>
          <p:cNvSpPr>
            <a:spLocks noGrp="1"/>
          </p:cNvSpPr>
          <p:nvPr>
            <p:ph sz="quarter" idx="4"/>
          </p:nvPr>
        </p:nvSpPr>
        <p:spPr>
          <a:xfrm>
            <a:off x="296259" y="1197405"/>
            <a:ext cx="8551481" cy="3664920"/>
          </a:xfrm>
        </p:spPr>
        <p:txBody>
          <a:bodyPr>
            <a:normAutofit lnSpcReduction="10000"/>
          </a:bodyPr>
          <a:lstStyle/>
          <a:p>
            <a:pPr algn="just"/>
            <a:r>
              <a:rPr lang="es-MX" dirty="0" smtClean="0"/>
              <a:t>Desarrollar e implementar un modelo predictivo basado en machine </a:t>
            </a:r>
            <a:r>
              <a:rPr lang="es-MX" dirty="0" err="1" smtClean="0"/>
              <a:t>learning</a:t>
            </a:r>
            <a:r>
              <a:rPr lang="es-MX" dirty="0" smtClean="0"/>
              <a:t> (ML) para estimar </a:t>
            </a:r>
            <a:r>
              <a:rPr lang="es-MX" dirty="0" smtClean="0"/>
              <a:t>la </a:t>
            </a:r>
            <a:r>
              <a:rPr lang="es-MX" dirty="0" smtClean="0"/>
              <a:t>potencia </a:t>
            </a:r>
            <a:r>
              <a:rPr lang="es-MX" dirty="0" smtClean="0"/>
              <a:t>fotovoltaica generada por celdas </a:t>
            </a:r>
            <a:r>
              <a:rPr lang="es-MX" dirty="0" smtClean="0"/>
              <a:t>solares a partir de </a:t>
            </a:r>
            <a:r>
              <a:rPr lang="es-MX" dirty="0" smtClean="0"/>
              <a:t>datos climáticos, haciendo </a:t>
            </a:r>
            <a:r>
              <a:rPr lang="es-MX" dirty="0" smtClean="0"/>
              <a:t>un estudio de las variables climáticas </a:t>
            </a:r>
            <a:r>
              <a:rPr lang="es-MX" dirty="0" smtClean="0"/>
              <a:t>con mayor influencia. </a:t>
            </a:r>
          </a:p>
          <a:p>
            <a:pPr marL="0" indent="0" algn="just">
              <a:buNone/>
            </a:pPr>
            <a:endParaRPr lang="es-MX" dirty="0" smtClean="0"/>
          </a:p>
          <a:p>
            <a:pPr algn="just"/>
            <a:r>
              <a:rPr lang="es-MX" dirty="0" smtClean="0"/>
              <a:t>Predecir la </a:t>
            </a:r>
            <a:r>
              <a:rPr lang="es-MX" dirty="0" smtClean="0"/>
              <a:t>potencia </a:t>
            </a:r>
            <a:r>
              <a:rPr lang="es-MX" dirty="0" smtClean="0"/>
              <a:t>generada en un horizonte de una semana basado en datos climáticos provistos por agencias meteorológicas, de manera de diseñar un </a:t>
            </a:r>
            <a:r>
              <a:rPr lang="es-MX" dirty="0" smtClean="0"/>
              <a:t>plan </a:t>
            </a:r>
            <a:r>
              <a:rPr lang="es-MX" dirty="0" smtClean="0"/>
              <a:t>estratégico de </a:t>
            </a:r>
            <a:r>
              <a:rPr lang="es-MX" dirty="0" smtClean="0"/>
              <a:t>utilización de recursos </a:t>
            </a:r>
            <a:r>
              <a:rPr lang="es-MX" dirty="0" smtClean="0"/>
              <a:t>energéticos.</a:t>
            </a:r>
            <a:endParaRPr lang="es-MX" dirty="0" smtClean="0"/>
          </a:p>
        </p:txBody>
      </p:sp>
    </p:spTree>
    <p:extLst>
      <p:ext uri="{BB962C8B-B14F-4D97-AF65-F5344CB8AC3E}">
        <p14:creationId xmlns:p14="http://schemas.microsoft.com/office/powerpoint/2010/main" val="2306225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7243" y="128470"/>
            <a:ext cx="8246071" cy="610820"/>
          </a:xfrm>
        </p:spPr>
        <p:txBody>
          <a:bodyPr>
            <a:normAutofit fontScale="90000"/>
          </a:bodyPr>
          <a:lstStyle/>
          <a:p>
            <a:r>
              <a:rPr lang="en-US" dirty="0" err="1" smtClean="0"/>
              <a:t>Análisis</a:t>
            </a:r>
            <a:r>
              <a:rPr lang="en-US" dirty="0" smtClean="0"/>
              <a:t> </a:t>
            </a:r>
            <a:r>
              <a:rPr lang="en-US" dirty="0" err="1" smtClean="0"/>
              <a:t>exploratorio</a:t>
            </a:r>
            <a:endParaRPr lang="en-US" dirty="0"/>
          </a:p>
        </p:txBody>
      </p:sp>
      <p:sp>
        <p:nvSpPr>
          <p:cNvPr id="9" name="Marcador de texto 8"/>
          <p:cNvSpPr>
            <a:spLocks noGrp="1"/>
          </p:cNvSpPr>
          <p:nvPr>
            <p:ph type="body" sz="quarter" idx="3"/>
          </p:nvPr>
        </p:nvSpPr>
        <p:spPr>
          <a:xfrm>
            <a:off x="-1046420" y="1235862"/>
            <a:ext cx="7024430" cy="877772"/>
          </a:xfrm>
          <a:effectLst>
            <a:outerShdw blurRad="50800" dist="38100" dir="2700000" algn="tl" rotWithShape="0">
              <a:schemeClr val="bg1">
                <a:lumMod val="65000"/>
                <a:alpha val="40000"/>
              </a:schemeClr>
            </a:outerShdw>
          </a:effectLst>
        </p:spPr>
        <p:txBody>
          <a:bodyPr>
            <a:normAutofit fontScale="92500" lnSpcReduction="10000"/>
          </a:bodyPr>
          <a:lstStyle/>
          <a:p>
            <a:r>
              <a:rPr lang="es-AR" sz="2600" dirty="0" smtClean="0"/>
              <a:t>¿</a:t>
            </a:r>
            <a:r>
              <a:rPr lang="es-MX" sz="2600" dirty="0" smtClean="0"/>
              <a:t>C</a:t>
            </a:r>
            <a:r>
              <a:rPr lang="es-MX" sz="2600" dirty="0"/>
              <a:t>uándo se genera más potencia </a:t>
            </a:r>
          </a:p>
          <a:p>
            <a:r>
              <a:rPr lang="es-MX" sz="2600" dirty="0"/>
              <a:t>fotovoltaica?</a:t>
            </a:r>
            <a:endParaRPr lang="es-AR" sz="2600" dirty="0"/>
          </a:p>
        </p:txBody>
      </p:sp>
      <p:pic>
        <p:nvPicPr>
          <p:cNvPr id="11" name="Imagen 10"/>
          <p:cNvPicPr>
            <a:picLocks noChangeAspect="1"/>
          </p:cNvPicPr>
          <p:nvPr/>
        </p:nvPicPr>
        <p:blipFill>
          <a:blip r:embed="rId3"/>
          <a:stretch>
            <a:fillRect/>
          </a:stretch>
        </p:blipFill>
        <p:spPr>
          <a:xfrm>
            <a:off x="167207" y="2289366"/>
            <a:ext cx="2915142" cy="2838115"/>
          </a:xfrm>
          <a:prstGeom prst="rect">
            <a:avLst/>
          </a:prstGeom>
        </p:spPr>
      </p:pic>
      <p:pic>
        <p:nvPicPr>
          <p:cNvPr id="13" name="Imagen 12"/>
          <p:cNvPicPr>
            <a:picLocks noChangeAspect="1"/>
          </p:cNvPicPr>
          <p:nvPr/>
        </p:nvPicPr>
        <p:blipFill>
          <a:blip r:embed="rId4"/>
          <a:stretch>
            <a:fillRect/>
          </a:stretch>
        </p:blipFill>
        <p:spPr>
          <a:xfrm>
            <a:off x="3204352" y="2419045"/>
            <a:ext cx="5741287" cy="2443280"/>
          </a:xfrm>
          <a:prstGeom prst="rect">
            <a:avLst/>
          </a:prstGeom>
        </p:spPr>
      </p:pic>
      <p:sp>
        <p:nvSpPr>
          <p:cNvPr id="19" name="Rectángulo redondeado 18"/>
          <p:cNvSpPr/>
          <p:nvPr/>
        </p:nvSpPr>
        <p:spPr>
          <a:xfrm>
            <a:off x="4686124" y="1278509"/>
            <a:ext cx="3970331" cy="835125"/>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24" name="Grupo 23"/>
          <p:cNvGrpSpPr/>
          <p:nvPr/>
        </p:nvGrpSpPr>
        <p:grpSpPr>
          <a:xfrm>
            <a:off x="4800784" y="1372478"/>
            <a:ext cx="4352366" cy="741157"/>
            <a:chOff x="2548790" y="1341616"/>
            <a:chExt cx="4352366" cy="741157"/>
          </a:xfrm>
        </p:grpSpPr>
        <p:grpSp>
          <p:nvGrpSpPr>
            <p:cNvPr id="21" name="Grupo 20"/>
            <p:cNvGrpSpPr/>
            <p:nvPr/>
          </p:nvGrpSpPr>
          <p:grpSpPr>
            <a:xfrm>
              <a:off x="2548790" y="1341616"/>
              <a:ext cx="763525" cy="741157"/>
              <a:chOff x="2434130" y="1302580"/>
              <a:chExt cx="763525" cy="741157"/>
            </a:xfrm>
          </p:grpSpPr>
          <p:pic>
            <p:nvPicPr>
              <p:cNvPr id="17" name="Imagen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6015" y="1302580"/>
                <a:ext cx="360000" cy="360000"/>
              </a:xfrm>
              <a:prstGeom prst="rect">
                <a:avLst/>
              </a:prstGeom>
              <a:effectLst>
                <a:outerShdw blurRad="50800" dist="50800" dir="5400000" algn="ctr" rotWithShape="0">
                  <a:schemeClr val="bg1"/>
                </a:outerShdw>
              </a:effectLst>
            </p:spPr>
          </p:pic>
          <p:sp>
            <p:nvSpPr>
              <p:cNvPr id="20" name="CuadroTexto 19"/>
              <p:cNvSpPr txBox="1"/>
              <p:nvPr/>
            </p:nvSpPr>
            <p:spPr>
              <a:xfrm>
                <a:off x="2434130" y="1705183"/>
                <a:ext cx="763525" cy="338554"/>
              </a:xfrm>
              <a:prstGeom prst="rect">
                <a:avLst/>
              </a:prstGeom>
              <a:noFill/>
            </p:spPr>
            <p:txBody>
              <a:bodyPr wrap="square" rtlCol="0">
                <a:spAutoFit/>
              </a:bodyPr>
              <a:lstStyle/>
              <a:p>
                <a:r>
                  <a:rPr lang="es-MX" sz="1600" b="1" dirty="0">
                    <a:solidFill>
                      <a:schemeClr val="bg1"/>
                    </a:solidFill>
                  </a:rPr>
                  <a:t>DÍA</a:t>
                </a:r>
                <a:endParaRPr lang="es-AR" sz="1600" b="1" dirty="0">
                  <a:solidFill>
                    <a:schemeClr val="bg1"/>
                  </a:solidFill>
                </a:endParaRPr>
              </a:p>
            </p:txBody>
          </p:sp>
        </p:grpSp>
        <p:grpSp>
          <p:nvGrpSpPr>
            <p:cNvPr id="22" name="Grupo 21"/>
            <p:cNvGrpSpPr/>
            <p:nvPr/>
          </p:nvGrpSpPr>
          <p:grpSpPr>
            <a:xfrm>
              <a:off x="3309299" y="1345183"/>
              <a:ext cx="2090868" cy="705566"/>
              <a:chOff x="3309299" y="1345183"/>
              <a:chExt cx="2090868" cy="705566"/>
            </a:xfrm>
          </p:grpSpPr>
          <p:pic>
            <p:nvPicPr>
              <p:cNvPr id="18" name="Imagen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174733" y="1345183"/>
                <a:ext cx="360000" cy="360000"/>
              </a:xfrm>
              <a:prstGeom prst="rect">
                <a:avLst/>
              </a:prstGeom>
              <a:effectLst>
                <a:outerShdw blurRad="50800" dist="50800" dir="5400000" algn="ctr" rotWithShape="0">
                  <a:schemeClr val="bg1"/>
                </a:outerShdw>
              </a:effectLst>
            </p:spPr>
          </p:pic>
          <p:sp>
            <p:nvSpPr>
              <p:cNvPr id="26" name="CuadroTexto 25"/>
              <p:cNvSpPr txBox="1"/>
              <p:nvPr/>
            </p:nvSpPr>
            <p:spPr>
              <a:xfrm>
                <a:off x="3309299" y="1712195"/>
                <a:ext cx="2090868" cy="338554"/>
              </a:xfrm>
              <a:prstGeom prst="rect">
                <a:avLst/>
              </a:prstGeom>
              <a:noFill/>
            </p:spPr>
            <p:txBody>
              <a:bodyPr wrap="square" rtlCol="0">
                <a:spAutoFit/>
              </a:bodyPr>
              <a:lstStyle/>
              <a:p>
                <a:pPr algn="ctr"/>
                <a:r>
                  <a:rPr lang="es-MX" sz="1600" b="1" dirty="0" smtClean="0">
                    <a:solidFill>
                      <a:schemeClr val="bg1"/>
                    </a:solidFill>
                  </a:rPr>
                  <a:t>MES 03-MES 09</a:t>
                </a:r>
                <a:endParaRPr lang="es-AR" sz="1600" b="1" dirty="0">
                  <a:solidFill>
                    <a:schemeClr val="bg1"/>
                  </a:solidFill>
                </a:endParaRPr>
              </a:p>
            </p:txBody>
          </p:sp>
        </p:grpSp>
        <p:grpSp>
          <p:nvGrpSpPr>
            <p:cNvPr id="23" name="Grupo 22"/>
            <p:cNvGrpSpPr/>
            <p:nvPr/>
          </p:nvGrpSpPr>
          <p:grpSpPr>
            <a:xfrm>
              <a:off x="4810288" y="1352195"/>
              <a:ext cx="2090868" cy="698554"/>
              <a:chOff x="4810288" y="1352195"/>
              <a:chExt cx="2090868" cy="698554"/>
            </a:xfrm>
          </p:grpSpPr>
          <p:pic>
            <p:nvPicPr>
              <p:cNvPr id="15" name="Imagen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75722" y="1352195"/>
                <a:ext cx="360000" cy="360000"/>
              </a:xfrm>
              <a:prstGeom prst="rect">
                <a:avLst/>
              </a:prstGeom>
              <a:effectLst>
                <a:outerShdw blurRad="50800" dist="50800" dir="5400000" algn="ctr" rotWithShape="0">
                  <a:schemeClr val="bg1"/>
                </a:outerShdw>
              </a:effectLst>
            </p:spPr>
          </p:pic>
          <p:sp>
            <p:nvSpPr>
              <p:cNvPr id="28" name="CuadroTexto 27"/>
              <p:cNvSpPr txBox="1"/>
              <p:nvPr/>
            </p:nvSpPr>
            <p:spPr>
              <a:xfrm>
                <a:off x="4810288" y="1712195"/>
                <a:ext cx="2090868" cy="338554"/>
              </a:xfrm>
              <a:prstGeom prst="rect">
                <a:avLst/>
              </a:prstGeom>
              <a:noFill/>
            </p:spPr>
            <p:txBody>
              <a:bodyPr wrap="square" rtlCol="0">
                <a:spAutoFit/>
              </a:bodyPr>
              <a:lstStyle/>
              <a:p>
                <a:pPr algn="ctr"/>
                <a:r>
                  <a:rPr lang="es-MX" sz="1600" b="1" dirty="0" smtClean="0">
                    <a:solidFill>
                      <a:schemeClr val="bg1"/>
                    </a:solidFill>
                  </a:rPr>
                  <a:t>13-19 HS</a:t>
                </a:r>
                <a:endParaRPr lang="es-AR" sz="1600" b="1" dirty="0">
                  <a:solidFill>
                    <a:schemeClr val="bg1"/>
                  </a:solidFill>
                </a:endParaRPr>
              </a:p>
            </p:txBody>
          </p:sp>
        </p:grpSp>
      </p:grpSp>
    </p:spTree>
    <p:extLst>
      <p:ext uri="{BB962C8B-B14F-4D97-AF65-F5344CB8AC3E}">
        <p14:creationId xmlns:p14="http://schemas.microsoft.com/office/powerpoint/2010/main" val="1665892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Marcador de texto 8"/>
          <p:cNvSpPr>
            <a:spLocks noGrp="1"/>
          </p:cNvSpPr>
          <p:nvPr>
            <p:ph type="body" sz="quarter" idx="3"/>
          </p:nvPr>
        </p:nvSpPr>
        <p:spPr>
          <a:xfrm>
            <a:off x="-2616305" y="1380546"/>
            <a:ext cx="9064532" cy="877772"/>
          </a:xfrm>
          <a:effectLst>
            <a:outerShdw blurRad="50800" dist="38100" dir="2700000" algn="tl" rotWithShape="0">
              <a:schemeClr val="bg1">
                <a:lumMod val="65000"/>
                <a:alpha val="40000"/>
              </a:schemeClr>
            </a:outerShdw>
          </a:effectLst>
        </p:spPr>
        <p:txBody>
          <a:bodyPr>
            <a:normAutofit fontScale="92500" lnSpcReduction="10000"/>
          </a:bodyPr>
          <a:lstStyle/>
          <a:p>
            <a:r>
              <a:rPr lang="es-AR" sz="2600" dirty="0" smtClean="0">
                <a:solidFill>
                  <a:schemeClr val="tx1"/>
                </a:solidFill>
              </a:rPr>
              <a:t>¿De qué variables depende </a:t>
            </a:r>
          </a:p>
          <a:p>
            <a:r>
              <a:rPr lang="es-AR" sz="2600" dirty="0" smtClean="0">
                <a:solidFill>
                  <a:schemeClr val="tx1"/>
                </a:solidFill>
              </a:rPr>
              <a:t>la potencia generada</a:t>
            </a:r>
            <a:r>
              <a:rPr lang="es-MX" sz="2600" dirty="0" smtClean="0">
                <a:solidFill>
                  <a:schemeClr val="tx1"/>
                </a:solidFill>
              </a:rPr>
              <a:t>?</a:t>
            </a:r>
            <a:endParaRPr lang="es-AR" sz="2600" dirty="0">
              <a:solidFill>
                <a:schemeClr val="tx1"/>
              </a:solidFill>
            </a:endParaRPr>
          </a:p>
        </p:txBody>
      </p:sp>
      <p:pic>
        <p:nvPicPr>
          <p:cNvPr id="16" name="Imagen 15"/>
          <p:cNvPicPr>
            <a:picLocks noChangeAspect="1"/>
          </p:cNvPicPr>
          <p:nvPr/>
        </p:nvPicPr>
        <p:blipFill>
          <a:blip r:embed="rId4"/>
          <a:stretch>
            <a:fillRect/>
          </a:stretch>
        </p:blipFill>
        <p:spPr>
          <a:xfrm>
            <a:off x="3961180" y="1269599"/>
            <a:ext cx="4950647" cy="3819209"/>
          </a:xfrm>
          <a:prstGeom prst="rect">
            <a:avLst/>
          </a:prstGeom>
        </p:spPr>
      </p:pic>
      <p:sp>
        <p:nvSpPr>
          <p:cNvPr id="41" name="Title 3"/>
          <p:cNvSpPr>
            <a:spLocks noGrp="1"/>
          </p:cNvSpPr>
          <p:nvPr>
            <p:ph type="title"/>
          </p:nvPr>
        </p:nvSpPr>
        <p:spPr>
          <a:xfrm>
            <a:off x="647243" y="128470"/>
            <a:ext cx="8246071" cy="610820"/>
          </a:xfrm>
        </p:spPr>
        <p:txBody>
          <a:bodyPr>
            <a:normAutofit fontScale="90000"/>
          </a:bodyPr>
          <a:lstStyle/>
          <a:p>
            <a:r>
              <a:rPr lang="en-US" dirty="0" err="1" smtClean="0"/>
              <a:t>Análisis</a:t>
            </a:r>
            <a:r>
              <a:rPr lang="en-US" dirty="0" smtClean="0"/>
              <a:t> </a:t>
            </a:r>
            <a:r>
              <a:rPr lang="en-US" dirty="0" err="1" smtClean="0"/>
              <a:t>exploratorios</a:t>
            </a:r>
            <a:endParaRPr lang="en-US" dirty="0"/>
          </a:p>
        </p:txBody>
      </p:sp>
      <p:grpSp>
        <p:nvGrpSpPr>
          <p:cNvPr id="42" name="Grupo 41"/>
          <p:cNvGrpSpPr/>
          <p:nvPr/>
        </p:nvGrpSpPr>
        <p:grpSpPr>
          <a:xfrm>
            <a:off x="754375" y="2419045"/>
            <a:ext cx="2290575" cy="2201989"/>
            <a:chOff x="3507914" y="450865"/>
            <a:chExt cx="2254941" cy="2201989"/>
          </a:xfrm>
        </p:grpSpPr>
        <p:sp>
          <p:nvSpPr>
            <p:cNvPr id="43" name="Rectángulo redondeado 42"/>
            <p:cNvSpPr/>
            <p:nvPr/>
          </p:nvSpPr>
          <p:spPr>
            <a:xfrm>
              <a:off x="3507914" y="450865"/>
              <a:ext cx="2254941" cy="2201989"/>
            </a:xfrm>
            <a:prstGeom prst="roundRect">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bg1"/>
                </a:solidFill>
              </a:endParaRPr>
            </a:p>
          </p:txBody>
        </p:sp>
        <p:sp>
          <p:nvSpPr>
            <p:cNvPr id="44" name="CuadroTexto 43"/>
            <p:cNvSpPr txBox="1"/>
            <p:nvPr/>
          </p:nvSpPr>
          <p:spPr>
            <a:xfrm>
              <a:off x="3609766" y="1075088"/>
              <a:ext cx="1124470" cy="400110"/>
            </a:xfrm>
            <a:prstGeom prst="rect">
              <a:avLst/>
            </a:prstGeom>
            <a:noFill/>
          </p:spPr>
          <p:txBody>
            <a:bodyPr wrap="square" rtlCol="0">
              <a:spAutoFit/>
            </a:bodyPr>
            <a:lstStyle/>
            <a:p>
              <a:pPr algn="ctr"/>
              <a:r>
                <a:rPr lang="es-MX" sz="1000" b="1" dirty="0" smtClean="0">
                  <a:solidFill>
                    <a:schemeClr val="bg1"/>
                  </a:solidFill>
                </a:rPr>
                <a:t>DISTANCIA AL MEDIODÍA SOLAR</a:t>
              </a:r>
              <a:endParaRPr lang="es-AR" sz="1000" b="1" dirty="0">
                <a:solidFill>
                  <a:schemeClr val="bg1"/>
                </a:solidFill>
              </a:endParaRPr>
            </a:p>
          </p:txBody>
        </p:sp>
        <p:pic>
          <p:nvPicPr>
            <p:cNvPr id="45" name="Imagen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53462" y="602249"/>
              <a:ext cx="432000" cy="432000"/>
            </a:xfrm>
            <a:prstGeom prst="rect">
              <a:avLst/>
            </a:prstGeom>
            <a:effectLst>
              <a:outerShdw blurRad="50800" dist="50800" dir="5400000" algn="ctr" rotWithShape="0">
                <a:schemeClr val="bg1"/>
              </a:outerShdw>
            </a:effectLst>
          </p:spPr>
        </p:pic>
        <p:pic>
          <p:nvPicPr>
            <p:cNvPr id="46" name="Imagen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6777" y="643088"/>
              <a:ext cx="432000" cy="432000"/>
            </a:xfrm>
            <a:prstGeom prst="rect">
              <a:avLst/>
            </a:prstGeom>
            <a:effectLst>
              <a:outerShdw blurRad="50800" dist="50800" dir="5400000" algn="ctr" rotWithShape="0">
                <a:schemeClr val="bg1"/>
              </a:outerShdw>
            </a:effectLst>
          </p:spPr>
        </p:pic>
        <p:sp>
          <p:nvSpPr>
            <p:cNvPr id="47" name="CuadroTexto 46"/>
            <p:cNvSpPr txBox="1"/>
            <p:nvPr/>
          </p:nvSpPr>
          <p:spPr>
            <a:xfrm>
              <a:off x="4599548" y="1075088"/>
              <a:ext cx="1124470" cy="400110"/>
            </a:xfrm>
            <a:prstGeom prst="rect">
              <a:avLst/>
            </a:prstGeom>
            <a:noFill/>
          </p:spPr>
          <p:txBody>
            <a:bodyPr wrap="square" rtlCol="0">
              <a:spAutoFit/>
            </a:bodyPr>
            <a:lstStyle/>
            <a:p>
              <a:pPr algn="ctr"/>
              <a:r>
                <a:rPr lang="es-MX" sz="1000" b="1" dirty="0" smtClean="0">
                  <a:solidFill>
                    <a:schemeClr val="bg1"/>
                  </a:solidFill>
                </a:rPr>
                <a:t>HUMEDAD RELATIVA</a:t>
              </a:r>
              <a:endParaRPr lang="es-AR" sz="1000" b="1" dirty="0">
                <a:solidFill>
                  <a:schemeClr val="bg1"/>
                </a:solidFill>
              </a:endParaRPr>
            </a:p>
          </p:txBody>
        </p:sp>
        <p:pic>
          <p:nvPicPr>
            <p:cNvPr id="48" name="Imagen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59406" y="1606329"/>
              <a:ext cx="432000" cy="432000"/>
            </a:xfrm>
            <a:prstGeom prst="rect">
              <a:avLst/>
            </a:prstGeom>
            <a:effectLst>
              <a:outerShdw blurRad="50800" dist="50800" dir="5400000" algn="ctr" rotWithShape="0">
                <a:schemeClr val="bg1"/>
              </a:outerShdw>
            </a:effectLst>
          </p:spPr>
        </p:pic>
        <p:sp>
          <p:nvSpPr>
            <p:cNvPr id="49" name="CuadroTexto 48"/>
            <p:cNvSpPr txBox="1"/>
            <p:nvPr/>
          </p:nvSpPr>
          <p:spPr>
            <a:xfrm>
              <a:off x="3607228" y="2038472"/>
              <a:ext cx="1124470" cy="400110"/>
            </a:xfrm>
            <a:prstGeom prst="rect">
              <a:avLst/>
            </a:prstGeom>
            <a:noFill/>
          </p:spPr>
          <p:txBody>
            <a:bodyPr wrap="square" rtlCol="0">
              <a:spAutoFit/>
            </a:bodyPr>
            <a:lstStyle/>
            <a:p>
              <a:pPr algn="ctr"/>
              <a:r>
                <a:rPr lang="es-MX" sz="1000" b="1" dirty="0" smtClean="0">
                  <a:solidFill>
                    <a:schemeClr val="bg1"/>
                  </a:solidFill>
                </a:rPr>
                <a:t>VELOCIDAD DEL VIENTO</a:t>
              </a:r>
              <a:endParaRPr lang="es-AR" sz="1000" b="1" dirty="0">
                <a:solidFill>
                  <a:schemeClr val="bg1"/>
                </a:solidFill>
              </a:endParaRPr>
            </a:p>
          </p:txBody>
        </p:sp>
        <p:pic>
          <p:nvPicPr>
            <p:cNvPr id="50" name="Imagen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83876" y="1640177"/>
              <a:ext cx="432000" cy="432000"/>
            </a:xfrm>
            <a:prstGeom prst="rect">
              <a:avLst/>
            </a:prstGeom>
            <a:effectLst>
              <a:outerShdw blurRad="50800" dist="50800" dir="5400000" algn="ctr" rotWithShape="0">
                <a:schemeClr val="bg1"/>
              </a:outerShdw>
            </a:effectLst>
          </p:spPr>
        </p:pic>
        <p:sp>
          <p:nvSpPr>
            <p:cNvPr id="51" name="CuadroTexto 50"/>
            <p:cNvSpPr txBox="1"/>
            <p:nvPr/>
          </p:nvSpPr>
          <p:spPr>
            <a:xfrm>
              <a:off x="4630737" y="2031958"/>
              <a:ext cx="1124470" cy="400110"/>
            </a:xfrm>
            <a:prstGeom prst="rect">
              <a:avLst/>
            </a:prstGeom>
            <a:noFill/>
          </p:spPr>
          <p:txBody>
            <a:bodyPr wrap="square" rtlCol="0">
              <a:spAutoFit/>
            </a:bodyPr>
            <a:lstStyle/>
            <a:p>
              <a:pPr algn="ctr"/>
              <a:r>
                <a:rPr lang="es-MX" sz="1000" b="1" dirty="0" smtClean="0">
                  <a:solidFill>
                    <a:schemeClr val="bg1"/>
                  </a:solidFill>
                </a:rPr>
                <a:t>COBERTURA DEL CIELO</a:t>
              </a:r>
              <a:endParaRPr lang="es-AR" sz="1000" b="1" dirty="0">
                <a:solidFill>
                  <a:schemeClr val="bg1"/>
                </a:solidFill>
              </a:endParaRPr>
            </a:p>
          </p:txBody>
        </p:sp>
      </p:grpSp>
    </p:spTree>
    <p:extLst>
      <p:ext uri="{BB962C8B-B14F-4D97-AF65-F5344CB8AC3E}">
        <p14:creationId xmlns:p14="http://schemas.microsoft.com/office/powerpoint/2010/main" val="2586141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Marcador de texto 8"/>
          <p:cNvSpPr>
            <a:spLocks noGrp="1"/>
          </p:cNvSpPr>
          <p:nvPr>
            <p:ph type="body" sz="quarter" idx="3"/>
          </p:nvPr>
        </p:nvSpPr>
        <p:spPr>
          <a:xfrm>
            <a:off x="143554" y="1197405"/>
            <a:ext cx="8816153" cy="458115"/>
          </a:xfrm>
          <a:effectLst>
            <a:outerShdw blurRad="50800" dist="38100" dir="2700000" algn="tl" rotWithShape="0">
              <a:schemeClr val="bg1">
                <a:lumMod val="65000"/>
                <a:alpha val="40000"/>
              </a:schemeClr>
            </a:outerShdw>
          </a:effectLst>
        </p:spPr>
        <p:txBody>
          <a:bodyPr>
            <a:normAutofit fontScale="92500"/>
          </a:bodyPr>
          <a:lstStyle/>
          <a:p>
            <a:r>
              <a:rPr lang="es-AR" sz="2600" dirty="0" smtClean="0">
                <a:solidFill>
                  <a:schemeClr val="tx1"/>
                </a:solidFill>
              </a:rPr>
              <a:t>¿Cómo influyen las variables climáticas en la </a:t>
            </a:r>
            <a:r>
              <a:rPr lang="es-AR" sz="2600" dirty="0" smtClean="0">
                <a:solidFill>
                  <a:schemeClr val="tx1"/>
                </a:solidFill>
              </a:rPr>
              <a:t>potencia generada</a:t>
            </a:r>
            <a:r>
              <a:rPr lang="es-MX" sz="2600" dirty="0" smtClean="0">
                <a:solidFill>
                  <a:schemeClr val="tx1"/>
                </a:solidFill>
              </a:rPr>
              <a:t>?</a:t>
            </a:r>
            <a:endParaRPr lang="es-AR" sz="2600" dirty="0">
              <a:solidFill>
                <a:schemeClr val="tx1"/>
              </a:solidFill>
            </a:endParaRPr>
          </a:p>
        </p:txBody>
      </p:sp>
      <p:sp>
        <p:nvSpPr>
          <p:cNvPr id="41" name="Title 3"/>
          <p:cNvSpPr>
            <a:spLocks noGrp="1"/>
          </p:cNvSpPr>
          <p:nvPr>
            <p:ph type="title"/>
          </p:nvPr>
        </p:nvSpPr>
        <p:spPr>
          <a:xfrm>
            <a:off x="647243" y="128470"/>
            <a:ext cx="8246071" cy="610820"/>
          </a:xfrm>
        </p:spPr>
        <p:txBody>
          <a:bodyPr>
            <a:normAutofit fontScale="90000"/>
          </a:bodyPr>
          <a:lstStyle/>
          <a:p>
            <a:r>
              <a:rPr lang="en-US" dirty="0" err="1" smtClean="0"/>
              <a:t>Análisis</a:t>
            </a:r>
            <a:r>
              <a:rPr lang="en-US" dirty="0" smtClean="0"/>
              <a:t> de </a:t>
            </a:r>
            <a:r>
              <a:rPr lang="en-US" dirty="0" err="1" smtClean="0"/>
              <a:t>los</a:t>
            </a:r>
            <a:r>
              <a:rPr lang="en-US" dirty="0" smtClean="0"/>
              <a:t> </a:t>
            </a:r>
            <a:r>
              <a:rPr lang="en-US" dirty="0" err="1" smtClean="0"/>
              <a:t>datos</a:t>
            </a:r>
            <a:endParaRPr lang="en-US" dirty="0"/>
          </a:p>
        </p:txBody>
      </p:sp>
      <p:pic>
        <p:nvPicPr>
          <p:cNvPr id="2" name="Imagen 1"/>
          <p:cNvPicPr>
            <a:picLocks noChangeAspect="1"/>
          </p:cNvPicPr>
          <p:nvPr/>
        </p:nvPicPr>
        <p:blipFill>
          <a:blip r:embed="rId4"/>
          <a:stretch>
            <a:fillRect/>
          </a:stretch>
        </p:blipFill>
        <p:spPr>
          <a:xfrm>
            <a:off x="1059785" y="1960930"/>
            <a:ext cx="3206806" cy="2403710"/>
          </a:xfrm>
          <a:prstGeom prst="rect">
            <a:avLst/>
          </a:prstGeom>
        </p:spPr>
      </p:pic>
      <p:pic>
        <p:nvPicPr>
          <p:cNvPr id="3" name="Imagen 2"/>
          <p:cNvPicPr>
            <a:picLocks noChangeAspect="1"/>
          </p:cNvPicPr>
          <p:nvPr/>
        </p:nvPicPr>
        <p:blipFill>
          <a:blip r:embed="rId5"/>
          <a:stretch>
            <a:fillRect/>
          </a:stretch>
        </p:blipFill>
        <p:spPr>
          <a:xfrm>
            <a:off x="5030115" y="1796851"/>
            <a:ext cx="3432844" cy="2567789"/>
          </a:xfrm>
          <a:prstGeom prst="rect">
            <a:avLst/>
          </a:prstGeom>
        </p:spPr>
      </p:pic>
    </p:spTree>
    <p:extLst>
      <p:ext uri="{BB962C8B-B14F-4D97-AF65-F5344CB8AC3E}">
        <p14:creationId xmlns:p14="http://schemas.microsoft.com/office/powerpoint/2010/main" val="3949372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Marcador de texto 8"/>
          <p:cNvSpPr>
            <a:spLocks noGrp="1"/>
          </p:cNvSpPr>
          <p:nvPr>
            <p:ph type="body" sz="quarter" idx="3"/>
          </p:nvPr>
        </p:nvSpPr>
        <p:spPr>
          <a:xfrm>
            <a:off x="143554" y="1197405"/>
            <a:ext cx="8816153" cy="458115"/>
          </a:xfrm>
          <a:effectLst>
            <a:outerShdw blurRad="50800" dist="38100" dir="2700000" algn="tl" rotWithShape="0">
              <a:schemeClr val="bg1">
                <a:lumMod val="65000"/>
                <a:alpha val="40000"/>
              </a:schemeClr>
            </a:outerShdw>
          </a:effectLst>
        </p:spPr>
        <p:txBody>
          <a:bodyPr>
            <a:normAutofit lnSpcReduction="10000"/>
          </a:bodyPr>
          <a:lstStyle/>
          <a:p>
            <a:r>
              <a:rPr lang="es-MX" sz="2600" dirty="0" smtClean="0">
                <a:solidFill>
                  <a:schemeClr val="tx1"/>
                </a:solidFill>
              </a:rPr>
              <a:t>Tipo de </a:t>
            </a:r>
            <a:r>
              <a:rPr lang="es-MX" sz="2600" dirty="0" smtClean="0">
                <a:solidFill>
                  <a:schemeClr val="tx1"/>
                </a:solidFill>
              </a:rPr>
              <a:t>radiación según zona geográfica</a:t>
            </a:r>
            <a:endParaRPr lang="es-AR" sz="2600" dirty="0">
              <a:solidFill>
                <a:schemeClr val="tx1"/>
              </a:solidFill>
            </a:endParaRPr>
          </a:p>
        </p:txBody>
      </p:sp>
      <p:sp>
        <p:nvSpPr>
          <p:cNvPr id="41" name="Title 3"/>
          <p:cNvSpPr>
            <a:spLocks noGrp="1"/>
          </p:cNvSpPr>
          <p:nvPr>
            <p:ph type="title"/>
          </p:nvPr>
        </p:nvSpPr>
        <p:spPr>
          <a:xfrm>
            <a:off x="647243" y="128470"/>
            <a:ext cx="8246071" cy="610820"/>
          </a:xfrm>
        </p:spPr>
        <p:txBody>
          <a:bodyPr>
            <a:normAutofit fontScale="90000"/>
          </a:bodyPr>
          <a:lstStyle/>
          <a:p>
            <a:r>
              <a:rPr lang="en-US" dirty="0" err="1" smtClean="0"/>
              <a:t>Análisis</a:t>
            </a:r>
            <a:r>
              <a:rPr lang="en-US" dirty="0" smtClean="0"/>
              <a:t> de </a:t>
            </a:r>
            <a:r>
              <a:rPr lang="en-US" dirty="0" err="1" smtClean="0"/>
              <a:t>los</a:t>
            </a:r>
            <a:r>
              <a:rPr lang="en-US" dirty="0" smtClean="0"/>
              <a:t> </a:t>
            </a:r>
            <a:r>
              <a:rPr lang="en-US" dirty="0" err="1" smtClean="0"/>
              <a:t>datos</a:t>
            </a:r>
            <a:endParaRPr lang="en-US" dirty="0"/>
          </a:p>
        </p:txBody>
      </p:sp>
      <p:pic>
        <p:nvPicPr>
          <p:cNvPr id="4" name="Imagen 3"/>
          <p:cNvPicPr>
            <a:picLocks noChangeAspect="1"/>
          </p:cNvPicPr>
          <p:nvPr/>
        </p:nvPicPr>
        <p:blipFill>
          <a:blip r:embed="rId4"/>
          <a:stretch>
            <a:fillRect/>
          </a:stretch>
        </p:blipFill>
        <p:spPr>
          <a:xfrm>
            <a:off x="1517900" y="1655520"/>
            <a:ext cx="6376620" cy="3332143"/>
          </a:xfrm>
          <a:prstGeom prst="rect">
            <a:avLst/>
          </a:prstGeom>
        </p:spPr>
      </p:pic>
    </p:spTree>
    <p:extLst>
      <p:ext uri="{BB962C8B-B14F-4D97-AF65-F5344CB8AC3E}">
        <p14:creationId xmlns:p14="http://schemas.microsoft.com/office/powerpoint/2010/main" val="588977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1459</TotalTime>
  <Words>1704</Words>
  <Application>Microsoft Office PowerPoint</Application>
  <PresentationFormat>Presentación en pantalla (16:9)</PresentationFormat>
  <Paragraphs>110</Paragraphs>
  <Slides>13</Slides>
  <Notes>10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Arial Narrow</vt:lpstr>
      <vt:lpstr>Calibri</vt:lpstr>
      <vt:lpstr>Office Theme</vt:lpstr>
      <vt:lpstr>Predicción de potencia  fotovoltaica generada a partir  de valores climáticos históricos</vt:lpstr>
      <vt:lpstr>Agenda</vt:lpstr>
      <vt:lpstr>Contexto</vt:lpstr>
      <vt:lpstr>Audiencia</vt:lpstr>
      <vt:lpstr>Objetivos</vt:lpstr>
      <vt:lpstr>Análisis exploratorio</vt:lpstr>
      <vt:lpstr>Análisis exploratorios</vt:lpstr>
      <vt:lpstr>Análisis de los datos</vt:lpstr>
      <vt:lpstr>Análisis de los datos</vt:lpstr>
      <vt:lpstr>Predicción</vt:lpstr>
      <vt:lpstr>Insights</vt:lpstr>
      <vt:lpstr>Trabajos futuros</vt:lpstr>
      <vt:lpstr>¡MUCHAS GRACIAS!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Marianela Parodi</cp:lastModifiedBy>
  <cp:revision>174</cp:revision>
  <dcterms:created xsi:type="dcterms:W3CDTF">2013-08-21T19:17:07Z</dcterms:created>
  <dcterms:modified xsi:type="dcterms:W3CDTF">2023-05-06T04:06:54Z</dcterms:modified>
</cp:coreProperties>
</file>