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Lst>
  <p:sldSz cx="18288000" cy="10287000"/>
  <p:notesSz cx="6858000" cy="9144000"/>
  <p:embeddedFontLst>
    <p:embeddedFont>
      <p:font typeface="Montserrat Bold" charset="1" panose="00000800000000000000"/>
      <p:regular r:id="rId10"/>
    </p:embeddedFont>
    <p:embeddedFont>
      <p:font typeface="Oswald Bold" charset="1" panose="00000800000000000000"/>
      <p:regular r:id="rId11"/>
    </p:embeddedFont>
    <p:embeddedFont>
      <p:font typeface="DM Sans" charset="1" panose="00000000000000000000"/>
      <p:regular r:id="rId12"/>
    </p:embeddedFont>
    <p:embeddedFont>
      <p:font typeface="DM Sans Bold" charset="1" panose="00000000000000000000"/>
      <p:regular r:id="rId1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5.jpeg" Type="http://schemas.openxmlformats.org/officeDocument/2006/relationships/image"/><Relationship Id="rId5" Target="../media/image6.png" Type="http://schemas.openxmlformats.org/officeDocument/2006/relationships/image"/><Relationship Id="rId6" Target="../media/image7.svg" Type="http://schemas.openxmlformats.org/officeDocument/2006/relationships/image"/><Relationship Id="rId7" Target="../media/image8.png" Type="http://schemas.openxmlformats.org/officeDocument/2006/relationships/image"/><Relationship Id="rId8" Target="../media/image9.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11.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2.png" Type="http://schemas.openxmlformats.org/officeDocument/2006/relationships/image"/><Relationship Id="rId5" Target="../media/image13.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1A1A1A"/>
        </a:solidFill>
      </p:bgPr>
    </p:bg>
    <p:spTree>
      <p:nvGrpSpPr>
        <p:cNvPr id="1" name=""/>
        <p:cNvGrpSpPr/>
        <p:nvPr/>
      </p:nvGrpSpPr>
      <p:grpSpPr>
        <a:xfrm>
          <a:off x="0" y="0"/>
          <a:ext cx="0" cy="0"/>
          <a:chOff x="0" y="0"/>
          <a:chExt cx="0" cy="0"/>
        </a:xfrm>
      </p:grpSpPr>
      <p:sp>
        <p:nvSpPr>
          <p:cNvPr name="Freeform 2" id="2"/>
          <p:cNvSpPr/>
          <p:nvPr/>
        </p:nvSpPr>
        <p:spPr>
          <a:xfrm flipH="false" flipV="false" rot="7659121">
            <a:off x="10659648" y="2831894"/>
            <a:ext cx="12525650" cy="12852812"/>
          </a:xfrm>
          <a:custGeom>
            <a:avLst/>
            <a:gdLst/>
            <a:ahLst/>
            <a:cxnLst/>
            <a:rect r="r" b="b" t="t" l="l"/>
            <a:pathLst>
              <a:path h="12852812" w="12525650">
                <a:moveTo>
                  <a:pt x="0" y="0"/>
                </a:moveTo>
                <a:lnTo>
                  <a:pt x="12525649" y="0"/>
                </a:lnTo>
                <a:lnTo>
                  <a:pt x="12525649" y="12852812"/>
                </a:lnTo>
                <a:lnTo>
                  <a:pt x="0" y="1285281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3805786" y="-7392626"/>
            <a:ext cx="13641413" cy="13997719"/>
          </a:xfrm>
          <a:custGeom>
            <a:avLst/>
            <a:gdLst/>
            <a:ahLst/>
            <a:cxnLst/>
            <a:rect r="r" b="b" t="t" l="l"/>
            <a:pathLst>
              <a:path h="13997719" w="13641413">
                <a:moveTo>
                  <a:pt x="0" y="0"/>
                </a:moveTo>
                <a:lnTo>
                  <a:pt x="13641413" y="0"/>
                </a:lnTo>
                <a:lnTo>
                  <a:pt x="13641413" y="13997719"/>
                </a:lnTo>
                <a:lnTo>
                  <a:pt x="0" y="1399771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6028014" y="793833"/>
            <a:ext cx="596933" cy="613568"/>
          </a:xfrm>
          <a:custGeom>
            <a:avLst/>
            <a:gdLst/>
            <a:ahLst/>
            <a:cxnLst/>
            <a:rect r="r" b="b" t="t" l="l"/>
            <a:pathLst>
              <a:path h="613568" w="596933">
                <a:moveTo>
                  <a:pt x="0" y="0"/>
                </a:moveTo>
                <a:lnTo>
                  <a:pt x="596933" y="0"/>
                </a:lnTo>
                <a:lnTo>
                  <a:pt x="596933" y="613568"/>
                </a:lnTo>
                <a:lnTo>
                  <a:pt x="0" y="61356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5" id="5"/>
          <p:cNvSpPr txBox="true"/>
          <p:nvPr/>
        </p:nvSpPr>
        <p:spPr>
          <a:xfrm rot="0">
            <a:off x="15393660" y="1538248"/>
            <a:ext cx="1865640" cy="874731"/>
          </a:xfrm>
          <a:prstGeom prst="rect">
            <a:avLst/>
          </a:prstGeom>
        </p:spPr>
        <p:txBody>
          <a:bodyPr anchor="t" rtlCol="false" tIns="0" lIns="0" bIns="0" rIns="0">
            <a:spAutoFit/>
          </a:bodyPr>
          <a:lstStyle/>
          <a:p>
            <a:pPr algn="ctr">
              <a:lnSpc>
                <a:spcPts val="2394"/>
              </a:lnSpc>
            </a:pPr>
            <a:r>
              <a:rPr lang="en-US" b="true" sz="1735" spc="170">
                <a:solidFill>
                  <a:srgbClr val="F2F4F5"/>
                </a:solidFill>
                <a:latin typeface="Montserrat Bold"/>
                <a:ea typeface="Montserrat Bold"/>
                <a:cs typeface="Montserrat Bold"/>
                <a:sym typeface="Montserrat Bold"/>
              </a:rPr>
              <a:t>INDUSTRIAS ARIOVA</a:t>
            </a:r>
          </a:p>
          <a:p>
            <a:pPr algn="ctr" marL="0" indent="0" lvl="0">
              <a:lnSpc>
                <a:spcPts val="2394"/>
              </a:lnSpc>
              <a:spcBef>
                <a:spcPct val="0"/>
              </a:spcBef>
            </a:pPr>
          </a:p>
        </p:txBody>
      </p:sp>
      <p:grpSp>
        <p:nvGrpSpPr>
          <p:cNvPr name="Group 6" id="6"/>
          <p:cNvGrpSpPr/>
          <p:nvPr/>
        </p:nvGrpSpPr>
        <p:grpSpPr>
          <a:xfrm rot="0">
            <a:off x="4236347" y="3202251"/>
            <a:ext cx="9815307" cy="4208864"/>
            <a:chOff x="0" y="0"/>
            <a:chExt cx="1895495" cy="812800"/>
          </a:xfrm>
        </p:grpSpPr>
        <p:sp>
          <p:nvSpPr>
            <p:cNvPr name="Freeform 7" id="7"/>
            <p:cNvSpPr/>
            <p:nvPr/>
          </p:nvSpPr>
          <p:spPr>
            <a:xfrm flipH="false" flipV="false" rot="0">
              <a:off x="0" y="0"/>
              <a:ext cx="1895495" cy="812800"/>
            </a:xfrm>
            <a:custGeom>
              <a:avLst/>
              <a:gdLst/>
              <a:ahLst/>
              <a:cxnLst/>
              <a:rect r="r" b="b" t="t" l="l"/>
              <a:pathLst>
                <a:path h="812800" w="1895495">
                  <a:moveTo>
                    <a:pt x="0" y="0"/>
                  </a:moveTo>
                  <a:lnTo>
                    <a:pt x="1895495" y="0"/>
                  </a:lnTo>
                  <a:lnTo>
                    <a:pt x="1895495" y="812800"/>
                  </a:lnTo>
                  <a:lnTo>
                    <a:pt x="0" y="812800"/>
                  </a:lnTo>
                  <a:close/>
                </a:path>
              </a:pathLst>
            </a:custGeom>
            <a:solidFill>
              <a:srgbClr val="1A1A1A"/>
            </a:solidFill>
            <a:ln w="38100" cap="sq">
              <a:solidFill>
                <a:srgbClr val="FDFBFB"/>
              </a:solidFill>
              <a:prstDash val="solid"/>
              <a:miter/>
            </a:ln>
          </p:spPr>
        </p:sp>
        <p:sp>
          <p:nvSpPr>
            <p:cNvPr name="TextBox 8" id="8"/>
            <p:cNvSpPr txBox="true"/>
            <p:nvPr/>
          </p:nvSpPr>
          <p:spPr>
            <a:xfrm>
              <a:off x="0" y="-19050"/>
              <a:ext cx="1895495" cy="831850"/>
            </a:xfrm>
            <a:prstGeom prst="rect">
              <a:avLst/>
            </a:prstGeom>
          </p:spPr>
          <p:txBody>
            <a:bodyPr anchor="ctr" rtlCol="false" tIns="50800" lIns="50800" bIns="50800" rIns="50800"/>
            <a:lstStyle/>
            <a:p>
              <a:pPr algn="ctr">
                <a:lnSpc>
                  <a:spcPts val="2859"/>
                </a:lnSpc>
              </a:pPr>
            </a:p>
          </p:txBody>
        </p:sp>
      </p:grpSp>
      <p:sp>
        <p:nvSpPr>
          <p:cNvPr name="TextBox 9" id="9"/>
          <p:cNvSpPr txBox="true"/>
          <p:nvPr/>
        </p:nvSpPr>
        <p:spPr>
          <a:xfrm rot="0">
            <a:off x="4236347" y="4039041"/>
            <a:ext cx="9815307" cy="2420983"/>
          </a:xfrm>
          <a:prstGeom prst="rect">
            <a:avLst/>
          </a:prstGeom>
        </p:spPr>
        <p:txBody>
          <a:bodyPr anchor="t" rtlCol="false" tIns="0" lIns="0" bIns="0" rIns="0">
            <a:spAutoFit/>
          </a:bodyPr>
          <a:lstStyle/>
          <a:p>
            <a:pPr algn="ctr">
              <a:lnSpc>
                <a:spcPts val="9748"/>
              </a:lnSpc>
            </a:pPr>
            <a:r>
              <a:rPr lang="en-US" b="true" sz="7063" spc="692">
                <a:solidFill>
                  <a:srgbClr val="F2F4F5"/>
                </a:solidFill>
                <a:latin typeface="Oswald Bold"/>
                <a:ea typeface="Oswald Bold"/>
                <a:cs typeface="Oswald Bold"/>
                <a:sym typeface="Oswald Bold"/>
              </a:rPr>
              <a:t>PROBLEMA </a:t>
            </a:r>
          </a:p>
          <a:p>
            <a:pPr algn="ctr">
              <a:lnSpc>
                <a:spcPts val="9748"/>
              </a:lnSpc>
            </a:pPr>
            <a:r>
              <a:rPr lang="en-US" b="true" sz="7063" spc="692">
                <a:solidFill>
                  <a:srgbClr val="F2F4F5"/>
                </a:solidFill>
                <a:latin typeface="Oswald Bold"/>
                <a:ea typeface="Oswald Bold"/>
                <a:cs typeface="Oswald Bold"/>
                <a:sym typeface="Oswald Bold"/>
              </a:rPr>
              <a:t>N REINAS</a:t>
            </a:r>
          </a:p>
        </p:txBody>
      </p:sp>
      <p:sp>
        <p:nvSpPr>
          <p:cNvPr name="TextBox 10" id="10"/>
          <p:cNvSpPr txBox="true"/>
          <p:nvPr/>
        </p:nvSpPr>
        <p:spPr>
          <a:xfrm rot="0">
            <a:off x="2719596" y="7482578"/>
            <a:ext cx="12848809" cy="444176"/>
          </a:xfrm>
          <a:prstGeom prst="rect">
            <a:avLst/>
          </a:prstGeom>
        </p:spPr>
        <p:txBody>
          <a:bodyPr anchor="t" rtlCol="false" tIns="0" lIns="0" bIns="0" rIns="0">
            <a:spAutoFit/>
          </a:bodyPr>
          <a:lstStyle/>
          <a:p>
            <a:pPr algn="ctr">
              <a:lnSpc>
                <a:spcPts val="3661"/>
              </a:lnSpc>
            </a:pPr>
            <a:r>
              <a:rPr lang="en-US" b="true" sz="2653" spc="140">
                <a:solidFill>
                  <a:srgbClr val="F2F4F5"/>
                </a:solidFill>
                <a:latin typeface="Montserrat Bold"/>
                <a:ea typeface="Montserrat Bold"/>
                <a:cs typeface="Montserrat Bold"/>
                <a:sym typeface="Montserrat Bold"/>
              </a:rPr>
              <a:t>WWW.UNSITIOGENIAL.ES</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1A1A1A"/>
        </a:solidFill>
      </p:bgPr>
    </p:bg>
    <p:spTree>
      <p:nvGrpSpPr>
        <p:cNvPr id="1" name=""/>
        <p:cNvGrpSpPr/>
        <p:nvPr/>
      </p:nvGrpSpPr>
      <p:grpSpPr>
        <a:xfrm>
          <a:off x="0" y="0"/>
          <a:ext cx="0" cy="0"/>
          <a:chOff x="0" y="0"/>
          <a:chExt cx="0" cy="0"/>
        </a:xfrm>
      </p:grpSpPr>
      <p:sp>
        <p:nvSpPr>
          <p:cNvPr name="Freeform 2" id="2"/>
          <p:cNvSpPr/>
          <p:nvPr/>
        </p:nvSpPr>
        <p:spPr>
          <a:xfrm flipH="false" flipV="false" rot="0">
            <a:off x="9109689" y="-5566217"/>
            <a:ext cx="11461151" cy="11760509"/>
          </a:xfrm>
          <a:custGeom>
            <a:avLst/>
            <a:gdLst/>
            <a:ahLst/>
            <a:cxnLst/>
            <a:rect r="r" b="b" t="t" l="l"/>
            <a:pathLst>
              <a:path h="11760509" w="11461151">
                <a:moveTo>
                  <a:pt x="0" y="0"/>
                </a:moveTo>
                <a:lnTo>
                  <a:pt x="11461151" y="0"/>
                </a:lnTo>
                <a:lnTo>
                  <a:pt x="11461151" y="11760509"/>
                </a:lnTo>
                <a:lnTo>
                  <a:pt x="0" y="117605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1895156" y="1028700"/>
            <a:ext cx="5274924" cy="8209099"/>
          </a:xfrm>
          <a:custGeom>
            <a:avLst/>
            <a:gdLst/>
            <a:ahLst/>
            <a:cxnLst/>
            <a:rect r="r" b="b" t="t" l="l"/>
            <a:pathLst>
              <a:path h="8209099" w="5274924">
                <a:moveTo>
                  <a:pt x="0" y="0"/>
                </a:moveTo>
                <a:lnTo>
                  <a:pt x="5274925" y="0"/>
                </a:lnTo>
                <a:lnTo>
                  <a:pt x="5274925" y="8209099"/>
                </a:lnTo>
                <a:lnTo>
                  <a:pt x="0" y="8209099"/>
                </a:lnTo>
                <a:lnTo>
                  <a:pt x="0" y="0"/>
                </a:lnTo>
                <a:close/>
              </a:path>
            </a:pathLst>
          </a:custGeom>
          <a:blipFill>
            <a:blip r:embed="rId4"/>
            <a:stretch>
              <a:fillRect l="-66791" t="0" r="-66791" b="0"/>
            </a:stretch>
          </a:blipFill>
        </p:spPr>
      </p:sp>
      <p:grpSp>
        <p:nvGrpSpPr>
          <p:cNvPr name="Group 4" id="4"/>
          <p:cNvGrpSpPr/>
          <p:nvPr/>
        </p:nvGrpSpPr>
        <p:grpSpPr>
          <a:xfrm rot="0">
            <a:off x="2142191" y="3396305"/>
            <a:ext cx="9051292" cy="1948998"/>
            <a:chOff x="0" y="0"/>
            <a:chExt cx="3467942" cy="746746"/>
          </a:xfrm>
        </p:grpSpPr>
        <p:sp>
          <p:nvSpPr>
            <p:cNvPr name="Freeform 5" id="5"/>
            <p:cNvSpPr/>
            <p:nvPr/>
          </p:nvSpPr>
          <p:spPr>
            <a:xfrm flipH="false" flipV="false" rot="0">
              <a:off x="0" y="0"/>
              <a:ext cx="3467941" cy="746746"/>
            </a:xfrm>
            <a:custGeom>
              <a:avLst/>
              <a:gdLst/>
              <a:ahLst/>
              <a:cxnLst/>
              <a:rect r="r" b="b" t="t" l="l"/>
              <a:pathLst>
                <a:path h="746746" w="3467941">
                  <a:moveTo>
                    <a:pt x="10264" y="0"/>
                  </a:moveTo>
                  <a:lnTo>
                    <a:pt x="3457677" y="0"/>
                  </a:lnTo>
                  <a:cubicBezTo>
                    <a:pt x="3463346" y="0"/>
                    <a:pt x="3467941" y="4595"/>
                    <a:pt x="3467941" y="10264"/>
                  </a:cubicBezTo>
                  <a:lnTo>
                    <a:pt x="3467941" y="736482"/>
                  </a:lnTo>
                  <a:cubicBezTo>
                    <a:pt x="3467941" y="742150"/>
                    <a:pt x="3463346" y="746746"/>
                    <a:pt x="3457677" y="746746"/>
                  </a:cubicBezTo>
                  <a:lnTo>
                    <a:pt x="10264" y="746746"/>
                  </a:lnTo>
                  <a:cubicBezTo>
                    <a:pt x="4595" y="746746"/>
                    <a:pt x="0" y="742150"/>
                    <a:pt x="0" y="736482"/>
                  </a:cubicBezTo>
                  <a:lnTo>
                    <a:pt x="0" y="10264"/>
                  </a:lnTo>
                  <a:cubicBezTo>
                    <a:pt x="0" y="4595"/>
                    <a:pt x="4595" y="0"/>
                    <a:pt x="10264" y="0"/>
                  </a:cubicBezTo>
                  <a:close/>
                </a:path>
              </a:pathLst>
            </a:custGeom>
            <a:solidFill>
              <a:srgbClr val="EFEFEF"/>
            </a:solidFill>
          </p:spPr>
        </p:sp>
        <p:sp>
          <p:nvSpPr>
            <p:cNvPr name="TextBox 6" id="6"/>
            <p:cNvSpPr txBox="true"/>
            <p:nvPr/>
          </p:nvSpPr>
          <p:spPr>
            <a:xfrm>
              <a:off x="0" y="-19050"/>
              <a:ext cx="3467942" cy="765796"/>
            </a:xfrm>
            <a:prstGeom prst="rect">
              <a:avLst/>
            </a:prstGeom>
          </p:spPr>
          <p:txBody>
            <a:bodyPr anchor="ctr" rtlCol="false" tIns="50800" lIns="50800" bIns="50800" rIns="50800"/>
            <a:lstStyle/>
            <a:p>
              <a:pPr algn="ctr">
                <a:lnSpc>
                  <a:spcPts val="2859"/>
                </a:lnSpc>
              </a:pPr>
            </a:p>
          </p:txBody>
        </p:sp>
      </p:grpSp>
      <p:sp>
        <p:nvSpPr>
          <p:cNvPr name="Freeform 7" id="7"/>
          <p:cNvSpPr/>
          <p:nvPr/>
        </p:nvSpPr>
        <p:spPr>
          <a:xfrm flipH="false" flipV="false" rot="0">
            <a:off x="2474235" y="3673321"/>
            <a:ext cx="1156649" cy="1173721"/>
          </a:xfrm>
          <a:custGeom>
            <a:avLst/>
            <a:gdLst/>
            <a:ahLst/>
            <a:cxnLst/>
            <a:rect r="r" b="b" t="t" l="l"/>
            <a:pathLst>
              <a:path h="1173721" w="1156649">
                <a:moveTo>
                  <a:pt x="0" y="0"/>
                </a:moveTo>
                <a:lnTo>
                  <a:pt x="1156649" y="0"/>
                </a:lnTo>
                <a:lnTo>
                  <a:pt x="1156649" y="1173721"/>
                </a:lnTo>
                <a:lnTo>
                  <a:pt x="0" y="117372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8" id="8"/>
          <p:cNvSpPr/>
          <p:nvPr/>
        </p:nvSpPr>
        <p:spPr>
          <a:xfrm flipH="false" flipV="false" rot="0">
            <a:off x="2371799" y="6162574"/>
            <a:ext cx="1159455" cy="1178744"/>
          </a:xfrm>
          <a:custGeom>
            <a:avLst/>
            <a:gdLst/>
            <a:ahLst/>
            <a:cxnLst/>
            <a:rect r="r" b="b" t="t" l="l"/>
            <a:pathLst>
              <a:path h="1178744" w="1159455">
                <a:moveTo>
                  <a:pt x="0" y="0"/>
                </a:moveTo>
                <a:lnTo>
                  <a:pt x="1159455" y="0"/>
                </a:lnTo>
                <a:lnTo>
                  <a:pt x="1159455" y="1178744"/>
                </a:lnTo>
                <a:lnTo>
                  <a:pt x="0" y="1178744"/>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9" id="9"/>
          <p:cNvSpPr txBox="true"/>
          <p:nvPr/>
        </p:nvSpPr>
        <p:spPr>
          <a:xfrm rot="0">
            <a:off x="3908899" y="3420004"/>
            <a:ext cx="7132181" cy="1925300"/>
          </a:xfrm>
          <a:prstGeom prst="rect">
            <a:avLst/>
          </a:prstGeom>
        </p:spPr>
        <p:txBody>
          <a:bodyPr anchor="t" rtlCol="false" tIns="0" lIns="0" bIns="0" rIns="0">
            <a:spAutoFit/>
          </a:bodyPr>
          <a:lstStyle/>
          <a:p>
            <a:pPr algn="l" marL="0" indent="0" lvl="0">
              <a:lnSpc>
                <a:spcPts val="3050"/>
              </a:lnSpc>
              <a:spcBef>
                <a:spcPct val="0"/>
              </a:spcBef>
            </a:pPr>
            <a:r>
              <a:rPr lang="en-US" sz="2210" spc="216">
                <a:solidFill>
                  <a:srgbClr val="1A1A1A"/>
                </a:solidFill>
                <a:latin typeface="DM Sans"/>
                <a:ea typeface="DM Sans"/>
                <a:cs typeface="DM Sans"/>
                <a:sym typeface="DM Sans"/>
              </a:rPr>
              <a:t>El problema de las N reinas consiste en colocar N reinas en un tablero NxN de ajedrez de manera que ninguna reina se ataque a otra, es decir, que no compartan fila, columna ni diagonal.</a:t>
            </a:r>
          </a:p>
        </p:txBody>
      </p:sp>
      <p:sp>
        <p:nvSpPr>
          <p:cNvPr name="TextBox 10" id="10"/>
          <p:cNvSpPr txBox="true"/>
          <p:nvPr/>
        </p:nvSpPr>
        <p:spPr>
          <a:xfrm rot="0">
            <a:off x="3908899" y="6005886"/>
            <a:ext cx="6738985" cy="1539659"/>
          </a:xfrm>
          <a:prstGeom prst="rect">
            <a:avLst/>
          </a:prstGeom>
        </p:spPr>
        <p:txBody>
          <a:bodyPr anchor="t" rtlCol="false" tIns="0" lIns="0" bIns="0" rIns="0">
            <a:spAutoFit/>
          </a:bodyPr>
          <a:lstStyle/>
          <a:p>
            <a:pPr algn="l" marL="0" indent="0" lvl="0">
              <a:lnSpc>
                <a:spcPts val="3050"/>
              </a:lnSpc>
              <a:spcBef>
                <a:spcPct val="0"/>
              </a:spcBef>
            </a:pPr>
            <a:r>
              <a:rPr lang="en-US" sz="2210" spc="216">
                <a:solidFill>
                  <a:srgbClr val="1A1A1A"/>
                </a:solidFill>
                <a:latin typeface="DM Sans"/>
                <a:ea typeface="DM Sans"/>
                <a:cs typeface="DM Sans"/>
                <a:sym typeface="DM Sans"/>
              </a:rPr>
              <a:t>Lorem ipsum dolor sit amet, consectetur adipiscing elit. Duis vulputate nulla at ante rhoncus, vel efficitur felis condimentum. Proin odio odio.</a:t>
            </a:r>
          </a:p>
        </p:txBody>
      </p:sp>
      <p:sp>
        <p:nvSpPr>
          <p:cNvPr name="Freeform 11" id="11"/>
          <p:cNvSpPr/>
          <p:nvPr/>
        </p:nvSpPr>
        <p:spPr>
          <a:xfrm flipH="false" flipV="false" rot="0">
            <a:off x="-3588384" y="6507120"/>
            <a:ext cx="11461151" cy="11760509"/>
          </a:xfrm>
          <a:custGeom>
            <a:avLst/>
            <a:gdLst/>
            <a:ahLst/>
            <a:cxnLst/>
            <a:rect r="r" b="b" t="t" l="l"/>
            <a:pathLst>
              <a:path h="11760509" w="11461151">
                <a:moveTo>
                  <a:pt x="0" y="0"/>
                </a:moveTo>
                <a:lnTo>
                  <a:pt x="11461151" y="0"/>
                </a:lnTo>
                <a:lnTo>
                  <a:pt x="11461151" y="11760509"/>
                </a:lnTo>
                <a:lnTo>
                  <a:pt x="0" y="117605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1A1A1A"/>
        </a:solidFill>
      </p:bgPr>
    </p:bg>
    <p:spTree>
      <p:nvGrpSpPr>
        <p:cNvPr id="1" name=""/>
        <p:cNvGrpSpPr/>
        <p:nvPr/>
      </p:nvGrpSpPr>
      <p:grpSpPr>
        <a:xfrm>
          <a:off x="0" y="0"/>
          <a:ext cx="0" cy="0"/>
          <a:chOff x="0" y="0"/>
          <a:chExt cx="0" cy="0"/>
        </a:xfrm>
      </p:grpSpPr>
      <p:sp>
        <p:nvSpPr>
          <p:cNvPr name="Freeform 2" id="2"/>
          <p:cNvSpPr/>
          <p:nvPr/>
        </p:nvSpPr>
        <p:spPr>
          <a:xfrm flipH="false" flipV="false" rot="0">
            <a:off x="-6830224" y="-6459533"/>
            <a:ext cx="12110389" cy="12426705"/>
          </a:xfrm>
          <a:custGeom>
            <a:avLst/>
            <a:gdLst/>
            <a:ahLst/>
            <a:cxnLst/>
            <a:rect r="r" b="b" t="t" l="l"/>
            <a:pathLst>
              <a:path h="12426705" w="12110389">
                <a:moveTo>
                  <a:pt x="0" y="0"/>
                </a:moveTo>
                <a:lnTo>
                  <a:pt x="12110389" y="0"/>
                </a:lnTo>
                <a:lnTo>
                  <a:pt x="12110389" y="12426705"/>
                </a:lnTo>
                <a:lnTo>
                  <a:pt x="0" y="1242670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3986589">
            <a:off x="14535176" y="-3994863"/>
            <a:ext cx="9894000" cy="10152425"/>
          </a:xfrm>
          <a:custGeom>
            <a:avLst/>
            <a:gdLst/>
            <a:ahLst/>
            <a:cxnLst/>
            <a:rect r="r" b="b" t="t" l="l"/>
            <a:pathLst>
              <a:path h="10152425" w="9894000">
                <a:moveTo>
                  <a:pt x="0" y="0"/>
                </a:moveTo>
                <a:lnTo>
                  <a:pt x="9894000" y="0"/>
                </a:lnTo>
                <a:lnTo>
                  <a:pt x="9894000" y="10152426"/>
                </a:lnTo>
                <a:lnTo>
                  <a:pt x="0" y="1015242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4762491" y="1677227"/>
            <a:ext cx="7509487" cy="1114753"/>
          </a:xfrm>
          <a:prstGeom prst="rect">
            <a:avLst/>
          </a:prstGeom>
        </p:spPr>
        <p:txBody>
          <a:bodyPr anchor="t" rtlCol="false" tIns="0" lIns="0" bIns="0" rIns="0">
            <a:spAutoFit/>
          </a:bodyPr>
          <a:lstStyle/>
          <a:p>
            <a:pPr algn="l">
              <a:lnSpc>
                <a:spcPts val="9180"/>
              </a:lnSpc>
            </a:pPr>
            <a:r>
              <a:rPr lang="en-US" b="true" sz="6652" spc="651">
                <a:solidFill>
                  <a:srgbClr val="FFFFFF"/>
                </a:solidFill>
                <a:latin typeface="Oswald Bold"/>
                <a:ea typeface="Oswald Bold"/>
                <a:cs typeface="Oswald Bold"/>
                <a:sym typeface="Oswald Bold"/>
              </a:rPr>
              <a:t>ALGORITMO TABU</a:t>
            </a:r>
          </a:p>
        </p:txBody>
      </p:sp>
      <p:sp>
        <p:nvSpPr>
          <p:cNvPr name="TextBox 5" id="5"/>
          <p:cNvSpPr txBox="true"/>
          <p:nvPr/>
        </p:nvSpPr>
        <p:spPr>
          <a:xfrm rot="0">
            <a:off x="3070831" y="3212153"/>
            <a:ext cx="10892807" cy="5032372"/>
          </a:xfrm>
          <a:prstGeom prst="rect">
            <a:avLst/>
          </a:prstGeom>
        </p:spPr>
        <p:txBody>
          <a:bodyPr anchor="t" rtlCol="false" tIns="0" lIns="0" bIns="0" rIns="0">
            <a:spAutoFit/>
          </a:bodyPr>
          <a:lstStyle/>
          <a:p>
            <a:pPr algn="l">
              <a:lnSpc>
                <a:spcPts val="3992"/>
              </a:lnSpc>
            </a:pPr>
            <a:r>
              <a:rPr lang="en-US" sz="2893" spc="283">
                <a:solidFill>
                  <a:srgbClr val="F5FFF5"/>
                </a:solidFill>
                <a:latin typeface="DM Sans"/>
                <a:ea typeface="DM Sans"/>
                <a:cs typeface="DM Sans"/>
                <a:sym typeface="DM Sans"/>
              </a:rPr>
              <a:t>La búsqueda tabú (Tabu Search) es un algoritmo de optimización que se basa en la exploración de soluciones vecinas a partir de una solución actual. A diferencia de los métodos clásicos de búsqueda local, la búsqueda tabú evita ciclos de soluciones mediante el uso de una "memoria" llamada lista tabú, que registra las soluciones recientes para que no se repitan. Esto permite que el algoritmo salga de óptimos locales y explore nuevas áreas del espacio de soluciones.</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1A1A1A"/>
        </a:solidFill>
      </p:bgPr>
    </p:bg>
    <p:spTree>
      <p:nvGrpSpPr>
        <p:cNvPr id="1" name=""/>
        <p:cNvGrpSpPr/>
        <p:nvPr/>
      </p:nvGrpSpPr>
      <p:grpSpPr>
        <a:xfrm>
          <a:off x="0" y="0"/>
          <a:ext cx="0" cy="0"/>
          <a:chOff x="0" y="0"/>
          <a:chExt cx="0" cy="0"/>
        </a:xfrm>
      </p:grpSpPr>
      <p:sp>
        <p:nvSpPr>
          <p:cNvPr name="Freeform 2" id="2"/>
          <p:cNvSpPr/>
          <p:nvPr/>
        </p:nvSpPr>
        <p:spPr>
          <a:xfrm flipH="false" flipV="false" rot="0">
            <a:off x="13211120" y="-4076108"/>
            <a:ext cx="9333423" cy="9577206"/>
          </a:xfrm>
          <a:custGeom>
            <a:avLst/>
            <a:gdLst/>
            <a:ahLst/>
            <a:cxnLst/>
            <a:rect r="r" b="b" t="t" l="l"/>
            <a:pathLst>
              <a:path h="9577206" w="9333423">
                <a:moveTo>
                  <a:pt x="0" y="0"/>
                </a:moveTo>
                <a:lnTo>
                  <a:pt x="9333422" y="0"/>
                </a:lnTo>
                <a:lnTo>
                  <a:pt x="9333422" y="9577207"/>
                </a:lnTo>
                <a:lnTo>
                  <a:pt x="0" y="957720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3775033" y="3119291"/>
            <a:ext cx="1040231" cy="992948"/>
          </a:xfrm>
          <a:custGeom>
            <a:avLst/>
            <a:gdLst/>
            <a:ahLst/>
            <a:cxnLst/>
            <a:rect r="r" b="b" t="t" l="l"/>
            <a:pathLst>
              <a:path h="992948" w="1040231">
                <a:moveTo>
                  <a:pt x="0" y="0"/>
                </a:moveTo>
                <a:lnTo>
                  <a:pt x="1040231" y="0"/>
                </a:lnTo>
                <a:lnTo>
                  <a:pt x="1040231" y="992948"/>
                </a:lnTo>
                <a:lnTo>
                  <a:pt x="0" y="99294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3367511" y="1458275"/>
            <a:ext cx="11552977" cy="1166783"/>
          </a:xfrm>
          <a:prstGeom prst="rect">
            <a:avLst/>
          </a:prstGeom>
        </p:spPr>
        <p:txBody>
          <a:bodyPr anchor="t" rtlCol="false" tIns="0" lIns="0" bIns="0" rIns="0">
            <a:spAutoFit/>
          </a:bodyPr>
          <a:lstStyle/>
          <a:p>
            <a:pPr algn="ctr">
              <a:lnSpc>
                <a:spcPts val="9587"/>
              </a:lnSpc>
            </a:pPr>
            <a:r>
              <a:rPr lang="en-US" b="true" sz="6947" spc="368">
                <a:solidFill>
                  <a:srgbClr val="F2F4F5"/>
                </a:solidFill>
                <a:latin typeface="Oswald Bold"/>
                <a:ea typeface="Oswald Bold"/>
                <a:cs typeface="Oswald Bold"/>
                <a:sym typeface="Oswald Bold"/>
              </a:rPr>
              <a:t>REGLAS</a:t>
            </a:r>
          </a:p>
        </p:txBody>
      </p:sp>
      <p:sp>
        <p:nvSpPr>
          <p:cNvPr name="TextBox 5" id="5"/>
          <p:cNvSpPr txBox="true"/>
          <p:nvPr/>
        </p:nvSpPr>
        <p:spPr>
          <a:xfrm rot="0">
            <a:off x="2163963" y="5561144"/>
            <a:ext cx="4262371" cy="667457"/>
          </a:xfrm>
          <a:prstGeom prst="rect">
            <a:avLst/>
          </a:prstGeom>
        </p:spPr>
        <p:txBody>
          <a:bodyPr anchor="t" rtlCol="false" tIns="0" lIns="0" bIns="0" rIns="0">
            <a:spAutoFit/>
          </a:bodyPr>
          <a:lstStyle/>
          <a:p>
            <a:pPr algn="ctr" marL="0" indent="0" lvl="0">
              <a:lnSpc>
                <a:spcPts val="2728"/>
              </a:lnSpc>
              <a:spcBef>
                <a:spcPct val="0"/>
              </a:spcBef>
            </a:pPr>
            <a:r>
              <a:rPr lang="en-US" sz="1977" spc="193">
                <a:solidFill>
                  <a:srgbClr val="F2F4F5"/>
                </a:solidFill>
                <a:latin typeface="DM Sans"/>
                <a:ea typeface="DM Sans"/>
                <a:cs typeface="DM Sans"/>
                <a:sym typeface="DM Sans"/>
              </a:rPr>
              <a:t>Una reina no puede compartir la misma fila con otra.</a:t>
            </a:r>
          </a:p>
        </p:txBody>
      </p:sp>
      <p:sp>
        <p:nvSpPr>
          <p:cNvPr name="TextBox 6" id="6"/>
          <p:cNvSpPr txBox="true"/>
          <p:nvPr/>
        </p:nvSpPr>
        <p:spPr>
          <a:xfrm rot="0">
            <a:off x="6854099" y="5561144"/>
            <a:ext cx="4262371" cy="667457"/>
          </a:xfrm>
          <a:prstGeom prst="rect">
            <a:avLst/>
          </a:prstGeom>
        </p:spPr>
        <p:txBody>
          <a:bodyPr anchor="t" rtlCol="false" tIns="0" lIns="0" bIns="0" rIns="0">
            <a:spAutoFit/>
          </a:bodyPr>
          <a:lstStyle/>
          <a:p>
            <a:pPr algn="ctr" marL="0" indent="0" lvl="0">
              <a:lnSpc>
                <a:spcPts val="2728"/>
              </a:lnSpc>
              <a:spcBef>
                <a:spcPct val="0"/>
              </a:spcBef>
            </a:pPr>
            <a:r>
              <a:rPr lang="en-US" sz="1977" spc="193">
                <a:solidFill>
                  <a:srgbClr val="F2F4F5"/>
                </a:solidFill>
                <a:latin typeface="DM Sans"/>
                <a:ea typeface="DM Sans"/>
                <a:cs typeface="DM Sans"/>
                <a:sym typeface="DM Sans"/>
              </a:rPr>
              <a:t>Una reina no puede compartir la misma columna con otra.</a:t>
            </a:r>
          </a:p>
        </p:txBody>
      </p:sp>
      <p:sp>
        <p:nvSpPr>
          <p:cNvPr name="TextBox 7" id="7"/>
          <p:cNvSpPr txBox="true"/>
          <p:nvPr/>
        </p:nvSpPr>
        <p:spPr>
          <a:xfrm rot="0">
            <a:off x="11707020" y="5561144"/>
            <a:ext cx="4262371" cy="667457"/>
          </a:xfrm>
          <a:prstGeom prst="rect">
            <a:avLst/>
          </a:prstGeom>
        </p:spPr>
        <p:txBody>
          <a:bodyPr anchor="t" rtlCol="false" tIns="0" lIns="0" bIns="0" rIns="0">
            <a:spAutoFit/>
          </a:bodyPr>
          <a:lstStyle/>
          <a:p>
            <a:pPr algn="ctr" marL="0" indent="0" lvl="0">
              <a:lnSpc>
                <a:spcPts val="2728"/>
              </a:lnSpc>
              <a:spcBef>
                <a:spcPct val="0"/>
              </a:spcBef>
            </a:pPr>
            <a:r>
              <a:rPr lang="en-US" sz="1977" spc="193">
                <a:solidFill>
                  <a:srgbClr val="F2F4F5"/>
                </a:solidFill>
                <a:latin typeface="DM Sans"/>
                <a:ea typeface="DM Sans"/>
                <a:cs typeface="DM Sans"/>
                <a:sym typeface="DM Sans"/>
              </a:rPr>
              <a:t>Una reina no puede compartir la misma diagonal con otra.</a:t>
            </a:r>
          </a:p>
        </p:txBody>
      </p:sp>
      <p:sp>
        <p:nvSpPr>
          <p:cNvPr name="Freeform 8" id="8"/>
          <p:cNvSpPr/>
          <p:nvPr/>
        </p:nvSpPr>
        <p:spPr>
          <a:xfrm flipH="false" flipV="false" rot="0">
            <a:off x="-3463037" y="-5866298"/>
            <a:ext cx="9333423" cy="9577206"/>
          </a:xfrm>
          <a:custGeom>
            <a:avLst/>
            <a:gdLst/>
            <a:ahLst/>
            <a:cxnLst/>
            <a:rect r="r" b="b" t="t" l="l"/>
            <a:pathLst>
              <a:path h="9577206" w="9333423">
                <a:moveTo>
                  <a:pt x="0" y="0"/>
                </a:moveTo>
                <a:lnTo>
                  <a:pt x="9333423" y="0"/>
                </a:lnTo>
                <a:lnTo>
                  <a:pt x="9333423" y="9577206"/>
                </a:lnTo>
                <a:lnTo>
                  <a:pt x="0" y="957720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1887814">
            <a:off x="14993922" y="7627206"/>
            <a:ext cx="7634959" cy="7834379"/>
          </a:xfrm>
          <a:custGeom>
            <a:avLst/>
            <a:gdLst/>
            <a:ahLst/>
            <a:cxnLst/>
            <a:rect r="r" b="b" t="t" l="l"/>
            <a:pathLst>
              <a:path h="7834379" w="7634959">
                <a:moveTo>
                  <a:pt x="0" y="0"/>
                </a:moveTo>
                <a:lnTo>
                  <a:pt x="7634958" y="0"/>
                </a:lnTo>
                <a:lnTo>
                  <a:pt x="7634958" y="7834379"/>
                </a:lnTo>
                <a:lnTo>
                  <a:pt x="0" y="783437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0" id="10"/>
          <p:cNvSpPr/>
          <p:nvPr/>
        </p:nvSpPr>
        <p:spPr>
          <a:xfrm flipH="false" flipV="false" rot="-4176364">
            <a:off x="-4084727" y="8222639"/>
            <a:ext cx="8815232" cy="9045480"/>
          </a:xfrm>
          <a:custGeom>
            <a:avLst/>
            <a:gdLst/>
            <a:ahLst/>
            <a:cxnLst/>
            <a:rect r="r" b="b" t="t" l="l"/>
            <a:pathLst>
              <a:path h="9045480" w="8815232">
                <a:moveTo>
                  <a:pt x="0" y="0"/>
                </a:moveTo>
                <a:lnTo>
                  <a:pt x="8815232" y="0"/>
                </a:lnTo>
                <a:lnTo>
                  <a:pt x="8815232" y="9045481"/>
                </a:lnTo>
                <a:lnTo>
                  <a:pt x="0" y="904548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1" id="11"/>
          <p:cNvGrpSpPr/>
          <p:nvPr/>
        </p:nvGrpSpPr>
        <p:grpSpPr>
          <a:xfrm rot="0">
            <a:off x="2669808" y="4920430"/>
            <a:ext cx="3250682" cy="554732"/>
            <a:chOff x="0" y="0"/>
            <a:chExt cx="870410" cy="148536"/>
          </a:xfrm>
        </p:grpSpPr>
        <p:sp>
          <p:nvSpPr>
            <p:cNvPr name="Freeform 12" id="12"/>
            <p:cNvSpPr/>
            <p:nvPr/>
          </p:nvSpPr>
          <p:spPr>
            <a:xfrm flipH="false" flipV="false" rot="0">
              <a:off x="0" y="0"/>
              <a:ext cx="870410" cy="148536"/>
            </a:xfrm>
            <a:custGeom>
              <a:avLst/>
              <a:gdLst/>
              <a:ahLst/>
              <a:cxnLst/>
              <a:rect r="r" b="b" t="t" l="l"/>
              <a:pathLst>
                <a:path h="148536" w="870410">
                  <a:moveTo>
                    <a:pt x="42869" y="0"/>
                  </a:moveTo>
                  <a:lnTo>
                    <a:pt x="827541" y="0"/>
                  </a:lnTo>
                  <a:cubicBezTo>
                    <a:pt x="851217" y="0"/>
                    <a:pt x="870410" y="19193"/>
                    <a:pt x="870410" y="42869"/>
                  </a:cubicBezTo>
                  <a:lnTo>
                    <a:pt x="870410" y="105667"/>
                  </a:lnTo>
                  <a:cubicBezTo>
                    <a:pt x="870410" y="129343"/>
                    <a:pt x="851217" y="148536"/>
                    <a:pt x="827541" y="148536"/>
                  </a:cubicBezTo>
                  <a:lnTo>
                    <a:pt x="42869" y="148536"/>
                  </a:lnTo>
                  <a:cubicBezTo>
                    <a:pt x="31500" y="148536"/>
                    <a:pt x="20596" y="144020"/>
                    <a:pt x="12556" y="135980"/>
                  </a:cubicBezTo>
                  <a:cubicBezTo>
                    <a:pt x="4517" y="127941"/>
                    <a:pt x="0" y="117037"/>
                    <a:pt x="0" y="105667"/>
                  </a:cubicBezTo>
                  <a:lnTo>
                    <a:pt x="0" y="42869"/>
                  </a:lnTo>
                  <a:cubicBezTo>
                    <a:pt x="0" y="19193"/>
                    <a:pt x="19193" y="0"/>
                    <a:pt x="42869" y="0"/>
                  </a:cubicBezTo>
                  <a:close/>
                </a:path>
              </a:pathLst>
            </a:custGeom>
            <a:solidFill>
              <a:srgbClr val="F2F4F5"/>
            </a:solidFill>
          </p:spPr>
        </p:sp>
        <p:sp>
          <p:nvSpPr>
            <p:cNvPr name="TextBox 13" id="13"/>
            <p:cNvSpPr txBox="true"/>
            <p:nvPr/>
          </p:nvSpPr>
          <p:spPr>
            <a:xfrm>
              <a:off x="0" y="-238125"/>
              <a:ext cx="870410" cy="386661"/>
            </a:xfrm>
            <a:prstGeom prst="rect">
              <a:avLst/>
            </a:prstGeom>
          </p:spPr>
          <p:txBody>
            <a:bodyPr anchor="ctr" rtlCol="false" tIns="50800" lIns="50800" bIns="50800" rIns="50800"/>
            <a:lstStyle/>
            <a:p>
              <a:pPr algn="ctr" marL="0" indent="0" lvl="0">
                <a:lnSpc>
                  <a:spcPts val="5578"/>
                </a:lnSpc>
                <a:spcBef>
                  <a:spcPct val="0"/>
                </a:spcBef>
              </a:pPr>
              <a:r>
                <a:rPr lang="en-US" b="true" sz="2524" spc="146">
                  <a:solidFill>
                    <a:srgbClr val="131211"/>
                  </a:solidFill>
                  <a:latin typeface="DM Sans Bold"/>
                  <a:ea typeface="DM Sans Bold"/>
                  <a:cs typeface="DM Sans Bold"/>
                  <a:sym typeface="DM Sans Bold"/>
                </a:rPr>
                <a:t>1</a:t>
              </a:r>
            </a:p>
          </p:txBody>
        </p:sp>
      </p:grpSp>
      <p:grpSp>
        <p:nvGrpSpPr>
          <p:cNvPr name="Group 14" id="14"/>
          <p:cNvGrpSpPr/>
          <p:nvPr/>
        </p:nvGrpSpPr>
        <p:grpSpPr>
          <a:xfrm rot="0">
            <a:off x="7359943" y="4920430"/>
            <a:ext cx="3250682" cy="554732"/>
            <a:chOff x="0" y="0"/>
            <a:chExt cx="870410" cy="148536"/>
          </a:xfrm>
        </p:grpSpPr>
        <p:sp>
          <p:nvSpPr>
            <p:cNvPr name="Freeform 15" id="15"/>
            <p:cNvSpPr/>
            <p:nvPr/>
          </p:nvSpPr>
          <p:spPr>
            <a:xfrm flipH="false" flipV="false" rot="0">
              <a:off x="0" y="0"/>
              <a:ext cx="870410" cy="148536"/>
            </a:xfrm>
            <a:custGeom>
              <a:avLst/>
              <a:gdLst/>
              <a:ahLst/>
              <a:cxnLst/>
              <a:rect r="r" b="b" t="t" l="l"/>
              <a:pathLst>
                <a:path h="148536" w="870410">
                  <a:moveTo>
                    <a:pt x="42869" y="0"/>
                  </a:moveTo>
                  <a:lnTo>
                    <a:pt x="827541" y="0"/>
                  </a:lnTo>
                  <a:cubicBezTo>
                    <a:pt x="851217" y="0"/>
                    <a:pt x="870410" y="19193"/>
                    <a:pt x="870410" y="42869"/>
                  </a:cubicBezTo>
                  <a:lnTo>
                    <a:pt x="870410" y="105667"/>
                  </a:lnTo>
                  <a:cubicBezTo>
                    <a:pt x="870410" y="129343"/>
                    <a:pt x="851217" y="148536"/>
                    <a:pt x="827541" y="148536"/>
                  </a:cubicBezTo>
                  <a:lnTo>
                    <a:pt x="42869" y="148536"/>
                  </a:lnTo>
                  <a:cubicBezTo>
                    <a:pt x="31500" y="148536"/>
                    <a:pt x="20596" y="144020"/>
                    <a:pt x="12556" y="135980"/>
                  </a:cubicBezTo>
                  <a:cubicBezTo>
                    <a:pt x="4517" y="127941"/>
                    <a:pt x="0" y="117037"/>
                    <a:pt x="0" y="105667"/>
                  </a:cubicBezTo>
                  <a:lnTo>
                    <a:pt x="0" y="42869"/>
                  </a:lnTo>
                  <a:cubicBezTo>
                    <a:pt x="0" y="19193"/>
                    <a:pt x="19193" y="0"/>
                    <a:pt x="42869" y="0"/>
                  </a:cubicBezTo>
                  <a:close/>
                </a:path>
              </a:pathLst>
            </a:custGeom>
            <a:solidFill>
              <a:srgbClr val="F2F4F5"/>
            </a:solidFill>
          </p:spPr>
        </p:sp>
        <p:sp>
          <p:nvSpPr>
            <p:cNvPr name="TextBox 16" id="16"/>
            <p:cNvSpPr txBox="true"/>
            <p:nvPr/>
          </p:nvSpPr>
          <p:spPr>
            <a:xfrm>
              <a:off x="0" y="-238125"/>
              <a:ext cx="870410" cy="386661"/>
            </a:xfrm>
            <a:prstGeom prst="rect">
              <a:avLst/>
            </a:prstGeom>
          </p:spPr>
          <p:txBody>
            <a:bodyPr anchor="ctr" rtlCol="false" tIns="50800" lIns="50800" bIns="50800" rIns="50800"/>
            <a:lstStyle/>
            <a:p>
              <a:pPr algn="ctr" marL="0" indent="0" lvl="0">
                <a:lnSpc>
                  <a:spcPts val="5578"/>
                </a:lnSpc>
                <a:spcBef>
                  <a:spcPct val="0"/>
                </a:spcBef>
              </a:pPr>
              <a:r>
                <a:rPr lang="en-US" b="true" sz="2524" spc="146">
                  <a:solidFill>
                    <a:srgbClr val="131211"/>
                  </a:solidFill>
                  <a:latin typeface="DM Sans Bold"/>
                  <a:ea typeface="DM Sans Bold"/>
                  <a:cs typeface="DM Sans Bold"/>
                  <a:sym typeface="DM Sans Bold"/>
                </a:rPr>
                <a:t>2</a:t>
              </a:r>
            </a:p>
          </p:txBody>
        </p:sp>
      </p:grpSp>
      <p:grpSp>
        <p:nvGrpSpPr>
          <p:cNvPr name="Group 17" id="17"/>
          <p:cNvGrpSpPr/>
          <p:nvPr/>
        </p:nvGrpSpPr>
        <p:grpSpPr>
          <a:xfrm rot="0">
            <a:off x="12212865" y="4920430"/>
            <a:ext cx="3250682" cy="554732"/>
            <a:chOff x="0" y="0"/>
            <a:chExt cx="870410" cy="148536"/>
          </a:xfrm>
        </p:grpSpPr>
        <p:sp>
          <p:nvSpPr>
            <p:cNvPr name="Freeform 18" id="18"/>
            <p:cNvSpPr/>
            <p:nvPr/>
          </p:nvSpPr>
          <p:spPr>
            <a:xfrm flipH="false" flipV="false" rot="0">
              <a:off x="0" y="0"/>
              <a:ext cx="870410" cy="148536"/>
            </a:xfrm>
            <a:custGeom>
              <a:avLst/>
              <a:gdLst/>
              <a:ahLst/>
              <a:cxnLst/>
              <a:rect r="r" b="b" t="t" l="l"/>
              <a:pathLst>
                <a:path h="148536" w="870410">
                  <a:moveTo>
                    <a:pt x="42869" y="0"/>
                  </a:moveTo>
                  <a:lnTo>
                    <a:pt x="827541" y="0"/>
                  </a:lnTo>
                  <a:cubicBezTo>
                    <a:pt x="851217" y="0"/>
                    <a:pt x="870410" y="19193"/>
                    <a:pt x="870410" y="42869"/>
                  </a:cubicBezTo>
                  <a:lnTo>
                    <a:pt x="870410" y="105667"/>
                  </a:lnTo>
                  <a:cubicBezTo>
                    <a:pt x="870410" y="129343"/>
                    <a:pt x="851217" y="148536"/>
                    <a:pt x="827541" y="148536"/>
                  </a:cubicBezTo>
                  <a:lnTo>
                    <a:pt x="42869" y="148536"/>
                  </a:lnTo>
                  <a:cubicBezTo>
                    <a:pt x="31500" y="148536"/>
                    <a:pt x="20596" y="144020"/>
                    <a:pt x="12556" y="135980"/>
                  </a:cubicBezTo>
                  <a:cubicBezTo>
                    <a:pt x="4517" y="127941"/>
                    <a:pt x="0" y="117037"/>
                    <a:pt x="0" y="105667"/>
                  </a:cubicBezTo>
                  <a:lnTo>
                    <a:pt x="0" y="42869"/>
                  </a:lnTo>
                  <a:cubicBezTo>
                    <a:pt x="0" y="19193"/>
                    <a:pt x="19193" y="0"/>
                    <a:pt x="42869" y="0"/>
                  </a:cubicBezTo>
                  <a:close/>
                </a:path>
              </a:pathLst>
            </a:custGeom>
            <a:solidFill>
              <a:srgbClr val="F2F4F5"/>
            </a:solidFill>
          </p:spPr>
        </p:sp>
        <p:sp>
          <p:nvSpPr>
            <p:cNvPr name="TextBox 19" id="19"/>
            <p:cNvSpPr txBox="true"/>
            <p:nvPr/>
          </p:nvSpPr>
          <p:spPr>
            <a:xfrm>
              <a:off x="0" y="-238125"/>
              <a:ext cx="870410" cy="386661"/>
            </a:xfrm>
            <a:prstGeom prst="rect">
              <a:avLst/>
            </a:prstGeom>
          </p:spPr>
          <p:txBody>
            <a:bodyPr anchor="ctr" rtlCol="false" tIns="50800" lIns="50800" bIns="50800" rIns="50800"/>
            <a:lstStyle/>
            <a:p>
              <a:pPr algn="ctr" marL="0" indent="0" lvl="0">
                <a:lnSpc>
                  <a:spcPts val="5578"/>
                </a:lnSpc>
                <a:spcBef>
                  <a:spcPct val="0"/>
                </a:spcBef>
              </a:pPr>
              <a:r>
                <a:rPr lang="en-US" b="true" sz="2524" spc="146">
                  <a:solidFill>
                    <a:srgbClr val="131211"/>
                  </a:solidFill>
                  <a:latin typeface="DM Sans Bold"/>
                  <a:ea typeface="DM Sans Bold"/>
                  <a:cs typeface="DM Sans Bold"/>
                  <a:sym typeface="DM Sans Bold"/>
                </a:rPr>
                <a:t>3</a:t>
              </a:r>
            </a:p>
          </p:txBody>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DAGiPGNKn0c</dc:identifier>
  <dcterms:modified xsi:type="dcterms:W3CDTF">2011-08-01T06:04:30Z</dcterms:modified>
  <cp:revision>1</cp:revision>
  <dc:title>pROBLEMA N REINAS</dc:title>
</cp:coreProperties>
</file>